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4DD80-8F17-475A-989B-3B2819809404}" type="datetimeFigureOut">
              <a:rPr lang="en-US" smtClean="0"/>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427FA-AB51-4BF4-96AE-5C79808AE708}" type="slidenum">
              <a:rPr lang="en-US" smtClean="0"/>
              <a:t>‹#›</a:t>
            </a:fld>
            <a:endParaRPr lang="en-US"/>
          </a:p>
        </p:txBody>
      </p:sp>
    </p:spTree>
    <p:extLst>
      <p:ext uri="{BB962C8B-B14F-4D97-AF65-F5344CB8AC3E}">
        <p14:creationId xmlns:p14="http://schemas.microsoft.com/office/powerpoint/2010/main" val="353218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namespace </a:t>
            </a:r>
            <a:r>
              <a:rPr lang="en-US" sz="1200" b="0" i="1" kern="1200" dirty="0" err="1" smtClean="0">
                <a:solidFill>
                  <a:schemeClr val="tx1"/>
                </a:solidFill>
                <a:effectLst/>
                <a:latin typeface="+mn-lt"/>
                <a:ea typeface="+mn-ea"/>
                <a:cs typeface="+mn-cs"/>
              </a:rPr>
              <a:t>SingletonDemo</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Singleton</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counter = 0; </a:t>
            </a: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Singleton instance =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Singleton </a:t>
            </a:r>
            <a:r>
              <a:rPr lang="en-US" sz="1200" b="0" i="0" kern="1200" dirty="0" err="1" smtClean="0">
                <a:solidFill>
                  <a:schemeClr val="tx1"/>
                </a:solidFill>
                <a:effectLst/>
                <a:latin typeface="+mn-lt"/>
                <a:ea typeface="+mn-ea"/>
                <a:cs typeface="+mn-cs"/>
              </a:rPr>
              <a:t>GetInstance</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get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instance == </a:t>
            </a:r>
            <a:r>
              <a:rPr lang="en-US" sz="1200" b="1" i="0" kern="1200" dirty="0" smtClean="0">
                <a:solidFill>
                  <a:schemeClr val="tx1"/>
                </a:solidFill>
                <a:effectLst/>
                <a:latin typeface="+mn-lt"/>
                <a:ea typeface="+mn-ea"/>
                <a:cs typeface="+mn-cs"/>
              </a:rPr>
              <a:t>null)</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instance = new Singleton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instance;</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private</a:t>
            </a:r>
            <a:r>
              <a:rPr lang="en-US" sz="1200" b="0" i="0" kern="1200" dirty="0" smtClean="0">
                <a:solidFill>
                  <a:schemeClr val="tx1"/>
                </a:solidFill>
                <a:effectLst/>
                <a:latin typeface="+mn-lt"/>
                <a:ea typeface="+mn-ea"/>
                <a:cs typeface="+mn-cs"/>
              </a:rPr>
              <a:t> Singleton</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counter++;</a:t>
            </a:r>
          </a:p>
          <a:p>
            <a:pPr fontAlgn="base"/>
            <a:r>
              <a:rPr lang="en-US" sz="1200" b="0" i="0" kern="1200" dirty="0" err="1" smtClean="0">
                <a:solidFill>
                  <a:schemeClr val="tx1"/>
                </a:solidFill>
                <a:effectLst/>
                <a:latin typeface="+mn-lt"/>
                <a:ea typeface="+mn-ea"/>
                <a:cs typeface="+mn-cs"/>
              </a:rPr>
              <a:t>Console.WriteLine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"Counter Value " + </a:t>
            </a:r>
            <a:r>
              <a:rPr lang="en-US" sz="1200" b="0" i="0" kern="1200" dirty="0" err="1" smtClean="0">
                <a:solidFill>
                  <a:schemeClr val="tx1"/>
                </a:solidFill>
                <a:effectLst/>
                <a:latin typeface="+mn-lt"/>
                <a:ea typeface="+mn-ea"/>
                <a:cs typeface="+mn-cs"/>
              </a:rPr>
              <a:t>counter.ToString</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PrintDetails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string message</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Console.WriteLine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message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public</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DerivedSingleton</a:t>
            </a:r>
            <a:r>
              <a:rPr lang="en-US" sz="1200" b="0" i="0" kern="1200" dirty="0" smtClean="0">
                <a:solidFill>
                  <a:schemeClr val="tx1"/>
                </a:solidFill>
                <a:effectLst/>
                <a:latin typeface="+mn-lt"/>
                <a:ea typeface="+mn-ea"/>
                <a:cs typeface="+mn-cs"/>
              </a:rPr>
              <a:t> : Singleton</a:t>
            </a: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0427FA-AB51-4BF4-96AE-5C79808AE708}" type="slidenum">
              <a:rPr lang="en-US" smtClean="0"/>
              <a:t>13</a:t>
            </a:fld>
            <a:endParaRPr lang="en-US"/>
          </a:p>
        </p:txBody>
      </p:sp>
    </p:spTree>
    <p:extLst>
      <p:ext uri="{BB962C8B-B14F-4D97-AF65-F5344CB8AC3E}">
        <p14:creationId xmlns:p14="http://schemas.microsoft.com/office/powerpoint/2010/main" val="3729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79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229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152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1111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00-88B5-4B85-81D3-0CCD483342B3}"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666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349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A7000-88B5-4B85-81D3-0CCD483342B3}"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52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A7000-88B5-4B85-81D3-0CCD483342B3}"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17532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7000-88B5-4B85-81D3-0CCD483342B3}"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9831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828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5304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A7000-88B5-4B85-81D3-0CCD483342B3}" type="datetimeFigureOut">
              <a:rPr lang="en-US" smtClean="0"/>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9239-DC11-4BD5-944B-81D8ED8DACA4}" type="slidenum">
              <a:rPr lang="en-US" smtClean="0"/>
              <a:t>‹#›</a:t>
            </a:fld>
            <a:endParaRPr lang="en-US"/>
          </a:p>
        </p:txBody>
      </p:sp>
    </p:spTree>
    <p:extLst>
      <p:ext uri="{BB962C8B-B14F-4D97-AF65-F5344CB8AC3E}">
        <p14:creationId xmlns:p14="http://schemas.microsoft.com/office/powerpoint/2010/main" val="392261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tnettutorials.net/lesson/singleton-class-sealed/"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228600"/>
            <a:ext cx="4352925" cy="618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23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4524315"/>
          </a:xfrm>
          <a:prstGeom prst="rect">
            <a:avLst/>
          </a:prstGeom>
        </p:spPr>
        <p:txBody>
          <a:bodyPr wrap="square">
            <a:spAutoFit/>
          </a:bodyPr>
          <a:lstStyle/>
          <a:p>
            <a:r>
              <a:rPr lang="en-US" b="1" dirty="0" smtClean="0"/>
              <a:t>Encapsulation</a:t>
            </a:r>
          </a:p>
          <a:p>
            <a:endParaRPr lang="en-US" b="1" dirty="0" smtClean="0"/>
          </a:p>
          <a:p>
            <a:r>
              <a:rPr lang="en-US" dirty="0" smtClean="0"/>
              <a:t>In </a:t>
            </a:r>
            <a:r>
              <a:rPr lang="en-US" dirty="0"/>
              <a:t>c#, Encapsulation is a process of binding the data members and member functions into a single unit. In c#, the class is the real-time example for encapsulation because it will combine various types of data members and member functions into a single unit</a:t>
            </a:r>
            <a:r>
              <a:rPr lang="en-US" dirty="0" smtClean="0"/>
              <a:t>.</a:t>
            </a:r>
          </a:p>
          <a:p>
            <a:endParaRPr lang="en-US" dirty="0"/>
          </a:p>
          <a:p>
            <a:r>
              <a:rPr lang="en-US" dirty="0"/>
              <a:t>Generally, in </a:t>
            </a:r>
            <a:r>
              <a:rPr lang="en-US" dirty="0" err="1"/>
              <a:t>c#</a:t>
            </a:r>
            <a:r>
              <a:rPr lang="en-US" dirty="0"/>
              <a:t> the encapsulation is used to prevent alteration of code (data) accidentally from the outside of functions. In c#, by defining the class fields with properties we can protect the data from accidental corruption.</a:t>
            </a:r>
          </a:p>
          <a:p>
            <a:r>
              <a:rPr lang="en-US" dirty="0"/>
              <a:t> </a:t>
            </a:r>
          </a:p>
          <a:p>
            <a:r>
              <a:rPr lang="en-US" dirty="0"/>
              <a:t>If we define class fields with properties, then the encapsulated class won’t allow us to access the fields directly instead, we need to use getter and setter functions to read or write data based on our requirements.</a:t>
            </a:r>
          </a:p>
          <a:p>
            <a:endParaRPr lang="en-US" dirty="0"/>
          </a:p>
          <a:p>
            <a:r>
              <a:rPr lang="en-US" dirty="0"/>
              <a:t> </a:t>
            </a:r>
          </a:p>
        </p:txBody>
      </p:sp>
    </p:spTree>
    <p:extLst>
      <p:ext uri="{BB962C8B-B14F-4D97-AF65-F5344CB8AC3E}">
        <p14:creationId xmlns:p14="http://schemas.microsoft.com/office/powerpoint/2010/main" val="69247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001000" cy="7017306"/>
          </a:xfrm>
          <a:prstGeom prst="rect">
            <a:avLst/>
          </a:prstGeom>
        </p:spPr>
        <p:txBody>
          <a:bodyPr wrap="square">
            <a:spAutoFit/>
          </a:bodyPr>
          <a:lstStyle/>
          <a:p>
            <a:r>
              <a:rPr lang="en-US" b="1" dirty="0" smtClean="0"/>
              <a:t>Inheritance :</a:t>
            </a:r>
            <a:endParaRPr lang="en-US" dirty="0"/>
          </a:p>
          <a:p>
            <a:r>
              <a:rPr lang="en-US" dirty="0" smtClean="0"/>
              <a:t>In </a:t>
            </a:r>
            <a:r>
              <a:rPr lang="en-US" dirty="0"/>
              <a:t>c#, </a:t>
            </a:r>
            <a:r>
              <a:rPr lang="en-US" b="1" dirty="0"/>
              <a:t>Inheritance</a:t>
            </a:r>
            <a:r>
              <a:rPr lang="en-US" dirty="0"/>
              <a:t> is one of the primary concept of object-oriented programming (OOP) and it is used to inherit the properties from one class (base) to another (child) class</a:t>
            </a:r>
            <a:r>
              <a:rPr lang="en-US" dirty="0" smtClean="0"/>
              <a:t>.</a:t>
            </a:r>
          </a:p>
          <a:p>
            <a:r>
              <a:rPr lang="en-US" dirty="0" smtClean="0"/>
              <a:t> </a:t>
            </a:r>
          </a:p>
          <a:p>
            <a:r>
              <a:rPr lang="en-US" dirty="0" smtClean="0"/>
              <a:t>The </a:t>
            </a:r>
            <a:r>
              <a:rPr lang="en-US" dirty="0"/>
              <a:t>inheritance will enable us to create a new class by inheriting the properties from other classes to reuse, extend and modify the behavior of other class members based on our requirements</a:t>
            </a:r>
            <a:r>
              <a:rPr lang="en-US" dirty="0" smtClean="0"/>
              <a:t>.</a:t>
            </a:r>
          </a:p>
          <a:p>
            <a:r>
              <a:rPr lang="en-US" dirty="0" smtClean="0"/>
              <a:t> </a:t>
            </a:r>
          </a:p>
          <a:p>
            <a:r>
              <a:rPr lang="en-US" dirty="0" smtClean="0"/>
              <a:t>In </a:t>
            </a:r>
            <a:r>
              <a:rPr lang="en-US" dirty="0" err="1"/>
              <a:t>c#</a:t>
            </a:r>
            <a:r>
              <a:rPr lang="en-US" dirty="0"/>
              <a:t> inheritance, the class whose members are inherited is called a </a:t>
            </a:r>
            <a:r>
              <a:rPr lang="en-US" b="1" dirty="0"/>
              <a:t>base</a:t>
            </a:r>
            <a:r>
              <a:rPr lang="en-US" dirty="0"/>
              <a:t> (</a:t>
            </a:r>
            <a:r>
              <a:rPr lang="en-US" b="1" dirty="0"/>
              <a:t>parent</a:t>
            </a:r>
            <a:r>
              <a:rPr lang="en-US" dirty="0"/>
              <a:t>) class and the class that inherits the members of </a:t>
            </a:r>
            <a:r>
              <a:rPr lang="en-US" b="1" dirty="0"/>
              <a:t>base</a:t>
            </a:r>
            <a:r>
              <a:rPr lang="en-US" dirty="0"/>
              <a:t> (</a:t>
            </a:r>
            <a:r>
              <a:rPr lang="en-US" b="1" dirty="0"/>
              <a:t>parent</a:t>
            </a:r>
            <a:r>
              <a:rPr lang="en-US" dirty="0"/>
              <a:t>) class is called a </a:t>
            </a:r>
            <a:r>
              <a:rPr lang="en-US" b="1" dirty="0"/>
              <a:t>derived</a:t>
            </a:r>
            <a:r>
              <a:rPr lang="en-US" dirty="0"/>
              <a:t> (</a:t>
            </a:r>
            <a:r>
              <a:rPr lang="en-US" b="1" dirty="0"/>
              <a:t>child</a:t>
            </a:r>
            <a:r>
              <a:rPr lang="en-US" dirty="0"/>
              <a:t>) class</a:t>
            </a:r>
            <a:r>
              <a:rPr lang="en-US" dirty="0" smtClean="0"/>
              <a:t>.</a:t>
            </a:r>
          </a:p>
          <a:p>
            <a:endParaRPr lang="en-US" dirty="0" smtClean="0"/>
          </a:p>
          <a:p>
            <a:r>
              <a:rPr lang="en-US" b="1" dirty="0" smtClean="0"/>
              <a:t>Inheritance Syntax</a:t>
            </a:r>
          </a:p>
          <a:p>
            <a:r>
              <a:rPr lang="en-US" dirty="0"/>
              <a:t>&lt;</a:t>
            </a:r>
            <a:r>
              <a:rPr lang="en-US" dirty="0" err="1"/>
              <a:t>access_modifier</a:t>
            </a:r>
            <a:r>
              <a:rPr lang="en-US" dirty="0"/>
              <a:t>&gt; class &lt;</a:t>
            </a:r>
            <a:r>
              <a:rPr lang="en-US" dirty="0" err="1"/>
              <a:t>base_class_name</a:t>
            </a:r>
            <a:r>
              <a:rPr lang="en-US" dirty="0"/>
              <a:t>&gt;</a:t>
            </a:r>
          </a:p>
          <a:p>
            <a:r>
              <a:rPr lang="en-US" dirty="0"/>
              <a:t>{</a:t>
            </a:r>
          </a:p>
          <a:p>
            <a:r>
              <a:rPr lang="en-US" dirty="0"/>
              <a:t>    // Base class Implementation</a:t>
            </a:r>
          </a:p>
          <a:p>
            <a:r>
              <a:rPr lang="en-US" dirty="0"/>
              <a:t>}</a:t>
            </a:r>
          </a:p>
          <a:p>
            <a:r>
              <a:rPr lang="en-US" dirty="0"/>
              <a:t> </a:t>
            </a:r>
          </a:p>
          <a:p>
            <a:r>
              <a:rPr lang="en-US" dirty="0"/>
              <a:t>&lt;</a:t>
            </a:r>
            <a:r>
              <a:rPr lang="en-US" dirty="0" err="1"/>
              <a:t>access_modifier</a:t>
            </a:r>
            <a:r>
              <a:rPr lang="en-US" dirty="0"/>
              <a:t>&gt; class &lt;</a:t>
            </a:r>
            <a:r>
              <a:rPr lang="en-US" dirty="0" err="1"/>
              <a:t>derived_class_name</a:t>
            </a:r>
            <a:r>
              <a:rPr lang="en-US" dirty="0"/>
              <a:t>&gt; : &lt;</a:t>
            </a:r>
            <a:r>
              <a:rPr lang="en-US" dirty="0" err="1"/>
              <a:t>base_class_name</a:t>
            </a:r>
            <a:r>
              <a:rPr lang="en-US" dirty="0"/>
              <a:t>&gt;</a:t>
            </a:r>
          </a:p>
          <a:p>
            <a:r>
              <a:rPr lang="en-US" dirty="0"/>
              <a:t>{</a:t>
            </a:r>
          </a:p>
          <a:p>
            <a:r>
              <a:rPr lang="en-US" dirty="0"/>
              <a:t>    // Derived class implementation</a:t>
            </a:r>
          </a:p>
          <a:p>
            <a:r>
              <a:rPr lang="en-US" dirty="0"/>
              <a:t>}</a:t>
            </a:r>
          </a:p>
          <a:p>
            <a:endParaRPr lang="en-US" b="1" dirty="0"/>
          </a:p>
          <a:p>
            <a:endParaRPr lang="en-US" dirty="0"/>
          </a:p>
        </p:txBody>
      </p:sp>
    </p:spTree>
    <p:extLst>
      <p:ext uri="{BB962C8B-B14F-4D97-AF65-F5344CB8AC3E}">
        <p14:creationId xmlns:p14="http://schemas.microsoft.com/office/powerpoint/2010/main" val="103360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r>
              <a:rPr lang="en-US" dirty="0"/>
              <a:t>If you observe the above syntax, we are inheriting the properties </a:t>
            </a:r>
            <a:r>
              <a:rPr lang="en-US" dirty="0" smtClean="0"/>
              <a:t>of</a:t>
            </a:r>
            <a:r>
              <a:rPr lang="en-US" dirty="0"/>
              <a:t> </a:t>
            </a:r>
            <a:r>
              <a:rPr lang="en-US" b="1" dirty="0"/>
              <a:t>base</a:t>
            </a:r>
            <a:r>
              <a:rPr lang="en-US" dirty="0"/>
              <a:t> class into </a:t>
            </a:r>
            <a:r>
              <a:rPr lang="en-US" b="1" dirty="0"/>
              <a:t>child</a:t>
            </a:r>
            <a:r>
              <a:rPr lang="en-US" dirty="0"/>
              <a:t> class to improve code reusability.</a:t>
            </a:r>
          </a:p>
          <a:p>
            <a:r>
              <a:rPr lang="en-US" dirty="0"/>
              <a:t> </a:t>
            </a:r>
          </a:p>
          <a:p>
            <a:r>
              <a:rPr lang="en-US" dirty="0"/>
              <a:t>Following is the simple example of implementing inheritance in </a:t>
            </a:r>
            <a:r>
              <a:rPr lang="en-US" dirty="0" err="1"/>
              <a:t>c#</a:t>
            </a:r>
            <a:r>
              <a:rPr lang="en-US" dirty="0"/>
              <a:t> programming language.</a:t>
            </a:r>
          </a:p>
        </p:txBody>
      </p:sp>
      <p:sp>
        <p:nvSpPr>
          <p:cNvPr id="3" name="Rectangle 2"/>
          <p:cNvSpPr/>
          <p:nvPr/>
        </p:nvSpPr>
        <p:spPr>
          <a:xfrm>
            <a:off x="533400" y="1428928"/>
            <a:ext cx="7924800" cy="5355312"/>
          </a:xfrm>
          <a:prstGeom prst="rect">
            <a:avLst/>
          </a:prstGeom>
        </p:spPr>
        <p:txBody>
          <a:bodyPr wrap="square">
            <a:spAutoFit/>
          </a:bodyPr>
          <a:lstStyle/>
          <a:p>
            <a:r>
              <a:rPr lang="en-US" dirty="0"/>
              <a:t>public class X</a:t>
            </a:r>
          </a:p>
          <a:p>
            <a:r>
              <a:rPr lang="en-US" dirty="0"/>
              <a:t>{</a:t>
            </a:r>
          </a:p>
          <a:p>
            <a:r>
              <a:rPr lang="en-US" dirty="0"/>
              <a:t>    public void </a:t>
            </a:r>
            <a:r>
              <a:rPr lang="en-US" dirty="0" err="1"/>
              <a:t>GetDetails</a:t>
            </a:r>
            <a:r>
              <a:rPr lang="en-US" dirty="0"/>
              <a:t>()</a:t>
            </a:r>
          </a:p>
          <a:p>
            <a:r>
              <a:rPr lang="en-US" dirty="0"/>
              <a:t>    {</a:t>
            </a:r>
          </a:p>
          <a:p>
            <a:r>
              <a:rPr lang="en-US" dirty="0"/>
              <a:t>        // Method implementation</a:t>
            </a:r>
          </a:p>
          <a:p>
            <a:r>
              <a:rPr lang="en-US" dirty="0"/>
              <a:t>    }</a:t>
            </a:r>
          </a:p>
          <a:p>
            <a:r>
              <a:rPr lang="en-US" dirty="0"/>
              <a:t>}</a:t>
            </a:r>
          </a:p>
          <a:p>
            <a:r>
              <a:rPr lang="en-US" dirty="0"/>
              <a:t>public class Y : X</a:t>
            </a:r>
          </a:p>
          <a:p>
            <a:r>
              <a:rPr lang="en-US" dirty="0"/>
              <a:t>{</a:t>
            </a:r>
          </a:p>
          <a:p>
            <a:r>
              <a:rPr lang="en-US" dirty="0"/>
              <a:t>    // your class implementation</a:t>
            </a:r>
          </a:p>
          <a:p>
            <a:r>
              <a:rPr lang="en-US" dirty="0"/>
              <a:t>}</a:t>
            </a:r>
          </a:p>
          <a:p>
            <a:r>
              <a:rPr lang="en-US" dirty="0"/>
              <a:t>class Program</a:t>
            </a:r>
          </a:p>
          <a:p>
            <a:r>
              <a:rPr lang="en-US" dirty="0"/>
              <a:t>{</a:t>
            </a:r>
          </a:p>
          <a:p>
            <a:r>
              <a:rPr lang="en-US" dirty="0"/>
              <a:t>    static void Main(string[] </a:t>
            </a:r>
            <a:r>
              <a:rPr lang="en-US" dirty="0" err="1"/>
              <a:t>args</a:t>
            </a:r>
            <a:r>
              <a:rPr lang="en-US" dirty="0"/>
              <a:t>)</a:t>
            </a:r>
          </a:p>
          <a:p>
            <a:r>
              <a:rPr lang="en-US" dirty="0"/>
              <a:t>    {</a:t>
            </a:r>
          </a:p>
          <a:p>
            <a:r>
              <a:rPr lang="en-US" dirty="0"/>
              <a:t>        Y </a:t>
            </a:r>
            <a:r>
              <a:rPr lang="en-US" dirty="0" err="1"/>
              <a:t>y</a:t>
            </a:r>
            <a:r>
              <a:rPr lang="en-US" dirty="0"/>
              <a:t> = new Y();</a:t>
            </a:r>
          </a:p>
          <a:p>
            <a:r>
              <a:rPr lang="en-US" dirty="0"/>
              <a:t>        </a:t>
            </a:r>
            <a:r>
              <a:rPr lang="en-US" dirty="0" err="1"/>
              <a:t>y.GetDetails</a:t>
            </a:r>
            <a:r>
              <a:rPr lang="en-US" dirty="0"/>
              <a:t>();           </a:t>
            </a:r>
          </a:p>
          <a:p>
            <a:r>
              <a:rPr lang="en-US" dirty="0"/>
              <a:t>    }</a:t>
            </a:r>
          </a:p>
          <a:p>
            <a:r>
              <a:rPr lang="en-US" dirty="0"/>
              <a:t>}</a:t>
            </a:r>
          </a:p>
        </p:txBody>
      </p:sp>
    </p:spTree>
    <p:extLst>
      <p:ext uri="{BB962C8B-B14F-4D97-AF65-F5344CB8AC3E}">
        <p14:creationId xmlns:p14="http://schemas.microsoft.com/office/powerpoint/2010/main" val="24728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458200" cy="3416320"/>
          </a:xfrm>
          <a:prstGeom prst="rect">
            <a:avLst/>
          </a:prstGeom>
        </p:spPr>
        <p:txBody>
          <a:bodyPr wrap="square">
            <a:spAutoFit/>
          </a:bodyPr>
          <a:lstStyle/>
          <a:p>
            <a:r>
              <a:rPr lang="en-US" b="1" dirty="0"/>
              <a:t>Sealed Class:</a:t>
            </a:r>
            <a:r>
              <a:rPr lang="en-US" dirty="0"/>
              <a:t/>
            </a:r>
            <a:br>
              <a:rPr lang="en-US" dirty="0"/>
            </a:br>
            <a:r>
              <a:rPr lang="en-US" dirty="0"/>
              <a:t/>
            </a:r>
            <a:br>
              <a:rPr lang="en-US" dirty="0"/>
            </a:br>
            <a:r>
              <a:rPr lang="en-US" dirty="0"/>
              <a:t>1. A class, which restricts inheritance for security reason is declared, sealed class.</a:t>
            </a:r>
            <a:r>
              <a:rPr lang="en-US" dirty="0"/>
              <a:t/>
            </a:r>
            <a:br>
              <a:rPr lang="en-US" dirty="0"/>
            </a:br>
            <a:r>
              <a:rPr lang="en-US" dirty="0"/>
              <a:t>2. Sealed class is the last class in the hierarchy.</a:t>
            </a:r>
            <a:r>
              <a:rPr lang="en-US" dirty="0"/>
              <a:t/>
            </a:r>
            <a:br>
              <a:rPr lang="en-US" dirty="0"/>
            </a:br>
            <a:r>
              <a:rPr lang="en-US" dirty="0"/>
              <a:t>3. Sealed class can be a derived class but can't be a base class.</a:t>
            </a:r>
            <a:r>
              <a:rPr lang="en-US" dirty="0"/>
              <a:t/>
            </a:r>
            <a:br>
              <a:rPr lang="en-US" dirty="0"/>
            </a:br>
            <a:r>
              <a:rPr lang="en-US" dirty="0"/>
              <a:t>4. A sealed class cannot also be an abstract class. Because abstract class has to provide functionality and here we are restricting it to inherit</a:t>
            </a:r>
            <a:r>
              <a:rPr lang="en-US" dirty="0" smtClean="0"/>
              <a:t>.</a:t>
            </a:r>
          </a:p>
          <a:p>
            <a:endParaRPr lang="en-US" dirty="0"/>
          </a:p>
          <a:p>
            <a:r>
              <a:rPr lang="en-US" b="1" dirty="0"/>
              <a:t>Why Singleton Class sealed in C</a:t>
            </a:r>
            <a:r>
              <a:rPr lang="en-US" b="1" dirty="0" smtClean="0"/>
              <a:t>#</a:t>
            </a:r>
          </a:p>
          <a:p>
            <a:endParaRPr lang="en-US" b="1" dirty="0" smtClean="0"/>
          </a:p>
          <a:p>
            <a:r>
              <a:rPr lang="en-US" dirty="0" smtClean="0"/>
              <a:t>Please refer the link to understand more about this.</a:t>
            </a:r>
          </a:p>
          <a:p>
            <a:r>
              <a:rPr lang="en-US" dirty="0">
                <a:hlinkClick r:id="rId3"/>
              </a:rPr>
              <a:t>https://dotnettutorials.net/lesson/singleton-class-sealed/</a:t>
            </a:r>
            <a:endParaRPr lang="en-US" dirty="0"/>
          </a:p>
        </p:txBody>
      </p:sp>
    </p:spTree>
    <p:extLst>
      <p:ext uri="{BB962C8B-B14F-4D97-AF65-F5344CB8AC3E}">
        <p14:creationId xmlns:p14="http://schemas.microsoft.com/office/powerpoint/2010/main" val="331913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71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37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7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62075"/>
            <a:ext cx="70675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893647"/>
          </a:xfrm>
          <a:prstGeom prst="rect">
            <a:avLst/>
          </a:prstGeom>
        </p:spPr>
        <p:txBody>
          <a:bodyPr wrap="square">
            <a:spAutoFit/>
          </a:bodyPr>
          <a:lstStyle/>
          <a:p>
            <a:r>
              <a:rPr lang="en-US" sz="2400" dirty="0"/>
              <a:t>Primitive Data Type,</a:t>
            </a:r>
          </a:p>
          <a:p>
            <a:pPr marL="342900" indent="-342900">
              <a:buFont typeface="Arial" panose="020B0604020202020204" pitchFamily="34" charset="0"/>
              <a:buChar char="•"/>
            </a:pPr>
            <a:r>
              <a:rPr lang="en-US" sz="2400" dirty="0"/>
              <a:t>A primitive data type is one that fits the base architecture of the underlying computer such as </a:t>
            </a:r>
            <a:r>
              <a:rPr lang="en-US" sz="2400" dirty="0" err="1"/>
              <a:t>int</a:t>
            </a:r>
            <a:r>
              <a:rPr lang="en-US" sz="2400" dirty="0"/>
              <a:t>, float, and pointer, and all of the variations, thereof such as char short long unsigned float double and </a:t>
            </a:r>
            <a:r>
              <a:rPr lang="en-US" sz="2400" dirty="0" err="1"/>
              <a:t>etc</a:t>
            </a:r>
            <a:r>
              <a:rPr lang="en-US" sz="2400" dirty="0"/>
              <a:t>, are a primitive data type.</a:t>
            </a:r>
          </a:p>
          <a:p>
            <a:pPr marL="342900" indent="-342900">
              <a:buFont typeface="Arial" panose="020B0604020202020204" pitchFamily="34" charset="0"/>
              <a:buChar char="•"/>
            </a:pPr>
            <a:r>
              <a:rPr lang="en-US" sz="2400" dirty="0"/>
              <a:t>Primitive data are only single values, they have not special capabilities.</a:t>
            </a:r>
          </a:p>
          <a:p>
            <a:pPr marL="342900" indent="-342900">
              <a:buFont typeface="Arial" panose="020B0604020202020204" pitchFamily="34" charset="0"/>
              <a:buChar char="•"/>
            </a:pPr>
            <a:r>
              <a:rPr lang="en-US" sz="2400" dirty="0"/>
              <a:t>The examples of Primitive data types are given byte, short, </a:t>
            </a:r>
            <a:r>
              <a:rPr lang="en-US" sz="2400" dirty="0" err="1"/>
              <a:t>int</a:t>
            </a:r>
            <a:r>
              <a:rPr lang="en-US" sz="2400" dirty="0"/>
              <a:t>, long, float, double, char etc.</a:t>
            </a:r>
          </a:p>
          <a:p>
            <a:pPr marL="342900" indent="-342900">
              <a:buFont typeface="Arial" panose="020B0604020202020204" pitchFamily="34" charset="0"/>
              <a:buChar char="•"/>
            </a:pPr>
            <a:r>
              <a:rPr lang="en-US" sz="2400" dirty="0"/>
              <a:t>The integer reals, logic data character data pointer, and reference are primitive data structures data structure that normally is directly operated upon by machine-level instructions are known as the primitive structure and data type</a:t>
            </a:r>
            <a:r>
              <a:rPr lang="en-US" sz="2400" dirty="0" smtClean="0"/>
              <a:t>.</a:t>
            </a:r>
            <a:endParaRPr lang="en-US" sz="2400" dirty="0"/>
          </a:p>
        </p:txBody>
      </p:sp>
    </p:spTree>
    <p:extLst>
      <p:ext uri="{BB962C8B-B14F-4D97-AF65-F5344CB8AC3E}">
        <p14:creationId xmlns:p14="http://schemas.microsoft.com/office/powerpoint/2010/main" val="3731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3416320"/>
          </a:xfrm>
          <a:prstGeom prst="rect">
            <a:avLst/>
          </a:prstGeom>
        </p:spPr>
        <p:txBody>
          <a:bodyPr wrap="square">
            <a:spAutoFit/>
          </a:bodyPr>
          <a:lstStyle/>
          <a:p>
            <a:r>
              <a:rPr lang="en-US" sz="2400" dirty="0"/>
              <a:t>Non- Primitive Data Type,</a:t>
            </a:r>
          </a:p>
          <a:p>
            <a:pPr marL="457200" indent="-457200">
              <a:buFont typeface="Arial" panose="020B0604020202020204" pitchFamily="34" charset="0"/>
              <a:buChar char="•"/>
            </a:pPr>
            <a:r>
              <a:rPr lang="en-US" sz="2400" dirty="0"/>
              <a:t>A non-primitive data type is something else such as an array structure or class is known as the non-primitive data type.</a:t>
            </a:r>
          </a:p>
          <a:p>
            <a:pPr marL="342900" indent="-342900">
              <a:buFont typeface="Arial" panose="020B0604020202020204" pitchFamily="34" charset="0"/>
              <a:buChar char="•"/>
            </a:pPr>
            <a:r>
              <a:rPr lang="en-US" sz="2400" dirty="0"/>
              <a:t>The data type that is derived from primary data types is known as a non-primitive data type.</a:t>
            </a:r>
          </a:p>
          <a:p>
            <a:pPr marL="342900" indent="-342900">
              <a:buFont typeface="Arial" panose="020B0604020202020204" pitchFamily="34" charset="0"/>
              <a:buChar char="•"/>
            </a:pPr>
            <a:r>
              <a:rPr lang="en-US" sz="2400" dirty="0"/>
              <a:t>The non-primitive data types are used to store the group of values.</a:t>
            </a:r>
          </a:p>
          <a:p>
            <a:pPr marL="342900" indent="-342900">
              <a:buFont typeface="Arial" panose="020B0604020202020204" pitchFamily="34" charset="0"/>
              <a:buChar char="•"/>
            </a:pPr>
            <a:r>
              <a:rPr lang="en-US" sz="2400" dirty="0"/>
              <a:t>Examples of the non-primitive data types are Array, structure, union, link list, stacks, queue </a:t>
            </a:r>
            <a:r>
              <a:rPr lang="en-US" sz="2400" dirty="0" err="1"/>
              <a:t>etc</a:t>
            </a:r>
            <a:r>
              <a:rPr lang="en-US" sz="2400" dirty="0"/>
              <a:t>…</a:t>
            </a:r>
          </a:p>
        </p:txBody>
      </p:sp>
    </p:spTree>
    <p:extLst>
      <p:ext uri="{BB962C8B-B14F-4D97-AF65-F5344CB8AC3E}">
        <p14:creationId xmlns:p14="http://schemas.microsoft.com/office/powerpoint/2010/main" val="104022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6463308"/>
          </a:xfrm>
          <a:prstGeom prst="rect">
            <a:avLst/>
          </a:prstGeom>
        </p:spPr>
        <p:txBody>
          <a:bodyPr wrap="square">
            <a:spAutoFit/>
          </a:bodyPr>
          <a:lstStyle/>
          <a:p>
            <a:r>
              <a:rPr lang="en-US" b="1" dirty="0"/>
              <a:t>C# Exception handling</a:t>
            </a:r>
          </a:p>
          <a:p>
            <a:r>
              <a:rPr lang="en-US" dirty="0"/>
              <a:t>The C# language uses exceptions to handle errors and other exceptional events. </a:t>
            </a:r>
            <a:r>
              <a:rPr lang="en-US" b="1" dirty="0"/>
              <a:t>Exceptions</a:t>
            </a:r>
            <a:r>
              <a:rPr lang="en-US" dirty="0"/>
              <a:t> are the occurrence of some conditions that changes the normal flow of execution . </a:t>
            </a:r>
            <a:r>
              <a:rPr lang="en-US" b="1" dirty="0"/>
              <a:t>Exceptions</a:t>
            </a:r>
            <a:r>
              <a:rPr lang="en-US" dirty="0"/>
              <a:t> are occurred in situations like your program run out of the memory , file does not exist in the given path , network connections are dropped etc. More specifically for better understanding , we can say it as </a:t>
            </a:r>
            <a:r>
              <a:rPr lang="en-US" b="1" dirty="0"/>
              <a:t>Runtime Errors</a:t>
            </a:r>
            <a:r>
              <a:rPr lang="en-US" dirty="0"/>
              <a:t> occurs during the execution of a program that disrupts the normal flow of instructions</a:t>
            </a:r>
            <a:r>
              <a:rPr lang="en-US" dirty="0" smtClean="0"/>
              <a:t>.</a:t>
            </a:r>
          </a:p>
          <a:p>
            <a:endParaRPr lang="en-US" dirty="0"/>
          </a:p>
          <a:p>
            <a:r>
              <a:rPr lang="en-US" b="1" dirty="0"/>
              <a:t>The Anatomy of C# Exceptions</a:t>
            </a:r>
          </a:p>
          <a:p>
            <a:r>
              <a:rPr lang="en-US" dirty="0"/>
              <a:t>Exceptions allow an application to transfer control from one part of the code to another. When an exception is thrown, the current flow of the code is interrupted and handed back to a parent try catch block. C# exception handling is done with the following keywords: </a:t>
            </a:r>
            <a:endParaRPr lang="en-US" dirty="0" smtClean="0"/>
          </a:p>
          <a:p>
            <a:endParaRPr lang="en-US" dirty="0" smtClean="0"/>
          </a:p>
          <a:p>
            <a:r>
              <a:rPr lang="en-US" b="1" dirty="0"/>
              <a:t>try</a:t>
            </a:r>
            <a:r>
              <a:rPr lang="en-US" dirty="0"/>
              <a:t>: A try block is used to encapsulate a region of code. If any code throws an exception within that try block, the exception will be handled by the corresponding catch.</a:t>
            </a:r>
          </a:p>
          <a:p>
            <a:r>
              <a:rPr lang="en-US" b="1" dirty="0"/>
              <a:t>catch</a:t>
            </a:r>
            <a:r>
              <a:rPr lang="en-US" dirty="0"/>
              <a:t>: When an exception occurs, the catch block of code is executed. This is where you are able to handle the exception, log it, or ignore it.</a:t>
            </a:r>
          </a:p>
          <a:p>
            <a:r>
              <a:rPr lang="en-US" b="1" dirty="0"/>
              <a:t>finally</a:t>
            </a:r>
            <a:r>
              <a:rPr lang="en-US" dirty="0"/>
              <a:t>: The finally block allows you to execute certain code if an exception is thrown or not. For example, disposing of an object that must be disposed of. </a:t>
            </a:r>
          </a:p>
          <a:p>
            <a:r>
              <a:rPr lang="en-US" b="1" dirty="0"/>
              <a:t>throw</a:t>
            </a:r>
            <a:r>
              <a:rPr lang="en-US" dirty="0"/>
              <a:t>: The throw keyword is used to actually create a new exception that is the bubbled up to a try catch finally block.</a:t>
            </a:r>
          </a:p>
          <a:p>
            <a:endParaRPr lang="en-US" dirty="0"/>
          </a:p>
        </p:txBody>
      </p:sp>
    </p:spTree>
    <p:extLst>
      <p:ext uri="{BB962C8B-B14F-4D97-AF65-F5344CB8AC3E}">
        <p14:creationId xmlns:p14="http://schemas.microsoft.com/office/powerpoint/2010/main" val="15635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077200" cy="5632311"/>
          </a:xfrm>
          <a:prstGeom prst="rect">
            <a:avLst/>
          </a:prstGeom>
        </p:spPr>
        <p:txBody>
          <a:bodyPr wrap="square">
            <a:spAutoFit/>
          </a:bodyPr>
          <a:lstStyle/>
          <a:p>
            <a:r>
              <a:rPr lang="en-US" dirty="0" smtClean="0"/>
              <a:t>The </a:t>
            </a:r>
            <a:r>
              <a:rPr lang="en-US" dirty="0"/>
              <a:t>following example trying to divide a number by zero.</a:t>
            </a:r>
          </a:p>
          <a:p>
            <a:r>
              <a:rPr lang="en-US" dirty="0"/>
              <a:t/>
            </a:r>
            <a:br>
              <a:rPr lang="en-US" dirty="0"/>
            </a:br>
            <a:r>
              <a:rPr lang="en-US" dirty="0"/>
              <a:t> </a:t>
            </a:r>
          </a:p>
          <a:p>
            <a:r>
              <a:rPr lang="en-US" dirty="0"/>
              <a:t>try</a:t>
            </a:r>
          </a:p>
          <a:p>
            <a:r>
              <a:rPr lang="en-US" dirty="0"/>
              <a:t>{</a:t>
            </a:r>
          </a:p>
          <a:p>
            <a:r>
              <a:rPr lang="en-US" dirty="0"/>
              <a:t>    </a:t>
            </a:r>
            <a:r>
              <a:rPr lang="en-US" dirty="0" err="1"/>
              <a:t>int</a:t>
            </a:r>
            <a:r>
              <a:rPr lang="en-US" dirty="0"/>
              <a:t> </a:t>
            </a:r>
            <a:r>
              <a:rPr lang="en-US" dirty="0" err="1"/>
              <a:t>val</a:t>
            </a:r>
            <a:r>
              <a:rPr lang="en-US" dirty="0"/>
              <a:t> = 100;</a:t>
            </a:r>
          </a:p>
          <a:p>
            <a:r>
              <a:rPr lang="en-US" dirty="0"/>
              <a:t>    </a:t>
            </a:r>
            <a:r>
              <a:rPr lang="en-US" dirty="0" err="1"/>
              <a:t>int</a:t>
            </a:r>
            <a:r>
              <a:rPr lang="en-US" dirty="0"/>
              <a:t> div = 0;</a:t>
            </a:r>
          </a:p>
          <a:p>
            <a:r>
              <a:rPr lang="en-US" dirty="0"/>
              <a:t>    </a:t>
            </a:r>
            <a:r>
              <a:rPr lang="en-US" dirty="0" err="1"/>
              <a:t>int</a:t>
            </a:r>
            <a:r>
              <a:rPr lang="en-US" dirty="0"/>
              <a:t> </a:t>
            </a:r>
            <a:r>
              <a:rPr lang="en-US" dirty="0" err="1"/>
              <a:t>resultVal</a:t>
            </a:r>
            <a:r>
              <a:rPr lang="en-US" dirty="0"/>
              <a:t>;</a:t>
            </a:r>
          </a:p>
          <a:p>
            <a:r>
              <a:rPr lang="en-US" dirty="0"/>
              <a:t>    </a:t>
            </a:r>
            <a:r>
              <a:rPr lang="en-US" dirty="0" err="1"/>
              <a:t>resultVal</a:t>
            </a:r>
            <a:r>
              <a:rPr lang="en-US" dirty="0"/>
              <a:t> = (</a:t>
            </a:r>
            <a:r>
              <a:rPr lang="en-US" dirty="0" err="1"/>
              <a:t>val</a:t>
            </a:r>
            <a:r>
              <a:rPr lang="en-US" dirty="0"/>
              <a:t> / div);</a:t>
            </a:r>
          </a:p>
          <a:p>
            <a:r>
              <a:rPr lang="en-US" dirty="0"/>
              <a:t>    </a:t>
            </a:r>
            <a:r>
              <a:rPr lang="en-US" dirty="0" err="1"/>
              <a:t>MessageBox.Show</a:t>
            </a:r>
            <a:r>
              <a:rPr lang="en-US" dirty="0"/>
              <a:t>("The result is  : " + </a:t>
            </a:r>
            <a:r>
              <a:rPr lang="en-US" dirty="0" err="1"/>
              <a:t>resultVal</a:t>
            </a:r>
            <a:r>
              <a:rPr lang="en-US" dirty="0"/>
              <a:t>);</a:t>
            </a:r>
          </a:p>
          <a:p>
            <a:r>
              <a:rPr lang="en-US" dirty="0"/>
              <a:t>}</a:t>
            </a:r>
          </a:p>
          <a:p>
            <a:r>
              <a:rPr lang="en-US" dirty="0"/>
              <a:t>catch (</a:t>
            </a:r>
            <a:r>
              <a:rPr lang="en-US" dirty="0" err="1"/>
              <a:t>System.Exception</a:t>
            </a:r>
            <a:r>
              <a:rPr lang="en-US" dirty="0"/>
              <a:t>  ex)</a:t>
            </a:r>
          </a:p>
          <a:p>
            <a:r>
              <a:rPr lang="en-US" dirty="0"/>
              <a:t>{</a:t>
            </a:r>
          </a:p>
          <a:p>
            <a:r>
              <a:rPr lang="en-US" dirty="0"/>
              <a:t>    </a:t>
            </a:r>
            <a:r>
              <a:rPr lang="en-US" dirty="0" err="1"/>
              <a:t>MessageBox.Show</a:t>
            </a:r>
            <a:r>
              <a:rPr lang="en-US" dirty="0"/>
              <a:t>("Exception catch here - details  : " + </a:t>
            </a:r>
            <a:r>
              <a:rPr lang="en-US" dirty="0" err="1"/>
              <a:t>ex.ToString</a:t>
            </a:r>
            <a:r>
              <a:rPr lang="en-US" dirty="0"/>
              <a:t>());</a:t>
            </a:r>
          </a:p>
          <a:p>
            <a:r>
              <a:rPr lang="en-US" dirty="0"/>
              <a:t>}</a:t>
            </a:r>
          </a:p>
          <a:p>
            <a:r>
              <a:rPr lang="en-US" dirty="0"/>
              <a:t>finally</a:t>
            </a:r>
          </a:p>
          <a:p>
            <a:r>
              <a:rPr lang="en-US" dirty="0"/>
              <a:t>{</a:t>
            </a:r>
          </a:p>
          <a:p>
            <a:r>
              <a:rPr lang="en-US" dirty="0"/>
              <a:t>    </a:t>
            </a:r>
            <a:r>
              <a:rPr lang="en-US" dirty="0" err="1"/>
              <a:t>MessageBox.Show</a:t>
            </a:r>
            <a:r>
              <a:rPr lang="en-US" dirty="0"/>
              <a:t>("Enter finally block ");</a:t>
            </a:r>
          </a:p>
          <a:p>
            <a:r>
              <a:rPr lang="en-US" dirty="0"/>
              <a:t>}</a:t>
            </a:r>
          </a:p>
          <a:p>
            <a:endParaRPr lang="en-US" dirty="0"/>
          </a:p>
        </p:txBody>
      </p:sp>
    </p:spTree>
    <p:extLst>
      <p:ext uri="{BB962C8B-B14F-4D97-AF65-F5344CB8AC3E}">
        <p14:creationId xmlns:p14="http://schemas.microsoft.com/office/powerpoint/2010/main" val="15972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381000"/>
            <a:ext cx="916464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7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848600" cy="3416320"/>
          </a:xfrm>
          <a:prstGeom prst="rect">
            <a:avLst/>
          </a:prstGeom>
        </p:spPr>
        <p:txBody>
          <a:bodyPr wrap="square">
            <a:spAutoFit/>
          </a:bodyPr>
          <a:lstStyle/>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r>
              <a:rPr lang="en-US" dirty="0" smtClean="0"/>
              <a:t>.</a:t>
            </a:r>
          </a:p>
          <a:p>
            <a:endParaRPr lang="en-US" dirty="0"/>
          </a:p>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1" y="3886200"/>
            <a:ext cx="911216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08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342</Words>
  <Application>Microsoft Office PowerPoint</Application>
  <PresentationFormat>On-screen Show (4:3)</PresentationFormat>
  <Paragraphs>127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31</cp:revision>
  <dcterms:created xsi:type="dcterms:W3CDTF">2020-08-18T14:51:51Z</dcterms:created>
  <dcterms:modified xsi:type="dcterms:W3CDTF">2020-09-02T02:15:52Z</dcterms:modified>
</cp:coreProperties>
</file>