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 id="263" r:id="rId9"/>
    <p:sldId id="265"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0469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77435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5192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58831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A312B-086F-43B0-88C9-851FDBD3826D}"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837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A312B-086F-43B0-88C9-851FDBD3826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0328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A312B-086F-43B0-88C9-851FDBD3826D}"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83914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A312B-086F-43B0-88C9-851FDBD3826D}"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2929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A312B-086F-43B0-88C9-851FDBD3826D}"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9080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2418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422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A312B-086F-43B0-88C9-851FDBD3826D}" type="datetimeFigureOut">
              <a:rPr lang="en-US" smtClean="0"/>
              <a:t>9/28/2020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1942C-9CD5-4FCB-822E-312453F87354}" type="slidenum">
              <a:rPr lang="en-US" smtClean="0"/>
              <a:t>‹#›</a:t>
            </a:fld>
            <a:endParaRPr lang="en-US"/>
          </a:p>
        </p:txBody>
      </p:sp>
    </p:spTree>
    <p:extLst>
      <p:ext uri="{BB962C8B-B14F-4D97-AF65-F5344CB8AC3E}">
        <p14:creationId xmlns:p14="http://schemas.microsoft.com/office/powerpoint/2010/main" val="53263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4524315"/>
          </a:xfrm>
          <a:prstGeom prst="rect">
            <a:avLst/>
          </a:prstGeom>
        </p:spPr>
        <p:txBody>
          <a:bodyPr wrap="square">
            <a:spAutoFit/>
          </a:bodyPr>
          <a:lstStyle/>
          <a:p>
            <a:r>
              <a:rPr lang="en-US" dirty="0"/>
              <a:t>In ASP.NET MVC application, we can pass the model data from a controller to a view in many ways such as by using ViewBag, ViewData, TempData.</a:t>
            </a:r>
          </a:p>
          <a:p>
            <a:pPr marL="285750" indent="-285750">
              <a:buFont typeface="Arial" panose="020B0604020202020204" pitchFamily="34" charset="0"/>
              <a:buChar char="•"/>
            </a:pPr>
            <a:endParaRPr lang="en-US" dirty="0"/>
          </a:p>
          <a:p>
            <a:r>
              <a:rPr lang="en-US" dirty="0"/>
              <a:t>When to use ViewData, ViewBag, TempData?</a:t>
            </a:r>
          </a:p>
          <a:p>
            <a:pPr fontAlgn="base"/>
            <a:endParaRPr lang="en-US" b="1" dirty="0" smtClean="0"/>
          </a:p>
          <a:p>
            <a:pPr fontAlgn="base"/>
            <a:r>
              <a:rPr lang="en-US" b="1" dirty="0" smtClean="0"/>
              <a:t>ViewBag </a:t>
            </a:r>
            <a:r>
              <a:rPr lang="en-US" b="1" dirty="0"/>
              <a:t>in ASP.NET MVC </a:t>
            </a:r>
            <a:r>
              <a:rPr lang="en-US" b="1" dirty="0" smtClean="0"/>
              <a:t>Application</a:t>
            </a:r>
          </a:p>
          <a:p>
            <a:pPr fontAlgn="base"/>
            <a:endParaRPr lang="en-US" b="1" dirty="0"/>
          </a:p>
          <a:p>
            <a:pPr fontAlgn="base"/>
            <a:r>
              <a:rPr lang="en-US" dirty="0"/>
              <a:t>The ViewBag in MVC is one of the mechanisms to pass the data from a controller to a view</a:t>
            </a:r>
            <a:r>
              <a:rPr lang="en-US" dirty="0" smtClean="0"/>
              <a:t>.</a:t>
            </a:r>
          </a:p>
          <a:p>
            <a:pPr fontAlgn="base"/>
            <a:endParaRPr lang="en-US" dirty="0" smtClean="0"/>
          </a:p>
          <a:p>
            <a:pPr fontAlgn="base"/>
            <a:r>
              <a:rPr lang="en-US" b="1" dirty="0"/>
              <a:t>How to Pass and Retrieve data From ViewBag in ASP.NET MVC?</a:t>
            </a:r>
            <a:endParaRPr lang="en-US" dirty="0"/>
          </a:p>
          <a:p>
            <a:pPr fontAlgn="base"/>
            <a:r>
              <a:rPr lang="en-US" dirty="0"/>
              <a:t>As the ViewBag is operating on the new dynamic data type. The advantage is that we do not require typecasting while accessing the data from a ViewBag irrespective of the data that we are accessing. </a:t>
            </a:r>
          </a:p>
          <a:p>
            <a:pPr fontAlgn="base"/>
            <a:r>
              <a:rPr lang="en-US" b="1" dirty="0"/>
              <a:t>ViewBag in ASP.NET MVC with String Type</a:t>
            </a:r>
            <a:r>
              <a:rPr lang="en-US" b="1" dirty="0" smtClean="0"/>
              <a:t>:</a:t>
            </a:r>
          </a:p>
          <a:p>
            <a:pPr fontAlgn="base"/>
            <a:endParaRPr lang="en-US" dirty="0"/>
          </a:p>
          <a:p>
            <a:pPr fontAlgn="base"/>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84" y="4267200"/>
            <a:ext cx="7040880" cy="227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673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6463308"/>
          </a:xfrm>
          <a:prstGeom prst="rect">
            <a:avLst/>
          </a:prstGeom>
        </p:spPr>
        <p:txBody>
          <a:bodyPr wrap="square">
            <a:spAutoFit/>
          </a:bodyPr>
          <a:lstStyle/>
          <a:p>
            <a:pPr fontAlgn="base"/>
            <a:r>
              <a:rPr lang="en-US" b="1" dirty="0" err="1"/>
              <a:t>TextBox</a:t>
            </a:r>
            <a:r>
              <a:rPr lang="en-US" b="1" dirty="0"/>
              <a:t> HTML Helper in MVC Application</a:t>
            </a:r>
            <a:endParaRPr lang="en-US" dirty="0"/>
          </a:p>
          <a:p>
            <a:pPr fontAlgn="base"/>
            <a:endParaRPr lang="en-US" dirty="0" smtClean="0"/>
          </a:p>
          <a:p>
            <a:pPr marL="285750" indent="-285750" fontAlgn="base">
              <a:buFont typeface="Wingdings" panose="05000000000000000000" pitchFamily="2" charset="2"/>
              <a:buChar char="q"/>
            </a:pPr>
            <a:r>
              <a:rPr lang="en-US" dirty="0"/>
              <a:t>To create </a:t>
            </a:r>
            <a:r>
              <a:rPr lang="en-US" dirty="0" err="1"/>
              <a:t>TextBox</a:t>
            </a:r>
            <a:r>
              <a:rPr lang="en-US" dirty="0"/>
              <a:t> using HTML Helper in MVC application you need to use the </a:t>
            </a:r>
            <a:r>
              <a:rPr lang="en-US" b="1" dirty="0" err="1"/>
              <a:t>TextBox</a:t>
            </a:r>
            <a:r>
              <a:rPr lang="en-US" b="1" dirty="0"/>
              <a:t> Helper</a:t>
            </a:r>
            <a:r>
              <a:rPr lang="en-US" dirty="0"/>
              <a:t> method. </a:t>
            </a:r>
          </a:p>
          <a:p>
            <a:pPr fontAlgn="base"/>
            <a:endParaRPr lang="en-US" dirty="0" smtClean="0"/>
          </a:p>
          <a:p>
            <a:pPr marL="285750" indent="-285750" fontAlgn="base">
              <a:buFont typeface="Wingdings" panose="05000000000000000000" pitchFamily="2" charset="2"/>
              <a:buChar char="q"/>
            </a:pPr>
            <a:r>
              <a:rPr lang="en-US" dirty="0"/>
              <a:t>The </a:t>
            </a:r>
            <a:r>
              <a:rPr lang="en-US" b="1" dirty="0" err="1"/>
              <a:t>HtmlHelper</a:t>
            </a:r>
            <a:r>
              <a:rPr lang="en-US" dirty="0"/>
              <a:t> class in </a:t>
            </a:r>
            <a:r>
              <a:rPr lang="en-US" b="1" dirty="0"/>
              <a:t>ASP.NET MVC Framework</a:t>
            </a:r>
            <a:r>
              <a:rPr lang="en-US" dirty="0"/>
              <a:t> provides two extension methods to generates a textbox in a view</a:t>
            </a:r>
            <a:r>
              <a:rPr lang="en-US" dirty="0" smtClean="0"/>
              <a:t>.</a:t>
            </a:r>
          </a:p>
          <a:p>
            <a:pPr fontAlgn="base"/>
            <a:endParaRPr lang="en-US" dirty="0" smtClean="0"/>
          </a:p>
          <a:p>
            <a:pPr marL="285750" indent="-285750" fontAlgn="base">
              <a:buFont typeface="Wingdings" panose="05000000000000000000" pitchFamily="2" charset="2"/>
              <a:buChar char="q"/>
            </a:pPr>
            <a:r>
              <a:rPr lang="en-US" dirty="0"/>
              <a:t>Those two extension methods are </a:t>
            </a:r>
            <a:r>
              <a:rPr lang="en-US" b="1" dirty="0" err="1"/>
              <a:t>TextBox</a:t>
            </a:r>
            <a:r>
              <a:rPr lang="en-US" b="1" dirty="0"/>
              <a:t>()</a:t>
            </a:r>
            <a:r>
              <a:rPr lang="en-US" dirty="0"/>
              <a:t> and </a:t>
            </a:r>
            <a:r>
              <a:rPr lang="en-US" b="1" dirty="0" err="1"/>
              <a:t>TextBoxFor</a:t>
            </a:r>
            <a:r>
              <a:rPr lang="en-US" b="1" dirty="0"/>
              <a:t>()</a:t>
            </a:r>
            <a:r>
              <a:rPr lang="en-US" dirty="0"/>
              <a:t>. </a:t>
            </a:r>
            <a:endParaRPr lang="en-US" dirty="0" smtClean="0"/>
          </a:p>
          <a:p>
            <a:pPr fontAlgn="base"/>
            <a:endParaRPr lang="en-US" dirty="0" smtClean="0"/>
          </a:p>
          <a:p>
            <a:pPr marL="285750" indent="-285750" fontAlgn="base">
              <a:buFont typeface="Wingdings" panose="05000000000000000000" pitchFamily="2" charset="2"/>
              <a:buChar char="q"/>
            </a:pPr>
            <a:r>
              <a:rPr lang="en-US" dirty="0"/>
              <a:t>The </a:t>
            </a:r>
            <a:r>
              <a:rPr lang="en-US" b="1" dirty="0" err="1"/>
              <a:t>TextBox</a:t>
            </a:r>
            <a:r>
              <a:rPr lang="en-US" b="1" dirty="0"/>
              <a:t>()</a:t>
            </a:r>
            <a:r>
              <a:rPr lang="en-US" dirty="0"/>
              <a:t> HTML Helper method is a loosely typed method whereas the </a:t>
            </a:r>
            <a:r>
              <a:rPr lang="en-US" b="1" dirty="0" err="1"/>
              <a:t>TextBoxFor</a:t>
            </a:r>
            <a:r>
              <a:rPr lang="en-US" b="1" dirty="0"/>
              <a:t>()</a:t>
            </a:r>
            <a:r>
              <a:rPr lang="en-US" dirty="0"/>
              <a:t> HTML Helper method is a strongly typed </a:t>
            </a:r>
            <a:r>
              <a:rPr lang="en-US"/>
              <a:t>method</a:t>
            </a:r>
            <a:r>
              <a:rPr lang="en-US" smtClean="0"/>
              <a:t>.</a:t>
            </a:r>
          </a:p>
          <a:p>
            <a:pPr fontAlgn="base"/>
            <a:endParaRPr lang="en-US" dirty="0" smtClean="0"/>
          </a:p>
          <a:p>
            <a:pPr fontAlgn="base"/>
            <a:endParaRPr lang="en-US" dirty="0"/>
          </a:p>
          <a:p>
            <a:pPr fontAlgn="base"/>
            <a:r>
              <a:rPr lang="en-US" dirty="0" smtClean="0"/>
              <a:t>For </a:t>
            </a:r>
            <a:r>
              <a:rPr lang="en-US" dirty="0"/>
              <a:t>example, if you want to generate a textbox with </a:t>
            </a:r>
            <a:r>
              <a:rPr lang="en-US" b="1" dirty="0"/>
              <a:t>id=”</a:t>
            </a:r>
            <a:r>
              <a:rPr lang="en-US" b="1" dirty="0" err="1"/>
              <a:t>firstname</a:t>
            </a:r>
            <a:r>
              <a:rPr lang="en-US" b="1" dirty="0"/>
              <a:t>”</a:t>
            </a:r>
            <a:r>
              <a:rPr lang="en-US" dirty="0"/>
              <a:t> and </a:t>
            </a:r>
            <a:r>
              <a:rPr lang="en-US" b="1" dirty="0"/>
              <a:t>name=”</a:t>
            </a:r>
            <a:r>
              <a:rPr lang="en-US" b="1" dirty="0" err="1"/>
              <a:t>firstname</a:t>
            </a:r>
            <a:r>
              <a:rPr lang="en-US" b="1" dirty="0"/>
              <a:t>”</a:t>
            </a:r>
            <a:r>
              <a:rPr lang="en-US" dirty="0"/>
              <a:t> then you can type all the required HTML in a view as shown below</a:t>
            </a:r>
          </a:p>
          <a:p>
            <a:pPr fontAlgn="base"/>
            <a:r>
              <a:rPr lang="en-US" b="1" dirty="0"/>
              <a:t>&lt;input type=”text” name=”</a:t>
            </a:r>
            <a:r>
              <a:rPr lang="en-US" b="1" dirty="0" err="1"/>
              <a:t>firtsname</a:t>
            </a:r>
            <a:r>
              <a:rPr lang="en-US" b="1" dirty="0"/>
              <a:t>” id=”</a:t>
            </a:r>
            <a:r>
              <a:rPr lang="en-US" b="1" dirty="0" err="1"/>
              <a:t>firstname</a:t>
            </a:r>
            <a:r>
              <a:rPr lang="en-US" b="1" dirty="0"/>
              <a:t>” </a:t>
            </a:r>
            <a:r>
              <a:rPr lang="en-US" b="1" dirty="0" smtClean="0"/>
              <a:t>/&gt;</a:t>
            </a:r>
          </a:p>
          <a:p>
            <a:pPr fontAlgn="base"/>
            <a:endParaRPr lang="en-US" b="1" dirty="0"/>
          </a:p>
          <a:p>
            <a:pPr fontAlgn="base"/>
            <a:r>
              <a:rPr lang="en-US" dirty="0"/>
              <a:t>But in MVC, you can use the following “</a:t>
            </a:r>
            <a:r>
              <a:rPr lang="en-US" b="1" dirty="0" err="1"/>
              <a:t>TextBox</a:t>
            </a:r>
            <a:r>
              <a:rPr lang="en-US" dirty="0"/>
              <a:t>” HTML helper method in a view to generating a text box. </a:t>
            </a:r>
          </a:p>
          <a:p>
            <a:pPr fontAlgn="base"/>
            <a:r>
              <a:rPr lang="en-US" b="1" dirty="0"/>
              <a:t>@</a:t>
            </a:r>
            <a:r>
              <a:rPr lang="en-US" b="1" dirty="0" err="1"/>
              <a:t>Html.TextBox</a:t>
            </a:r>
            <a:r>
              <a:rPr lang="en-US" b="1" dirty="0"/>
              <a:t>(“</a:t>
            </a:r>
            <a:r>
              <a:rPr lang="en-US" b="1" dirty="0" err="1"/>
              <a:t>firstname</a:t>
            </a:r>
            <a:r>
              <a:rPr lang="en-US" b="1" dirty="0"/>
              <a:t>”) </a:t>
            </a:r>
            <a:endParaRPr lang="en-US" dirty="0"/>
          </a:p>
          <a:p>
            <a:pPr fontAlgn="base"/>
            <a:endParaRPr lang="en-US" dirty="0"/>
          </a:p>
        </p:txBody>
      </p:sp>
    </p:spTree>
    <p:extLst>
      <p:ext uri="{BB962C8B-B14F-4D97-AF65-F5344CB8AC3E}">
        <p14:creationId xmlns:p14="http://schemas.microsoft.com/office/powerpoint/2010/main" val="13818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82000" cy="3970318"/>
          </a:xfrm>
          <a:prstGeom prst="rect">
            <a:avLst/>
          </a:prstGeom>
        </p:spPr>
        <p:txBody>
          <a:bodyPr wrap="square">
            <a:spAutoFit/>
          </a:bodyPr>
          <a:lstStyle/>
          <a:p>
            <a:r>
              <a:rPr lang="en-US" b="1" dirty="0"/>
              <a:t>Partial </a:t>
            </a:r>
            <a:r>
              <a:rPr lang="en-US" b="1" dirty="0" smtClean="0"/>
              <a:t>View</a:t>
            </a:r>
          </a:p>
          <a:p>
            <a:endParaRPr lang="en-US" b="1" dirty="0"/>
          </a:p>
          <a:p>
            <a:pPr marL="285750" indent="-285750">
              <a:buFont typeface="Wingdings" panose="05000000000000000000" pitchFamily="2" charset="2"/>
              <a:buChar char="§"/>
            </a:pPr>
            <a:r>
              <a:rPr lang="en-US" dirty="0"/>
              <a:t>Partial view in ASP.NET MVC is special view which renders a portion of view content</a:t>
            </a:r>
            <a:r>
              <a:rPr lang="en-US" dirty="0" smtClean="0"/>
              <a:t>.</a:t>
            </a:r>
          </a:p>
          <a:p>
            <a:pPr marL="285750" indent="-285750">
              <a:buFont typeface="Wingdings" panose="05000000000000000000" pitchFamily="2" charset="2"/>
              <a:buChar char="§"/>
            </a:pPr>
            <a:r>
              <a:rPr lang="en-US" dirty="0"/>
              <a:t>It is just like a user control of a web form application. </a:t>
            </a:r>
            <a:endParaRPr lang="en-US" dirty="0" smtClean="0"/>
          </a:p>
          <a:p>
            <a:pPr marL="285750" indent="-285750">
              <a:buFont typeface="Wingdings" panose="05000000000000000000" pitchFamily="2" charset="2"/>
              <a:buChar char="§"/>
            </a:pPr>
            <a:r>
              <a:rPr lang="en-US"/>
              <a:t>Partial </a:t>
            </a:r>
            <a:r>
              <a:rPr lang="en-US" smtClean="0"/>
              <a:t>view can </a:t>
            </a:r>
            <a:r>
              <a:rPr lang="en-US" dirty="0"/>
              <a:t>be reusable in multiple views. </a:t>
            </a:r>
            <a:endParaRPr lang="en-US" dirty="0" smtClean="0"/>
          </a:p>
          <a:p>
            <a:pPr marL="285750" indent="-285750">
              <a:buFont typeface="Wingdings" panose="05000000000000000000" pitchFamily="2" charset="2"/>
              <a:buChar char="§"/>
            </a:pPr>
            <a:r>
              <a:rPr lang="en-US" dirty="0"/>
              <a:t>It helps us to reduce code duplication</a:t>
            </a:r>
            <a:r>
              <a:rPr lang="en-US" dirty="0" smtClean="0"/>
              <a:t>.</a:t>
            </a:r>
          </a:p>
          <a:p>
            <a:pPr marL="285750" indent="-285750">
              <a:buFont typeface="Wingdings" panose="05000000000000000000" pitchFamily="2" charset="2"/>
              <a:buChar char="§"/>
            </a:pPr>
            <a:r>
              <a:rPr lang="en-US" dirty="0"/>
              <a:t>In other word a partial view enables us to render a view within the parent view</a:t>
            </a:r>
            <a:r>
              <a:rPr lang="en-US" dirty="0" smtClean="0"/>
              <a:t>.</a:t>
            </a:r>
          </a:p>
          <a:p>
            <a:pPr marL="285750" indent="-285750">
              <a:buFont typeface="Wingdings" panose="05000000000000000000" pitchFamily="2" charset="2"/>
              <a:buChar char="§"/>
            </a:pPr>
            <a:r>
              <a:rPr lang="en-US" dirty="0"/>
              <a:t>Creating Partial View</a:t>
            </a:r>
          </a:p>
          <a:p>
            <a:endParaRPr lang="en-US" dirty="0" smtClean="0"/>
          </a:p>
          <a:p>
            <a:r>
              <a:rPr lang="en-US" b="1" dirty="0" smtClean="0"/>
              <a:t>Creating </a:t>
            </a:r>
            <a:r>
              <a:rPr lang="en-US" b="1" dirty="0"/>
              <a:t>Partial </a:t>
            </a:r>
            <a:r>
              <a:rPr lang="en-US" b="1" dirty="0" smtClean="0"/>
              <a:t>View</a:t>
            </a:r>
          </a:p>
          <a:p>
            <a:r>
              <a:rPr lang="en-US" dirty="0"/>
              <a:t>To create a partial view, right-click on view -&gt; shared folder and select Add -&gt; View option. In this way we can add a partial view</a:t>
            </a:r>
            <a:r>
              <a:rPr lang="en-US" dirty="0" smtClean="0"/>
              <a:t>.</a:t>
            </a:r>
          </a:p>
          <a:p>
            <a:endParaRPr lang="en-US" b="1" dirty="0"/>
          </a:p>
          <a:p>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50673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407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458200" cy="1200329"/>
          </a:xfrm>
          <a:prstGeom prst="rect">
            <a:avLst/>
          </a:prstGeom>
        </p:spPr>
        <p:txBody>
          <a:bodyPr wrap="square">
            <a:spAutoFit/>
          </a:bodyPr>
          <a:lstStyle/>
          <a:p>
            <a:pPr marL="285750" indent="-285750">
              <a:buFont typeface="Wingdings" panose="05000000000000000000" pitchFamily="2" charset="2"/>
              <a:buChar char="§"/>
            </a:pPr>
            <a:r>
              <a:rPr lang="en-US" dirty="0"/>
              <a:t>It is not mandatory to create a partial view in a shared folder but a partial view is mostly used as a reusable component, it is a good practice to put it in the "shared" folder</a:t>
            </a:r>
            <a:r>
              <a:rPr lang="en-US" dirty="0" smtClean="0"/>
              <a:t>.</a:t>
            </a:r>
          </a:p>
          <a:p>
            <a:pPr marL="285750" indent="-285750">
              <a:buFont typeface="Wingdings" panose="05000000000000000000" pitchFamily="2" charset="2"/>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05130"/>
            <a:ext cx="406717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7186" y="4572000"/>
            <a:ext cx="8634413" cy="923330"/>
          </a:xfrm>
          <a:prstGeom prst="rect">
            <a:avLst/>
          </a:prstGeom>
        </p:spPr>
        <p:txBody>
          <a:bodyPr wrap="square">
            <a:spAutoFit/>
          </a:bodyPr>
          <a:lstStyle/>
          <a:p>
            <a:r>
              <a:rPr lang="en-US" dirty="0"/>
              <a:t>HTML </a:t>
            </a:r>
            <a:r>
              <a:rPr lang="en-US" dirty="0" smtClean="0"/>
              <a:t>helper “Partial” is used  </a:t>
            </a:r>
            <a:r>
              <a:rPr lang="en-US" dirty="0"/>
              <a:t>for rendering the partial view: </a:t>
            </a:r>
            <a:endParaRPr lang="en-US" dirty="0" smtClean="0"/>
          </a:p>
          <a:p>
            <a:endParaRPr lang="en-US" dirty="0"/>
          </a:p>
          <a:p>
            <a:r>
              <a:rPr lang="en-US" dirty="0"/>
              <a:t> @</a:t>
            </a:r>
            <a:r>
              <a:rPr lang="en-US" dirty="0" err="1"/>
              <a:t>Html.Partial</a:t>
            </a:r>
            <a:r>
              <a:rPr lang="en-US" dirty="0"/>
              <a:t>("</a:t>
            </a:r>
            <a:r>
              <a:rPr lang="en-US" dirty="0" err="1"/>
              <a:t>PartialViewExample</a:t>
            </a:r>
            <a:r>
              <a:rPr lang="en-US" dirty="0"/>
              <a:t>")    </a:t>
            </a:r>
          </a:p>
        </p:txBody>
      </p:sp>
    </p:spTree>
    <p:extLst>
      <p:ext uri="{BB962C8B-B14F-4D97-AF65-F5344CB8AC3E}">
        <p14:creationId xmlns:p14="http://schemas.microsoft.com/office/powerpoint/2010/main" val="265302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610600" cy="5355312"/>
          </a:xfrm>
          <a:prstGeom prst="rect">
            <a:avLst/>
          </a:prstGeom>
        </p:spPr>
        <p:txBody>
          <a:bodyPr wrap="square">
            <a:spAutoFit/>
          </a:bodyPr>
          <a:lstStyle/>
          <a:p>
            <a:endParaRPr lang="en-US" dirty="0" smtClean="0"/>
          </a:p>
          <a:p>
            <a:pPr fontAlgn="base"/>
            <a:endParaRPr lang="en-US" b="1" dirty="0" smtClean="0"/>
          </a:p>
          <a:p>
            <a:pPr fontAlgn="base"/>
            <a:r>
              <a:rPr lang="en-US" b="1" dirty="0" smtClean="0"/>
              <a:t>What </a:t>
            </a:r>
            <a:r>
              <a:rPr lang="en-US" b="1" dirty="0"/>
              <a:t>is ViewData in ASP.NET MVC?</a:t>
            </a:r>
            <a:endParaRPr lang="en-US" dirty="0"/>
          </a:p>
          <a:p>
            <a:pPr fontAlgn="base"/>
            <a:endParaRPr lang="en-US" dirty="0" smtClean="0"/>
          </a:p>
          <a:p>
            <a:pPr fontAlgn="base"/>
            <a:r>
              <a:rPr lang="en-US" dirty="0" smtClean="0"/>
              <a:t>The </a:t>
            </a:r>
            <a:r>
              <a:rPr lang="en-US" dirty="0"/>
              <a:t>ViewData in ASP.NET MVC is a mechanism to pass the data from a controller action method to a view. </a:t>
            </a:r>
            <a:endParaRPr lang="en-US" dirty="0" smtClean="0"/>
          </a:p>
          <a:p>
            <a:pPr fontAlgn="base"/>
            <a:endParaRPr lang="en-US" dirty="0"/>
          </a:p>
          <a:p>
            <a:pPr fontAlgn="base"/>
            <a:r>
              <a:rPr lang="en-US" b="1" dirty="0"/>
              <a:t>How to Pass and Retrieve data From ViewData in ASP.NET MVC</a:t>
            </a:r>
            <a:r>
              <a:rPr lang="en-US" b="1" dirty="0" smtClean="0"/>
              <a:t>?</a:t>
            </a:r>
          </a:p>
          <a:p>
            <a:pPr fontAlgn="base"/>
            <a:endParaRPr lang="en-US" dirty="0"/>
          </a:p>
          <a:p>
            <a:pPr fontAlgn="base"/>
            <a:r>
              <a:rPr lang="en-US" dirty="0" smtClean="0"/>
              <a:t>As </a:t>
            </a:r>
            <a:r>
              <a:rPr lang="en-US" dirty="0"/>
              <a:t>it stores the data in the form of an object so while retrieving the data from ViewData type casting is </a:t>
            </a:r>
            <a:r>
              <a:rPr lang="en-US" dirty="0" smtClean="0"/>
              <a:t>required.</a:t>
            </a:r>
          </a:p>
          <a:p>
            <a:pPr fontAlgn="base"/>
            <a:endParaRPr lang="en-US" dirty="0"/>
          </a:p>
          <a:p>
            <a:pPr fontAlgn="base"/>
            <a:r>
              <a:rPr lang="en-US" dirty="0"/>
              <a:t>If you are accessing string data from the ViewData dictionary, then it is not required to typecast the ViewData to string </a:t>
            </a:r>
            <a:r>
              <a:rPr lang="en-US" dirty="0" smtClean="0"/>
              <a:t>type</a:t>
            </a:r>
          </a:p>
          <a:p>
            <a:pPr fontAlgn="base"/>
            <a:r>
              <a:rPr lang="en-US" b="1" dirty="0"/>
              <a:t>ViewData in MVC with String Type</a:t>
            </a:r>
            <a:r>
              <a:rPr lang="en-US" b="1" dirty="0" smtClean="0"/>
              <a:t>:</a:t>
            </a:r>
          </a:p>
          <a:p>
            <a:pPr fontAlgn="base"/>
            <a:endParaRPr lang="en-US" dirty="0"/>
          </a:p>
          <a:p>
            <a:pPr fontAlgn="base"/>
            <a:endParaRPr lang="en-US" dirty="0"/>
          </a:p>
          <a:p>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71234"/>
            <a:ext cx="58388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05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534400" cy="923330"/>
          </a:xfrm>
          <a:prstGeom prst="rect">
            <a:avLst/>
          </a:prstGeom>
        </p:spPr>
        <p:txBody>
          <a:bodyPr wrap="square">
            <a:spAutoFit/>
          </a:bodyPr>
          <a:lstStyle/>
          <a:p>
            <a:r>
              <a:rPr lang="en-US" b="1" dirty="0"/>
              <a:t>ViewData in MVC with Complex Type</a:t>
            </a:r>
            <a:r>
              <a:rPr lang="en-US" b="1" dirty="0" smtClean="0"/>
              <a:t>:</a:t>
            </a:r>
          </a:p>
          <a:p>
            <a:endParaRPr lang="en-US" b="1"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42665"/>
            <a:ext cx="63627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09600" y="3124200"/>
            <a:ext cx="8001000" cy="1477328"/>
          </a:xfrm>
          <a:prstGeom prst="rect">
            <a:avLst/>
          </a:prstGeom>
        </p:spPr>
        <p:txBody>
          <a:bodyPr wrap="square">
            <a:spAutoFit/>
          </a:bodyPr>
          <a:lstStyle/>
          <a:p>
            <a:pPr fontAlgn="base"/>
            <a:r>
              <a:rPr lang="en-US" b="1" dirty="0"/>
              <a:t>Example of ViewData in MVC</a:t>
            </a:r>
            <a:r>
              <a:rPr lang="en-US" b="1" dirty="0" smtClean="0"/>
              <a:t>:</a:t>
            </a:r>
          </a:p>
          <a:p>
            <a:pPr fontAlgn="base"/>
            <a:r>
              <a:rPr lang="en-US" b="1" dirty="0"/>
              <a:t>First, we create the following Employee Model to hold the employee data in memory.</a:t>
            </a:r>
            <a:endParaRPr lang="en-US" dirty="0"/>
          </a:p>
          <a:p>
            <a:r>
              <a:rPr lang="en-US" dirty="0" smtClean="0"/>
              <a:t/>
            </a:r>
            <a:br>
              <a:rPr lang="en-US" dirty="0" smtClean="0"/>
            </a:b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91000"/>
            <a:ext cx="457943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9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229600" cy="2031325"/>
          </a:xfrm>
          <a:prstGeom prst="rect">
            <a:avLst/>
          </a:prstGeom>
        </p:spPr>
        <p:txBody>
          <a:bodyPr wrap="square">
            <a:spAutoFit/>
          </a:bodyPr>
          <a:lstStyle/>
          <a:p>
            <a:r>
              <a:rPr lang="en-US" dirty="0"/>
              <a:t>Then we created the following </a:t>
            </a:r>
            <a:r>
              <a:rPr lang="en-US" dirty="0" err="1"/>
              <a:t>EmployeeBusinessLayer</a:t>
            </a:r>
            <a:r>
              <a:rPr lang="en-US" dirty="0"/>
              <a:t> model to manage the employee data. Here we created one method which will take the employee id as input parameter and returns that employee information. As of now, we have hardcoded the employee data and in our upcoming article, we will discuss retrieving the employee data from a database like SQL Server</a:t>
            </a:r>
            <a:r>
              <a:rPr lang="en-US" dirty="0" smtClean="0"/>
              <a:t>.</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5776913" cy="456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2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382000" cy="4524315"/>
          </a:xfrm>
          <a:prstGeom prst="rect">
            <a:avLst/>
          </a:prstGeom>
        </p:spPr>
        <p:txBody>
          <a:bodyPr wrap="square">
            <a:spAutoFit/>
          </a:bodyPr>
          <a:lstStyle/>
          <a:p>
            <a:r>
              <a:rPr lang="en-US" dirty="0"/>
              <a:t>Then we modify the Index action method of Home Controller as shown below to retrieve the employee data from </a:t>
            </a:r>
            <a:r>
              <a:rPr lang="en-US" dirty="0" err="1"/>
              <a:t>EmployeeBusinesslayer</a:t>
            </a:r>
            <a:r>
              <a:rPr lang="en-US" dirty="0"/>
              <a:t> and store it in the Employee model</a:t>
            </a:r>
            <a:r>
              <a:rPr lang="en-US" dirty="0" smtClean="0"/>
              <a:t>.</a:t>
            </a:r>
          </a:p>
          <a:p>
            <a:endParaRPr lang="en-US" dirty="0"/>
          </a:p>
          <a:p>
            <a:r>
              <a:rPr lang="en-US" b="1" dirty="0"/>
              <a:t>Passing ViewData From a Controller:</a:t>
            </a:r>
            <a:endParaRPr lang="en-US" dirty="0"/>
          </a:p>
          <a:p>
            <a:endParaRPr lang="en-US" dirty="0" smtClean="0"/>
          </a:p>
          <a:p>
            <a:endParaRPr lang="en-US" dirty="0"/>
          </a:p>
          <a:p>
            <a:pPr fontAlgn="base"/>
            <a:r>
              <a:rPr lang="en-US" b="1" dirty="0"/>
              <a:t>public</a:t>
            </a:r>
            <a:r>
              <a:rPr lang="en-US" dirty="0"/>
              <a:t> </a:t>
            </a:r>
            <a:r>
              <a:rPr lang="en-US" dirty="0" err="1"/>
              <a:t>ActionResult</a:t>
            </a:r>
            <a:r>
              <a:rPr lang="en-US" dirty="0"/>
              <a:t> Index</a:t>
            </a:r>
            <a:r>
              <a:rPr lang="en-US" b="1" dirty="0"/>
              <a:t>()</a:t>
            </a:r>
            <a:endParaRPr lang="en-US" dirty="0"/>
          </a:p>
          <a:p>
            <a:pPr fontAlgn="base"/>
            <a:r>
              <a:rPr lang="en-US" b="1" dirty="0"/>
              <a:t>{</a:t>
            </a:r>
            <a:endParaRPr lang="en-US" dirty="0"/>
          </a:p>
          <a:p>
            <a:pPr fontAlgn="base"/>
            <a:r>
              <a:rPr lang="en-US" dirty="0" err="1"/>
              <a:t>EmployeeBusinessLayer</a:t>
            </a:r>
            <a:r>
              <a:rPr lang="en-US" dirty="0"/>
              <a:t> </a:t>
            </a:r>
            <a:r>
              <a:rPr lang="en-US" dirty="0" err="1"/>
              <a:t>employeeBL</a:t>
            </a:r>
            <a:r>
              <a:rPr lang="en-US" dirty="0"/>
              <a:t> = new </a:t>
            </a:r>
            <a:r>
              <a:rPr lang="en-US" dirty="0" err="1"/>
              <a:t>EmployeeBusinessLayer</a:t>
            </a:r>
            <a:r>
              <a:rPr lang="en-US" b="1" dirty="0"/>
              <a:t>()</a:t>
            </a:r>
            <a:r>
              <a:rPr lang="en-US" dirty="0"/>
              <a:t>;</a:t>
            </a:r>
          </a:p>
          <a:p>
            <a:pPr fontAlgn="base"/>
            <a:r>
              <a:rPr lang="en-US" dirty="0"/>
              <a:t>Employee </a:t>
            </a:r>
            <a:r>
              <a:rPr lang="en-US" dirty="0" err="1"/>
              <a:t>employee</a:t>
            </a:r>
            <a:r>
              <a:rPr lang="en-US" dirty="0"/>
              <a:t> = </a:t>
            </a:r>
            <a:r>
              <a:rPr lang="en-US" dirty="0" err="1"/>
              <a:t>employeeBL.GetEmployeeDetails</a:t>
            </a:r>
            <a:r>
              <a:rPr lang="en-US" b="1" dirty="0"/>
              <a:t>(</a:t>
            </a:r>
            <a:r>
              <a:rPr lang="en-US" dirty="0"/>
              <a:t>102</a:t>
            </a:r>
            <a:r>
              <a:rPr lang="en-US" b="1" dirty="0"/>
              <a:t>)</a:t>
            </a:r>
            <a:r>
              <a:rPr lang="en-US" dirty="0"/>
              <a:t>;</a:t>
            </a:r>
          </a:p>
          <a:p>
            <a:pPr fontAlgn="base"/>
            <a:r>
              <a:rPr lang="en-US" dirty="0"/>
              <a:t>ViewData</a:t>
            </a:r>
            <a:r>
              <a:rPr lang="en-US" b="1" dirty="0"/>
              <a:t>[</a:t>
            </a:r>
            <a:r>
              <a:rPr lang="en-US" dirty="0"/>
              <a:t>"Employee"</a:t>
            </a:r>
            <a:r>
              <a:rPr lang="en-US" b="1" dirty="0"/>
              <a:t>]</a:t>
            </a:r>
            <a:r>
              <a:rPr lang="en-US" dirty="0"/>
              <a:t> = employee;</a:t>
            </a:r>
          </a:p>
          <a:p>
            <a:pPr fontAlgn="base"/>
            <a:r>
              <a:rPr lang="en-US" b="1" dirty="0" smtClean="0"/>
              <a:t>return</a:t>
            </a:r>
            <a:r>
              <a:rPr lang="en-US" dirty="0" smtClean="0"/>
              <a:t> </a:t>
            </a:r>
            <a:r>
              <a:rPr lang="en-US" dirty="0"/>
              <a:t>View</a:t>
            </a:r>
            <a:r>
              <a:rPr lang="en-US" b="1" dirty="0"/>
              <a:t>()</a:t>
            </a:r>
            <a:r>
              <a:rPr lang="en-US" dirty="0"/>
              <a:t>;</a:t>
            </a:r>
          </a:p>
          <a:p>
            <a:pPr fontAlgn="base"/>
            <a:r>
              <a:rPr lang="en-US" b="1" dirty="0"/>
              <a:t>}</a:t>
            </a:r>
            <a:endParaRPr lang="en-US" dirty="0"/>
          </a:p>
          <a:p>
            <a:endParaRPr lang="en-US" dirty="0" smtClean="0"/>
          </a:p>
          <a:p>
            <a:endParaRPr lang="en-US" dirty="0"/>
          </a:p>
        </p:txBody>
      </p:sp>
    </p:spTree>
    <p:extLst>
      <p:ext uri="{BB962C8B-B14F-4D97-AF65-F5344CB8AC3E}">
        <p14:creationId xmlns:p14="http://schemas.microsoft.com/office/powerpoint/2010/main" val="2230689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1" y="381000"/>
            <a:ext cx="8534400" cy="5632311"/>
          </a:xfrm>
          <a:prstGeom prst="rect">
            <a:avLst/>
          </a:prstGeom>
        </p:spPr>
        <p:txBody>
          <a:bodyPr wrap="square">
            <a:spAutoFit/>
          </a:bodyPr>
          <a:lstStyle/>
          <a:p>
            <a:r>
              <a:rPr lang="en-US" b="1" dirty="0" smtClean="0"/>
              <a:t>Accessing ViewData in a View:</a:t>
            </a:r>
          </a:p>
          <a:p>
            <a:endParaRPr lang="en-US" b="1" dirty="0"/>
          </a:p>
          <a:p>
            <a:r>
              <a:rPr lang="en-US" dirty="0"/>
              <a:t>Now we will see how to access the ViewData within an MVC view. So, modify the Index Action method which is there within the Home folder in your application as shown below</a:t>
            </a:r>
            <a:r>
              <a:rPr lang="en-US" dirty="0" smtClean="0"/>
              <a:t>.</a:t>
            </a:r>
          </a:p>
          <a:p>
            <a:endParaRPr lang="en-US" dirty="0"/>
          </a:p>
          <a:p>
            <a:pPr fontAlgn="base"/>
            <a:r>
              <a:rPr lang="en-US" dirty="0"/>
              <a:t>@{</a:t>
            </a:r>
          </a:p>
          <a:p>
            <a:pPr fontAlgn="base"/>
            <a:r>
              <a:rPr lang="en-US" dirty="0" err="1"/>
              <a:t>var</a:t>
            </a:r>
            <a:r>
              <a:rPr lang="en-US" dirty="0"/>
              <a:t> employee = ViewData["Employee"]</a:t>
            </a:r>
          </a:p>
          <a:p>
            <a:pPr fontAlgn="base"/>
            <a:r>
              <a:rPr lang="en-US" dirty="0"/>
              <a:t>as </a:t>
            </a:r>
            <a:r>
              <a:rPr lang="en-US" dirty="0" err="1"/>
              <a:t>FirstMVCDemo.Models.Employee</a:t>
            </a:r>
            <a:r>
              <a:rPr lang="en-US" dirty="0"/>
              <a:t>;</a:t>
            </a:r>
          </a:p>
          <a:p>
            <a:pPr fontAlgn="base"/>
            <a:r>
              <a:rPr lang="en-US" dirty="0"/>
              <a:t>}</a:t>
            </a:r>
          </a:p>
          <a:p>
            <a:pPr fontAlgn="base"/>
            <a:r>
              <a:rPr lang="en-US" b="1" dirty="0"/>
              <a:t>&lt;h2&gt;</a:t>
            </a:r>
            <a:r>
              <a:rPr lang="en-US" dirty="0"/>
              <a:t>@ViewData["Header"]</a:t>
            </a:r>
            <a:r>
              <a:rPr lang="en-US" b="1" dirty="0"/>
              <a:t>&lt;/h2&gt;</a:t>
            </a:r>
            <a:endParaRPr lang="en-US" dirty="0"/>
          </a:p>
          <a:p>
            <a:pPr fontAlgn="base"/>
            <a:r>
              <a:rPr lang="en-US" b="1" dirty="0"/>
              <a:t>&lt;table</a:t>
            </a:r>
            <a:r>
              <a:rPr lang="en-US" dirty="0"/>
              <a:t> style="</a:t>
            </a:r>
            <a:r>
              <a:rPr lang="en-US" dirty="0" err="1"/>
              <a:t>font-family:Arial</a:t>
            </a:r>
            <a:r>
              <a:rPr lang="en-US" dirty="0"/>
              <a:t>"</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Employee ID:</a:t>
            </a:r>
            <a:r>
              <a:rPr lang="en-US" b="1" dirty="0"/>
              <a:t>&lt;/td&gt;</a:t>
            </a:r>
            <a:endParaRPr lang="en-US" dirty="0"/>
          </a:p>
          <a:p>
            <a:pPr fontAlgn="base"/>
            <a:r>
              <a:rPr lang="en-US" b="1" dirty="0"/>
              <a:t>&lt;td&gt;</a:t>
            </a:r>
            <a:r>
              <a:rPr lang="en-US" dirty="0"/>
              <a:t>@</a:t>
            </a:r>
            <a:r>
              <a:rPr lang="en-US" dirty="0" err="1"/>
              <a:t>employee.EmployeeId</a:t>
            </a:r>
            <a:r>
              <a:rPr lang="en-US" dirty="0"/>
              <a:t> </a:t>
            </a:r>
            <a:r>
              <a:rPr lang="en-US" b="1" dirty="0"/>
              <a:t>&lt;/td&gt;</a:t>
            </a:r>
            <a:endParaRPr lang="en-US" dirty="0"/>
          </a:p>
          <a:p>
            <a:pPr fontAlgn="base"/>
            <a:r>
              <a:rPr lang="en-US" b="1" dirty="0"/>
              <a:t>&lt;/</a:t>
            </a:r>
            <a:r>
              <a:rPr lang="en-US" b="1" dirty="0" err="1"/>
              <a:t>tr</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Name:</a:t>
            </a:r>
            <a:r>
              <a:rPr lang="en-US" b="1" dirty="0"/>
              <a:t>&lt;/td&gt;</a:t>
            </a:r>
            <a:endParaRPr lang="en-US" dirty="0"/>
          </a:p>
          <a:p>
            <a:pPr fontAlgn="base"/>
            <a:r>
              <a:rPr lang="en-US" b="1" dirty="0"/>
              <a:t>&lt;td&gt;</a:t>
            </a:r>
            <a:r>
              <a:rPr lang="en-US" dirty="0"/>
              <a:t>@</a:t>
            </a:r>
            <a:r>
              <a:rPr lang="en-US" dirty="0" err="1"/>
              <a:t>employee.Name</a:t>
            </a:r>
            <a:r>
              <a:rPr lang="en-US" b="1" dirty="0"/>
              <a:t>&lt;/td&gt;</a:t>
            </a:r>
            <a:endParaRPr lang="en-US" dirty="0"/>
          </a:p>
          <a:p>
            <a:pPr fontAlgn="base"/>
            <a:r>
              <a:rPr lang="en-US" b="1" dirty="0"/>
              <a:t>&lt;/</a:t>
            </a:r>
            <a:r>
              <a:rPr lang="en-US" b="1" dirty="0" err="1"/>
              <a:t>tr</a:t>
            </a:r>
            <a:r>
              <a:rPr lang="en-US" b="1" dirty="0"/>
              <a:t>&gt;</a:t>
            </a:r>
            <a:endParaRPr lang="en-US" dirty="0"/>
          </a:p>
          <a:p>
            <a:r>
              <a:rPr lang="en-US" dirty="0" smtClean="0"/>
              <a:t>&lt;/table&gt;</a:t>
            </a:r>
            <a:endParaRPr lang="en-US" dirty="0"/>
          </a:p>
        </p:txBody>
      </p:sp>
    </p:spTree>
    <p:extLst>
      <p:ext uri="{BB962C8B-B14F-4D97-AF65-F5344CB8AC3E}">
        <p14:creationId xmlns:p14="http://schemas.microsoft.com/office/powerpoint/2010/main" val="71660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4247317"/>
          </a:xfrm>
          <a:prstGeom prst="rect">
            <a:avLst/>
          </a:prstGeom>
        </p:spPr>
        <p:txBody>
          <a:bodyPr wrap="square">
            <a:spAutoFit/>
          </a:bodyPr>
          <a:lstStyle/>
          <a:p>
            <a:pPr fontAlgn="base"/>
            <a:r>
              <a:rPr lang="it-IT" b="1" dirty="0"/>
              <a:t>TempData in ASP.NET MVC </a:t>
            </a:r>
            <a:r>
              <a:rPr lang="it-IT" b="1" dirty="0" smtClean="0"/>
              <a:t>Application</a:t>
            </a:r>
          </a:p>
          <a:p>
            <a:pPr fontAlgn="base"/>
            <a:endParaRPr lang="it-IT" b="1" dirty="0"/>
          </a:p>
          <a:p>
            <a:pPr fontAlgn="base"/>
            <a:r>
              <a:rPr lang="en-US" dirty="0"/>
              <a:t>The TempData in ASP.NET MVC is one of the mechanisms to pass the small amount of temporary data from a controller to a view as well as from a controller action method to another action method either within the same controller or to a different controller</a:t>
            </a:r>
            <a:r>
              <a:rPr lang="en-US" dirty="0" smtClean="0"/>
              <a:t>.</a:t>
            </a:r>
          </a:p>
          <a:p>
            <a:pPr fontAlgn="base"/>
            <a:endParaRPr lang="en-US" dirty="0"/>
          </a:p>
          <a:p>
            <a:pPr fontAlgn="base"/>
            <a:r>
              <a:rPr lang="en-US" b="1" dirty="0"/>
              <a:t>How to Pass and Retrieve data From TempData in ASP.NET MVC:</a:t>
            </a:r>
            <a:endParaRPr lang="en-US" dirty="0"/>
          </a:p>
          <a:p>
            <a:pPr fontAlgn="base"/>
            <a:endParaRPr lang="it-IT" dirty="0" smtClean="0"/>
          </a:p>
          <a:p>
            <a:pPr fontAlgn="base"/>
            <a:r>
              <a:rPr lang="en-US" dirty="0"/>
              <a:t>The most important point that you need to remember is, as it stores the data in the form of an object so while retrieving the data from TempData type casting is required. If you are accessing string value from the TempData, then it is not required to typecast. But it is mandatory to typecast explicitly to the actual type if you are accessing data other than the string type from the TempData.</a:t>
            </a:r>
          </a:p>
          <a:p>
            <a:r>
              <a:rPr lang="en-US" dirty="0" smtClean="0"/>
              <a:t/>
            </a:r>
            <a:br>
              <a:rPr lang="en-US" dirty="0" smtClean="0"/>
            </a:br>
            <a:endParaRPr lang="it-I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9600"/>
            <a:ext cx="40386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236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52400"/>
            <a:ext cx="3406317" cy="369332"/>
          </a:xfrm>
          <a:prstGeom prst="rect">
            <a:avLst/>
          </a:prstGeom>
        </p:spPr>
        <p:txBody>
          <a:bodyPr wrap="none">
            <a:spAutoFit/>
          </a:bodyPr>
          <a:lstStyle/>
          <a:p>
            <a:pPr fontAlgn="base"/>
            <a:r>
              <a:rPr lang="en-US" b="1" dirty="0"/>
              <a:t>HTML Helpers in MVC Application</a:t>
            </a:r>
            <a:endParaRPr lang="en-US" dirty="0"/>
          </a:p>
        </p:txBody>
      </p:sp>
      <p:sp>
        <p:nvSpPr>
          <p:cNvPr id="3" name="Rectangle 2"/>
          <p:cNvSpPr/>
          <p:nvPr/>
        </p:nvSpPr>
        <p:spPr>
          <a:xfrm>
            <a:off x="457200" y="762000"/>
            <a:ext cx="8305800" cy="4524315"/>
          </a:xfrm>
          <a:prstGeom prst="rect">
            <a:avLst/>
          </a:prstGeom>
        </p:spPr>
        <p:txBody>
          <a:bodyPr wrap="square">
            <a:spAutoFit/>
          </a:bodyPr>
          <a:lstStyle/>
          <a:p>
            <a:pPr fontAlgn="base"/>
            <a:r>
              <a:rPr lang="en-US" b="1" dirty="0"/>
              <a:t>Why HTML Helper in ASP.NET MVC</a:t>
            </a:r>
            <a:r>
              <a:rPr lang="en-US" b="1" dirty="0" smtClean="0"/>
              <a:t>?</a:t>
            </a:r>
          </a:p>
          <a:p>
            <a:pPr fontAlgn="base"/>
            <a:endParaRPr lang="en-US" dirty="0"/>
          </a:p>
          <a:p>
            <a:pPr fontAlgn="base"/>
            <a:r>
              <a:rPr lang="en-US" dirty="0"/>
              <a:t>In our traditional ASP.NET web forms application, as a developer, we generally use the toolbox for adding controls on any particular web page. </a:t>
            </a:r>
            <a:endParaRPr lang="en-US" dirty="0" smtClean="0"/>
          </a:p>
          <a:p>
            <a:pPr fontAlgn="base"/>
            <a:endParaRPr lang="en-US" dirty="0"/>
          </a:p>
          <a:p>
            <a:pPr fontAlgn="base"/>
            <a:r>
              <a:rPr lang="en-US" dirty="0" smtClean="0"/>
              <a:t>However</a:t>
            </a:r>
            <a:r>
              <a:rPr lang="en-US" dirty="0"/>
              <a:t>, coming to ASP.NET MVC application there is no such toolbox available to drag and drop HTML controls on to the view. So those developers who are coming from ASP.NET Web Forms background, they find it little difficult to create views in ASP.NET MVC application</a:t>
            </a:r>
            <a:r>
              <a:rPr lang="en-US" dirty="0" smtClean="0"/>
              <a:t>.</a:t>
            </a:r>
          </a:p>
          <a:p>
            <a:pPr fontAlgn="base"/>
            <a:endParaRPr lang="en-US" dirty="0"/>
          </a:p>
          <a:p>
            <a:pPr fontAlgn="base"/>
            <a:r>
              <a:rPr lang="en-US" dirty="0"/>
              <a:t>So, to overcome the above problem, the ASP.NET MVC Framework provides Html Helper classes which contain different extension methods. </a:t>
            </a:r>
            <a:endParaRPr lang="en-US" dirty="0" smtClean="0"/>
          </a:p>
          <a:p>
            <a:pPr fontAlgn="base"/>
            <a:endParaRPr lang="en-US" dirty="0"/>
          </a:p>
          <a:p>
            <a:pPr fontAlgn="base"/>
            <a:r>
              <a:rPr lang="en-US" dirty="0" smtClean="0"/>
              <a:t>We </a:t>
            </a:r>
            <a:r>
              <a:rPr lang="en-US" dirty="0"/>
              <a:t>can use those extension methods to create HTML controls programmatically within a view. </a:t>
            </a:r>
            <a:endParaRPr lang="en-US" dirty="0" smtClean="0"/>
          </a:p>
          <a:p>
            <a:pPr fontAlgn="base"/>
            <a:endParaRPr lang="en-US" dirty="0"/>
          </a:p>
        </p:txBody>
      </p:sp>
    </p:spTree>
    <p:extLst>
      <p:ext uri="{BB962C8B-B14F-4D97-AF65-F5344CB8AC3E}">
        <p14:creationId xmlns:p14="http://schemas.microsoft.com/office/powerpoint/2010/main" val="202076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676400"/>
            <a:ext cx="89249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894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836</Words>
  <Application>Microsoft Office PowerPoint</Application>
  <PresentationFormat>On-screen Show (4:3)</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22</cp:revision>
  <dcterms:created xsi:type="dcterms:W3CDTF">2020-09-24T05:05:29Z</dcterms:created>
  <dcterms:modified xsi:type="dcterms:W3CDTF">2020-09-28T15:39:05Z</dcterms:modified>
</cp:coreProperties>
</file>