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1" r:id="rId2"/>
    <p:sldId id="270" r:id="rId3"/>
    <p:sldId id="256" r:id="rId4"/>
    <p:sldId id="301" r:id="rId5"/>
    <p:sldId id="257" r:id="rId6"/>
    <p:sldId id="278" r:id="rId7"/>
    <p:sldId id="267" r:id="rId8"/>
    <p:sldId id="272" r:id="rId9"/>
    <p:sldId id="273" r:id="rId10"/>
    <p:sldId id="259" r:id="rId11"/>
    <p:sldId id="264" r:id="rId12"/>
    <p:sldId id="277" r:id="rId13"/>
    <p:sldId id="274" r:id="rId14"/>
    <p:sldId id="258" r:id="rId15"/>
    <p:sldId id="275" r:id="rId16"/>
    <p:sldId id="279" r:id="rId17"/>
    <p:sldId id="280" r:id="rId18"/>
    <p:sldId id="290" r:id="rId19"/>
    <p:sldId id="282" r:id="rId20"/>
    <p:sldId id="283" r:id="rId21"/>
    <p:sldId id="286" r:id="rId22"/>
    <p:sldId id="287" r:id="rId23"/>
    <p:sldId id="292" r:id="rId24"/>
    <p:sldId id="289" r:id="rId25"/>
    <p:sldId id="291" r:id="rId26"/>
    <p:sldId id="293" r:id="rId27"/>
    <p:sldId id="294" r:id="rId28"/>
    <p:sldId id="299" r:id="rId29"/>
    <p:sldId id="284" r:id="rId30"/>
    <p:sldId id="285" r:id="rId31"/>
    <p:sldId id="296" r:id="rId32"/>
    <p:sldId id="297" r:id="rId33"/>
    <p:sldId id="298" r:id="rId34"/>
    <p:sldId id="295" r:id="rId35"/>
    <p:sldId id="300" r:id="rId3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1597" autoAdjust="0"/>
  </p:normalViewPr>
  <p:slideViewPr>
    <p:cSldViewPr>
      <p:cViewPr>
        <p:scale>
          <a:sx n="66" d="100"/>
          <a:sy n="66" d="100"/>
        </p:scale>
        <p:origin x="-7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E8F3F-6462-462C-AE6A-74DF0A1AD5B3}" type="datetimeFigureOut">
              <a:rPr lang="fr-FR" smtClean="0"/>
              <a:t>26/06/2013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FBADB-7776-4668-A448-1C27427E7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34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Synthétisation des éléments</a:t>
            </a:r>
          </a:p>
          <a:p>
            <a:r>
              <a:rPr lang="fr-FR" dirty="0" smtClean="0"/>
              <a:t>Création du planning avec les date de réunion </a:t>
            </a:r>
            <a:r>
              <a:rPr lang="fr-FR" dirty="0" err="1" smtClean="0"/>
              <a:t>defini</a:t>
            </a:r>
            <a:r>
              <a:rPr lang="fr-FR" dirty="0" smtClean="0"/>
              <a:t> avec les équipe</a:t>
            </a:r>
          </a:p>
          <a:p>
            <a:r>
              <a:rPr lang="fr-FR" dirty="0" smtClean="0"/>
              <a:t>Création du </a:t>
            </a:r>
            <a:r>
              <a:rPr lang="fr-FR" dirty="0" err="1" smtClean="0"/>
              <a:t>exel</a:t>
            </a:r>
            <a:r>
              <a:rPr lang="fr-FR" dirty="0" smtClean="0"/>
              <a:t> de </a:t>
            </a:r>
            <a:r>
              <a:rPr lang="fr-FR" dirty="0" err="1" smtClean="0"/>
              <a:t>traking</a:t>
            </a:r>
            <a:r>
              <a:rPr lang="fr-FR" dirty="0" smtClean="0"/>
              <a:t> system</a:t>
            </a:r>
          </a:p>
          <a:p>
            <a:r>
              <a:rPr lang="fr-FR" dirty="0" smtClean="0"/>
              <a:t>Push sur git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FBADB-7776-4668-A448-1C27427E7B5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99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Tout fini</a:t>
            </a:r>
          </a:p>
          <a:p>
            <a:r>
              <a:rPr lang="fr-FR" dirty="0" smtClean="0"/>
              <a:t>Rien</a:t>
            </a:r>
            <a:r>
              <a:rPr lang="fr-FR" baseline="0" dirty="0" smtClean="0"/>
              <a:t> à faire jusqu’à la semaine prochaine</a:t>
            </a:r>
          </a:p>
          <a:p>
            <a:r>
              <a:rPr lang="fr-FR" baseline="0" dirty="0" smtClean="0"/>
              <a:t>J’étais si </a:t>
            </a:r>
            <a:r>
              <a:rPr lang="fr-FR" baseline="0" dirty="0" err="1" smtClean="0"/>
              <a:t>naif</a:t>
            </a:r>
            <a:r>
              <a:rPr lang="fr-FR" baseline="0" dirty="0" smtClean="0"/>
              <a:t> !!!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FBADB-7776-4668-A448-1C27427E7B5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32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Retour de </a:t>
            </a:r>
            <a:r>
              <a:rPr lang="fr-FR" dirty="0" err="1" smtClean="0"/>
              <a:t>abagnale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FBADB-7776-4668-A448-1C27427E7B5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4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ADCF-25BB-4E76-ACC8-8FAE83519D3B}" type="datetimeFigureOut">
              <a:rPr lang="fr-FR" smtClean="0"/>
              <a:t>26/06/2013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C1D7-95C9-4BB7-9B1D-516765ECE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97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ADCF-25BB-4E76-ACC8-8FAE83519D3B}" type="datetimeFigureOut">
              <a:rPr lang="fr-FR" smtClean="0"/>
              <a:t>26/06/2013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C1D7-95C9-4BB7-9B1D-516765ECE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50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ADCF-25BB-4E76-ACC8-8FAE83519D3B}" type="datetimeFigureOut">
              <a:rPr lang="fr-FR" smtClean="0"/>
              <a:t>26/06/2013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C1D7-95C9-4BB7-9B1D-516765ECE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55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ADCF-25BB-4E76-ACC8-8FAE83519D3B}" type="datetimeFigureOut">
              <a:rPr lang="fr-FR" smtClean="0"/>
              <a:t>26/06/2013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C1D7-95C9-4BB7-9B1D-516765ECE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93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ADCF-25BB-4E76-ACC8-8FAE83519D3B}" type="datetimeFigureOut">
              <a:rPr lang="fr-FR" smtClean="0"/>
              <a:t>26/06/2013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C1D7-95C9-4BB7-9B1D-516765ECE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0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ADCF-25BB-4E76-ACC8-8FAE83519D3B}" type="datetimeFigureOut">
              <a:rPr lang="fr-FR" smtClean="0"/>
              <a:t>26/06/2013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C1D7-95C9-4BB7-9B1D-516765ECE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64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ADCF-25BB-4E76-ACC8-8FAE83519D3B}" type="datetimeFigureOut">
              <a:rPr lang="fr-FR" smtClean="0"/>
              <a:t>26/06/2013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C1D7-95C9-4BB7-9B1D-516765ECE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59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ADCF-25BB-4E76-ACC8-8FAE83519D3B}" type="datetimeFigureOut">
              <a:rPr lang="fr-FR" smtClean="0"/>
              <a:t>26/06/2013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C1D7-95C9-4BB7-9B1D-516765ECE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30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ADCF-25BB-4E76-ACC8-8FAE83519D3B}" type="datetimeFigureOut">
              <a:rPr lang="fr-FR" smtClean="0"/>
              <a:t>26/06/2013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C1D7-95C9-4BB7-9B1D-516765ECE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48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ADCF-25BB-4E76-ACC8-8FAE83519D3B}" type="datetimeFigureOut">
              <a:rPr lang="fr-FR" smtClean="0"/>
              <a:t>26/06/2013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C1D7-95C9-4BB7-9B1D-516765ECE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38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ADCF-25BB-4E76-ACC8-8FAE83519D3B}" type="datetimeFigureOut">
              <a:rPr lang="fr-FR" smtClean="0"/>
              <a:t>26/06/2013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C1D7-95C9-4BB7-9B1D-516765ECE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65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ADCF-25BB-4E76-ACC8-8FAE83519D3B}" type="datetimeFigureOut">
              <a:rPr lang="fr-FR" smtClean="0"/>
              <a:t>26/06/2013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C1D7-95C9-4BB7-9B1D-516765ECE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42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gif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Paty\Desktop\Inte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94" y="332656"/>
            <a:ext cx="7034363" cy="143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991557" y="3140968"/>
            <a:ext cx="7310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Frank </a:t>
            </a:r>
            <a:r>
              <a:rPr lang="fr-FR" sz="3200" dirty="0" err="1" smtClean="0"/>
              <a:t>Abagnale</a:t>
            </a:r>
            <a:endParaRPr lang="fr-FR" sz="3200" dirty="0" smtClean="0"/>
          </a:p>
          <a:p>
            <a:pPr algn="ctr"/>
            <a:endParaRPr lang="fr-FR" sz="3200" b="1" dirty="0">
              <a:latin typeface="Bradley Hand ITC" pitchFamily="66" charset="0"/>
            </a:endParaRPr>
          </a:p>
          <a:p>
            <a:pPr algn="ctr"/>
            <a:r>
              <a:rPr lang="fr-FR" sz="3200" dirty="0"/>
              <a:t>Directeur applicatif de la pédagogie</a:t>
            </a:r>
          </a:p>
        </p:txBody>
      </p:sp>
    </p:spTree>
    <p:extLst>
      <p:ext uri="{BB962C8B-B14F-4D97-AF65-F5344CB8AC3E}">
        <p14:creationId xmlns:p14="http://schemas.microsoft.com/office/powerpoint/2010/main" val="5009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7" descr="C:\Users\Paty\Desktop\images\f5d5513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87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267744" y="1257694"/>
            <a:ext cx="6048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smtClean="0">
                <a:latin typeface="Bradley Hand ITC" pitchFamily="66" charset="0"/>
              </a:rPr>
              <a:t>Conseiller et corriger hebdomadairement les documents et actions des équipes</a:t>
            </a:r>
            <a:endParaRPr lang="fr-FR" sz="2400" dirty="0">
              <a:latin typeface="Bradley Hand ITC" pitchFamily="66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259632" y="62068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Bradley Hand ITC" pitchFamily="66" charset="0"/>
              </a:rPr>
              <a:t>Objectifs</a:t>
            </a:r>
            <a:endParaRPr lang="fr-FR" sz="2400" dirty="0">
              <a:latin typeface="Bradley Hand ITC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475656" y="1214124"/>
            <a:ext cx="1062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Bradley Hand ITC" pitchFamily="66" charset="0"/>
              </a:rPr>
              <a:t>1)</a:t>
            </a:r>
            <a:endParaRPr lang="fr-FR" sz="6000" dirty="0">
              <a:latin typeface="Bradley Hand ITC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75656" y="2379506"/>
            <a:ext cx="1062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latin typeface="Bradley Hand ITC" pitchFamily="66" charset="0"/>
              </a:rPr>
              <a:t>2</a:t>
            </a:r>
            <a:r>
              <a:rPr lang="fr-FR" sz="6000" dirty="0" smtClean="0">
                <a:latin typeface="Bradley Hand ITC" pitchFamily="66" charset="0"/>
              </a:rPr>
              <a:t>)</a:t>
            </a:r>
            <a:endParaRPr lang="fr-FR" sz="6000" dirty="0">
              <a:latin typeface="Bradley Hand ITC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7744" y="2471840"/>
            <a:ext cx="61863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radley Hand ITC" pitchFamily="66" charset="0"/>
              </a:rPr>
              <a:t>Faire un rapport bimensuel au professeur référent sur l'avancement des projets</a:t>
            </a:r>
          </a:p>
        </p:txBody>
      </p:sp>
    </p:spTree>
    <p:extLst>
      <p:ext uri="{BB962C8B-B14F-4D97-AF65-F5344CB8AC3E}">
        <p14:creationId xmlns:p14="http://schemas.microsoft.com/office/powerpoint/2010/main" val="26749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7" descr="C:\Users\Paty\Desktop\images\f5d5513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87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56949" y="1306456"/>
            <a:ext cx="5616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radley Hand ITC" pitchFamily="66" charset="0"/>
              </a:rPr>
              <a:t>Effectuer un contrôle de la participation et de l’assiduité des élèves à chaque </a:t>
            </a:r>
            <a:r>
              <a:rPr lang="fr-FR" sz="2400" dirty="0" smtClean="0">
                <a:latin typeface="Bradley Hand ITC" pitchFamily="66" charset="0"/>
              </a:rPr>
              <a:t>réunion</a:t>
            </a:r>
            <a:endParaRPr lang="fr-FR" sz="2400" dirty="0">
              <a:latin typeface="Bradley Hand ITC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59632" y="62068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Bradley Hand ITC" pitchFamily="66" charset="0"/>
              </a:rPr>
              <a:t>Objectifs</a:t>
            </a:r>
            <a:endParaRPr lang="fr-FR" sz="2400" dirty="0">
              <a:latin typeface="Bradley Hand ITC" pitchFamily="66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475656" y="1214124"/>
            <a:ext cx="1062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latin typeface="Bradley Hand ITC" pitchFamily="66" charset="0"/>
              </a:rPr>
              <a:t>3</a:t>
            </a:r>
            <a:r>
              <a:rPr lang="fr-FR" sz="6000" dirty="0" smtClean="0">
                <a:latin typeface="Bradley Hand ITC" pitchFamily="66" charset="0"/>
              </a:rPr>
              <a:t>)</a:t>
            </a:r>
            <a:endParaRPr lang="fr-FR" sz="6000" dirty="0">
              <a:latin typeface="Bradley Hand ITC" pitchFamily="66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475656" y="2379506"/>
            <a:ext cx="1062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Bradley Hand ITC" pitchFamily="66" charset="0"/>
              </a:rPr>
              <a:t>4)</a:t>
            </a:r>
            <a:endParaRPr lang="fr-FR" sz="6000" dirty="0">
              <a:latin typeface="Bradley Hand ITC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6949" y="2656504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radley Hand ITC" pitchFamily="66" charset="0"/>
              </a:rPr>
              <a:t>Rédiger un rapport de retour sur expérience</a:t>
            </a:r>
          </a:p>
        </p:txBody>
      </p:sp>
    </p:spTree>
    <p:extLst>
      <p:ext uri="{BB962C8B-B14F-4D97-AF65-F5344CB8AC3E}">
        <p14:creationId xmlns:p14="http://schemas.microsoft.com/office/powerpoint/2010/main" val="25920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Paty\Desktop\images\f5d5513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87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620688"/>
            <a:ext cx="4618856" cy="4606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2400" dirty="0">
                <a:latin typeface="Bradley Hand ITC" pitchFamily="66" charset="0"/>
              </a:rPr>
              <a:t>Définition des points </a:t>
            </a:r>
            <a:r>
              <a:rPr lang="fr-FR" sz="2400" dirty="0" smtClean="0">
                <a:latin typeface="Bradley Hand ITC" pitchFamily="66" charset="0"/>
              </a:rPr>
              <a:t>d’évaluation : </a:t>
            </a:r>
            <a:endParaRPr lang="fr-FR" sz="2400" dirty="0">
              <a:latin typeface="Bradley Hand ITC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23728" y="1388313"/>
            <a:ext cx="48965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radley Hand ITC" pitchFamily="66" charset="0"/>
              </a:rPr>
              <a:t>Retour expérience</a:t>
            </a:r>
          </a:p>
          <a:p>
            <a:r>
              <a:rPr lang="fr-FR" sz="2000" dirty="0" smtClean="0">
                <a:latin typeface="Bradley Hand ITC" pitchFamily="66" charset="0"/>
              </a:rPr>
              <a:t>Etude </a:t>
            </a:r>
            <a:r>
              <a:rPr lang="fr-FR" sz="2000" dirty="0">
                <a:latin typeface="Bradley Hand ITC" pitchFamily="66" charset="0"/>
              </a:rPr>
              <a:t>de </a:t>
            </a:r>
            <a:r>
              <a:rPr lang="fr-FR" sz="2000" dirty="0" smtClean="0">
                <a:latin typeface="Bradley Hand ITC" pitchFamily="66" charset="0"/>
              </a:rPr>
              <a:t>cas</a:t>
            </a:r>
            <a:endParaRPr lang="fr-FR" sz="2000" dirty="0">
              <a:latin typeface="Bradley Hand ITC" pitchFamily="66" charset="0"/>
            </a:endParaRPr>
          </a:p>
          <a:p>
            <a:r>
              <a:rPr lang="fr-FR" sz="2000" dirty="0" smtClean="0">
                <a:latin typeface="Bradley Hand ITC" pitchFamily="66" charset="0"/>
              </a:rPr>
              <a:t>Mise en place et mise en œuvre des outils</a:t>
            </a:r>
            <a:endParaRPr lang="fr-FR" sz="2000" dirty="0">
              <a:latin typeface="Bradley Hand ITC" pitchFamily="66" charset="0"/>
            </a:endParaRPr>
          </a:p>
          <a:p>
            <a:r>
              <a:rPr lang="fr-FR" sz="2000" dirty="0" err="1" smtClean="0">
                <a:latin typeface="Bradley Hand ITC" pitchFamily="66" charset="0"/>
              </a:rPr>
              <a:t>Reporting</a:t>
            </a:r>
            <a:r>
              <a:rPr lang="fr-FR" sz="2000" dirty="0" smtClean="0">
                <a:latin typeface="Bradley Hand ITC" pitchFamily="66" charset="0"/>
              </a:rPr>
              <a:t> </a:t>
            </a:r>
            <a:r>
              <a:rPr lang="fr-FR" sz="2000" dirty="0">
                <a:latin typeface="Bradley Hand ITC" pitchFamily="66" charset="0"/>
              </a:rPr>
              <a:t>bimensuel</a:t>
            </a:r>
          </a:p>
          <a:p>
            <a:r>
              <a:rPr lang="fr-FR" sz="2000" dirty="0">
                <a:latin typeface="Bradley Hand ITC" pitchFamily="66" charset="0"/>
              </a:rPr>
              <a:t>Projet sur </a:t>
            </a:r>
            <a:r>
              <a:rPr lang="fr-FR" sz="2000" dirty="0" smtClean="0">
                <a:latin typeface="Bradley Hand ITC" pitchFamily="66" charset="0"/>
              </a:rPr>
              <a:t>scène</a:t>
            </a:r>
            <a:endParaRPr lang="fr-FR" sz="2000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467544" y="1484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/>
              <a:t>Etape 2 : </a:t>
            </a:r>
            <a:br>
              <a:rPr lang="fr-FR" sz="4000" dirty="0" smtClean="0"/>
            </a:b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Organisation</a:t>
            </a:r>
            <a:endParaRPr lang="fr-FR" sz="4000" dirty="0"/>
          </a:p>
        </p:txBody>
      </p:sp>
      <p:pic>
        <p:nvPicPr>
          <p:cNvPr id="6146" name="Picture 2" descr="C:\Users\Paty\Desktop\images\asterix-roman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87" y="4077072"/>
            <a:ext cx="3052457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aty\Desktop\images\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2746648" cy="29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40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320457" y="3574757"/>
            <a:ext cx="231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Paty</a:t>
            </a:r>
            <a:r>
              <a:rPr lang="fr-FR" dirty="0" smtClean="0"/>
              <a:t> Bruno </a:t>
            </a:r>
            <a:endParaRPr lang="fr-FR" dirty="0"/>
          </a:p>
        </p:txBody>
      </p:sp>
      <p:pic>
        <p:nvPicPr>
          <p:cNvPr id="13" name="Image 1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8" t="6460" r="7878" b="12390"/>
          <a:stretch/>
        </p:blipFill>
        <p:spPr>
          <a:xfrm>
            <a:off x="5119958" y="4835057"/>
            <a:ext cx="2088232" cy="1643083"/>
          </a:xfrm>
          <a:prstGeom prst="rect">
            <a:avLst/>
          </a:prstGeom>
        </p:spPr>
      </p:pic>
      <p:pic>
        <p:nvPicPr>
          <p:cNvPr id="3076" name="Picture 4" descr="C:\Users\Paty\Desktop\images\handitec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" r="68647"/>
          <a:stretch/>
        </p:blipFill>
        <p:spPr bwMode="auto">
          <a:xfrm>
            <a:off x="2627120" y="4817678"/>
            <a:ext cx="1386674" cy="167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3537139" y="623807"/>
            <a:ext cx="197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Catherine </a:t>
            </a:r>
            <a:r>
              <a:rPr lang="fr-FR" dirty="0" err="1" smtClean="0"/>
              <a:t>Dorignac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2675167" y="3574757"/>
            <a:ext cx="960729" cy="12603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H="1" flipV="1">
            <a:off x="5220073" y="3575451"/>
            <a:ext cx="1224135" cy="12422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4537249" y="1052736"/>
            <a:ext cx="1" cy="12972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Users\Paty\Desktop\prp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61" y="2462333"/>
            <a:ext cx="2224252" cy="10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Paty\Desktop\Inte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001" y="0"/>
            <a:ext cx="3060496" cy="62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467544" y="5060154"/>
            <a:ext cx="1991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Adeline Martin</a:t>
            </a:r>
          </a:p>
          <a:p>
            <a:pPr algn="r"/>
            <a:r>
              <a:rPr lang="fr-FR" dirty="0" err="1" smtClean="0"/>
              <a:t>Riwan</a:t>
            </a:r>
            <a:r>
              <a:rPr lang="fr-FR" dirty="0" smtClean="0"/>
              <a:t> </a:t>
            </a:r>
            <a:r>
              <a:rPr lang="fr-FR" dirty="0" err="1" smtClean="0"/>
              <a:t>Bodereaux</a:t>
            </a:r>
            <a:endParaRPr lang="fr-FR" dirty="0" smtClean="0"/>
          </a:p>
          <a:p>
            <a:pPr algn="r"/>
            <a:r>
              <a:rPr lang="fr-FR" dirty="0" err="1" smtClean="0"/>
              <a:t>Stephane</a:t>
            </a:r>
            <a:r>
              <a:rPr lang="fr-FR" dirty="0" smtClean="0"/>
              <a:t> </a:t>
            </a:r>
            <a:r>
              <a:rPr lang="fr-FR" dirty="0" err="1" smtClean="0"/>
              <a:t>Pourrier</a:t>
            </a:r>
            <a:endParaRPr lang="fr-FR" dirty="0"/>
          </a:p>
          <a:p>
            <a:pPr algn="r"/>
            <a:r>
              <a:rPr lang="fr-FR" dirty="0" smtClean="0"/>
              <a:t>François Proust</a:t>
            </a:r>
          </a:p>
          <a:p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7164288" y="5194934"/>
            <a:ext cx="1693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Simon </a:t>
            </a:r>
            <a:r>
              <a:rPr lang="fr-FR" dirty="0" err="1" smtClean="0"/>
              <a:t>Hallay</a:t>
            </a:r>
            <a:endParaRPr lang="fr-FR" dirty="0" smtClean="0"/>
          </a:p>
          <a:p>
            <a:r>
              <a:rPr lang="fr-FR" dirty="0" smtClean="0"/>
              <a:t>Alain Cheung</a:t>
            </a:r>
          </a:p>
          <a:p>
            <a:r>
              <a:rPr lang="fr-FR" dirty="0" smtClean="0"/>
              <a:t>Emilie </a:t>
            </a:r>
            <a:r>
              <a:rPr lang="fr-FR" dirty="0" err="1" smtClean="0"/>
              <a:t>Simonard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1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Paty\Desktop\images\planning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841" y="1386880"/>
            <a:ext cx="6790203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Temporelle</a:t>
            </a:r>
            <a:endParaRPr lang="fr-FR" dirty="0"/>
          </a:p>
        </p:txBody>
      </p:sp>
      <p:pic>
        <p:nvPicPr>
          <p:cNvPr id="2050" name="Picture 2" descr="C:\Users\Paty\Desktop\images\2009_02_01_Logo_Plann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138470" y="2083892"/>
            <a:ext cx="4114800" cy="27757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   Chaque semaine</a:t>
            </a:r>
          </a:p>
          <a:p>
            <a:endParaRPr lang="fr-FR" dirty="0" smtClean="0"/>
          </a:p>
          <a:p>
            <a:pPr marL="457200" lvl="1" indent="0">
              <a:buNone/>
            </a:pPr>
            <a:r>
              <a:rPr lang="fr-FR" sz="2400" dirty="0" smtClean="0"/>
              <a:t>Réunion </a:t>
            </a:r>
            <a:r>
              <a:rPr lang="fr-FR" sz="2400" dirty="0" smtClean="0"/>
              <a:t>avec </a:t>
            </a:r>
            <a:r>
              <a:rPr lang="fr-FR" sz="2400" dirty="0" err="1" smtClean="0"/>
              <a:t>Handi’tech</a:t>
            </a:r>
            <a:endParaRPr lang="fr-FR" sz="2400" dirty="0" smtClean="0"/>
          </a:p>
          <a:p>
            <a:pPr marL="457200" lvl="1" indent="0">
              <a:buNone/>
            </a:pPr>
            <a:r>
              <a:rPr lang="fr-FR" sz="2400" dirty="0" smtClean="0"/>
              <a:t>Réunion avec White </a:t>
            </a:r>
            <a:r>
              <a:rPr lang="fr-FR" sz="2400" dirty="0" err="1" smtClean="0"/>
              <a:t>Foxx</a:t>
            </a:r>
            <a:endParaRPr lang="fr-FR" sz="2400" dirty="0" smtClean="0"/>
          </a:p>
          <a:p>
            <a:pPr marL="457200" lvl="1" indent="0">
              <a:buNone/>
            </a:pPr>
            <a:r>
              <a:rPr lang="fr-FR" sz="2400" dirty="0" smtClean="0"/>
              <a:t>Récupération des comptes rendu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302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Paty\Desktop\images\planning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841" y="1386880"/>
            <a:ext cx="6790203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Temporelle</a:t>
            </a:r>
            <a:endParaRPr lang="fr-FR" dirty="0"/>
          </a:p>
        </p:txBody>
      </p:sp>
      <p:pic>
        <p:nvPicPr>
          <p:cNvPr id="2050" name="Picture 2" descr="C:\Users\Paty\Desktop\images\2009_02_01_Logo_Plann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2051720" y="2096953"/>
            <a:ext cx="4114800" cy="2775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   Toutes </a:t>
            </a:r>
            <a:r>
              <a:rPr lang="fr-FR" dirty="0"/>
              <a:t>les 2 semaines</a:t>
            </a:r>
          </a:p>
          <a:p>
            <a:pPr marL="457200" lvl="1" indent="0">
              <a:buNone/>
            </a:pPr>
            <a:endParaRPr lang="fr-FR" sz="2400" dirty="0"/>
          </a:p>
          <a:p>
            <a:pPr marL="457200" lvl="1" indent="0">
              <a:buNone/>
            </a:pPr>
            <a:r>
              <a:rPr lang="fr-FR" sz="2400" dirty="0" smtClean="0"/>
              <a:t>Synthétisation </a:t>
            </a:r>
            <a:r>
              <a:rPr lang="fr-FR" sz="2400" dirty="0"/>
              <a:t>des comptes </a:t>
            </a:r>
            <a:r>
              <a:rPr lang="fr-FR" sz="2400" dirty="0" smtClean="0"/>
              <a:t>rendus </a:t>
            </a:r>
            <a:r>
              <a:rPr lang="fr-FR" sz="2400" dirty="0"/>
              <a:t>sur un </a:t>
            </a:r>
            <a:r>
              <a:rPr lang="fr-FR" sz="2400" dirty="0" err="1"/>
              <a:t>mind</a:t>
            </a:r>
            <a:r>
              <a:rPr lang="fr-FR" sz="2400" dirty="0"/>
              <a:t> </a:t>
            </a:r>
            <a:r>
              <a:rPr lang="fr-FR" sz="2400" dirty="0" err="1"/>
              <a:t>mapping</a:t>
            </a:r>
            <a:endParaRPr lang="fr-FR" sz="2400" dirty="0"/>
          </a:p>
          <a:p>
            <a:pPr marL="457200" lvl="1" indent="0">
              <a:buNone/>
            </a:pPr>
            <a:endParaRPr lang="fr-FR" sz="2400" dirty="0" smtClean="0"/>
          </a:p>
          <a:p>
            <a:pPr marL="457200" lvl="1" indent="0">
              <a:buNone/>
            </a:pPr>
            <a:r>
              <a:rPr lang="fr-FR" sz="2400" dirty="0" smtClean="0"/>
              <a:t>Réunion </a:t>
            </a:r>
            <a:r>
              <a:rPr lang="fr-FR" sz="2400" dirty="0"/>
              <a:t>avec le </a:t>
            </a:r>
            <a:r>
              <a:rPr lang="fr-FR" sz="2400" dirty="0" smtClean="0"/>
              <a:t>référent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860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d’une réunion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Récapitulatif </a:t>
            </a:r>
            <a:endParaRPr lang="fr-FR" dirty="0" smtClean="0"/>
          </a:p>
          <a:p>
            <a:r>
              <a:rPr lang="fr-FR" dirty="0" smtClean="0"/>
              <a:t>Zoom</a:t>
            </a:r>
            <a:endParaRPr lang="fr-FR" dirty="0" smtClean="0"/>
          </a:p>
          <a:p>
            <a:r>
              <a:rPr lang="fr-FR" dirty="0" smtClean="0"/>
              <a:t>Conseil </a:t>
            </a:r>
            <a:r>
              <a:rPr lang="fr-FR" dirty="0" smtClean="0"/>
              <a:t>et correction</a:t>
            </a:r>
            <a:endParaRPr lang="fr-FR" dirty="0" smtClean="0"/>
          </a:p>
          <a:p>
            <a:r>
              <a:rPr lang="fr-FR" dirty="0" smtClean="0"/>
              <a:t>Tâches futures</a:t>
            </a:r>
            <a:endParaRPr lang="fr-FR" dirty="0" smtClean="0"/>
          </a:p>
        </p:txBody>
      </p:sp>
      <p:pic>
        <p:nvPicPr>
          <p:cNvPr id="3074" name="Picture 2" descr="C:\Users\Paty\Desktop\images\animation_reunion-c8b4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284984"/>
            <a:ext cx="4681060" cy="33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la documentation</a:t>
            </a:r>
            <a:endParaRPr lang="fr-FR" dirty="0"/>
          </a:p>
        </p:txBody>
      </p:sp>
      <p:pic>
        <p:nvPicPr>
          <p:cNvPr id="4" name="Picture 3" descr="C:\Users\Paty\Desktop\images\classeur metallique de bureau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" y="116632"/>
            <a:ext cx="936104" cy="134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aty\Desktop\images\classeur metallique de bureau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28384" y="116632"/>
            <a:ext cx="936104" cy="134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ty\Desktop\images\Git-Logo-2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461" y="1366850"/>
            <a:ext cx="2233720" cy="93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e 8"/>
          <p:cNvGrpSpPr/>
          <p:nvPr/>
        </p:nvGrpSpPr>
        <p:grpSpPr>
          <a:xfrm>
            <a:off x="251520" y="2276872"/>
            <a:ext cx="4818687" cy="4212658"/>
            <a:chOff x="251520" y="2276872"/>
            <a:chExt cx="4818687" cy="4212658"/>
          </a:xfrm>
        </p:grpSpPr>
        <p:sp>
          <p:nvSpPr>
            <p:cNvPr id="5" name="Flèche vers le bas 4"/>
            <p:cNvSpPr/>
            <p:nvPr/>
          </p:nvSpPr>
          <p:spPr>
            <a:xfrm flipV="1">
              <a:off x="467544" y="2276872"/>
              <a:ext cx="80256" cy="288032"/>
            </a:xfrm>
            <a:prstGeom prst="downArrow">
              <a:avLst>
                <a:gd name="adj1" fmla="val 50000"/>
                <a:gd name="adj2" fmla="val 185584"/>
              </a:avLst>
            </a:prstGeom>
            <a:solidFill>
              <a:srgbClr val="FF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pic>
          <p:nvPicPr>
            <p:cNvPr id="1030" name="Picture 6" descr="C:\Users\Paty\Desktop\images\git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67"/>
            <a:stretch/>
          </p:blipFill>
          <p:spPr bwMode="auto">
            <a:xfrm>
              <a:off x="251520" y="2577892"/>
              <a:ext cx="4818687" cy="3911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e 11"/>
          <p:cNvGrpSpPr/>
          <p:nvPr/>
        </p:nvGrpSpPr>
        <p:grpSpPr>
          <a:xfrm>
            <a:off x="4499991" y="1907517"/>
            <a:ext cx="4464497" cy="4761843"/>
            <a:chOff x="4499991" y="1907517"/>
            <a:chExt cx="4464497" cy="4761843"/>
          </a:xfrm>
        </p:grpSpPr>
        <p:pic>
          <p:nvPicPr>
            <p:cNvPr id="1031" name="Picture 7" descr="C:\Users\Paty\Desktop\images\git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50" b="46681"/>
            <a:stretch/>
          </p:blipFill>
          <p:spPr bwMode="auto">
            <a:xfrm>
              <a:off x="4499991" y="1907517"/>
              <a:ext cx="4464497" cy="4453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lèche vers le bas 9"/>
            <p:cNvSpPr/>
            <p:nvPr/>
          </p:nvSpPr>
          <p:spPr>
            <a:xfrm flipV="1">
              <a:off x="4713617" y="6381328"/>
              <a:ext cx="80256" cy="288032"/>
            </a:xfrm>
            <a:prstGeom prst="downArrow">
              <a:avLst>
                <a:gd name="adj1" fmla="val 50000"/>
                <a:gd name="adj2" fmla="val 185584"/>
              </a:avLst>
            </a:prstGeom>
            <a:solidFill>
              <a:srgbClr val="FF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3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aty\Desktop\images\0_98_mediu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4"/>
          <a:stretch/>
        </p:blipFill>
        <p:spPr bwMode="auto">
          <a:xfrm>
            <a:off x="1869214" y="3006671"/>
            <a:ext cx="5426260" cy="383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467544" y="1484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/>
              <a:t>Etape 3 : </a:t>
            </a:r>
            <a:br>
              <a:rPr lang="fr-FR" sz="4000" dirty="0" smtClean="0"/>
            </a:b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Réalisation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893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ty\Desktop\prp\30570_376136085833119_1062519084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17" y="2249611"/>
            <a:ext cx="2538264" cy="190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ty\Desktop\prp\293754_452244378198843_1389536818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983" y="4537149"/>
            <a:ext cx="20859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ty\Desktop\prp\529411_237028289755616_288414894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17" y="5206103"/>
            <a:ext cx="3429000" cy="139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aty\Desktop\prp\575559_456746524415295_428128440_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738" y="2346136"/>
            <a:ext cx="2304256" cy="18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aty\Desktop\prp\941453_452244091532205_156368264_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916804"/>
            <a:ext cx="2195737" cy="113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aty\Desktop\prp\969659_578985438798448_2055406165_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2" y="4178871"/>
            <a:ext cx="2736304" cy="67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Paty\Desktop\prp\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038" y="3090990"/>
            <a:ext cx="2338275" cy="109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ous-titre 2"/>
          <p:cNvSpPr txBox="1">
            <a:spLocks/>
          </p:cNvSpPr>
          <p:nvPr/>
        </p:nvSpPr>
        <p:spPr>
          <a:xfrm>
            <a:off x="2950342" y="1931187"/>
            <a:ext cx="3449668" cy="636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latin typeface="+mj-lt"/>
              </a:rPr>
              <a:t>PRP semestre 4/5</a:t>
            </a:r>
            <a:endParaRPr lang="fr-FR" dirty="0">
              <a:latin typeface="+mj-lt"/>
            </a:endParaRPr>
          </a:p>
        </p:txBody>
      </p:sp>
      <p:pic>
        <p:nvPicPr>
          <p:cNvPr id="13" name="Picture 2" descr="C:\Users\Paty\Desktop\Intech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94" y="332656"/>
            <a:ext cx="7034363" cy="143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78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smtClean="0"/>
              <a:t>équipes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Premier contact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Présentation</a:t>
            </a:r>
          </a:p>
          <a:p>
            <a:pPr lvl="1"/>
            <a:r>
              <a:rPr lang="fr-FR" dirty="0" smtClean="0"/>
              <a:t>Planning </a:t>
            </a:r>
            <a:r>
              <a:rPr lang="fr-FR" dirty="0"/>
              <a:t>de réunion</a:t>
            </a:r>
          </a:p>
          <a:p>
            <a:pPr lvl="1"/>
            <a:r>
              <a:rPr lang="fr-FR" dirty="0" smtClean="0"/>
              <a:t>Format </a:t>
            </a:r>
            <a:r>
              <a:rPr lang="fr-FR" dirty="0"/>
              <a:t>des comptes </a:t>
            </a:r>
            <a:r>
              <a:rPr lang="fr-FR" dirty="0" smtClean="0"/>
              <a:t>rendus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Profils</a:t>
            </a:r>
            <a:endParaRPr lang="fr-FR" dirty="0" smtClean="0"/>
          </a:p>
          <a:p>
            <a:pPr lvl="1"/>
            <a:r>
              <a:rPr lang="fr-FR" dirty="0" smtClean="0"/>
              <a:t>Potentiel </a:t>
            </a:r>
            <a:r>
              <a:rPr lang="fr-FR" dirty="0" smtClean="0"/>
              <a:t>exécutif des équipes</a:t>
            </a:r>
          </a:p>
        </p:txBody>
      </p:sp>
      <p:pic>
        <p:nvPicPr>
          <p:cNvPr id="4098" name="Picture 2" descr="C:\Users\Paty\Desktop\images\details (1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7" r="11122"/>
          <a:stretch/>
        </p:blipFill>
        <p:spPr bwMode="auto">
          <a:xfrm>
            <a:off x="5343772" y="1196752"/>
            <a:ext cx="361454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4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Première réunion 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Une équipe hétérogène</a:t>
            </a:r>
          </a:p>
          <a:p>
            <a:pPr lvl="1"/>
            <a:r>
              <a:rPr lang="fr-FR" dirty="0" smtClean="0"/>
              <a:t>Constitution</a:t>
            </a:r>
            <a:r>
              <a:rPr lang="fr-FR" dirty="0" smtClean="0"/>
              <a:t> </a:t>
            </a:r>
            <a:r>
              <a:rPr lang="fr-FR" dirty="0" smtClean="0"/>
              <a:t>par </a:t>
            </a:r>
            <a:r>
              <a:rPr lang="fr-FR" dirty="0" smtClean="0"/>
              <a:t>défaut</a:t>
            </a:r>
            <a:endParaRPr lang="fr-FR" dirty="0" smtClean="0"/>
          </a:p>
          <a:p>
            <a:pPr lvl="1"/>
            <a:r>
              <a:rPr lang="fr-FR" dirty="0" smtClean="0"/>
              <a:t>Un chef d’équipe motivé</a:t>
            </a:r>
          </a:p>
          <a:p>
            <a:pPr lvl="1"/>
            <a:r>
              <a:rPr lang="fr-FR" dirty="0" smtClean="0"/>
              <a:t>Une force de travail instable</a:t>
            </a:r>
            <a:endParaRPr lang="fr-FR" dirty="0"/>
          </a:p>
        </p:txBody>
      </p:sp>
      <p:pic>
        <p:nvPicPr>
          <p:cNvPr id="4" name="Picture 2" descr="C:\Users\Paty\Desktop\images\pouce_rou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823" y="2691451"/>
            <a:ext cx="572319" cy="61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Paty\Desktop\images\pouce_vert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27" y="3788372"/>
            <a:ext cx="575396" cy="57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Paty\Desktop\images\pouce_rou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663" y="3285309"/>
            <a:ext cx="572319" cy="61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Paty\Desktop\images\pouce_vert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084" y="2709913"/>
            <a:ext cx="575396" cy="57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Paty\Desktop\images\pouce_rou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480" y="4341235"/>
            <a:ext cx="572319" cy="61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8" t="6460" r="7878" b="12390"/>
          <a:stretch/>
        </p:blipFill>
        <p:spPr>
          <a:xfrm>
            <a:off x="4120994" y="941950"/>
            <a:ext cx="1691988" cy="13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9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Première réunion 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Un chef d’équipe motivé</a:t>
            </a:r>
          </a:p>
          <a:p>
            <a:pPr lvl="1"/>
            <a:r>
              <a:rPr lang="fr-FR" dirty="0" smtClean="0"/>
              <a:t>Des équipiers </a:t>
            </a:r>
            <a:r>
              <a:rPr lang="fr-FR" dirty="0" smtClean="0"/>
              <a:t>prêts </a:t>
            </a:r>
            <a:r>
              <a:rPr lang="fr-FR" dirty="0" smtClean="0"/>
              <a:t>à travailler</a:t>
            </a:r>
          </a:p>
          <a:p>
            <a:pPr lvl="1"/>
            <a:r>
              <a:rPr lang="fr-FR" dirty="0" smtClean="0"/>
              <a:t>Une force de travail importante</a:t>
            </a:r>
          </a:p>
          <a:p>
            <a:pPr lvl="1"/>
            <a:r>
              <a:rPr lang="fr-FR" dirty="0" smtClean="0"/>
              <a:t>Un </a:t>
            </a:r>
            <a:r>
              <a:rPr lang="fr-FR" dirty="0" smtClean="0"/>
              <a:t>sujet</a:t>
            </a:r>
            <a:r>
              <a:rPr lang="fr-FR" dirty="0" smtClean="0"/>
              <a:t> </a:t>
            </a:r>
            <a:r>
              <a:rPr lang="fr-FR" dirty="0" smtClean="0"/>
              <a:t>difficile</a:t>
            </a:r>
            <a:endParaRPr lang="fr-FR" dirty="0"/>
          </a:p>
        </p:txBody>
      </p:sp>
      <p:pic>
        <p:nvPicPr>
          <p:cNvPr id="4098" name="Picture 2" descr="C:\Users\Paty\Desktop\images\pouce_rou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93096"/>
            <a:ext cx="572319" cy="61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Paty\Desktop\images\pouce_vert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08920"/>
            <a:ext cx="575396" cy="57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Paty\Desktop\images\pouce_vert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84316"/>
            <a:ext cx="575396" cy="57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Paty\Desktop\images\pouce_vert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59712"/>
            <a:ext cx="575396" cy="57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Paty\Desktop\images\handitech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" r="68647"/>
          <a:stretch/>
        </p:blipFill>
        <p:spPr bwMode="auto">
          <a:xfrm>
            <a:off x="4210087" y="945857"/>
            <a:ext cx="1368152" cy="165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8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Paty\Desktop\images\dyn006_original_150_142_gif_2613376_62df5710d702e4955281a4a235aedbb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2151534" cy="203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67246" y="631684"/>
            <a:ext cx="238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Synthétisation</a:t>
            </a:r>
            <a:endParaRPr lang="fr-FR" sz="2400" dirty="0"/>
          </a:p>
        </p:txBody>
      </p:sp>
      <p:pic>
        <p:nvPicPr>
          <p:cNvPr id="10243" name="Picture 3" descr="C:\Users\Paty\Desktop\images\gantter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16683" r="42317" b="47074"/>
          <a:stretch/>
        </p:blipFill>
        <p:spPr bwMode="auto">
          <a:xfrm>
            <a:off x="5076056" y="2852337"/>
            <a:ext cx="2808312" cy="75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Paty\Desktop\images\exc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335" y="5080046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en arc 5"/>
          <p:cNvCxnSpPr>
            <a:endCxn id="10243" idx="1"/>
          </p:cNvCxnSpPr>
          <p:nvPr/>
        </p:nvCxnSpPr>
        <p:spPr>
          <a:xfrm>
            <a:off x="2688754" y="2215145"/>
            <a:ext cx="2387302" cy="1014640"/>
          </a:xfrm>
          <a:prstGeom prst="curvedConnector3">
            <a:avLst>
              <a:gd name="adj1" fmla="val 4940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en arc 8"/>
          <p:cNvCxnSpPr>
            <a:stCxn id="10242" idx="2"/>
            <a:endCxn id="10244" idx="0"/>
          </p:cNvCxnSpPr>
          <p:nvPr/>
        </p:nvCxnSpPr>
        <p:spPr>
          <a:xfrm rot="16200000" flipH="1">
            <a:off x="1031343" y="3961529"/>
            <a:ext cx="1846508" cy="390525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45" name="Picture 5" descr="C:\Users\Paty\Desktop\images\FreePMs_gantterdotcom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9" t="19864"/>
          <a:stretch/>
        </p:blipFill>
        <p:spPr bwMode="auto">
          <a:xfrm>
            <a:off x="5940152" y="3717032"/>
            <a:ext cx="2380617" cy="175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5652120" y="2267381"/>
            <a:ext cx="238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Planification</a:t>
            </a:r>
            <a:endParaRPr lang="fr-FR" sz="2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967246" y="6021288"/>
            <a:ext cx="238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Contrôle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022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Paty\Desktop\images\Veille-compete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32" y="620688"/>
            <a:ext cx="7219280" cy="543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862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4" name="Picture 10" descr="C:\Users\Paty\Desktop\images\asterix_organisation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"/>
          <a:stretch/>
        </p:blipFill>
        <p:spPr bwMode="auto">
          <a:xfrm>
            <a:off x="265155" y="1530322"/>
            <a:ext cx="8750103" cy="355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C:\Users\Paty\Desktop\images\asterix bulle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" b="-1"/>
          <a:stretch/>
        </p:blipFill>
        <p:spPr bwMode="auto">
          <a:xfrm>
            <a:off x="282621" y="1530323"/>
            <a:ext cx="2098346" cy="18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7" name="Picture 13" descr="C:\Users\Paty\Desktop\images\asterix bull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53847"/>
            <a:ext cx="1867528" cy="113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C:\Users\Paty\Desktop\images\asterix bulle3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"/>
          <a:stretch/>
        </p:blipFill>
        <p:spPr bwMode="auto">
          <a:xfrm>
            <a:off x="2843808" y="1527203"/>
            <a:ext cx="2664079" cy="184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9" name="Picture 15" descr="C:\Users\Paty\Desktop\images\asterix bulle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62" y="1530322"/>
            <a:ext cx="2014413" cy="186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5961900" y="1530323"/>
            <a:ext cx="3053357" cy="1879233"/>
            <a:chOff x="5961900" y="1530323"/>
            <a:chExt cx="3053357" cy="1879233"/>
          </a:xfrm>
        </p:grpSpPr>
        <p:pic>
          <p:nvPicPr>
            <p:cNvPr id="11280" name="Picture 16" descr="C:\Users\Paty\Desktop\images\asterix bulle5.jp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2" b="12137"/>
            <a:stretch/>
          </p:blipFill>
          <p:spPr bwMode="auto">
            <a:xfrm>
              <a:off x="6146800" y="1530323"/>
              <a:ext cx="2868457" cy="1640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2" name="Picture 18" descr="C:\Users\Paty\Desktop\images\asterix bulle6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900" y="2830630"/>
              <a:ext cx="410300" cy="578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2772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Théorie VS Réel</a:t>
            </a:r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915070" y="1710969"/>
            <a:ext cx="7476249" cy="2055715"/>
            <a:chOff x="915070" y="1710969"/>
            <a:chExt cx="7476249" cy="2055715"/>
          </a:xfrm>
        </p:grpSpPr>
        <p:pic>
          <p:nvPicPr>
            <p:cNvPr id="12290" name="Picture 2" descr="C:\Users\Paty\Desktop\images\plus egale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068" r="50000" b="8932"/>
            <a:stretch/>
          </p:blipFill>
          <p:spPr bwMode="auto">
            <a:xfrm>
              <a:off x="2195736" y="2041984"/>
              <a:ext cx="8001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Paty\Desktop\images\plus egale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41824" b="19288"/>
            <a:stretch/>
          </p:blipFill>
          <p:spPr bwMode="auto">
            <a:xfrm>
              <a:off x="4644008" y="2162634"/>
              <a:ext cx="800100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1" name="Picture 3" descr="C:\Users\Paty\Desktop\images\depositphotos_6305172-Vector-fatal-error-window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1710969"/>
              <a:ext cx="2523175" cy="1347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e 11"/>
            <p:cNvGrpSpPr/>
            <p:nvPr/>
          </p:nvGrpSpPr>
          <p:grpSpPr>
            <a:xfrm>
              <a:off x="915070" y="1844824"/>
              <a:ext cx="1080120" cy="1921860"/>
              <a:chOff x="915070" y="1844824"/>
              <a:chExt cx="1080120" cy="1921860"/>
            </a:xfrm>
          </p:grpSpPr>
          <p:pic>
            <p:nvPicPr>
              <p:cNvPr id="4" name="Picture 2" descr="C:\Users\Paty\Desktop\images\2009_02_01_Logo_Planning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5070" y="1844824"/>
                <a:ext cx="1080120" cy="1080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ZoneTexte 6"/>
              <p:cNvSpPr txBox="1"/>
              <p:nvPr/>
            </p:nvSpPr>
            <p:spPr>
              <a:xfrm>
                <a:off x="1051347" y="3058798"/>
                <a:ext cx="8075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dirty="0" smtClean="0"/>
                  <a:t>S2</a:t>
                </a:r>
                <a:endParaRPr lang="fr-FR" sz="4000" dirty="0"/>
              </a:p>
            </p:txBody>
          </p:sp>
        </p:grpSp>
        <p:grpSp>
          <p:nvGrpSpPr>
            <p:cNvPr id="14" name="Groupe 13"/>
            <p:cNvGrpSpPr/>
            <p:nvPr/>
          </p:nvGrpSpPr>
          <p:grpSpPr>
            <a:xfrm>
              <a:off x="3311860" y="1844824"/>
              <a:ext cx="1080120" cy="1921860"/>
              <a:chOff x="3311860" y="1844824"/>
              <a:chExt cx="1080120" cy="1921860"/>
            </a:xfrm>
          </p:grpSpPr>
          <p:pic>
            <p:nvPicPr>
              <p:cNvPr id="5" name="Picture 2" descr="C:\Users\Paty\Desktop\images\2009_02_01_Logo_Planning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1860" y="1844824"/>
                <a:ext cx="1080120" cy="1080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ZoneTexte 10"/>
              <p:cNvSpPr txBox="1"/>
              <p:nvPr/>
            </p:nvSpPr>
            <p:spPr>
              <a:xfrm>
                <a:off x="3452081" y="3058798"/>
                <a:ext cx="8075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dirty="0" smtClean="0"/>
                  <a:t>S5</a:t>
                </a:r>
                <a:endParaRPr lang="fr-FR" sz="4000" dirty="0"/>
              </a:p>
            </p:txBody>
          </p:sp>
        </p:grpSp>
      </p:grpSp>
      <p:grpSp>
        <p:nvGrpSpPr>
          <p:cNvPr id="17" name="Groupe 16"/>
          <p:cNvGrpSpPr/>
          <p:nvPr/>
        </p:nvGrpSpPr>
        <p:grpSpPr>
          <a:xfrm>
            <a:off x="413532" y="4550931"/>
            <a:ext cx="8406940" cy="1569660"/>
            <a:chOff x="413532" y="4550931"/>
            <a:chExt cx="8406940" cy="1569660"/>
          </a:xfrm>
        </p:grpSpPr>
        <p:sp>
          <p:nvSpPr>
            <p:cNvPr id="9" name="ZoneTexte 8"/>
            <p:cNvSpPr txBox="1"/>
            <p:nvPr/>
          </p:nvSpPr>
          <p:spPr>
            <a:xfrm>
              <a:off x="413532" y="4797152"/>
              <a:ext cx="28803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 smtClean="0"/>
                <a:t>Documentation à valider</a:t>
              </a:r>
              <a:endParaRPr lang="fr-FR" sz="3200" dirty="0"/>
            </a:p>
          </p:txBody>
        </p:sp>
        <p:pic>
          <p:nvPicPr>
            <p:cNvPr id="13" name="Picture 2" descr="C:\Users\Paty\Desktop\images\plus egale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068" r="50000" b="8932"/>
            <a:stretch/>
          </p:blipFill>
          <p:spPr bwMode="auto">
            <a:xfrm>
              <a:off x="3366468" y="4992861"/>
              <a:ext cx="8001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2" name="Picture 4" descr="C:\Users\Paty\Desktop\images\logo_outlook-2007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775" y="4710937"/>
              <a:ext cx="1270474" cy="1249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C:\Users\Paty\Desktop\images\plus egale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41824" b="19288"/>
            <a:stretch/>
          </p:blipFill>
          <p:spPr bwMode="auto">
            <a:xfrm>
              <a:off x="5796136" y="5113510"/>
              <a:ext cx="800100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/>
            <p:cNvSpPr txBox="1"/>
            <p:nvPr/>
          </p:nvSpPr>
          <p:spPr>
            <a:xfrm>
              <a:off x="6732240" y="4550931"/>
              <a:ext cx="20882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 smtClean="0"/>
                <a:t>Du travail pour tous  les jours</a:t>
              </a:r>
              <a:endParaRPr lang="fr-FR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830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Théorie VS Réel</a:t>
            </a:r>
          </a:p>
        </p:txBody>
      </p:sp>
      <p:pic>
        <p:nvPicPr>
          <p:cNvPr id="15362" name="Picture 2" descr="C:\Users\Paty\Desktop\images\domaine-competenc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5" r="18820"/>
          <a:stretch/>
        </p:blipFill>
        <p:spPr bwMode="auto">
          <a:xfrm>
            <a:off x="5796136" y="4099024"/>
            <a:ext cx="16129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Paty\Desktop\images\detail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52"/>
          <a:stretch/>
        </p:blipFill>
        <p:spPr bwMode="auto">
          <a:xfrm flipH="1">
            <a:off x="2771800" y="4077072"/>
            <a:ext cx="2407519" cy="252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C:\Users\Paty\Desktop\images\animation_reunion-c8b4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2" y="1412776"/>
            <a:ext cx="2741984" cy="194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ronde 3"/>
          <p:cNvSpPr/>
          <p:nvPr/>
        </p:nvSpPr>
        <p:spPr>
          <a:xfrm>
            <a:off x="6328916" y="2132856"/>
            <a:ext cx="2160240" cy="1656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Salut, Vous en étés ou ?</a:t>
            </a:r>
            <a:endParaRPr lang="fr-FR" dirty="0"/>
          </a:p>
        </p:txBody>
      </p:sp>
      <p:sp>
        <p:nvSpPr>
          <p:cNvPr id="7" name="Virage 6"/>
          <p:cNvSpPr/>
          <p:nvPr/>
        </p:nvSpPr>
        <p:spPr>
          <a:xfrm rot="5400000">
            <a:off x="3816770" y="1721738"/>
            <a:ext cx="1438452" cy="1800200"/>
          </a:xfrm>
          <a:prstGeom prst="bentArrow">
            <a:avLst>
              <a:gd name="adj1" fmla="val 25000"/>
              <a:gd name="adj2" fmla="val 27760"/>
              <a:gd name="adj3" fmla="val 32728"/>
              <a:gd name="adj4" fmla="val 5258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9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67544" y="1484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/>
              <a:t>Etape 4 : </a:t>
            </a:r>
            <a:br>
              <a:rPr lang="fr-FR" sz="4000" dirty="0" smtClean="0"/>
            </a:b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Retour sur expérience</a:t>
            </a:r>
            <a:endParaRPr lang="fr-FR" sz="4000" dirty="0"/>
          </a:p>
        </p:txBody>
      </p:sp>
      <p:pic>
        <p:nvPicPr>
          <p:cNvPr id="16386" name="Picture 2" descr="C:\Users\Paty\Desktop\images\planning-strategiq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305" y="3212976"/>
            <a:ext cx="28860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Paty\Desktop\images\analys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2076823" cy="155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Paty\Desktop\images\Pourquoi-développer-ses-compétences-et-sa-marque-personn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16"/>
            <a:ext cx="9174755" cy="685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851920" y="861392"/>
            <a:ext cx="5112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Les Compétences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6781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r>
              <a:rPr lang="fr-FR" dirty="0" smtClean="0"/>
              <a:t>PRP semestre 5</a:t>
            </a:r>
            <a:endParaRPr lang="fr-FR" dirty="0"/>
          </a:p>
        </p:txBody>
      </p:sp>
      <p:pic>
        <p:nvPicPr>
          <p:cNvPr id="1026" name="Picture 2" descr="C:\Users\Paty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31" y="1412776"/>
            <a:ext cx="5456238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652635" y="5455857"/>
            <a:ext cx="169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Paty</a:t>
            </a:r>
            <a:r>
              <a:rPr lang="fr-FR" sz="2400" dirty="0" smtClean="0"/>
              <a:t> Bruno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1551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Profilage</a:t>
            </a:r>
          </a:p>
          <a:p>
            <a:r>
              <a:rPr lang="fr-FR" dirty="0" smtClean="0"/>
              <a:t>Gestion des ressources humaine</a:t>
            </a:r>
            <a:endParaRPr lang="fr-FR" dirty="0" smtClean="0"/>
          </a:p>
          <a:p>
            <a:r>
              <a:rPr lang="fr-FR" dirty="0" smtClean="0"/>
              <a:t>Conseil et correction</a:t>
            </a:r>
          </a:p>
          <a:p>
            <a:r>
              <a:rPr lang="fr-FR" dirty="0" smtClean="0"/>
              <a:t>Le conception d’un projet pédagogique 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672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 la documentation</a:t>
            </a:r>
          </a:p>
          <a:p>
            <a:endParaRPr lang="fr-FR" dirty="0"/>
          </a:p>
          <a:p>
            <a:r>
              <a:rPr lang="fr-FR" dirty="0" smtClean="0"/>
              <a:t>Synthétisation</a:t>
            </a:r>
          </a:p>
          <a:p>
            <a:endParaRPr lang="fr-FR" dirty="0"/>
          </a:p>
          <a:p>
            <a:r>
              <a:rPr lang="fr-FR" dirty="0" smtClean="0"/>
              <a:t>Transmission des connaissances</a:t>
            </a:r>
          </a:p>
          <a:p>
            <a:endParaRPr lang="fr-FR" dirty="0"/>
          </a:p>
        </p:txBody>
      </p:sp>
      <p:pic>
        <p:nvPicPr>
          <p:cNvPr id="4" name="Picture 5" descr="C:\Users\Paty\Desktop\images\Git-Logo-2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26515"/>
            <a:ext cx="1080120" cy="4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Paty\Desktop\images\gantter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16683" r="42317" b="47074"/>
          <a:stretch/>
        </p:blipFill>
        <p:spPr bwMode="auto">
          <a:xfrm>
            <a:off x="6624228" y="2086184"/>
            <a:ext cx="2160240" cy="58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C:\Users\Paty\Desktop\images\xmind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96" y="2727480"/>
            <a:ext cx="773728" cy="77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des équipes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smtClean="0"/>
              <a:t>Amélioration de la phase avant-projet</a:t>
            </a:r>
          </a:p>
          <a:p>
            <a:endParaRPr lang="fr-FR" dirty="0" smtClean="0"/>
          </a:p>
          <a:p>
            <a:r>
              <a:rPr lang="fr-FR" dirty="0" smtClean="0"/>
              <a:t>Contact facilité</a:t>
            </a:r>
          </a:p>
          <a:p>
            <a:endParaRPr lang="fr-FR" dirty="0" smtClean="0"/>
          </a:p>
          <a:p>
            <a:r>
              <a:rPr lang="fr-FR" dirty="0" smtClean="0"/>
              <a:t>Retour rapide sur les problèmes rencontrés</a:t>
            </a:r>
            <a:endParaRPr lang="fr-FR" dirty="0"/>
          </a:p>
        </p:txBody>
      </p:sp>
      <p:pic>
        <p:nvPicPr>
          <p:cNvPr id="19458" name="Picture 2" descr="C:\Users\Paty\Desktop\images\16308597-3d-petit-personnage-humain-d-39-affaires-serrant-la-main-avec-cuir-marron-porte-documents-bleu-gens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2924944"/>
            <a:ext cx="14763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3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itation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 rot="20486090">
            <a:off x="451475" y="233980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i="1" dirty="0" smtClean="0"/>
              <a:t>« Bruno </a:t>
            </a:r>
            <a:r>
              <a:rPr lang="fr-FR" i="1" dirty="0"/>
              <a:t>a su concilier travail et sympathie, en proposant un suivi de bonne </a:t>
            </a:r>
            <a:r>
              <a:rPr lang="fr-FR" i="1" dirty="0" smtClean="0"/>
              <a:t>qualité »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 rot="566361">
            <a:off x="3848928" y="3613551"/>
            <a:ext cx="491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smtClean="0"/>
              <a:t>«  </a:t>
            </a:r>
            <a:r>
              <a:rPr lang="fr-FR" i="1" dirty="0"/>
              <a:t>il a toujours été disponible pour nos </a:t>
            </a:r>
            <a:r>
              <a:rPr lang="fr-FR" i="1" dirty="0" smtClean="0"/>
              <a:t>questions »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1187624" y="48691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i="1" dirty="0" smtClean="0"/>
              <a:t>«  Il </a:t>
            </a:r>
            <a:r>
              <a:rPr lang="fr-FR" i="1" dirty="0"/>
              <a:t>sait quand nous avons perdu du temps, quand nous en avons gagné, et savoir si nous avons été </a:t>
            </a:r>
            <a:r>
              <a:rPr lang="fr-FR" i="1" dirty="0" smtClean="0"/>
              <a:t>efficaces »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9831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projet expérimental</a:t>
            </a:r>
          </a:p>
          <a:p>
            <a:r>
              <a:rPr lang="fr-FR" dirty="0" smtClean="0"/>
              <a:t>Un travail en collaboration avec l’équipe pédagogique</a:t>
            </a:r>
          </a:p>
          <a:p>
            <a:r>
              <a:rPr lang="fr-FR" dirty="0" smtClean="0"/>
              <a:t>2 projet réussi</a:t>
            </a:r>
          </a:p>
          <a:p>
            <a:r>
              <a:rPr lang="fr-FR" dirty="0"/>
              <a:t>Des </a:t>
            </a:r>
            <a:r>
              <a:rPr lang="fr-FR" dirty="0" smtClean="0"/>
              <a:t>connaissances </a:t>
            </a:r>
            <a:r>
              <a:rPr lang="fr-FR" dirty="0"/>
              <a:t>transmissent</a:t>
            </a:r>
          </a:p>
          <a:p>
            <a:r>
              <a:rPr lang="fr-FR" dirty="0" smtClean="0"/>
              <a:t>Des équipes satisfaites</a:t>
            </a:r>
          </a:p>
          <a:p>
            <a:r>
              <a:rPr lang="fr-FR" dirty="0" smtClean="0"/>
              <a:t>Nouvelles compétences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0482" name="Picture 2" descr="C:\Users\Paty\Desktop\image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005064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C:\Users\Paty\Desktop\images\conclure-un-discour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0904"/>
            <a:ext cx="1709068" cy="113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Paty\Desktop\images\Fotolia-question-379x2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92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1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C:\Users\Paty\Desktop\images\bulet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68" y="3140968"/>
            <a:ext cx="7983537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C:\Users\Paty\Desktop\images\buleti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68" y="1772816"/>
            <a:ext cx="7335837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4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Etape 1 :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conception du projet</a:t>
            </a:r>
            <a:endParaRPr lang="fr-FR" dirty="0"/>
          </a:p>
        </p:txBody>
      </p:sp>
      <p:pic>
        <p:nvPicPr>
          <p:cNvPr id="7170" name="Picture 2" descr="C:\Users\Paty\Desktop\images\etape-de-conception-de-site-internet-4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24" y="3139665"/>
            <a:ext cx="5011039" cy="362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Paty\Desktop\images\devis-conception-site-inter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24492"/>
            <a:ext cx="3609306" cy="360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Paty\Desktop\images\f5d5513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87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3768" y="1628800"/>
            <a:ext cx="4546848" cy="1180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>
                <a:latin typeface="Bradley Hand ITC" pitchFamily="66" charset="0"/>
              </a:rPr>
              <a:t>Définition de la mission et des objectifs du projet</a:t>
            </a:r>
          </a:p>
        </p:txBody>
      </p:sp>
    </p:spTree>
    <p:extLst>
      <p:ext uri="{BB962C8B-B14F-4D97-AF65-F5344CB8AC3E}">
        <p14:creationId xmlns:p14="http://schemas.microsoft.com/office/powerpoint/2010/main" val="13572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Paty\Desktop\images\f5d5513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87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2339752" y="1340768"/>
            <a:ext cx="6048672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fr-FR" dirty="0" smtClean="0">
                <a:latin typeface="Bradley Hand ITC" pitchFamily="66" charset="0"/>
              </a:rPr>
              <a:t>Accompagner 2 projets de communication de 1ere année de l’école IN’TECH INFO</a:t>
            </a:r>
            <a:endParaRPr lang="fr-FR" dirty="0">
              <a:latin typeface="Bradley Hand ITC" pitchFamily="66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259632" y="62068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Bradley Hand ITC" pitchFamily="66" charset="0"/>
              </a:rPr>
              <a:t>Mission</a:t>
            </a:r>
            <a:endParaRPr lang="fr-FR" sz="2400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16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7" descr="C:\Users\Paty\Desktop\images\f5d5513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87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Paty\Desktop\images\handitec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" r="68647"/>
          <a:stretch/>
        </p:blipFill>
        <p:spPr bwMode="auto">
          <a:xfrm>
            <a:off x="1979712" y="989422"/>
            <a:ext cx="2016224" cy="243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259632" y="62068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Bradley Hand ITC" pitchFamily="66" charset="0"/>
              </a:rPr>
              <a:t>1</a:t>
            </a:r>
            <a:r>
              <a:rPr lang="fr-FR" sz="2400" baseline="30000" dirty="0" smtClean="0">
                <a:latin typeface="Bradley Hand ITC" pitchFamily="66" charset="0"/>
              </a:rPr>
              <a:t>er</a:t>
            </a:r>
            <a:r>
              <a:rPr lang="fr-FR" sz="2400" dirty="0" smtClean="0">
                <a:latin typeface="Bradley Hand ITC" pitchFamily="66" charset="0"/>
              </a:rPr>
              <a:t> projet</a:t>
            </a:r>
            <a:endParaRPr lang="fr-FR" sz="2400" dirty="0">
              <a:latin typeface="Bradley Hand ITC" pitchFamily="66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355976" y="1609046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Bradley Hand ITC" pitchFamily="66" charset="0"/>
              </a:rPr>
              <a:t>Projet de 4 personnes dont la mission est </a:t>
            </a:r>
            <a:r>
              <a:rPr lang="fr-FR" sz="2400" dirty="0" smtClean="0">
                <a:latin typeface="Bradley Hand ITC" pitchFamily="66" charset="0"/>
              </a:rPr>
              <a:t>de sensibiliser </a:t>
            </a:r>
            <a:r>
              <a:rPr lang="fr-FR" sz="2400" dirty="0">
                <a:latin typeface="Bradley Hand ITC" pitchFamily="66" charset="0"/>
              </a:rPr>
              <a:t>sur le </a:t>
            </a:r>
            <a:r>
              <a:rPr lang="fr-FR" sz="2400" dirty="0" smtClean="0">
                <a:latin typeface="Bradley Hand ITC" pitchFamily="66" charset="0"/>
              </a:rPr>
              <a:t>handicap</a:t>
            </a:r>
            <a:endParaRPr lang="fr-FR" sz="2400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1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7" descr="C:\Users\Paty\Desktop\images\f5d5513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87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8" t="6460" r="7878" b="12390"/>
          <a:stretch/>
        </p:blipFill>
        <p:spPr>
          <a:xfrm>
            <a:off x="1691679" y="1196752"/>
            <a:ext cx="2470949" cy="194421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59632" y="62068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Bradley Hand ITC" pitchFamily="66" charset="0"/>
              </a:rPr>
              <a:t>2</a:t>
            </a:r>
            <a:r>
              <a:rPr lang="fr-FR" sz="2400" baseline="30000" dirty="0" smtClean="0">
                <a:latin typeface="Bradley Hand ITC" pitchFamily="66" charset="0"/>
              </a:rPr>
              <a:t>ème</a:t>
            </a:r>
            <a:r>
              <a:rPr lang="fr-FR" sz="2400" dirty="0" smtClean="0">
                <a:latin typeface="Bradley Hand ITC" pitchFamily="66" charset="0"/>
              </a:rPr>
              <a:t> projet</a:t>
            </a:r>
            <a:endParaRPr lang="fr-FR" sz="2400" dirty="0">
              <a:latin typeface="Bradley Hand ITC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355976" y="1568695"/>
            <a:ext cx="4066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Bradley Hand ITC" pitchFamily="66" charset="0"/>
              </a:rPr>
              <a:t>Projet de 3 personnes dont la mission est de promouvoir un groupe de musique</a:t>
            </a:r>
            <a:endParaRPr lang="fr-FR" sz="2400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9209</TotalTime>
  <Words>416</Words>
  <Application>Microsoft Office PowerPoint</Application>
  <PresentationFormat>Affichage à l'écran (4:3)</PresentationFormat>
  <Paragraphs>132</Paragraphs>
  <Slides>35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Etape 1 :   La conception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Organisation Temporelle</vt:lpstr>
      <vt:lpstr>Organisation Temporelle</vt:lpstr>
      <vt:lpstr>Déroulement d’une réunion</vt:lpstr>
      <vt:lpstr>Gestion de la documentation</vt:lpstr>
      <vt:lpstr>Présentation PowerPoint</vt:lpstr>
      <vt:lpstr>Les équipes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Théorie VS Réel</vt:lpstr>
      <vt:lpstr>Théorie VS Réel</vt:lpstr>
      <vt:lpstr>Présentation PowerPoint</vt:lpstr>
      <vt:lpstr>Présentation PowerPoint</vt:lpstr>
      <vt:lpstr>Nouvelles</vt:lpstr>
      <vt:lpstr>Améliorées</vt:lpstr>
      <vt:lpstr>Retour des équipes</vt:lpstr>
      <vt:lpstr>Citation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Paty</dc:creator>
  <cp:lastModifiedBy>Paty</cp:lastModifiedBy>
  <cp:revision>85</cp:revision>
  <dcterms:created xsi:type="dcterms:W3CDTF">2013-06-14T07:21:25Z</dcterms:created>
  <dcterms:modified xsi:type="dcterms:W3CDTF">2013-06-27T12:43:41Z</dcterms:modified>
</cp:coreProperties>
</file>