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COURT MAGAZINE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 PATRICK DE LUMEN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descr="abstract image">
            <a:extLst>
              <a:ext uri="{FF2B5EF4-FFF2-40B4-BE49-F238E27FC236}">
                <a16:creationId xmlns:a16="http://schemas.microsoft.com/office/drawing/2014/main" id="{124C389D-E830-094A-3519-23B743164D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7631" y="3076695"/>
            <a:ext cx="11260667" cy="3310466"/>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787C0A-C706-B21B-3D9A-C49D298EC969}"/>
              </a:ext>
            </a:extLst>
          </p:cNvPr>
          <p:cNvPicPr>
            <a:picLocks noChangeAspect="1"/>
          </p:cNvPicPr>
          <p:nvPr/>
        </p:nvPicPr>
        <p:blipFill>
          <a:blip r:embed="rId2"/>
          <a:stretch>
            <a:fillRect/>
          </a:stretch>
        </p:blipFill>
        <p:spPr>
          <a:xfrm>
            <a:off x="427050" y="4607386"/>
            <a:ext cx="11266384" cy="1920265"/>
          </a:xfrm>
          <a:prstGeom prst="rect">
            <a:avLst/>
          </a:prstGeom>
          <a:ln>
            <a:noFill/>
          </a:ln>
          <a:effectLst>
            <a:softEdge rad="112500"/>
          </a:effectLst>
        </p:spPr>
      </p:pic>
      <p:sp>
        <p:nvSpPr>
          <p:cNvPr id="2" name="TextBox 1">
            <a:extLst>
              <a:ext uri="{FF2B5EF4-FFF2-40B4-BE49-F238E27FC236}">
                <a16:creationId xmlns:a16="http://schemas.microsoft.com/office/drawing/2014/main" id="{26782321-AA50-9E6A-1E45-E50E922C8E08}"/>
              </a:ext>
            </a:extLst>
          </p:cNvPr>
          <p:cNvSpPr txBox="1"/>
          <p:nvPr/>
        </p:nvSpPr>
        <p:spPr>
          <a:xfrm>
            <a:off x="2516777" y="1201783"/>
            <a:ext cx="7158446" cy="646331"/>
          </a:xfrm>
          <a:prstGeom prst="rect">
            <a:avLst/>
          </a:prstGeom>
          <a:noFill/>
        </p:spPr>
        <p:txBody>
          <a:bodyPr wrap="square" rtlCol="0">
            <a:spAutoFit/>
          </a:bodyPr>
          <a:lstStyle/>
          <a:p>
            <a:pPr algn="ctr"/>
            <a:r>
              <a:rPr lang="en-US" b="1" spc="300" dirty="0">
                <a:latin typeface="Bahnschrift" panose="020B0502040204020203" pitchFamily="34" charset="0"/>
              </a:rPr>
              <a:t>Briefly introduce the project and </a:t>
            </a:r>
            <a:r>
              <a:rPr lang="en" b="1" spc="300" dirty="0">
                <a:latin typeface="Bahnschrift" panose="020B0502040204020203" pitchFamily="34" charset="0"/>
                <a:ea typeface="Roboto"/>
                <a:cs typeface="Roboto"/>
                <a:sym typeface="Roboto"/>
              </a:rPr>
              <a:t>who is the target end user?</a:t>
            </a:r>
          </a:p>
        </p:txBody>
      </p:sp>
      <p:sp>
        <p:nvSpPr>
          <p:cNvPr id="4" name="TextBox 3">
            <a:extLst>
              <a:ext uri="{FF2B5EF4-FFF2-40B4-BE49-F238E27FC236}">
                <a16:creationId xmlns:a16="http://schemas.microsoft.com/office/drawing/2014/main" id="{38BB131B-5BF6-BC13-3BFD-8A726138A36D}"/>
              </a:ext>
            </a:extLst>
          </p:cNvPr>
          <p:cNvSpPr txBox="1"/>
          <p:nvPr/>
        </p:nvSpPr>
        <p:spPr>
          <a:xfrm>
            <a:off x="849085" y="2299063"/>
            <a:ext cx="10580915" cy="2308324"/>
          </a:xfrm>
          <a:prstGeom prst="rect">
            <a:avLst/>
          </a:prstGeom>
          <a:noFill/>
        </p:spPr>
        <p:txBody>
          <a:bodyPr wrap="square" rtlCol="0">
            <a:spAutoFit/>
          </a:bodyPr>
          <a:lstStyle/>
          <a:p>
            <a:r>
              <a:rPr lang="en-US" b="0" i="0" dirty="0">
                <a:solidFill>
                  <a:srgbClr val="000000"/>
                </a:solidFill>
                <a:effectLst/>
                <a:latin typeface="Arial" panose="020B0604020202020204" pitchFamily="34" charset="0"/>
                <a:cs typeface="Arial" panose="020B0604020202020204" pitchFamily="34" charset="0"/>
              </a:rPr>
              <a:t>This project proposal is for a sports magazine web page. That the main topic is for Basketball fans. The web page title is </a:t>
            </a:r>
            <a:r>
              <a:rPr lang="en-US" b="0" i="0" u="sng" dirty="0">
                <a:solidFill>
                  <a:srgbClr val="FFC000"/>
                </a:solidFill>
                <a:effectLst/>
                <a:latin typeface="Arial" panose="020B0604020202020204" pitchFamily="34" charset="0"/>
                <a:cs typeface="Arial" panose="020B0604020202020204" pitchFamily="34" charset="0"/>
              </a:rPr>
              <a:t>COURT</a:t>
            </a:r>
            <a:r>
              <a:rPr lang="en-US" b="0" i="0" dirty="0">
                <a:solidFill>
                  <a:srgbClr val="000000"/>
                </a:solidFill>
                <a:effectLst/>
                <a:latin typeface="Arial" panose="020B0604020202020204" pitchFamily="34" charset="0"/>
                <a:cs typeface="Arial" panose="020B0604020202020204" pitchFamily="34" charset="0"/>
              </a:rPr>
              <a:t>. The target end user for this project is the sports enthusiast. The objectives of the project are to create a website that provides sports fans with up-to-date information on their favorite teams, players, and leagues. The website will also provide a platform for sports fans to communicate with each other and share their opinions and experiences. The website will be designed to be user-friendly, with an easy to navigate interface. It will be accessible on any devices desktop, laptop, tablet, and mobile.</a:t>
            </a:r>
            <a:r>
              <a:rPr lang="en-US" b="0" i="0" dirty="0">
                <a:solidFill>
                  <a:srgbClr val="000000"/>
                </a:solidFill>
                <a:effectLst/>
                <a:latin typeface="-apple-system"/>
              </a:rPr>
              <a:t> This section will also include a comment section, where users can interact with each other and share their opinions that direct to the developer email.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769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4C768-A522-DAF7-2C6F-F3F9CC5703ED}"/>
              </a:ext>
            </a:extLst>
          </p:cNvPr>
          <p:cNvSpPr txBox="1"/>
          <p:nvPr/>
        </p:nvSpPr>
        <p:spPr>
          <a:xfrm>
            <a:off x="949235" y="2018211"/>
            <a:ext cx="10293530" cy="4247317"/>
          </a:xfrm>
          <a:prstGeom prst="rect">
            <a:avLst/>
          </a:prstGeom>
          <a:noFill/>
        </p:spPr>
        <p:txBody>
          <a:bodyPr wrap="square" rtlCol="0">
            <a:spAutoFit/>
          </a:bodyPr>
          <a:lstStyle/>
          <a:p>
            <a:r>
              <a:rPr lang="en-US" b="0" i="0" dirty="0">
                <a:solidFill>
                  <a:srgbClr val="000000"/>
                </a:solidFill>
                <a:effectLst/>
                <a:latin typeface="-apple-system"/>
              </a:rPr>
              <a:t>The objective of my web site about basketball is to provide a comprehensive source of information about the sport of basketball. My site will be a one-stop shop for basketball enthusiasts, providing a wealth of information about the game, from the basics to the most advanced details. </a:t>
            </a:r>
          </a:p>
          <a:p>
            <a:r>
              <a:rPr lang="en-US" dirty="0">
                <a:solidFill>
                  <a:srgbClr val="000000"/>
                </a:solidFill>
                <a:latin typeface="-apple-system"/>
              </a:rPr>
              <a:t>	</a:t>
            </a:r>
            <a:r>
              <a:rPr lang="en-US" b="0" i="0" dirty="0">
                <a:solidFill>
                  <a:srgbClr val="000000"/>
                </a:solidFill>
                <a:effectLst/>
                <a:latin typeface="-apple-system"/>
              </a:rPr>
              <a:t>First, my website will provide basic information about the sport of basketball, including its history, rules, and terminology. It will also provide a comprehensive overview of the game, including its various positions, strategies, and playing styles. This will be a great resource for anyone just starting out with the game, as it will provide them with the necessary foundation of knowledge to get started. </a:t>
            </a:r>
          </a:p>
          <a:p>
            <a:r>
              <a:rPr lang="en-US" b="0" i="0" dirty="0">
                <a:solidFill>
                  <a:srgbClr val="000000"/>
                </a:solidFill>
                <a:effectLst/>
                <a:latin typeface="-apple-system"/>
              </a:rPr>
              <a:t>	Second, my website will provide detailed information about the various teams, leagues, and tournaments around the world. This will include the latest news, standings, and rosters of teams, as well as detailed profiles of the top players. This will be a great resource for anyone who wants to follow the game more closely and stay up to date with the latest developments.</a:t>
            </a:r>
          </a:p>
          <a:p>
            <a:r>
              <a:rPr lang="en-US" b="0" i="0" dirty="0">
                <a:solidFill>
                  <a:srgbClr val="000000"/>
                </a:solidFill>
                <a:effectLst/>
                <a:latin typeface="-apple-system"/>
              </a:rPr>
              <a:t>	Third, my website will provide detailed analysis and discussion of the game. This will include analysis of the strategies, tactics, and styles of play used by the various teams, as well as analysis of the top players and their performances. This will be a great resource for anyone looking to gain a deeper understanding of the game and its nuances.</a:t>
            </a:r>
            <a:endParaRPr lang="en-US" dirty="0"/>
          </a:p>
        </p:txBody>
      </p:sp>
      <p:sp>
        <p:nvSpPr>
          <p:cNvPr id="3" name="TextBox 2">
            <a:extLst>
              <a:ext uri="{FF2B5EF4-FFF2-40B4-BE49-F238E27FC236}">
                <a16:creationId xmlns:a16="http://schemas.microsoft.com/office/drawing/2014/main" id="{A1F292DE-4DE8-9A7C-C1FD-F322A3AC934E}"/>
              </a:ext>
            </a:extLst>
          </p:cNvPr>
          <p:cNvSpPr txBox="1"/>
          <p:nvPr/>
        </p:nvSpPr>
        <p:spPr>
          <a:xfrm>
            <a:off x="2155371" y="1332411"/>
            <a:ext cx="7785463" cy="369332"/>
          </a:xfrm>
          <a:prstGeom prst="rect">
            <a:avLst/>
          </a:prstGeom>
          <a:noFill/>
        </p:spPr>
        <p:txBody>
          <a:bodyPr wrap="square" rtlCol="0">
            <a:spAutoFit/>
          </a:bodyPr>
          <a:lstStyle/>
          <a:p>
            <a:pPr marL="139700" algn="ctr">
              <a:buSzPts val="1400"/>
            </a:pPr>
            <a:r>
              <a:rPr lang="en-PH" b="1" spc="600" dirty="0">
                <a:latin typeface="Roboto"/>
                <a:ea typeface="Roboto"/>
                <a:cs typeface="Roboto"/>
                <a:sym typeface="Roboto"/>
              </a:rPr>
              <a:t>What are the objectives?</a:t>
            </a:r>
          </a:p>
        </p:txBody>
      </p:sp>
    </p:spTree>
    <p:extLst>
      <p:ext uri="{BB962C8B-B14F-4D97-AF65-F5344CB8AC3E}">
        <p14:creationId xmlns:p14="http://schemas.microsoft.com/office/powerpoint/2010/main" val="276832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DAFAC0-3B82-EAE9-5721-DCAC7F41518D}"/>
              </a:ext>
            </a:extLst>
          </p:cNvPr>
          <p:cNvPicPr>
            <a:picLocks noChangeAspect="1"/>
          </p:cNvPicPr>
          <p:nvPr/>
        </p:nvPicPr>
        <p:blipFill>
          <a:blip r:embed="rId2"/>
          <a:stretch>
            <a:fillRect/>
          </a:stretch>
        </p:blipFill>
        <p:spPr>
          <a:xfrm>
            <a:off x="427050" y="2847703"/>
            <a:ext cx="11266384" cy="3679949"/>
          </a:xfrm>
          <a:prstGeom prst="rect">
            <a:avLst/>
          </a:prstGeom>
          <a:ln>
            <a:noFill/>
          </a:ln>
          <a:effectLst>
            <a:softEdge rad="112500"/>
          </a:effectLst>
        </p:spPr>
      </p:pic>
      <p:sp>
        <p:nvSpPr>
          <p:cNvPr id="3" name="TextBox 2">
            <a:extLst>
              <a:ext uri="{FF2B5EF4-FFF2-40B4-BE49-F238E27FC236}">
                <a16:creationId xmlns:a16="http://schemas.microsoft.com/office/drawing/2014/main" id="{949087A3-4108-3224-0366-DF647ADA29D7}"/>
              </a:ext>
            </a:extLst>
          </p:cNvPr>
          <p:cNvSpPr txBox="1"/>
          <p:nvPr/>
        </p:nvSpPr>
        <p:spPr>
          <a:xfrm>
            <a:off x="1138645" y="1593668"/>
            <a:ext cx="9914709" cy="707886"/>
          </a:xfrm>
          <a:prstGeom prst="rect">
            <a:avLst/>
          </a:prstGeom>
          <a:noFill/>
        </p:spPr>
        <p:txBody>
          <a:bodyPr wrap="square" rtlCol="0">
            <a:spAutoFit/>
          </a:bodyPr>
          <a:lstStyle/>
          <a:p>
            <a:pPr algn="ctr"/>
            <a:r>
              <a:rPr lang="en-US" sz="4000" b="1" spc="300" dirty="0">
                <a:latin typeface="Bahnschrift" panose="020B0502040204020203" pitchFamily="34" charset="0"/>
              </a:rPr>
              <a:t>COURT SITE MAP</a:t>
            </a:r>
          </a:p>
        </p:txBody>
      </p:sp>
    </p:spTree>
    <p:extLst>
      <p:ext uri="{BB962C8B-B14F-4D97-AF65-F5344CB8AC3E}">
        <p14:creationId xmlns:p14="http://schemas.microsoft.com/office/powerpoint/2010/main" val="1570133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1070EB4A-15ED-544C-46F8-7F3BE3CD65CA}"/>
              </a:ext>
            </a:extLst>
          </p:cNvPr>
          <p:cNvPicPr>
            <a:picLocks noChangeAspect="1"/>
          </p:cNvPicPr>
          <p:nvPr/>
        </p:nvPicPr>
        <p:blipFill>
          <a:blip r:embed="rId2"/>
          <a:stretch>
            <a:fillRect/>
          </a:stretch>
        </p:blipFill>
        <p:spPr>
          <a:xfrm>
            <a:off x="427050" y="4010298"/>
            <a:ext cx="11266384" cy="2517354"/>
          </a:xfrm>
          <a:prstGeom prst="rect">
            <a:avLst/>
          </a:prstGeom>
          <a:ln>
            <a:noFill/>
          </a:ln>
          <a:effectLst>
            <a:softEdge rad="112500"/>
          </a:effectLst>
        </p:spPr>
      </p:pic>
      <p:sp>
        <p:nvSpPr>
          <p:cNvPr id="3" name="Rectangle 2">
            <a:extLst>
              <a:ext uri="{FF2B5EF4-FFF2-40B4-BE49-F238E27FC236}">
                <a16:creationId xmlns:a16="http://schemas.microsoft.com/office/drawing/2014/main" id="{82911B5F-31B3-0867-62F1-CC8770FD4638}"/>
              </a:ext>
            </a:extLst>
          </p:cNvPr>
          <p:cNvSpPr/>
          <p:nvPr/>
        </p:nvSpPr>
        <p:spPr>
          <a:xfrm>
            <a:off x="5166360" y="757647"/>
            <a:ext cx="1859280"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4" name="Rectangle: Rounded Corners 3">
            <a:extLst>
              <a:ext uri="{FF2B5EF4-FFF2-40B4-BE49-F238E27FC236}">
                <a16:creationId xmlns:a16="http://schemas.microsoft.com/office/drawing/2014/main" id="{5D7E5407-4420-CE5E-4BF5-C417E3C4EE71}"/>
              </a:ext>
            </a:extLst>
          </p:cNvPr>
          <p:cNvSpPr/>
          <p:nvPr/>
        </p:nvSpPr>
        <p:spPr>
          <a:xfrm>
            <a:off x="7151911"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ectangle: Rounded Corners 4">
            <a:extLst>
              <a:ext uri="{FF2B5EF4-FFF2-40B4-BE49-F238E27FC236}">
                <a16:creationId xmlns:a16="http://schemas.microsoft.com/office/drawing/2014/main" id="{18C0A4F3-DE13-5523-DB38-2A8F7E1D60AD}"/>
              </a:ext>
            </a:extLst>
          </p:cNvPr>
          <p:cNvSpPr/>
          <p:nvPr/>
        </p:nvSpPr>
        <p:spPr>
          <a:xfrm>
            <a:off x="10400211"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VISIT US</a:t>
            </a:r>
          </a:p>
        </p:txBody>
      </p:sp>
      <p:sp>
        <p:nvSpPr>
          <p:cNvPr id="6" name="Rectangle: Rounded Corners 5">
            <a:extLst>
              <a:ext uri="{FF2B5EF4-FFF2-40B4-BE49-F238E27FC236}">
                <a16:creationId xmlns:a16="http://schemas.microsoft.com/office/drawing/2014/main" id="{E40C18E5-0CBE-0FFF-625A-AA4E87978D76}"/>
              </a:ext>
            </a:extLst>
          </p:cNvPr>
          <p:cNvSpPr/>
          <p:nvPr/>
        </p:nvSpPr>
        <p:spPr>
          <a:xfrm>
            <a:off x="8776061"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ADVERTISE</a:t>
            </a:r>
          </a:p>
        </p:txBody>
      </p:sp>
      <p:sp>
        <p:nvSpPr>
          <p:cNvPr id="7" name="Oval 6">
            <a:extLst>
              <a:ext uri="{FF2B5EF4-FFF2-40B4-BE49-F238E27FC236}">
                <a16:creationId xmlns:a16="http://schemas.microsoft.com/office/drawing/2014/main" id="{49596E95-99B7-D03C-3209-EE82C77EC6DB}"/>
              </a:ext>
            </a:extLst>
          </p:cNvPr>
          <p:cNvSpPr/>
          <p:nvPr/>
        </p:nvSpPr>
        <p:spPr>
          <a:xfrm>
            <a:off x="8776061" y="1547948"/>
            <a:ext cx="1293223"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NAV</a:t>
            </a:r>
          </a:p>
        </p:txBody>
      </p:sp>
      <p:sp>
        <p:nvSpPr>
          <p:cNvPr id="8" name="Oval 7">
            <a:extLst>
              <a:ext uri="{FF2B5EF4-FFF2-40B4-BE49-F238E27FC236}">
                <a16:creationId xmlns:a16="http://schemas.microsoft.com/office/drawing/2014/main" id="{9438E3A9-6688-C604-17A7-DD8874063F1B}"/>
              </a:ext>
            </a:extLst>
          </p:cNvPr>
          <p:cNvSpPr/>
          <p:nvPr/>
        </p:nvSpPr>
        <p:spPr>
          <a:xfrm>
            <a:off x="1937919" y="1547947"/>
            <a:ext cx="1338945"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ARTICLE</a:t>
            </a:r>
          </a:p>
        </p:txBody>
      </p:sp>
      <p:sp>
        <p:nvSpPr>
          <p:cNvPr id="10" name="Rectangle: Rounded Corners 9">
            <a:extLst>
              <a:ext uri="{FF2B5EF4-FFF2-40B4-BE49-F238E27FC236}">
                <a16:creationId xmlns:a16="http://schemas.microsoft.com/office/drawing/2014/main" id="{0C13BF34-9B65-8D4D-1F71-8FA270A784F8}"/>
              </a:ext>
            </a:extLst>
          </p:cNvPr>
          <p:cNvSpPr/>
          <p:nvPr/>
        </p:nvSpPr>
        <p:spPr>
          <a:xfrm>
            <a:off x="212268"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TRENDING</a:t>
            </a:r>
          </a:p>
        </p:txBody>
      </p:sp>
      <p:sp>
        <p:nvSpPr>
          <p:cNvPr id="11" name="Rectangle: Rounded Corners 10">
            <a:extLst>
              <a:ext uri="{FF2B5EF4-FFF2-40B4-BE49-F238E27FC236}">
                <a16:creationId xmlns:a16="http://schemas.microsoft.com/office/drawing/2014/main" id="{9A12914A-216D-4C94-E506-E4499FAD2B4D}"/>
              </a:ext>
            </a:extLst>
          </p:cNvPr>
          <p:cNvSpPr/>
          <p:nvPr/>
        </p:nvSpPr>
        <p:spPr>
          <a:xfrm>
            <a:off x="3909734"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MORE COURT</a:t>
            </a:r>
          </a:p>
        </p:txBody>
      </p:sp>
      <p:sp>
        <p:nvSpPr>
          <p:cNvPr id="12" name="Rectangle: Rounded Corners 11">
            <a:extLst>
              <a:ext uri="{FF2B5EF4-FFF2-40B4-BE49-F238E27FC236}">
                <a16:creationId xmlns:a16="http://schemas.microsoft.com/office/drawing/2014/main" id="{7EA77D99-CC50-A407-521B-8E8572D07141}"/>
              </a:ext>
            </a:extLst>
          </p:cNvPr>
          <p:cNvSpPr/>
          <p:nvPr/>
        </p:nvSpPr>
        <p:spPr>
          <a:xfrm>
            <a:off x="1960781" y="2429691"/>
            <a:ext cx="1293223"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LATEST POST</a:t>
            </a:r>
          </a:p>
        </p:txBody>
      </p:sp>
      <p:sp>
        <p:nvSpPr>
          <p:cNvPr id="15" name="Rectangle: Diagonal Corners Rounded 14">
            <a:extLst>
              <a:ext uri="{FF2B5EF4-FFF2-40B4-BE49-F238E27FC236}">
                <a16:creationId xmlns:a16="http://schemas.microsoft.com/office/drawing/2014/main" id="{F56C2F37-B35A-1201-CD80-DD6261501FA0}"/>
              </a:ext>
            </a:extLst>
          </p:cNvPr>
          <p:cNvSpPr/>
          <p:nvPr/>
        </p:nvSpPr>
        <p:spPr>
          <a:xfrm>
            <a:off x="5166360" y="4395651"/>
            <a:ext cx="1859280" cy="50945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FOOTER</a:t>
            </a:r>
          </a:p>
        </p:txBody>
      </p:sp>
      <p:sp>
        <p:nvSpPr>
          <p:cNvPr id="16" name="Oval 15">
            <a:extLst>
              <a:ext uri="{FF2B5EF4-FFF2-40B4-BE49-F238E27FC236}">
                <a16:creationId xmlns:a16="http://schemas.microsoft.com/office/drawing/2014/main" id="{0C05C360-FE63-22D5-3974-4F66D55B91FB}"/>
              </a:ext>
            </a:extLst>
          </p:cNvPr>
          <p:cNvSpPr/>
          <p:nvPr/>
        </p:nvSpPr>
        <p:spPr>
          <a:xfrm>
            <a:off x="2769328" y="5349240"/>
            <a:ext cx="1338945"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LINKS</a:t>
            </a:r>
          </a:p>
        </p:txBody>
      </p:sp>
      <p:sp>
        <p:nvSpPr>
          <p:cNvPr id="17" name="Oval 16">
            <a:extLst>
              <a:ext uri="{FF2B5EF4-FFF2-40B4-BE49-F238E27FC236}">
                <a16:creationId xmlns:a16="http://schemas.microsoft.com/office/drawing/2014/main" id="{98DC6036-0866-F51D-DF04-55E7F0C98768}"/>
              </a:ext>
            </a:extLst>
          </p:cNvPr>
          <p:cNvSpPr/>
          <p:nvPr/>
        </p:nvSpPr>
        <p:spPr>
          <a:xfrm>
            <a:off x="5426527" y="5421080"/>
            <a:ext cx="1338945"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EMAIL</a:t>
            </a:r>
          </a:p>
        </p:txBody>
      </p:sp>
      <p:sp>
        <p:nvSpPr>
          <p:cNvPr id="18" name="Oval 17">
            <a:extLst>
              <a:ext uri="{FF2B5EF4-FFF2-40B4-BE49-F238E27FC236}">
                <a16:creationId xmlns:a16="http://schemas.microsoft.com/office/drawing/2014/main" id="{C92D82ED-F444-0ED2-5290-2292AF58E338}"/>
              </a:ext>
            </a:extLst>
          </p:cNvPr>
          <p:cNvSpPr/>
          <p:nvPr/>
        </p:nvSpPr>
        <p:spPr>
          <a:xfrm>
            <a:off x="8083727" y="5375364"/>
            <a:ext cx="1338945" cy="404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CONTACT</a:t>
            </a:r>
          </a:p>
        </p:txBody>
      </p:sp>
      <p:cxnSp>
        <p:nvCxnSpPr>
          <p:cNvPr id="9" name="Straight Arrow Connector 8">
            <a:extLst>
              <a:ext uri="{FF2B5EF4-FFF2-40B4-BE49-F238E27FC236}">
                <a16:creationId xmlns:a16="http://schemas.microsoft.com/office/drawing/2014/main" id="{3C50A4C3-4F28-2219-19D2-A7DEA95648EF}"/>
              </a:ext>
            </a:extLst>
          </p:cNvPr>
          <p:cNvCxnSpPr>
            <a:cxnSpLocks/>
          </p:cNvCxnSpPr>
          <p:nvPr/>
        </p:nvCxnSpPr>
        <p:spPr>
          <a:xfrm>
            <a:off x="6104708" y="1175659"/>
            <a:ext cx="0" cy="3219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54F136A-B319-6857-BB82-B0BE9E5E9058}"/>
              </a:ext>
            </a:extLst>
          </p:cNvPr>
          <p:cNvCxnSpPr>
            <a:stCxn id="3" idx="3"/>
            <a:endCxn id="7" idx="2"/>
          </p:cNvCxnSpPr>
          <p:nvPr/>
        </p:nvCxnSpPr>
        <p:spPr>
          <a:xfrm>
            <a:off x="7025640" y="966653"/>
            <a:ext cx="1750421" cy="783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CEA1999-6D51-6090-7666-559CB09094EC}"/>
              </a:ext>
            </a:extLst>
          </p:cNvPr>
          <p:cNvCxnSpPr>
            <a:stCxn id="3" idx="1"/>
            <a:endCxn id="8" idx="6"/>
          </p:cNvCxnSpPr>
          <p:nvPr/>
        </p:nvCxnSpPr>
        <p:spPr>
          <a:xfrm flipH="1">
            <a:off x="3276864" y="966653"/>
            <a:ext cx="1889496" cy="78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97A4E61-D5F8-DD83-78D4-D0B7CC2077E9}"/>
              </a:ext>
            </a:extLst>
          </p:cNvPr>
          <p:cNvCxnSpPr>
            <a:stCxn id="8" idx="5"/>
            <a:endCxn id="11" idx="0"/>
          </p:cNvCxnSpPr>
          <p:nvPr/>
        </p:nvCxnSpPr>
        <p:spPr>
          <a:xfrm>
            <a:off x="3080780" y="1893593"/>
            <a:ext cx="1475566" cy="536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5579C52-AA76-D293-3433-5C3F512CCBBC}"/>
              </a:ext>
            </a:extLst>
          </p:cNvPr>
          <p:cNvCxnSpPr>
            <a:stCxn id="8" idx="3"/>
            <a:endCxn id="10" idx="0"/>
          </p:cNvCxnSpPr>
          <p:nvPr/>
        </p:nvCxnSpPr>
        <p:spPr>
          <a:xfrm flipH="1">
            <a:off x="858880" y="1893593"/>
            <a:ext cx="1275123" cy="536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175DC00-A1C2-9C6E-561A-8C212EB63D8A}"/>
              </a:ext>
            </a:extLst>
          </p:cNvPr>
          <p:cNvCxnSpPr>
            <a:stCxn id="8" idx="4"/>
            <a:endCxn id="12" idx="0"/>
          </p:cNvCxnSpPr>
          <p:nvPr/>
        </p:nvCxnSpPr>
        <p:spPr>
          <a:xfrm>
            <a:off x="2607392" y="1952896"/>
            <a:ext cx="1" cy="476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64F80FC-FB40-091B-284B-C901FB043E4E}"/>
              </a:ext>
            </a:extLst>
          </p:cNvPr>
          <p:cNvCxnSpPr>
            <a:stCxn id="7" idx="4"/>
            <a:endCxn id="6" idx="0"/>
          </p:cNvCxnSpPr>
          <p:nvPr/>
        </p:nvCxnSpPr>
        <p:spPr>
          <a:xfrm>
            <a:off x="9422673" y="1952897"/>
            <a:ext cx="0" cy="476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07C3914-6382-B689-C39E-EBED0B6BD8E2}"/>
              </a:ext>
            </a:extLst>
          </p:cNvPr>
          <p:cNvCxnSpPr>
            <a:stCxn id="7" idx="3"/>
            <a:endCxn id="4" idx="0"/>
          </p:cNvCxnSpPr>
          <p:nvPr/>
        </p:nvCxnSpPr>
        <p:spPr>
          <a:xfrm flipH="1">
            <a:off x="7798523" y="1893594"/>
            <a:ext cx="1166926" cy="53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1F9E0F8-019E-FCA3-3A3B-4F0A5D5B282C}"/>
              </a:ext>
            </a:extLst>
          </p:cNvPr>
          <p:cNvCxnSpPr>
            <a:stCxn id="7" idx="5"/>
            <a:endCxn id="5" idx="0"/>
          </p:cNvCxnSpPr>
          <p:nvPr/>
        </p:nvCxnSpPr>
        <p:spPr>
          <a:xfrm>
            <a:off x="9879896" y="1893594"/>
            <a:ext cx="1166927" cy="53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8973B79-B2C3-961D-BBB8-CCF99162AF01}"/>
              </a:ext>
            </a:extLst>
          </p:cNvPr>
          <p:cNvCxnSpPr>
            <a:stCxn id="15" idx="1"/>
            <a:endCxn id="17" idx="0"/>
          </p:cNvCxnSpPr>
          <p:nvPr/>
        </p:nvCxnSpPr>
        <p:spPr>
          <a:xfrm>
            <a:off x="6096000" y="4905103"/>
            <a:ext cx="0" cy="515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FFCEE7-59E8-7A13-9812-1B627BCE5EF7}"/>
              </a:ext>
            </a:extLst>
          </p:cNvPr>
          <p:cNvCxnSpPr>
            <a:stCxn id="15" idx="2"/>
            <a:endCxn id="16" idx="0"/>
          </p:cNvCxnSpPr>
          <p:nvPr/>
        </p:nvCxnSpPr>
        <p:spPr>
          <a:xfrm flipH="1">
            <a:off x="3438801" y="4650377"/>
            <a:ext cx="1727559" cy="698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41E41EB-3F67-2A26-B7FB-FAEC7291044A}"/>
              </a:ext>
            </a:extLst>
          </p:cNvPr>
          <p:cNvCxnSpPr>
            <a:cxnSpLocks/>
            <a:stCxn id="15" idx="0"/>
            <a:endCxn id="18" idx="0"/>
          </p:cNvCxnSpPr>
          <p:nvPr/>
        </p:nvCxnSpPr>
        <p:spPr>
          <a:xfrm>
            <a:off x="7025640" y="4650377"/>
            <a:ext cx="1727560" cy="72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7495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{484E2A5A-EF93-4668-AAD6-5C3E22731524}tf33552983_win32</Template>
  <TotalTime>216</TotalTime>
  <Words>457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Bahnschrift</vt:lpstr>
      <vt:lpstr>Franklin Gothic Book</vt:lpstr>
      <vt:lpstr>Franklin Gothic Demi</vt:lpstr>
      <vt:lpstr>Roboto</vt:lpstr>
      <vt:lpstr>Wingdings 2</vt:lpstr>
      <vt:lpstr>DividendVTI</vt:lpstr>
      <vt:lpstr>COURT MAGAZINE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COURT MAGAZINE</dc:title>
  <dc:creator>patz de lumen</dc:creator>
  <cp:lastModifiedBy>patz de lumen</cp:lastModifiedBy>
  <cp:revision>2</cp:revision>
  <dcterms:created xsi:type="dcterms:W3CDTF">2023-02-21T04:23:55Z</dcterms:created>
  <dcterms:modified xsi:type="dcterms:W3CDTF">2023-02-26T07:16:42Z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