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DD5"/>
    <a:srgbClr val="E9E9E9"/>
    <a:srgbClr val="ECD33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Cost_flu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trick\Downloads\Cost_flu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Cost_flu!$D$7</c:f>
              <c:strCache>
                <c:ptCount val="1"/>
                <c:pt idx="0">
                  <c:v>Totalt_Flu_Cost</c:v>
                </c:pt>
              </c:strCache>
            </c:strRef>
          </c:tx>
          <c:spPr>
            <a:ln w="31750" cap="sq">
              <a:solidFill>
                <a:srgbClr val="002060"/>
              </a:solidFill>
              <a:bevel/>
            </a:ln>
            <a:effectLst/>
          </c:spPr>
          <c:marker>
            <c:symbol val="none"/>
          </c:marker>
          <c:dLbls>
            <c:numFmt formatCode="&quot;$&quot;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Cost_flu!$A$8:$C$12</c:f>
              <c:multiLvlStrCache>
                <c:ptCount val="5"/>
                <c:lvl>
                  <c:pt idx="0">
                    <c:v>April</c:v>
                  </c:pt>
                  <c:pt idx="1">
                    <c:v>August</c:v>
                  </c:pt>
                  <c:pt idx="2">
                    <c:v>March</c:v>
                  </c:pt>
                  <c:pt idx="3">
                    <c:v>May</c:v>
                  </c:pt>
                  <c:pt idx="4">
                    <c:v>May</c:v>
                  </c:pt>
                </c:lvl>
                <c:lvl>
                  <c:pt idx="0">
                    <c:v>2024</c:v>
                  </c:pt>
                  <c:pt idx="1">
                    <c:v>2025</c:v>
                  </c:pt>
                  <c:pt idx="2">
                    <c:v>2025</c:v>
                  </c:pt>
                  <c:pt idx="3">
                    <c:v>2025</c:v>
                  </c:pt>
                  <c:pt idx="4">
                    <c:v>2023</c:v>
                  </c:pt>
                </c:lvl>
              </c:multiLvlStrCache>
            </c:multiLvlStrRef>
          </c:cat>
          <c:val>
            <c:numRef>
              <c:f>Cost_flu!$D$8:$D$12</c:f>
              <c:numCache>
                <c:formatCode>General</c:formatCode>
                <c:ptCount val="5"/>
                <c:pt idx="0">
                  <c:v>5859.88</c:v>
                </c:pt>
                <c:pt idx="1">
                  <c:v>5607.42</c:v>
                </c:pt>
                <c:pt idx="2">
                  <c:v>5317.24</c:v>
                </c:pt>
                <c:pt idx="3">
                  <c:v>5202.1099999999997</c:v>
                </c:pt>
                <c:pt idx="4">
                  <c:v>5201.8999999999996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8F9-450D-B058-14E1C9D50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8701696"/>
        <c:axId val="898702176"/>
      </c:lineChart>
      <c:catAx>
        <c:axId val="898701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702176"/>
        <c:crosses val="autoZero"/>
        <c:auto val="1"/>
        <c:lblAlgn val="ctr"/>
        <c:lblOffset val="0"/>
        <c:tickLblSkip val="1"/>
        <c:noMultiLvlLbl val="1"/>
      </c:catAx>
      <c:valAx>
        <c:axId val="898702176"/>
        <c:scaling>
          <c:orientation val="minMax"/>
          <c:max val="6000"/>
        </c:scaling>
        <c:delete val="1"/>
        <c:axPos val="l"/>
        <c:numFmt formatCode="General" sourceLinked="1"/>
        <c:majorTickMark val="cross"/>
        <c:minorTickMark val="out"/>
        <c:tickLblPos val="nextTo"/>
        <c:crossAx val="898701696"/>
        <c:crossesAt val="0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Cost_flu!$C$17</c:f>
              <c:strCache>
                <c:ptCount val="1"/>
                <c:pt idx="0">
                  <c:v>Total_Flu_Cases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Cost_flu!$A$18:$B$22</c:f>
              <c:multiLvlStrCache>
                <c:ptCount val="5"/>
                <c:lvl>
                  <c:pt idx="0">
                    <c:v>August</c:v>
                  </c:pt>
                  <c:pt idx="1">
                    <c:v>June</c:v>
                  </c:pt>
                  <c:pt idx="2">
                    <c:v>July</c:v>
                  </c:pt>
                  <c:pt idx="3">
                    <c:v>May</c:v>
                  </c:pt>
                  <c:pt idx="4">
                    <c:v>April</c:v>
                  </c:pt>
                </c:lvl>
                <c:lvl>
                  <c:pt idx="0">
                    <c:v>2025</c:v>
                  </c:pt>
                  <c:pt idx="1">
                    <c:v>2025</c:v>
                  </c:pt>
                  <c:pt idx="2">
                    <c:v>2025</c:v>
                  </c:pt>
                  <c:pt idx="3">
                    <c:v>2019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Cost_flu!$C$18:$C$22</c:f>
              <c:numCache>
                <c:formatCode>General</c:formatCode>
                <c:ptCount val="5"/>
                <c:pt idx="0">
                  <c:v>22</c:v>
                </c:pt>
                <c:pt idx="1">
                  <c:v>21</c:v>
                </c:pt>
                <c:pt idx="2">
                  <c:v>19</c:v>
                </c:pt>
                <c:pt idx="3">
                  <c:v>17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D-41A8-94CE-97CDB2BEA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8726656"/>
        <c:axId val="898702656"/>
      </c:barChart>
      <c:catAx>
        <c:axId val="898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702656"/>
        <c:crosses val="autoZero"/>
        <c:auto val="1"/>
        <c:lblAlgn val="ctr"/>
        <c:lblOffset val="100"/>
        <c:noMultiLvlLbl val="0"/>
      </c:catAx>
      <c:valAx>
        <c:axId val="898702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9872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31E-040E-127C-2176-057A95134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D7F81-2F87-5A39-CB3D-AA5ACCA1A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CB9-720C-D8CB-56D5-28DC71EF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1585-5FB0-9417-BE91-2B2F4B75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26A2-E66B-867E-7E33-BBCCCE51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9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3218-654A-2C8F-5DEE-61C889D5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9B88-FB37-CB7D-0BCC-AA95BEDF9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F6C5-A7C3-850F-58FD-C25D6975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5576-8600-899E-1A49-17C49193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2309F-FC68-847F-320A-FF810ABC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2A99-0EEE-4C88-E5CF-BA29E0F4A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3B5A-511A-FA97-879F-0FF0FC34E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E876A-9690-AB7B-C104-1807232C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8A40-655F-13C3-11E7-8050DFF4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5C7D-F617-20CC-0082-D9FDC16A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9AB4-ABC8-F2A2-4D19-3FFFDCBE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CEC6-F08D-5964-D7C3-C014875B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AB6E6-67BB-6F8C-8457-40E0E699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D64-D8AA-8E34-2A76-D1BF44A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03C6-C2B5-5036-3309-732C0F51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B8E2-51ED-5567-6C6E-D3AA26FD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4C683-B821-D7D4-0666-E8585918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38FFD-5798-87C1-5F0C-64E12202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D13EF-E926-267A-D32C-3E04EC9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3931-1A89-1680-693F-13623D9F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848-DF30-30AE-0BDC-E5E8621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74FDC-0660-5E47-0505-14E08E1F4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BB708-DCC3-0374-328E-114D2C1F8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6C26-7CAE-2465-53D8-E903802A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F99BD-C251-F102-761F-BA767F73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623C-8929-20EE-D867-6645E994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BBF-909B-FD6A-829E-5077D39B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EE1A7-F6B6-9664-52AE-066CB9DA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5E30-7059-0295-EDD0-37D18012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974D9-F3BC-A6C5-DFFE-031CBC691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0E057-AC12-913F-D84A-9599118A1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8D30C-58E9-9AB9-7BE3-3979D937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E4F7D-0C24-7A52-7C39-946FE1E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6A402-22A6-3BD1-DD94-AFF58DC0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2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B306-7D38-B289-E282-D6A35227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F3CFB-12AA-5A55-0E48-DDBF3730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87405-0535-1D7C-6DAE-CDD37B73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2BB69-A014-A552-845B-8687A0BC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1D4D2-4D90-A5EB-2B07-86B94A92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1CA4-8E00-A3E6-596E-0201F977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0C11-7A9B-BCB2-7DFE-B30784FE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76B-823A-D683-A046-3BFDB8F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BFDE0-E013-C1D1-E210-EF3D1C09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D9E3-9C7C-BC68-1837-86057BB01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2E526-3992-9377-7062-652EE377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FBE50-C785-F944-8F72-DFB59540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0B36-C204-C070-6C8C-CBCBBD42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5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29E-96AE-58F4-C19D-E7BA789A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5AF2B-2C4F-5BF5-10F1-BBC635B50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906A-0FD0-D1C7-E147-AC4A57B55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3E1A-CC48-679C-8E23-763D4E10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42B80-F6C1-871F-8AAC-7A61F1A3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26D1-7771-15D3-07CC-4DE5E316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6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313F6-62EB-0D2A-9160-7FA159FD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3C9F-D57A-A7F4-881F-229E70E14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01E4-4125-D3BC-751C-1AFC43E9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16EEF-A6B2-42A2-BA8D-7D417AC7DA1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BC74-A408-FCC0-E777-7D0F944D5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2C8A2-C9EB-1295-EAAB-BE5A3AA3C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37838-615A-444F-B82B-2CAF0BCA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9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A139F-F7FC-C698-58C1-9436EE48E17D}"/>
              </a:ext>
            </a:extLst>
          </p:cNvPr>
          <p:cNvSpPr/>
          <p:nvPr/>
        </p:nvSpPr>
        <p:spPr>
          <a:xfrm>
            <a:off x="21321" y="0"/>
            <a:ext cx="11987798" cy="6231988"/>
          </a:xfrm>
          <a:prstGeom prst="rect">
            <a:avLst/>
          </a:prstGeom>
          <a:solidFill>
            <a:srgbClr val="ECD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59B11-A3E6-2295-2B03-69457112D06E}"/>
              </a:ext>
            </a:extLst>
          </p:cNvPr>
          <p:cNvSpPr/>
          <p:nvPr/>
        </p:nvSpPr>
        <p:spPr>
          <a:xfrm>
            <a:off x="182880" y="0"/>
            <a:ext cx="11673839" cy="641604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18A330E3-E7FC-AEDA-7A90-E09C285603E7}"/>
              </a:ext>
            </a:extLst>
          </p:cNvPr>
          <p:cNvSpPr txBox="1">
            <a:spLocks/>
          </p:cNvSpPr>
          <p:nvPr/>
        </p:nvSpPr>
        <p:spPr>
          <a:xfrm>
            <a:off x="976312" y="1656344"/>
            <a:ext cx="10499407" cy="2961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Arial Nova" panose="020B0504020202020204" pitchFamily="34" charset="0"/>
              </a:rPr>
              <a:t>Analyzing Monthly Trends of Flu Cases and Treatment Costs</a:t>
            </a:r>
          </a:p>
        </p:txBody>
      </p:sp>
      <p:pic>
        <p:nvPicPr>
          <p:cNvPr id="7" name="Picture 6" descr="A white cross in a blue circle&#10;&#10;AI-generated content may be incorrect.">
            <a:extLst>
              <a:ext uri="{FF2B5EF4-FFF2-40B4-BE49-F238E27FC236}">
                <a16:creationId xmlns:a16="http://schemas.microsoft.com/office/drawing/2014/main" id="{869B37CA-70D6-6AA9-8E59-ED3F6844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414" y="191154"/>
            <a:ext cx="1860073" cy="18600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ED0991-1FFB-6237-2A9A-B0D2AE8A44E5}"/>
              </a:ext>
            </a:extLst>
          </p:cNvPr>
          <p:cNvSpPr/>
          <p:nvPr/>
        </p:nvSpPr>
        <p:spPr>
          <a:xfrm>
            <a:off x="243840" y="4876800"/>
            <a:ext cx="8747760" cy="152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 txBox="1">
            <a:spLocks/>
          </p:cNvSpPr>
          <p:nvPr/>
        </p:nvSpPr>
        <p:spPr>
          <a:xfrm>
            <a:off x="-2504110" y="4876800"/>
            <a:ext cx="7806047" cy="871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Presented by: Patrick </a:t>
            </a:r>
          </a:p>
          <a:p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For 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</a:rPr>
              <a:t>Silivia’s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 project on health</a:t>
            </a:r>
          </a:p>
        </p:txBody>
      </p:sp>
    </p:spTree>
    <p:extLst>
      <p:ext uri="{BB962C8B-B14F-4D97-AF65-F5344CB8AC3E}">
        <p14:creationId xmlns:p14="http://schemas.microsoft.com/office/powerpoint/2010/main" val="71024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8DBD1-B191-E428-DB3A-D9651D715CA4}"/>
              </a:ext>
            </a:extLst>
          </p:cNvPr>
          <p:cNvSpPr txBox="1"/>
          <p:nvPr/>
        </p:nvSpPr>
        <p:spPr>
          <a:xfrm>
            <a:off x="914400" y="3334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About the Project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FE3B01-DAA8-DF3A-924D-C3C50C901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707838"/>
            <a:ext cx="11041380" cy="4572828"/>
          </a:xfrm>
        </p:spPr>
        <p:txBody>
          <a:bodyPr/>
          <a:lstStyle/>
          <a:p>
            <a:r>
              <a:rPr lang="en-US" sz="3200" dirty="0"/>
              <a:t>The financial planning department at a Rwandan clinic needs to forecast its budget. Since flu season significantly impacts patient visits and treatment costs, this project focuses 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Cleaning and standardizing messy health data (dates, costs, age, gender, names).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Extracting trends in flu cases and costs across months.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Identifying the peak flu season to support budget planning.</a:t>
            </a:r>
          </a:p>
          <a:p>
            <a:pPr marL="0" indent="0" algn="just">
              <a:buNone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B57EB-0021-DB27-346A-5F0514C57F32}"/>
              </a:ext>
            </a:extLst>
          </p:cNvPr>
          <p:cNvSpPr/>
          <p:nvPr/>
        </p:nvSpPr>
        <p:spPr>
          <a:xfrm>
            <a:off x="853440" y="1143000"/>
            <a:ext cx="8260080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23F9D-6B02-13FA-3D0D-61E8AF1AE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885BED-5B2F-6E15-433F-73CD766AE850}"/>
              </a:ext>
            </a:extLst>
          </p:cNvPr>
          <p:cNvSpPr/>
          <p:nvPr/>
        </p:nvSpPr>
        <p:spPr>
          <a:xfrm>
            <a:off x="2880361" y="853440"/>
            <a:ext cx="6780054" cy="119778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8FCBBEDB-A8E4-AD74-48E5-5E062D01BCEB}"/>
              </a:ext>
            </a:extLst>
          </p:cNvPr>
          <p:cNvSpPr txBox="1">
            <a:spLocks/>
          </p:cNvSpPr>
          <p:nvPr/>
        </p:nvSpPr>
        <p:spPr>
          <a:xfrm>
            <a:off x="2462132" y="72655"/>
            <a:ext cx="7702947" cy="1860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Arial Nova" panose="020B0504020202020204" pitchFamily="34" charset="0"/>
              </a:rPr>
              <a:t>Total Cases of Flu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1F323-E546-3482-D0DB-BF12A9A93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110" y="2713513"/>
            <a:ext cx="2902559" cy="2902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495773-0F15-8994-522E-E0293266D5D5}"/>
              </a:ext>
            </a:extLst>
          </p:cNvPr>
          <p:cNvSpPr/>
          <p:nvPr/>
        </p:nvSpPr>
        <p:spPr>
          <a:xfrm rot="5400000">
            <a:off x="4258267" y="4253143"/>
            <a:ext cx="3172546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F3E816-A367-EAB3-A161-64039344792A}"/>
              </a:ext>
            </a:extLst>
          </p:cNvPr>
          <p:cNvSpPr txBox="1">
            <a:spLocks/>
          </p:cNvSpPr>
          <p:nvPr/>
        </p:nvSpPr>
        <p:spPr>
          <a:xfrm>
            <a:off x="2192976" y="6126869"/>
            <a:ext cx="7806047" cy="8714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walkthrough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884953-0C5A-9B48-9559-6A8BF4A341F9}"/>
              </a:ext>
            </a:extLst>
          </p:cNvPr>
          <p:cNvSpPr txBox="1"/>
          <p:nvPr/>
        </p:nvSpPr>
        <p:spPr>
          <a:xfrm>
            <a:off x="1273601" y="4029799"/>
            <a:ext cx="292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cases of Flu recorded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DF94E-366F-A14A-B1A5-505260D173B3}"/>
              </a:ext>
            </a:extLst>
          </p:cNvPr>
          <p:cNvSpPr txBox="1"/>
          <p:nvPr/>
        </p:nvSpPr>
        <p:spPr>
          <a:xfrm>
            <a:off x="1676400" y="3199620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2,668</a:t>
            </a:r>
          </a:p>
        </p:txBody>
      </p:sp>
    </p:spTree>
    <p:extLst>
      <p:ext uri="{BB962C8B-B14F-4D97-AF65-F5344CB8AC3E}">
        <p14:creationId xmlns:p14="http://schemas.microsoft.com/office/powerpoint/2010/main" val="97850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B966-680B-DA22-0A0B-72F3FD89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4D3DDD-BBC6-9B7A-4EB3-D8585677641D}"/>
              </a:ext>
            </a:extLst>
          </p:cNvPr>
          <p:cNvSpPr/>
          <p:nvPr/>
        </p:nvSpPr>
        <p:spPr>
          <a:xfrm>
            <a:off x="3977640" y="0"/>
            <a:ext cx="8214360" cy="670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A23F3567-737E-6066-5AC6-5C7CC7F738EC}"/>
              </a:ext>
            </a:extLst>
          </p:cNvPr>
          <p:cNvSpPr txBox="1">
            <a:spLocks/>
          </p:cNvSpPr>
          <p:nvPr/>
        </p:nvSpPr>
        <p:spPr>
          <a:xfrm>
            <a:off x="4495800" y="304800"/>
            <a:ext cx="701889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latin typeface="Arial Nova" panose="020B0504020202020204" pitchFamily="34" charset="0"/>
              </a:rPr>
              <a:t>Top 5 total Cost of Flu by month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38AB8B-07EA-568E-2E99-0EF61DDE8960}"/>
              </a:ext>
            </a:extLst>
          </p:cNvPr>
          <p:cNvSpPr txBox="1">
            <a:spLocks/>
          </p:cNvSpPr>
          <p:nvPr/>
        </p:nvSpPr>
        <p:spPr>
          <a:xfrm>
            <a:off x="2192976" y="6553200"/>
            <a:ext cx="7806047" cy="445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walkthrough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3D65FD-A2E8-069B-37E6-608BDA8C50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922013"/>
              </p:ext>
            </p:extLst>
          </p:nvPr>
        </p:nvGraphicFramePr>
        <p:xfrm>
          <a:off x="4194374" y="990600"/>
          <a:ext cx="7658972" cy="5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1F1F1D77-A122-ABBF-707F-559021B44231}"/>
              </a:ext>
            </a:extLst>
          </p:cNvPr>
          <p:cNvSpPr txBox="1">
            <a:spLocks/>
          </p:cNvSpPr>
          <p:nvPr/>
        </p:nvSpPr>
        <p:spPr>
          <a:xfrm>
            <a:off x="320040" y="1600200"/>
            <a:ext cx="3413760" cy="2971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Arial Nova" panose="020B0504020202020204" pitchFamily="34" charset="0"/>
              </a:rPr>
              <a:t>The top 5 months where the most money was spent were in April of 2024, at about $5,859.9</a:t>
            </a:r>
          </a:p>
        </p:txBody>
      </p:sp>
    </p:spTree>
    <p:extLst>
      <p:ext uri="{BB962C8B-B14F-4D97-AF65-F5344CB8AC3E}">
        <p14:creationId xmlns:p14="http://schemas.microsoft.com/office/powerpoint/2010/main" val="143801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882A-FA93-5322-4685-1C9F6565E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6A7C4E-1E00-E3A1-FC5B-5935E5258C2B}"/>
              </a:ext>
            </a:extLst>
          </p:cNvPr>
          <p:cNvSpPr/>
          <p:nvPr/>
        </p:nvSpPr>
        <p:spPr>
          <a:xfrm>
            <a:off x="1034736" y="152400"/>
            <a:ext cx="11157264" cy="6202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2CEE8-5B34-EE50-6767-9FAA19759A4C}"/>
              </a:ext>
            </a:extLst>
          </p:cNvPr>
          <p:cNvSpPr txBox="1">
            <a:spLocks/>
          </p:cNvSpPr>
          <p:nvPr/>
        </p:nvSpPr>
        <p:spPr>
          <a:xfrm>
            <a:off x="2192976" y="6522720"/>
            <a:ext cx="7806047" cy="445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walkthrough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F9A57984-DA85-9735-97A4-14D08193C30B}"/>
              </a:ext>
            </a:extLst>
          </p:cNvPr>
          <p:cNvSpPr txBox="1">
            <a:spLocks/>
          </p:cNvSpPr>
          <p:nvPr/>
        </p:nvSpPr>
        <p:spPr>
          <a:xfrm>
            <a:off x="1034736" y="1036320"/>
            <a:ext cx="7018892" cy="3398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i="1" dirty="0">
                <a:latin typeface="Arial Nova" panose="020B0504020202020204" pitchFamily="34" charset="0"/>
              </a:rPr>
              <a:t>Total budget and money spent so far for the Flu cases: $789,279.16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E8640-4290-32D6-AF1E-D6F71E9A71A4}"/>
              </a:ext>
            </a:extLst>
          </p:cNvPr>
          <p:cNvSpPr/>
          <p:nvPr/>
        </p:nvSpPr>
        <p:spPr>
          <a:xfrm>
            <a:off x="3749040" y="502920"/>
            <a:ext cx="5811144" cy="8991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7BEE48E-9770-59BA-E983-F465C7B70432}"/>
              </a:ext>
            </a:extLst>
          </p:cNvPr>
          <p:cNvSpPr txBox="1">
            <a:spLocks/>
          </p:cNvSpPr>
          <p:nvPr/>
        </p:nvSpPr>
        <p:spPr>
          <a:xfrm>
            <a:off x="2849880" y="583653"/>
            <a:ext cx="701889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latin typeface="Arial Nova" panose="020B0504020202020204" pitchFamily="34" charset="0"/>
              </a:rPr>
              <a:t>Total Budget spent</a:t>
            </a:r>
          </a:p>
        </p:txBody>
      </p:sp>
    </p:spTree>
    <p:extLst>
      <p:ext uri="{BB962C8B-B14F-4D97-AF65-F5344CB8AC3E}">
        <p14:creationId xmlns:p14="http://schemas.microsoft.com/office/powerpoint/2010/main" val="119356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F7AB-4A47-4996-6C9A-3C3B7792A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804FBD-7A2C-767C-75CD-96A1049C29EC}"/>
              </a:ext>
            </a:extLst>
          </p:cNvPr>
          <p:cNvSpPr/>
          <p:nvPr/>
        </p:nvSpPr>
        <p:spPr>
          <a:xfrm>
            <a:off x="3977640" y="0"/>
            <a:ext cx="821436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0BB1AEC4-6246-326E-6FC8-626827CF3F50}"/>
              </a:ext>
            </a:extLst>
          </p:cNvPr>
          <p:cNvSpPr txBox="1">
            <a:spLocks/>
          </p:cNvSpPr>
          <p:nvPr/>
        </p:nvSpPr>
        <p:spPr>
          <a:xfrm>
            <a:off x="4495800" y="304800"/>
            <a:ext cx="7018892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latin typeface="Arial Nova" panose="020B0504020202020204" pitchFamily="34" charset="0"/>
              </a:rPr>
              <a:t>Top 5 cases of flu by year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0F482E-9017-CCDA-0000-1C171BE721FC}"/>
              </a:ext>
            </a:extLst>
          </p:cNvPr>
          <p:cNvSpPr txBox="1">
            <a:spLocks/>
          </p:cNvSpPr>
          <p:nvPr/>
        </p:nvSpPr>
        <p:spPr>
          <a:xfrm>
            <a:off x="2192976" y="6553200"/>
            <a:ext cx="7806047" cy="445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walkthrough</a:t>
            </a:r>
          </a:p>
        </p:txBody>
      </p:sp>
      <p:sp>
        <p:nvSpPr>
          <p:cNvPr id="3" name="Title 8">
            <a:extLst>
              <a:ext uri="{FF2B5EF4-FFF2-40B4-BE49-F238E27FC236}">
                <a16:creationId xmlns:a16="http://schemas.microsoft.com/office/drawing/2014/main" id="{0EBD9D0C-24A2-08ED-39A1-055BB618E202}"/>
              </a:ext>
            </a:extLst>
          </p:cNvPr>
          <p:cNvSpPr txBox="1">
            <a:spLocks/>
          </p:cNvSpPr>
          <p:nvPr/>
        </p:nvSpPr>
        <p:spPr>
          <a:xfrm>
            <a:off x="84692" y="762000"/>
            <a:ext cx="3581400" cy="2240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i="1" dirty="0">
                <a:latin typeface="Arial Nova" panose="020B0504020202020204" pitchFamily="34" charset="0"/>
              </a:rPr>
              <a:t>The top 5 cases of flu by year and August have a total of 22 cases, and June has 21.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6B8DC82-4F68-1C8E-F634-A3DD78FBC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019872"/>
              </p:ext>
            </p:extLst>
          </p:nvPr>
        </p:nvGraphicFramePr>
        <p:xfrm>
          <a:off x="4084320" y="990600"/>
          <a:ext cx="794004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772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90DDC-5CF3-247D-29EE-23E758CA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BD631B-5E6B-E6B0-3ECF-4F4FBC8FED01}"/>
              </a:ext>
            </a:extLst>
          </p:cNvPr>
          <p:cNvSpPr/>
          <p:nvPr/>
        </p:nvSpPr>
        <p:spPr>
          <a:xfrm flipV="1">
            <a:off x="6705600" y="1097278"/>
            <a:ext cx="4297680" cy="106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Placeholder 6" descr="White Darts">
            <a:extLst>
              <a:ext uri="{FF2B5EF4-FFF2-40B4-BE49-F238E27FC236}">
                <a16:creationId xmlns:a16="http://schemas.microsoft.com/office/drawing/2014/main" id="{BC70A914-F6FD-04BF-FE7C-FE05033F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880" y="1005840"/>
            <a:ext cx="5105400" cy="5105400"/>
          </a:xfrm>
          <a:prstGeom prst="rect">
            <a:avLst/>
          </a:prstGeom>
        </p:spPr>
      </p:pic>
      <p:sp>
        <p:nvSpPr>
          <p:cNvPr id="3" name="Title 8">
            <a:extLst>
              <a:ext uri="{FF2B5EF4-FFF2-40B4-BE49-F238E27FC236}">
                <a16:creationId xmlns:a16="http://schemas.microsoft.com/office/drawing/2014/main" id="{8E78433E-CF81-26C9-BD4E-876A94BE9925}"/>
              </a:ext>
            </a:extLst>
          </p:cNvPr>
          <p:cNvSpPr txBox="1">
            <a:spLocks/>
          </p:cNvSpPr>
          <p:nvPr/>
        </p:nvSpPr>
        <p:spPr>
          <a:xfrm>
            <a:off x="6248402" y="-1173480"/>
            <a:ext cx="5340906" cy="3977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Arial Nova" panose="020B0504020202020204" pitchFamily="34" charset="0"/>
              </a:rPr>
              <a:t>THANK YOU FOR READING THROUGH.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05DDD1-AFC8-9EDA-AF4A-5A6E0139334D}"/>
              </a:ext>
            </a:extLst>
          </p:cNvPr>
          <p:cNvSpPr txBox="1">
            <a:spLocks/>
          </p:cNvSpPr>
          <p:nvPr/>
        </p:nvSpPr>
        <p:spPr>
          <a:xfrm>
            <a:off x="2192976" y="6492240"/>
            <a:ext cx="7806047" cy="445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Project walkthrough</a:t>
            </a:r>
          </a:p>
        </p:txBody>
      </p:sp>
    </p:spTree>
    <p:extLst>
      <p:ext uri="{BB962C8B-B14F-4D97-AF65-F5344CB8AC3E}">
        <p14:creationId xmlns:p14="http://schemas.microsoft.com/office/powerpoint/2010/main" val="9774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188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Promise Ogbonna</dc:creator>
  <cp:lastModifiedBy>Promise Ogbonna</cp:lastModifiedBy>
  <cp:revision>1</cp:revision>
  <dcterms:created xsi:type="dcterms:W3CDTF">2025-10-03T04:48:10Z</dcterms:created>
  <dcterms:modified xsi:type="dcterms:W3CDTF">2025-10-03T07:11:42Z</dcterms:modified>
</cp:coreProperties>
</file>