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57" r:id="rId7"/>
    <p:sldId id="266" r:id="rId8"/>
    <p:sldId id="260" r:id="rId9"/>
    <p:sldId id="286" r:id="rId10"/>
    <p:sldId id="289" r:id="rId11"/>
    <p:sldId id="290" r:id="rId12"/>
    <p:sldId id="288" r:id="rId13"/>
    <p:sldId id="287" r:id="rId14"/>
    <p:sldId id="261" r:id="rId15"/>
    <p:sldId id="262" r:id="rId16"/>
    <p:sldId id="283" r:id="rId17"/>
    <p:sldId id="264" r:id="rId18"/>
    <p:sldId id="284" r:id="rId19"/>
    <p:sldId id="267"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96" y="3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AT"/>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AT"/>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A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Mechatron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8"/>
            <a:ext cx="8092978" cy="868680"/>
          </a:xfrm>
        </p:spPr>
        <p:txBody>
          <a:bodyPr/>
          <a:lstStyle/>
          <a:p>
            <a:pPr marL="0" indent="0">
              <a:buNone/>
            </a:pPr>
            <a:r>
              <a:rPr lang="en-US" dirty="0"/>
              <a:t>By Eglseer, Buchberger, Köglberger, Patzelt and Templ</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Lessons Learned</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Tree>
    <p:extLst>
      <p:ext uri="{BB962C8B-B14F-4D97-AF65-F5344CB8AC3E}">
        <p14:creationId xmlns:p14="http://schemas.microsoft.com/office/powerpoint/2010/main" val="9948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for your attention</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840230"/>
          </a:xfrm>
        </p:spPr>
        <p:txBody>
          <a:bodyPr/>
          <a:lstStyle/>
          <a:p>
            <a:r>
              <a:rPr lang="en-US" sz="5400" dirty="0"/>
              <a:t>Chapters</a:t>
            </a:r>
            <a:endParaRPr lang="en-US" sz="4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3600" dirty="0"/>
              <a:t>Division of Labor</a:t>
            </a:r>
          </a:p>
          <a:p>
            <a:r>
              <a:rPr lang="en-US" sz="3600" dirty="0"/>
              <a:t>Basic Concept</a:t>
            </a:r>
          </a:p>
          <a:p>
            <a:r>
              <a:rPr lang="en-US" sz="3600" dirty="0"/>
              <a:t>Problems / Challenges</a:t>
            </a:r>
          </a:p>
          <a:p>
            <a:r>
              <a:rPr lang="en-US" sz="3600" dirty="0"/>
              <a:t>Lessons Learned</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Division of Labor</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Presented by </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Division of Labor</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3562852505"/>
              </p:ext>
            </p:extLst>
          </p:nvPr>
        </p:nvGraphicFramePr>
        <p:xfrm>
          <a:off x="1130299" y="1379621"/>
          <a:ext cx="10121901" cy="4935454"/>
        </p:xfrm>
        <a:graphic>
          <a:graphicData uri="http://schemas.openxmlformats.org/drawingml/2006/table">
            <a:tbl>
              <a:tblPr firstRow="1" bandRow="1">
                <a:tableStyleId>{5C22544A-7EE6-4342-B048-85BDC9FD1C3A}</a:tableStyleId>
              </a:tblPr>
              <a:tblGrid>
                <a:gridCol w="3373967">
                  <a:extLst>
                    <a:ext uri="{9D8B030D-6E8A-4147-A177-3AD203B41FA5}">
                      <a16:colId xmlns:a16="http://schemas.microsoft.com/office/drawing/2014/main" val="3559833401"/>
                    </a:ext>
                  </a:extLst>
                </a:gridCol>
                <a:gridCol w="3373967">
                  <a:extLst>
                    <a:ext uri="{9D8B030D-6E8A-4147-A177-3AD203B41FA5}">
                      <a16:colId xmlns:a16="http://schemas.microsoft.com/office/drawing/2014/main" val="82523989"/>
                    </a:ext>
                  </a:extLst>
                </a:gridCol>
                <a:gridCol w="3373967">
                  <a:extLst>
                    <a:ext uri="{9D8B030D-6E8A-4147-A177-3AD203B41FA5}">
                      <a16:colId xmlns:a16="http://schemas.microsoft.com/office/drawing/2014/main" val="3211310719"/>
                    </a:ext>
                  </a:extLst>
                </a:gridCol>
              </a:tblGrid>
              <a:tr h="803446">
                <a:tc>
                  <a:txBody>
                    <a:bodyPr/>
                    <a:lstStyle/>
                    <a:p>
                      <a:pPr algn="ctr"/>
                      <a:r>
                        <a:rPr lang="en-US" sz="3600" b="1" u="sng" dirty="0">
                          <a:solidFill>
                            <a:schemeClr val="bg1"/>
                          </a:solidFill>
                          <a:latin typeface="+mn-lt"/>
                          <a:cs typeface="Arial" panose="020B0604020202020204" pitchFamily="34" charset="0"/>
                        </a:rPr>
                        <a:t>Construction</a:t>
                      </a:r>
                      <a:endParaRPr lang="en-GB" sz="3600" b="1" u="sng" dirty="0">
                        <a:solidFill>
                          <a:schemeClr val="bg1"/>
                        </a:solidFill>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u="sng" dirty="0">
                          <a:solidFill>
                            <a:schemeClr val="bg1"/>
                          </a:solidFill>
                          <a:latin typeface="+mn-lt"/>
                          <a:cs typeface="Arial" panose="020B0604020202020204" pitchFamily="34" charset="0"/>
                        </a:rPr>
                        <a:t>Electronics</a:t>
                      </a:r>
                      <a:endParaRPr lang="en-GB" sz="3600" b="1" u="sng"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u="sng" dirty="0">
                          <a:solidFill>
                            <a:schemeClr val="bg1"/>
                          </a:solidFill>
                          <a:latin typeface="+mn-lt"/>
                          <a:cs typeface="Arial" panose="020B0604020202020204" pitchFamily="34" charset="0"/>
                        </a:rPr>
                        <a:t>Programming</a:t>
                      </a:r>
                      <a:endParaRPr lang="en-GB" sz="3600" b="1" u="sng" dirty="0">
                        <a:solidFill>
                          <a:schemeClr val="bg1"/>
                        </a:solidFill>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688668">
                <a:tc>
                  <a:txBody>
                    <a:bodyPr/>
                    <a:lstStyle/>
                    <a:p>
                      <a:pPr algn="ctr"/>
                      <a:r>
                        <a:rPr lang="en-GB" sz="3600" dirty="0">
                          <a:solidFill>
                            <a:schemeClr val="bg1"/>
                          </a:solidFill>
                          <a:latin typeface="+mn-lt"/>
                        </a:rPr>
                        <a:t>Buchberger</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3600" dirty="0">
                          <a:solidFill>
                            <a:schemeClr val="bg1"/>
                          </a:solidFill>
                          <a:latin typeface="+mn-lt"/>
                        </a:rPr>
                        <a:t>Köglberger</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r>
                        <a:rPr lang="en-GB" sz="3600" dirty="0">
                          <a:solidFill>
                            <a:schemeClr val="bg1"/>
                          </a:solidFill>
                          <a:latin typeface="+mn-lt"/>
                        </a:rPr>
                        <a:t>Patzelt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688668">
                <a:tc>
                  <a:txBody>
                    <a:bodyPr/>
                    <a:lstStyle/>
                    <a:p>
                      <a:pPr algn="ctr"/>
                      <a:r>
                        <a:rPr lang="en-GB" sz="3600" dirty="0">
                          <a:solidFill>
                            <a:schemeClr val="bg1"/>
                          </a:solidFill>
                          <a:latin typeface="+mn-lt"/>
                        </a:rPr>
                        <a:t>Pilz</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r>
                        <a:rPr lang="en-GB" sz="3600" dirty="0">
                          <a:solidFill>
                            <a:schemeClr val="bg1"/>
                          </a:solidFill>
                          <a:latin typeface="+mn-lt"/>
                        </a:rPr>
                        <a:t>Templ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688668">
                <a:tc>
                  <a:txBody>
                    <a:bodyPr/>
                    <a:lstStyle/>
                    <a:p>
                      <a:pPr algn="ctr"/>
                      <a:r>
                        <a:rPr lang="en-GB" sz="3600" dirty="0">
                          <a:solidFill>
                            <a:schemeClr val="bg1"/>
                          </a:solidFill>
                          <a:latin typeface="+mn-lt"/>
                        </a:rPr>
                        <a:t>Eglseer</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688668">
                <a:tc>
                  <a:txBody>
                    <a:bodyPr/>
                    <a:lstStyle/>
                    <a:p>
                      <a:pPr algn="ctr"/>
                      <a:r>
                        <a:rPr lang="en-GB" sz="3600" dirty="0">
                          <a:solidFill>
                            <a:schemeClr val="bg1"/>
                          </a:solidFill>
                          <a:latin typeface="+mn-lt"/>
                        </a:rPr>
                        <a:t>(Templ)</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688668">
                <a:tc>
                  <a:txBody>
                    <a:bodyPr/>
                    <a:lstStyle/>
                    <a:p>
                      <a:pPr algn="ctr"/>
                      <a:r>
                        <a:rPr lang="en-GB" sz="3600" dirty="0">
                          <a:solidFill>
                            <a:schemeClr val="bg1"/>
                          </a:solidFill>
                          <a:latin typeface="+mn-lt"/>
                        </a:rPr>
                        <a:t>(Köglberger)</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688668">
                <a:tc>
                  <a:txBody>
                    <a:bodyPr/>
                    <a:lstStyle/>
                    <a:p>
                      <a:pPr algn="ctr"/>
                      <a:r>
                        <a:rPr lang="en-GB" sz="3600" dirty="0">
                          <a:solidFill>
                            <a:schemeClr val="bg1"/>
                          </a:solidFill>
                          <a:latin typeface="+mn-lt"/>
                        </a:rPr>
                        <a:t>(Patzelt)</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ctr"/>
                      <a:endParaRPr lang="en-GB" sz="36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Basic Concept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dirty="0"/>
              <a:t>Problems / Challenges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Presented by: [], [] and Patzelt</a:t>
            </a:r>
          </a:p>
        </p:txBody>
      </p:sp>
    </p:spTree>
    <p:extLst>
      <p:ext uri="{BB962C8B-B14F-4D97-AF65-F5344CB8AC3E}">
        <p14:creationId xmlns:p14="http://schemas.microsoft.com/office/powerpoint/2010/main" val="338491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t>Problems / Challenges (Construction)</a:t>
            </a:r>
            <a:endParaRPr lang="en-US" sz="3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endParaRPr lang="en-US" sz="3600" dirty="0"/>
          </a:p>
        </p:txBody>
      </p:sp>
    </p:spTree>
    <p:extLst>
      <p:ext uri="{BB962C8B-B14F-4D97-AF65-F5344CB8AC3E}">
        <p14:creationId xmlns:p14="http://schemas.microsoft.com/office/powerpoint/2010/main" val="270236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t>Problems / Challenges (Electronics)</a:t>
            </a:r>
            <a:endParaRPr lang="en-US" sz="3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10576426" cy="4093243"/>
          </a:xfrm>
        </p:spPr>
        <p:txBody>
          <a:bodyPr/>
          <a:lstStyle/>
          <a:p>
            <a:r>
              <a:rPr lang="en-US" sz="3600" dirty="0"/>
              <a:t>Soldering</a:t>
            </a:r>
          </a:p>
          <a:p>
            <a:r>
              <a:rPr lang="en-US" sz="3600" dirty="0"/>
              <a:t>Placement of Capacitors (Is </a:t>
            </a:r>
            <a:r>
              <a:rPr lang="en-US" sz="3600" dirty="0" err="1"/>
              <a:t>si</a:t>
            </a:r>
            <a:r>
              <a:rPr lang="en-US" sz="3600" dirty="0"/>
              <a:t> </a:t>
            </a:r>
            <a:r>
              <a:rPr lang="en-US" sz="3600" dirty="0" err="1"/>
              <a:t>vom</a:t>
            </a:r>
            <a:r>
              <a:rPr lang="en-US" sz="3600" dirty="0"/>
              <a:t> Plotz </a:t>
            </a:r>
            <a:r>
              <a:rPr lang="en-US" sz="3600" dirty="0" err="1"/>
              <a:t>ned</a:t>
            </a:r>
            <a:r>
              <a:rPr lang="en-US" sz="3600" dirty="0"/>
              <a:t> </a:t>
            </a:r>
            <a:r>
              <a:rPr lang="en-US" sz="3600" dirty="0" err="1"/>
              <a:t>ausgaunga</a:t>
            </a:r>
            <a:r>
              <a:rPr lang="en-US" sz="3600" dirty="0"/>
              <a:t>)</a:t>
            </a:r>
          </a:p>
          <a:p>
            <a:endParaRPr lang="en-US" sz="3600" dirty="0"/>
          </a:p>
        </p:txBody>
      </p:sp>
    </p:spTree>
    <p:extLst>
      <p:ext uri="{BB962C8B-B14F-4D97-AF65-F5344CB8AC3E}">
        <p14:creationId xmlns:p14="http://schemas.microsoft.com/office/powerpoint/2010/main" val="387418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t>Problems / Challenges (Programming)</a:t>
            </a:r>
            <a:endParaRPr lang="en-US" sz="3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8531058" cy="4093243"/>
          </a:xfrm>
        </p:spPr>
        <p:txBody>
          <a:bodyPr/>
          <a:lstStyle/>
          <a:p>
            <a:r>
              <a:rPr lang="en-US" sz="3600" dirty="0"/>
              <a:t>New Microcontroller</a:t>
            </a:r>
          </a:p>
          <a:p>
            <a:pPr lvl="1"/>
            <a:r>
              <a:rPr lang="en-US" sz="3400" dirty="0"/>
              <a:t>Microcontroller failures (Video)</a:t>
            </a:r>
          </a:p>
          <a:p>
            <a:r>
              <a:rPr lang="en-US" sz="3600" dirty="0"/>
              <a:t>Controller connection</a:t>
            </a:r>
          </a:p>
          <a:p>
            <a:r>
              <a:rPr lang="en-US" sz="3600" dirty="0"/>
              <a:t>MP3 Playback</a:t>
            </a:r>
          </a:p>
        </p:txBody>
      </p:sp>
    </p:spTree>
    <p:extLst>
      <p:ext uri="{BB962C8B-B14F-4D97-AF65-F5344CB8AC3E}">
        <p14:creationId xmlns:p14="http://schemas.microsoft.com/office/powerpoint/2010/main" val="53782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312</TotalTime>
  <Words>386</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Trade Gothic LT Pro</vt:lpstr>
      <vt:lpstr>Trebuchet MS</vt:lpstr>
      <vt:lpstr>Office Theme</vt:lpstr>
      <vt:lpstr>Mechatron</vt:lpstr>
      <vt:lpstr>Chapters</vt:lpstr>
      <vt:lpstr>Division of Labor</vt:lpstr>
      <vt:lpstr>Division of Labor</vt:lpstr>
      <vt:lpstr>Basic Concept</vt:lpstr>
      <vt:lpstr>Problems / Challenges</vt:lpstr>
      <vt:lpstr>Problems / Challenges (Construction)</vt:lpstr>
      <vt:lpstr>Problems / Challenges (Electronics)</vt:lpstr>
      <vt:lpstr>Problems / Challenges (Programming)</vt:lpstr>
      <vt:lpstr>Lessons Learned</vt:lpstr>
      <vt:lpstr>Content Title 02</vt:lpstr>
      <vt:lpstr>Content Title</vt:lpstr>
      <vt:lpstr>Content Title 03</vt:lpstr>
      <vt:lpstr>Content Title 04</vt:lpstr>
      <vt:lpstr>Chart</vt:lpstr>
      <vt:lpstr>Quote appears here  Lorem ipsum dolor sit amet, consectetuer adipiscing elit.”  - Author</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Patzelt Raphael (s5ahme)</dc:creator>
  <cp:lastModifiedBy>Patzelt Raphael (s5ahme)</cp:lastModifiedBy>
  <cp:revision>12</cp:revision>
  <dcterms:created xsi:type="dcterms:W3CDTF">2024-03-31T15:01:43Z</dcterms:created>
  <dcterms:modified xsi:type="dcterms:W3CDTF">2024-04-01T13:56:46Z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