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4"/>
  </p:notesMasterIdLst>
  <p:sldIdLst>
    <p:sldId id="256" r:id="rId5"/>
    <p:sldId id="258" r:id="rId6"/>
    <p:sldId id="307" r:id="rId7"/>
    <p:sldId id="308" r:id="rId8"/>
    <p:sldId id="309" r:id="rId9"/>
    <p:sldId id="260" r:id="rId10"/>
    <p:sldId id="310" r:id="rId11"/>
    <p:sldId id="261" r:id="rId12"/>
    <p:sldId id="262" r:id="rId13"/>
  </p:sldIdLst>
  <p:sldSz cx="9144000" cy="5143500" type="screen16x9"/>
  <p:notesSz cx="6858000" cy="9144000"/>
  <p:embeddedFontLst>
    <p:embeddedFont>
      <p:font typeface="IBM Plex Mono Medium" panose="020B06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9C9CA-D743-4201-8276-A283340E32BF}" v="190" dt="2025-01-28T18:44:04.053"/>
    <p1510:client id="{3A4807F6-4519-4858-3298-722D904AC14A}" v="924" dt="2025-01-28T18:44:38.585"/>
    <p1510:client id="{CC683C2D-2D81-4727-AABA-FE146EF35A81}" v="18" dt="2025-01-28T18:27:11.048"/>
    <p1510:client id="{DD5A4924-1837-4ECD-B2BA-6EF861C9DB94}" v="1110" dt="2025-01-28T18:22:16.372"/>
    <p1510:client id="{E47FF9A7-E1C9-4102-AA35-28F57121DF2F}" v="132" dt="2025-01-28T18:01:53.791"/>
  </p1510:revLst>
</p1510:revInfo>
</file>

<file path=ppt/tableStyles.xml><?xml version="1.0" encoding="utf-8"?>
<a:tblStyleLst xmlns:a="http://schemas.openxmlformats.org/drawingml/2006/main" def="{6D40FD39-FA10-4BF2-A4FF-62B4B66330F7}">
  <a:tblStyle styleId="{6D40FD39-FA10-4BF2-A4FF-62B4B6633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>
          <a:extLst>
            <a:ext uri="{FF2B5EF4-FFF2-40B4-BE49-F238E27FC236}">
              <a16:creationId xmlns:a16="http://schemas.microsoft.com/office/drawing/2014/main" id="{906F45C4-D3BE-114B-FC78-84AFACDE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83888B86-38F8-C9C9-DEA0-503906AD93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>
            <a:extLst>
              <a:ext uri="{FF2B5EF4-FFF2-40B4-BE49-F238E27FC236}">
                <a16:creationId xmlns:a16="http://schemas.microsoft.com/office/drawing/2014/main" id="{D67415C2-3EDE-3D5A-5575-8CB03039A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1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D4C1BEB7-D69C-37EE-7E81-FEA8C3DD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BFCEFF63-E8B7-D4AB-8EA9-DD484168F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302AFFBC-64CE-3AA2-B7BD-9DEF21760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3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646BE6CD-2232-009F-AC5C-8A6023528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2165B79D-F737-4F0B-9F5C-4EF6E192B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9AB4806F-79B3-983D-D48E-9487FC136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ACFE2D2B-F723-925B-4324-B2133B03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02000BA4-C8F1-C97D-CD63-2A5F78006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9274F21F-1772-415B-5CEB-88C6E7311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24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hyperlink" Target="https://github.com/PauDiSan/ProyectoIntermodularEquipoA2.git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376880"/>
            <a:ext cx="4882500" cy="1497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A2: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Francisco </a:t>
            </a:r>
            <a:r>
              <a:rPr lang="es-ES" err="1"/>
              <a:t>Sitjar</a:t>
            </a:r>
            <a:r>
              <a:rPr lang="es-ES"/>
              <a:t> de Cos-Estrada </a:t>
            </a:r>
            <a:endParaRPr lang="e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Raúl Casas Gómez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Raúl </a:t>
            </a:r>
            <a:r>
              <a:rPr lang="es-ES" err="1"/>
              <a:t>Buenaga</a:t>
            </a:r>
            <a:r>
              <a:rPr lang="es-ES"/>
              <a:t> García</a:t>
            </a:r>
            <a:r>
              <a:rPr lang="en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Paula Díaz Santos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cs typeface="Poppins"/>
              </a:rPr>
              <a:t>Spring</a:t>
            </a:r>
            <a:r>
              <a:rPr lang="en">
                <a:solidFill>
                  <a:schemeClr val="dk1"/>
                </a:solidFill>
              </a:rPr>
              <a:t> Boot JPA – </a:t>
            </a:r>
            <a:r>
              <a:rPr lang="en">
                <a:solidFill>
                  <a:schemeClr val="bg1">
                    <a:lumMod val="25000"/>
                  </a:schemeClr>
                </a:solidFill>
              </a:rPr>
              <a:t>ACEX API</a:t>
            </a: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File:Spring Boot.svg - Wikipedia">
            <a:extLst>
              <a:ext uri="{FF2B5EF4-FFF2-40B4-BE49-F238E27FC236}">
                <a16:creationId xmlns:a16="http://schemas.microsoft.com/office/drawing/2014/main" id="{0ADD0ADE-F43B-9B5C-D728-6318CC49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6" y="1414744"/>
            <a:ext cx="994273" cy="950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17230" y="101772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 panose="020B0609050203000203" pitchFamily="49" charset="0"/>
              </a:rPr>
              <a:t>01 </a:t>
            </a:r>
            <a:r>
              <a:rPr lang="en" sz="3000" b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 panose="020B0609050203000203" pitchFamily="49" charset="0"/>
              </a:rPr>
              <a:t>Estructura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 panose="020B0609050203000203" pitchFamily="49" charset="0"/>
              </a:rPr>
              <a:t>02 </a:t>
            </a:r>
            <a:r>
              <a:rPr lang="en" sz="3000" b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 panose="020B0609050203000203" pitchFamily="49" charset="0"/>
              </a:rPr>
              <a:t>Generación ficheros excel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 panose="020B0609050203000203" pitchFamily="49" charset="0"/>
              </a:rPr>
              <a:t>03 </a:t>
            </a:r>
            <a:r>
              <a:rPr lang="en" sz="3000" b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 panose="020B0609050203000203" pitchFamily="49" charset="0"/>
              </a:rPr>
              <a:t>Tratamiento de ficheros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 panose="020B0609050203000203" pitchFamily="49" charset="0"/>
              </a:rPr>
              <a:t>04 </a:t>
            </a:r>
            <a:r>
              <a:rPr lang="en" sz="3000" b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 panose="020B0609050203000203" pitchFamily="49" charset="0"/>
              </a:rPr>
              <a:t>Seguridad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/>
              </a:rPr>
              <a:t>05 </a:t>
            </a:r>
            <a:r>
              <a:rPr lang="en" sz="3000" b="1" err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/>
              </a:rPr>
              <a:t>Documentación</a:t>
            </a:r>
            <a:endParaRPr lang="en" sz="3000" b="1">
              <a:solidFill>
                <a:schemeClr val="tx1">
                  <a:lumMod val="90000"/>
                  <a:lumOff val="10000"/>
                </a:schemeClr>
              </a:solidFill>
              <a:latin typeface="IBM Plex Mono Medium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3000" b="1">
                <a:solidFill>
                  <a:schemeClr val="bg1">
                    <a:lumMod val="25000"/>
                  </a:schemeClr>
                </a:solidFill>
                <a:latin typeface="IBM Plex Mono Medium"/>
              </a:rPr>
              <a:t>06 </a:t>
            </a:r>
            <a:r>
              <a:rPr lang="en" sz="3000" b="1">
                <a:solidFill>
                  <a:schemeClr val="tx1">
                    <a:lumMod val="90000"/>
                    <a:lumOff val="10000"/>
                  </a:schemeClr>
                </a:solidFill>
                <a:latin typeface="IBM Plex Mono Medium"/>
              </a:rPr>
              <a:t>EIE</a:t>
            </a:r>
            <a:endParaRPr lang="en"/>
          </a:p>
        </p:txBody>
      </p:sp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 Medium" panose="020B0609050203000203" pitchFamily="49" charset="0"/>
                <a:sym typeface="IBM Plex Mono"/>
              </a:rPr>
              <a:t>Contenidos</a:t>
            </a:r>
            <a:endParaRPr sz="3200">
              <a:solidFill>
                <a:schemeClr val="dk2"/>
              </a:solidFill>
              <a:latin typeface="IBM Plex Mono Medium" panose="020B0609050203000203" pitchFamily="49" charset="0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>
          <a:extLst>
            <a:ext uri="{FF2B5EF4-FFF2-40B4-BE49-F238E27FC236}">
              <a16:creationId xmlns:a16="http://schemas.microsoft.com/office/drawing/2014/main" id="{800FBE06-7184-EAD4-7900-71F78994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monitor, interior, computadora, pantalla&#10;&#10;Descripción generada automáticamente">
            <a:extLst>
              <a:ext uri="{FF2B5EF4-FFF2-40B4-BE49-F238E27FC236}">
                <a16:creationId xmlns:a16="http://schemas.microsoft.com/office/drawing/2014/main" id="{38783BB6-3D08-6FCC-43E1-044F3294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00" y="762701"/>
            <a:ext cx="5543818" cy="3313297"/>
          </a:xfrm>
          <a:prstGeom prst="rect">
            <a:avLst/>
          </a:prstGeom>
        </p:spPr>
      </p:pic>
      <p:sp>
        <p:nvSpPr>
          <p:cNvPr id="2397" name="Google Shape;2397;p63">
            <a:extLst>
              <a:ext uri="{FF2B5EF4-FFF2-40B4-BE49-F238E27FC236}">
                <a16:creationId xmlns:a16="http://schemas.microsoft.com/office/drawing/2014/main" id="{7B55A453-E2D1-BC90-0549-26B715539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06" y="612274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Poppins"/>
                <a:cs typeface="Poppins"/>
              </a:rPr>
              <a:t>Estructura</a:t>
            </a:r>
          </a:p>
        </p:txBody>
      </p:sp>
      <p:sp>
        <p:nvSpPr>
          <p:cNvPr id="2398" name="Google Shape;2398;p63">
            <a:extLst>
              <a:ext uri="{FF2B5EF4-FFF2-40B4-BE49-F238E27FC236}">
                <a16:creationId xmlns:a16="http://schemas.microsoft.com/office/drawing/2014/main" id="{51ED9795-FAB7-242A-1F3B-E9DCDD9D75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706" y="1269257"/>
            <a:ext cx="2799000" cy="153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Controller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Model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Repository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Service</a:t>
            </a:r>
            <a:endParaRPr lang="es-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/>
              <a:t>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err="1"/>
              <a:t>Impl</a:t>
            </a:r>
            <a:endParaRPr/>
          </a:p>
        </p:txBody>
      </p:sp>
      <p:grpSp>
        <p:nvGrpSpPr>
          <p:cNvPr id="2404" name="Google Shape;2404;p63">
            <a:extLst>
              <a:ext uri="{FF2B5EF4-FFF2-40B4-BE49-F238E27FC236}">
                <a16:creationId xmlns:a16="http://schemas.microsoft.com/office/drawing/2014/main" id="{5DA1E926-D8BC-61C2-27B1-5EA23A99D2DD}"/>
              </a:ext>
            </a:extLst>
          </p:cNvPr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5" name="Google Shape;2405;p63">
              <a:extLst>
                <a:ext uri="{FF2B5EF4-FFF2-40B4-BE49-F238E27FC236}">
                  <a16:creationId xmlns:a16="http://schemas.microsoft.com/office/drawing/2014/main" id="{D3EE13E6-6FC9-EBA2-36F9-40CD006138F8}"/>
                </a:ext>
              </a:extLst>
            </p:cNvPr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6" name="Google Shape;2406;p63">
              <a:extLst>
                <a:ext uri="{FF2B5EF4-FFF2-40B4-BE49-F238E27FC236}">
                  <a16:creationId xmlns:a16="http://schemas.microsoft.com/office/drawing/2014/main" id="{A21BD573-4888-1C30-DC67-117D487815FD}"/>
                </a:ext>
              </a:extLst>
            </p:cNvPr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7" name="Google Shape;2407;p63">
              <a:extLst>
                <a:ext uri="{FF2B5EF4-FFF2-40B4-BE49-F238E27FC236}">
                  <a16:creationId xmlns:a16="http://schemas.microsoft.com/office/drawing/2014/main" id="{61CF2569-85A3-5DA1-0DBA-0C9D943FA62E}"/>
                </a:ext>
              </a:extLst>
            </p:cNvPr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58AB01D-9D28-9C80-760C-D7FBFFF4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701" y="867730"/>
            <a:ext cx="3667220" cy="2370767"/>
          </a:xfrm>
          <a:prstGeom prst="rect">
            <a:avLst/>
          </a:prstGeom>
        </p:spPr>
      </p:pic>
      <p:sp>
        <p:nvSpPr>
          <p:cNvPr id="4" name="AutoShape 2" descr="Computer desktop PC PNG transparent image download, size: 1280x765px">
            <a:extLst>
              <a:ext uri="{FF2B5EF4-FFF2-40B4-BE49-F238E27FC236}">
                <a16:creationId xmlns:a16="http://schemas.microsoft.com/office/drawing/2014/main" id="{8E32F6CE-6829-E7E1-5CB2-93F0F706B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4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376D9776-7728-1524-A73E-1700B5F9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BA272A04-4F73-7EA3-22D4-0EF36DF0C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Poppins"/>
                <a:ea typeface="Calibri"/>
                <a:cs typeface="Calibri"/>
                <a:sym typeface="IBM Plex Mono"/>
              </a:rPr>
              <a:t>Generación</a:t>
            </a:r>
            <a:r>
              <a:rPr lang="es-ES">
                <a:latin typeface="Calibri"/>
                <a:ea typeface="Calibri"/>
                <a:cs typeface="Calibri"/>
                <a:sym typeface="IBM Plex Mono"/>
              </a:rPr>
              <a:t> </a:t>
            </a:r>
            <a:r>
              <a:rPr lang="es-ES">
                <a:latin typeface="Calibri"/>
                <a:ea typeface="Calibri"/>
                <a:cs typeface="Calibri"/>
              </a:rPr>
              <a:t>F</a:t>
            </a:r>
            <a:r>
              <a:rPr lang="es-ES">
                <a:latin typeface="Calibri"/>
                <a:ea typeface="Calibri"/>
                <a:cs typeface="Calibri"/>
                <a:sym typeface="IBM Plex Mono"/>
              </a:rPr>
              <a:t>icheros Excel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766E0C-1D41-CA8A-592B-F8E00C9F6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Para generar </a:t>
            </a:r>
            <a:r>
              <a:rPr lang="es-ES" err="1"/>
              <a:t>excels</a:t>
            </a:r>
            <a:r>
              <a:rPr lang="es-ES"/>
              <a:t> parte de una plantilla de autorización la cual se rellena con la información de la actividad</a:t>
            </a:r>
          </a:p>
          <a:p>
            <a:pPr>
              <a:lnSpc>
                <a:spcPct val="114999"/>
              </a:lnSpc>
            </a:pPr>
            <a:r>
              <a:rPr lang="es-ES"/>
              <a:t>La interfaz </a:t>
            </a:r>
            <a:r>
              <a:rPr lang="es-ES" err="1"/>
              <a:t>Workbook</a:t>
            </a:r>
            <a:r>
              <a:rPr lang="es-ES"/>
              <a:t> nos permite crear un objeto de tipo </a:t>
            </a:r>
            <a:r>
              <a:rPr lang="es-ES" err="1"/>
              <a:t>XSSFWorkbook</a:t>
            </a:r>
            <a:r>
              <a:rPr lang="es-ES"/>
              <a:t> el cual nos permite editar </a:t>
            </a:r>
            <a:r>
              <a:rPr lang="es-ES" err="1"/>
              <a:t>excels</a:t>
            </a:r>
            <a:r>
              <a:rPr lang="es-ES"/>
              <a:t> accediendo a su hoja, fila y columna para si editar la celda.</a:t>
            </a:r>
          </a:p>
          <a:p>
            <a:pPr>
              <a:lnSpc>
                <a:spcPct val="114999"/>
              </a:lnSpc>
            </a:pPr>
            <a:r>
              <a:rPr lang="es-ES"/>
              <a:t>Una vez finalizado, se guarda un archivo temporal y se sube para descargar desde un </a:t>
            </a:r>
            <a:r>
              <a:rPr lang="es-ES" err="1"/>
              <a:t>endpoint</a:t>
            </a:r>
            <a:r>
              <a:rPr lang="es-ES"/>
              <a:t>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F6C97-D977-F528-E536-3659EFE90A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32754E-2A69-A906-AE09-2A991039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34" y="3442655"/>
            <a:ext cx="1620009" cy="15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F34C631A-864F-A8C3-41CA-8762BBE2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" r="-178" b="16625"/>
          <a:stretch/>
        </p:blipFill>
        <p:spPr>
          <a:xfrm>
            <a:off x="5079823" y="1142999"/>
            <a:ext cx="4179812" cy="24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8E67E094-1769-DDD6-893C-22BEE1EB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A2BE5131-605A-186E-6745-EFF82401F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>
                <a:latin typeface="Poppins"/>
              </a:rPr>
              <a:t>Tratamientos</a:t>
            </a:r>
            <a:r>
              <a:rPr lang="es-ES" sz="3200">
                <a:latin typeface="IBM Plex Mono Medium"/>
              </a:rPr>
              <a:t> de ficheros</a:t>
            </a:r>
            <a:endParaRPr sz="3200">
              <a:solidFill>
                <a:schemeClr val="dk2"/>
              </a:solidFill>
              <a:latin typeface="IBM Plex Mono Medium" panose="020B0609050203000203" pitchFamily="49" charset="0"/>
              <a:sym typeface="IBM Plex Mono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E057489-9F45-E7C1-3AFA-E9E9BC8D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4569130" cy="3431400"/>
          </a:xfrm>
        </p:spPr>
        <p:txBody>
          <a:bodyPr/>
          <a:lstStyle/>
          <a:p>
            <a:pPr marL="323850" indent="-171450"/>
            <a:r>
              <a:rPr lang="es-ES"/>
              <a:t>Permite la subida y descarga de ficheros </a:t>
            </a:r>
            <a:r>
              <a:rPr lang="es-ES" err="1"/>
              <a:t>pdf</a:t>
            </a:r>
            <a:r>
              <a:rPr lang="es-ES"/>
              <a:t>, además de subir y mostrar imágenes.</a:t>
            </a:r>
          </a:p>
          <a:p>
            <a:pPr marL="323850" indent="-171450">
              <a:lnSpc>
                <a:spcPct val="114999"/>
              </a:lnSpc>
            </a:pPr>
            <a:endParaRPr lang="es-ES"/>
          </a:p>
          <a:p>
            <a:pPr marL="323850" indent="-171450">
              <a:lnSpc>
                <a:spcPct val="114999"/>
              </a:lnSpc>
            </a:pPr>
            <a:r>
              <a:rPr lang="es-ES"/>
              <a:t>Se implementa con ficheros </a:t>
            </a:r>
            <a:r>
              <a:rPr lang="es-ES" err="1"/>
              <a:t>MultiPart</a:t>
            </a:r>
            <a:r>
              <a:rPr lang="es-ES"/>
              <a:t>.</a:t>
            </a:r>
          </a:p>
          <a:p>
            <a:pPr lvl="1">
              <a:lnSpc>
                <a:spcPct val="114999"/>
              </a:lnSpc>
            </a:pPr>
            <a:r>
              <a:rPr lang="es-ES" sz="1000">
                <a:solidFill>
                  <a:srgbClr val="191919"/>
                </a:solidFill>
              </a:rPr>
              <a:t>Referencia HTTP del fichero.</a:t>
            </a:r>
          </a:p>
          <a:p>
            <a:pPr marL="323850" indent="-171450">
              <a:lnSpc>
                <a:spcPct val="114999"/>
              </a:lnSpc>
            </a:pPr>
            <a:endParaRPr lang="es-ES"/>
          </a:p>
          <a:p>
            <a:pPr marL="323850" indent="-171450">
              <a:lnSpc>
                <a:spcPct val="114999"/>
              </a:lnSpc>
            </a:pPr>
            <a:r>
              <a:rPr lang="es-ES"/>
              <a:t>Crea una estructura de carpetas automáticamente por actividad o profesor.</a:t>
            </a:r>
            <a:endParaRPr lang="es-ES">
              <a:solidFill>
                <a:srgbClr val="0C0A9E"/>
              </a:solidFill>
            </a:endParaRPr>
          </a:p>
          <a:p>
            <a:pPr marL="323850" indent="-171450">
              <a:lnSpc>
                <a:spcPct val="114999"/>
              </a:lnSpc>
            </a:pPr>
            <a:endParaRPr lang="es-ES"/>
          </a:p>
          <a:p>
            <a:pPr marL="323850" indent="-171450">
              <a:lnSpc>
                <a:spcPct val="114999"/>
              </a:lnSpc>
            </a:pPr>
            <a:r>
              <a:rPr lang="es-ES"/>
              <a:t>Clase </a:t>
            </a:r>
            <a:r>
              <a:rPr lang="es-ES" err="1">
                <a:solidFill>
                  <a:schemeClr val="bg2"/>
                </a:solidFill>
              </a:rPr>
              <a:t>fileUploadUtil</a:t>
            </a:r>
            <a:endParaRPr lang="es-ES">
              <a:solidFill>
                <a:schemeClr val="bg2"/>
              </a:solidFill>
            </a:endParaRPr>
          </a:p>
          <a:p>
            <a:pPr lvl="1" algn="just">
              <a:lnSpc>
                <a:spcPct val="114999"/>
              </a:lnSpc>
            </a:pPr>
            <a:r>
              <a:rPr lang="es-ES" sz="1000"/>
              <a:t>Utiliza métodos de la clase Files para subir el fichero si no existe y remplaza si ya hay un fichero con el mismo nombre.</a:t>
            </a:r>
            <a:endParaRPr lang="es-ES" sz="1000">
              <a:solidFill>
                <a:schemeClr val="bg2"/>
              </a:solidFill>
            </a:endParaRPr>
          </a:p>
          <a:p>
            <a:pPr marL="609600" lvl="1" indent="0">
              <a:lnSpc>
                <a:spcPct val="114999"/>
              </a:lnSpc>
              <a:buNone/>
            </a:pPr>
            <a:endParaRPr lang="es-ES">
              <a:solidFill>
                <a:srgbClr val="0C0A9E"/>
              </a:solidFill>
              <a:latin typeface="IBM Plex Mono Medium"/>
            </a:endParaRPr>
          </a:p>
          <a:p>
            <a:pPr lvl="1">
              <a:lnSpc>
                <a:spcPct val="114999"/>
              </a:lnSpc>
            </a:pPr>
            <a:endParaRPr lang="es-ES" sz="1100">
              <a:solidFill>
                <a:srgbClr val="191919"/>
              </a:solidFill>
              <a:latin typeface="IBM Plex Mono Medium"/>
            </a:endParaRPr>
          </a:p>
          <a:p>
            <a:pPr marL="609600" lvl="1" indent="0">
              <a:lnSpc>
                <a:spcPct val="114999"/>
              </a:lnSpc>
              <a:buNone/>
            </a:pPr>
            <a:endParaRPr lang="es-ES" sz="1100">
              <a:solidFill>
                <a:srgbClr val="191919"/>
              </a:solidFill>
              <a:latin typeface="IBM Plex Mono Medium"/>
            </a:endParaRPr>
          </a:p>
        </p:txBody>
      </p:sp>
      <p:pic>
        <p:nvPicPr>
          <p:cNvPr id="4" name="Imagen 3" descr="Archivos PDF: qué son y para qué se utilizan - Estandarte">
            <a:extLst>
              <a:ext uri="{FF2B5EF4-FFF2-40B4-BE49-F238E27FC236}">
                <a16:creationId xmlns:a16="http://schemas.microsoft.com/office/drawing/2014/main" id="{A10D5C52-5715-1A53-732C-AF865DC6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32" y="1139446"/>
            <a:ext cx="966731" cy="1184534"/>
          </a:xfrm>
          <a:prstGeom prst="rect">
            <a:avLst/>
          </a:prstGeom>
        </p:spPr>
      </p:pic>
      <p:pic>
        <p:nvPicPr>
          <p:cNvPr id="5" name="Imagen 4" descr="Logotipo, 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67222C27-3C03-C716-A608-CF9AFD8C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19" y="1033211"/>
            <a:ext cx="1394160" cy="1386640"/>
          </a:xfrm>
          <a:prstGeom prst="rect">
            <a:avLst/>
          </a:prstGeom>
        </p:spPr>
      </p:pic>
      <p:pic>
        <p:nvPicPr>
          <p:cNvPr id="6" name="Imagen 5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5BE04147-FEB3-2D00-AE66-C1DEDF995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983" y="2469983"/>
            <a:ext cx="2632410" cy="759995"/>
          </a:xfrm>
          <a:prstGeom prst="rect">
            <a:avLst/>
          </a:prstGeom>
        </p:spPr>
      </p:pic>
      <p:pic>
        <p:nvPicPr>
          <p:cNvPr id="7" name="Imagen 6" descr="Flecha Azul PNG Imágenes Transparentes - Pngtree">
            <a:extLst>
              <a:ext uri="{FF2B5EF4-FFF2-40B4-BE49-F238E27FC236}">
                <a16:creationId xmlns:a16="http://schemas.microsoft.com/office/drawing/2014/main" id="{2E3E0228-F0CF-54D6-DD39-3750D8ADB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45" y="2472029"/>
            <a:ext cx="552053" cy="315230"/>
          </a:xfrm>
          <a:prstGeom prst="rect">
            <a:avLst/>
          </a:prstGeom>
        </p:spPr>
      </p:pic>
      <p:pic>
        <p:nvPicPr>
          <p:cNvPr id="8" name="Imagen 7" descr="Interfaz de usuario gráfica,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E5032764-4009-2F5E-2DEB-8384AAC64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985" y="3383087"/>
            <a:ext cx="2382253" cy="301291"/>
          </a:xfrm>
          <a:prstGeom prst="rect">
            <a:avLst/>
          </a:prstGeom>
        </p:spPr>
      </p:pic>
      <p:pic>
        <p:nvPicPr>
          <p:cNvPr id="9" name="Imagen 8" descr="Flecha Azul PNG Imágenes Transparentes - Pngtree">
            <a:extLst>
              <a:ext uri="{FF2B5EF4-FFF2-40B4-BE49-F238E27FC236}">
                <a16:creationId xmlns:a16="http://schemas.microsoft.com/office/drawing/2014/main" id="{D0332171-8B85-526D-DABE-46F4C4106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02" y="3383637"/>
            <a:ext cx="552053" cy="3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</a:rPr>
              <a:t>Seguridad</a:t>
            </a:r>
            <a:endParaRPr lang="es-ES">
              <a:latin typeface="Poppins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081578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b="1"/>
              <a:t>Login Web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Este es un simple controlador web que pide iniciar sesion, con algun usuario previamente registrado en la BD, para acceder a cualquier endpoint.</a:t>
            </a:r>
          </a:p>
          <a:p>
            <a:pPr marL="0" indent="0">
              <a:lnSpc>
                <a:spcPct val="114999"/>
              </a:lnSpc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82494" y="1014779"/>
            <a:ext cx="3602376" cy="359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b="1"/>
              <a:t>JWT (Java Web Token ):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Dos endpoints gestionan el registro e inicio de sesion de usuarios, para que estos pueda generar tokens.</a:t>
            </a:r>
            <a:endParaRPr lang="en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</a:pPr>
            <a:r>
              <a:rPr lang="en"/>
              <a:t> Las contraseñas son encriptadas con BCrypt  </a:t>
            </a:r>
          </a:p>
          <a:p>
            <a:pPr marL="0" indent="0">
              <a:lnSpc>
                <a:spcPct val="114999"/>
              </a:lnSpc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  <a:p>
            <a:pPr marL="0" indent="0">
              <a:lnSpc>
                <a:spcPct val="114999"/>
              </a:lnSpc>
            </a:pPr>
            <a:r>
              <a:rPr lang="en"/>
              <a:t>Estos tokens son utilizados para acceder al resto de endpoints y expiran tras 1 hora, controlando la fecha  y hora de creacion del usuario, y su utlima sesion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 descr="Qué tan fiable es la seguridad informática de su empresa?">
            <a:extLst>
              <a:ext uri="{FF2B5EF4-FFF2-40B4-BE49-F238E27FC236}">
                <a16:creationId xmlns:a16="http://schemas.microsoft.com/office/drawing/2014/main" id="{464A722B-EA94-120C-3DC0-86B88799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84" y="2906115"/>
            <a:ext cx="3782290" cy="21590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6F81EC28-0F2A-A246-87B4-C09AA8F6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DFEA389-AD88-2ECD-7D56-4E46F9FE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549" y="1139550"/>
            <a:ext cx="4290900" cy="3431400"/>
          </a:xfrm>
        </p:spPr>
        <p:txBody>
          <a:bodyPr/>
          <a:lstStyle/>
          <a:p>
            <a:r>
              <a:rPr lang="es-ES" sz="1400" err="1"/>
              <a:t>Swagger</a:t>
            </a:r>
            <a:r>
              <a:rPr lang="es-ES" sz="1400"/>
              <a:t>:</a:t>
            </a:r>
          </a:p>
          <a:p>
            <a:pPr lvl="1">
              <a:lnSpc>
                <a:spcPct val="114999"/>
              </a:lnSpc>
            </a:pPr>
            <a:r>
              <a:rPr lang="es-ES" sz="1000" u="sng">
                <a:hlinkClick r:id="rId3"/>
              </a:rPr>
              <a:t>http://localhost:8080/swagger-ui/index.html</a:t>
            </a:r>
            <a:endParaRPr lang="es-ES" sz="1000"/>
          </a:p>
          <a:p>
            <a:pPr>
              <a:lnSpc>
                <a:spcPct val="114999"/>
              </a:lnSpc>
            </a:pPr>
            <a:endParaRPr lang="es-ES" sz="2000"/>
          </a:p>
          <a:p>
            <a:pPr marL="152400" indent="0">
              <a:lnSpc>
                <a:spcPct val="114999"/>
              </a:lnSpc>
              <a:buNone/>
            </a:pPr>
            <a:endParaRPr lang="es-ES" sz="1400"/>
          </a:p>
        </p:txBody>
      </p:sp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C28FC736-9983-87B1-EFE1-7FB9AFC07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9753" y="5138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>
                <a:latin typeface="Poppins"/>
              </a:rPr>
              <a:t>Documentación</a:t>
            </a:r>
            <a:endParaRPr lang="es-ES" sz="3200" dirty="0">
              <a:solidFill>
                <a:schemeClr val="dk2"/>
              </a:solidFill>
              <a:latin typeface="Poppins"/>
            </a:endParaRPr>
          </a:p>
        </p:txBody>
      </p:sp>
      <p:pic>
        <p:nvPicPr>
          <p:cNvPr id="3" name="Imagen 2" descr="Swagger&quot; Icon - Download for free – Iconduck">
            <a:extLst>
              <a:ext uri="{FF2B5EF4-FFF2-40B4-BE49-F238E27FC236}">
                <a16:creationId xmlns:a16="http://schemas.microsoft.com/office/drawing/2014/main" id="{4B9A2B5D-4320-9028-0AEE-9F7E22D2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82" y="1916247"/>
            <a:ext cx="2027105" cy="1985791"/>
          </a:xfrm>
          <a:prstGeom prst="rect">
            <a:avLst/>
          </a:prstGeom>
        </p:spPr>
      </p:pic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0DB3F1BE-C9E3-75C5-607B-C0BAECA0CC38}"/>
              </a:ext>
            </a:extLst>
          </p:cNvPr>
          <p:cNvSpPr txBox="1">
            <a:spLocks/>
          </p:cNvSpPr>
          <p:nvPr/>
        </p:nvSpPr>
        <p:spPr>
          <a:xfrm>
            <a:off x="4673219" y="1140467"/>
            <a:ext cx="4290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38150" indent="-285750"/>
            <a:r>
              <a:rPr lang="es-ES" sz="1400" err="1"/>
              <a:t>Markdown</a:t>
            </a:r>
            <a:r>
              <a:rPr lang="es-ES" sz="1400"/>
              <a:t> (</a:t>
            </a:r>
            <a:r>
              <a:rPr lang="es-ES" sz="1400" err="1"/>
              <a:t>Github</a:t>
            </a:r>
            <a:r>
              <a:rPr lang="es-ES" sz="1400"/>
              <a:t>):</a:t>
            </a:r>
            <a:endParaRPr lang="es-ES"/>
          </a:p>
          <a:p>
            <a:pPr lvl="1">
              <a:lnSpc>
                <a:spcPct val="114999"/>
              </a:lnSpc>
            </a:pPr>
            <a:r>
              <a:rPr lang="es-ES" sz="1000">
                <a:hlinkClick r:id="rId5"/>
              </a:rPr>
              <a:t>https://github.com/PauDiSan/ProyectoIntermodularEquipoA2.git</a:t>
            </a:r>
          </a:p>
        </p:txBody>
      </p:sp>
      <p:pic>
        <p:nvPicPr>
          <p:cNvPr id="14" name="Imagen 13" descr="GitHub logo PNG transparent image download, size: 1125x417px">
            <a:extLst>
              <a:ext uri="{FF2B5EF4-FFF2-40B4-BE49-F238E27FC236}">
                <a16:creationId xmlns:a16="http://schemas.microsoft.com/office/drawing/2014/main" id="{D10DF2D2-A48C-950B-3835-01CF4F8A4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848" y="2015145"/>
            <a:ext cx="4223589" cy="15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479480" y="466942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EIE</a:t>
            </a:r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931377" y="17289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Gracias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vuestra</a:t>
            </a:r>
            <a:r>
              <a:rPr lang="en" dirty="0"/>
              <a:t> </a:t>
            </a:r>
            <a:r>
              <a:rPr lang="en" dirty="0" err="1"/>
              <a:t>atención</a:t>
            </a:r>
            <a:endParaRPr lang="en" dirty="0"/>
          </a:p>
        </p:txBody>
      </p:sp>
      <p:pic>
        <p:nvPicPr>
          <p:cNvPr id="2" name="Imagen 1" descr="Imagen que contiene Interfaz de usuario gráfica&#10;&#10;El contenido generado por inteligencia artificial puede ser incorrecto.">
            <a:extLst>
              <a:ext uri="{FF2B5EF4-FFF2-40B4-BE49-F238E27FC236}">
                <a16:creationId xmlns:a16="http://schemas.microsoft.com/office/drawing/2014/main" id="{FCD222F0-6A22-F8C7-27BB-BE7BD32B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21" y="292727"/>
            <a:ext cx="4028043" cy="998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8EF0BDD860674C8F7F5C1B56EA5EB4" ma:contentTypeVersion="4" ma:contentTypeDescription="Crear nuevo documento." ma:contentTypeScope="" ma:versionID="1f640333455c53b93b0cf75bc1851c02">
  <xsd:schema xmlns:xsd="http://www.w3.org/2001/XMLSchema" xmlns:xs="http://www.w3.org/2001/XMLSchema" xmlns:p="http://schemas.microsoft.com/office/2006/metadata/properties" xmlns:ns2="24fa93a0-adfc-431a-b5a5-f7f71accc480" targetNamespace="http://schemas.microsoft.com/office/2006/metadata/properties" ma:root="true" ma:fieldsID="42f575afadbd0988192738d466b34f19" ns2:_="">
    <xsd:import namespace="24fa93a0-adfc-431a-b5a5-f7f71accc4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a93a0-adfc-431a-b5a5-f7f71accc4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839AE-9ADB-4971-8631-371DF40C5F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19C091-959B-4B83-B029-EB4472A0DD6C}">
  <ds:schemaRefs>
    <ds:schemaRef ds:uri="24fa93a0-adfc-431a-b5a5-f7f71accc4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565266-7C2D-460B-92A9-C48452E89B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Introduction to Coding Workshop by Slidesgo</vt:lpstr>
      <vt:lpstr>Spring Boot JPA – ACEX API</vt:lpstr>
      <vt:lpstr>Contenidos</vt:lpstr>
      <vt:lpstr>Estructura</vt:lpstr>
      <vt:lpstr>Generación Ficheros Excel</vt:lpstr>
      <vt:lpstr>Tratamientos de ficheros</vt:lpstr>
      <vt:lpstr>Seguridad</vt:lpstr>
      <vt:lpstr>Documentación</vt:lpstr>
      <vt:lpstr>EIE</vt:lpstr>
      <vt:lpstr>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133</cp:revision>
  <dcterms:modified xsi:type="dcterms:W3CDTF">2025-01-28T18:44:54Z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0x010100978EF0BDD860674C8F7F5C1B56EA5EB4</vt:lpwstr>
  </property>
</Properties>
</file>