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1" r:id="rId5"/>
  </p:sldMasterIdLst>
  <p:notesMasterIdLst>
    <p:notesMasterId r:id="rId14"/>
  </p:notesMasterIdLst>
  <p:sldIdLst>
    <p:sldId id="325" r:id="rId6"/>
    <p:sldId id="302" r:id="rId7"/>
    <p:sldId id="327" r:id="rId8"/>
    <p:sldId id="256" r:id="rId9"/>
    <p:sldId id="326" r:id="rId10"/>
    <p:sldId id="338" r:id="rId11"/>
    <p:sldId id="337" r:id="rId12"/>
    <p:sldId id="335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D17-B804-4A34-95E3-6BA00C56405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CD019-1131-450F-9DBF-1F387D5E91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3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7802CF8-229F-38E2-E57A-92D9329BFDAF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rgbClr val="ACCB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66496A-E5AA-099A-EF88-118E492F95F8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rgbClr val="2C59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4D05800-A29C-48DA-D258-DF9CDEDF1AFA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rgbClr val="FA6F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24585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3885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837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556910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93510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249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88863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10648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97FD70E-4A63-7719-886A-D2D2F8E5BC12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rgbClr val="ACCB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E25FFFA-FD6F-1679-3DE9-66FCF47333F7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rgbClr val="2C59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F836784-45EF-E81D-789A-9416E5C252D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rgbClr val="FA6F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5007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327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225280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13471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347551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8FD34D4-A7C4-5F9F-BE9E-71E17D154127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rgbClr val="ACCB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CFECDF2-B823-7459-5442-920048B5BF3E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rgbClr val="2C59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26BE277-0CDF-2B8D-2582-6E80384858DA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rgbClr val="FA6F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056A6CA-D564-9A59-F1F1-E36A394D0968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rgbClr val="ACCB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EAF0D9D-FD36-1B6F-54EA-74983C718EC7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rgbClr val="2C59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B7B46E-2B1E-A58A-EAA0-A919838E8F4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rgbClr val="FA6F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022779C-BD2D-39ED-8ED3-9AC0E524D0FC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rgbClr val="ACCB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9374AE2-F22D-911C-146F-0B6303847489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rgbClr val="2C59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B6BF594-9211-75E4-7E3E-0AF72FB623C7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rgbClr val="FA6F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54E23D8-C068-147F-53BC-4019AAE15AE3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rgbClr val="ACCB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FB30EB-6C83-D1B9-89D7-ECE1BF1C20A6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rgbClr val="2C59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96651F6-7B56-15FF-1D4C-90CA3DA2E2C1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rgbClr val="FA6F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11224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04/11/2024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9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4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28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8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07E29FC-6D83-1A79-1C5C-645031368B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672" r="12921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460025"/>
            <a:ext cx="4275138" cy="1525450"/>
          </a:xfrm>
        </p:spPr>
        <p:txBody>
          <a:bodyPr rtlCol="0">
            <a:normAutofit fontScale="85000" lnSpcReduction="10000"/>
          </a:bodyPr>
          <a:lstStyle/>
          <a:p>
            <a:r>
              <a:rPr lang="es-ES" sz="2000" noProof="0" dirty="0"/>
              <a:t>¿</a:t>
            </a:r>
            <a:r>
              <a:rPr lang="es-ES" dirty="0"/>
              <a:t>Qué nuevas oportunidades de mercado podemos identificar basándonos en los perfiles demográficos de los clientes actuales</a:t>
            </a:r>
            <a:r>
              <a:rPr lang="es-ES" noProof="0" dirty="0"/>
              <a:t>?</a:t>
            </a:r>
            <a:endParaRPr lang="es-ES" sz="2000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3340100" cy="123948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800" dirty="0"/>
              <a:t>Análisis de Finanzas y </a:t>
            </a:r>
            <a:br>
              <a:rPr lang="es-ES" sz="4800" dirty="0"/>
            </a:br>
            <a:r>
              <a:rPr lang="es-ES" sz="4800" dirty="0"/>
              <a:t>Riesgo Crediticio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10AAA5-B1F0-C3F6-303F-BF6AE2BB66B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>
            <a:extLst>
              <a:ext uri="{FF2B5EF4-FFF2-40B4-BE49-F238E27FC236}">
                <a16:creationId xmlns:a16="http://schemas.microsoft.com/office/drawing/2014/main" id="{942253FC-463B-B322-6B4B-B56BDF5C2DC2}"/>
              </a:ext>
            </a:extLst>
          </p:cNvPr>
          <p:cNvSpPr txBox="1"/>
          <p:nvPr/>
        </p:nvSpPr>
        <p:spPr>
          <a:xfrm>
            <a:off x="673841" y="699162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ANÁLISIS EXPLORATORIO (EDA)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A0AFD5-E2D7-291F-0F9B-53415A13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07" t="1416" r="16576" b="-1416"/>
          <a:stretch/>
        </p:blipFill>
        <p:spPr>
          <a:xfrm>
            <a:off x="6288946" y="1225463"/>
            <a:ext cx="5321163" cy="40761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50F12D-F3D5-1E22-D03C-0095656E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99"/>
          <a:stretch/>
        </p:blipFill>
        <p:spPr>
          <a:xfrm>
            <a:off x="457345" y="1195445"/>
            <a:ext cx="5994788" cy="400688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DE1459-0234-2D5D-333F-7968E4E46A0C}"/>
              </a:ext>
            </a:extLst>
          </p:cNvPr>
          <p:cNvSpPr txBox="1"/>
          <p:nvPr/>
        </p:nvSpPr>
        <p:spPr>
          <a:xfrm>
            <a:off x="6973455" y="5478648"/>
            <a:ext cx="435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 ha aplicado </a:t>
            </a:r>
            <a:r>
              <a:rPr lang="es-ES" sz="1400" dirty="0" err="1"/>
              <a:t>balanced_shifted</a:t>
            </a:r>
            <a:r>
              <a:rPr lang="es-ES" sz="1400" dirty="0"/>
              <a:t>=log(</a:t>
            </a:r>
            <a:r>
              <a:rPr lang="es-ES" sz="1400" dirty="0" err="1"/>
              <a:t>balance+K</a:t>
            </a:r>
            <a:r>
              <a:rPr lang="es-ES" sz="14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686AC5-6AE2-E41D-5417-138BB3628463}"/>
              </a:ext>
            </a:extLst>
          </p:cNvPr>
          <p:cNvSpPr txBox="1"/>
          <p:nvPr/>
        </p:nvSpPr>
        <p:spPr>
          <a:xfrm>
            <a:off x="972394" y="5354778"/>
            <a:ext cx="325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Se aplicado el logaritmo de las edades pera reducir varianza.</a:t>
            </a:r>
          </a:p>
        </p:txBody>
      </p:sp>
    </p:spTree>
    <p:extLst>
      <p:ext uri="{BB962C8B-B14F-4D97-AF65-F5344CB8AC3E}">
        <p14:creationId xmlns:p14="http://schemas.microsoft.com/office/powerpoint/2010/main" val="11601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reDeText 16">
            <a:extLst>
              <a:ext uri="{FF2B5EF4-FFF2-40B4-BE49-F238E27FC236}">
                <a16:creationId xmlns:a16="http://schemas.microsoft.com/office/drawing/2014/main" id="{96FB4EE7-2FDC-157B-AD23-FB58C781BED9}"/>
              </a:ext>
            </a:extLst>
          </p:cNvPr>
          <p:cNvSpPr txBox="1"/>
          <p:nvPr/>
        </p:nvSpPr>
        <p:spPr>
          <a:xfrm>
            <a:off x="673841" y="1801206"/>
            <a:ext cx="2505587" cy="146423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 bIns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Solteros.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superior.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27 a 40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4900 $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Directivo (</a:t>
            </a:r>
            <a:r>
              <a:rPr lang="es-ES" sz="1400" dirty="0" err="1"/>
              <a:t>managment</a:t>
            </a:r>
            <a:r>
              <a:rPr lang="es-ES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sp>
        <p:nvSpPr>
          <p:cNvPr id="3" name="QuadreDeText 3">
            <a:extLst>
              <a:ext uri="{FF2B5EF4-FFF2-40B4-BE49-F238E27FC236}">
                <a16:creationId xmlns:a16="http://schemas.microsoft.com/office/drawing/2014/main" id="{9F2013D3-84B1-5B14-2960-7CE3916E0B6F}"/>
              </a:ext>
            </a:extLst>
          </p:cNvPr>
          <p:cNvSpPr txBox="1"/>
          <p:nvPr/>
        </p:nvSpPr>
        <p:spPr>
          <a:xfrm>
            <a:off x="673841" y="699162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RESUMEN DE CLÚSTERS (</a:t>
            </a:r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Housing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=1)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A89F83-1E95-E220-45A9-60486133E37F}"/>
              </a:ext>
            </a:extLst>
          </p:cNvPr>
          <p:cNvSpPr txBox="1"/>
          <p:nvPr/>
        </p:nvSpPr>
        <p:spPr>
          <a:xfrm>
            <a:off x="738231" y="1329906"/>
            <a:ext cx="30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0: 1759 clientes</a:t>
            </a:r>
          </a:p>
        </p:txBody>
      </p:sp>
      <p:sp>
        <p:nvSpPr>
          <p:cNvPr id="5" name="QuadreDeText 16">
            <a:extLst>
              <a:ext uri="{FF2B5EF4-FFF2-40B4-BE49-F238E27FC236}">
                <a16:creationId xmlns:a16="http://schemas.microsoft.com/office/drawing/2014/main" id="{C14E734B-32B0-522A-61C5-A9CB6ABC19EB}"/>
              </a:ext>
            </a:extLst>
          </p:cNvPr>
          <p:cNvSpPr txBox="1"/>
          <p:nvPr/>
        </p:nvSpPr>
        <p:spPr>
          <a:xfrm>
            <a:off x="606729" y="3989699"/>
            <a:ext cx="2832758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Solteros.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secundaria.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34 a 52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3181 $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Trabajando por cuenta ajena, pero no directivo.</a:t>
            </a:r>
            <a:endParaRPr lang="es-ES" sz="13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3102A8-8CF0-167C-9699-40F1D83EFC69}"/>
              </a:ext>
            </a:extLst>
          </p:cNvPr>
          <p:cNvSpPr txBox="1"/>
          <p:nvPr/>
        </p:nvSpPr>
        <p:spPr>
          <a:xfrm>
            <a:off x="606729" y="3620367"/>
            <a:ext cx="2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1: 2487 clientes</a:t>
            </a: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11C5CE19-00C2-77A5-B936-11FAEF494FBB}"/>
              </a:ext>
            </a:extLst>
          </p:cNvPr>
          <p:cNvSpPr txBox="1"/>
          <p:nvPr/>
        </p:nvSpPr>
        <p:spPr>
          <a:xfrm>
            <a:off x="4230773" y="1801206"/>
            <a:ext cx="2832758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Casados.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secundaria.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31 a 49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3700 $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Trabajando por cuenta ajena, pero no directivo.</a:t>
            </a:r>
            <a:endParaRPr lang="es-ES" sz="13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AAD08B-EAFD-4846-64A2-FE5D804993FB}"/>
              </a:ext>
            </a:extLst>
          </p:cNvPr>
          <p:cNvSpPr txBox="1"/>
          <p:nvPr/>
        </p:nvSpPr>
        <p:spPr>
          <a:xfrm>
            <a:off x="4289496" y="1296350"/>
            <a:ext cx="30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2: 5081 clientes</a:t>
            </a:r>
          </a:p>
        </p:txBody>
      </p:sp>
      <p:sp>
        <p:nvSpPr>
          <p:cNvPr id="9" name="QuadreDeText 16">
            <a:extLst>
              <a:ext uri="{FF2B5EF4-FFF2-40B4-BE49-F238E27FC236}">
                <a16:creationId xmlns:a16="http://schemas.microsoft.com/office/drawing/2014/main" id="{AD3BE47D-48ED-8A2A-FF18-A9B40312D20B}"/>
              </a:ext>
            </a:extLst>
          </p:cNvPr>
          <p:cNvSpPr txBox="1"/>
          <p:nvPr/>
        </p:nvSpPr>
        <p:spPr>
          <a:xfrm>
            <a:off x="4179089" y="3695385"/>
            <a:ext cx="2751918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Casados.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superior.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32 a 50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5600 $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Directivo (</a:t>
            </a:r>
            <a:r>
              <a:rPr lang="es-ES" sz="1400" dirty="0" err="1"/>
              <a:t>managment</a:t>
            </a:r>
            <a:r>
              <a:rPr lang="es-ES" sz="1400" dirty="0"/>
              <a:t>)</a:t>
            </a:r>
            <a:endParaRPr lang="es-ES" sz="13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1723D4-3C49-78CD-00BB-5980BC9D8082}"/>
              </a:ext>
            </a:extLst>
          </p:cNvPr>
          <p:cNvSpPr txBox="1"/>
          <p:nvPr/>
        </p:nvSpPr>
        <p:spPr>
          <a:xfrm>
            <a:off x="4179089" y="3321498"/>
            <a:ext cx="2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3: 2073 clientes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6B60F0DF-77E9-AA1F-C80C-3FD9A6E4B0F0}"/>
              </a:ext>
            </a:extLst>
          </p:cNvPr>
          <p:cNvSpPr txBox="1"/>
          <p:nvPr/>
        </p:nvSpPr>
        <p:spPr>
          <a:xfrm>
            <a:off x="4164350" y="5366478"/>
            <a:ext cx="2751918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Casados.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primaria.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32 a 50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3700 $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Operario (blue-collar)</a:t>
            </a:r>
            <a:endParaRPr lang="es-ES" sz="13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651E79-355B-684B-8073-1F0B16AD30ED}"/>
              </a:ext>
            </a:extLst>
          </p:cNvPr>
          <p:cNvSpPr txBox="1"/>
          <p:nvPr/>
        </p:nvSpPr>
        <p:spPr>
          <a:xfrm>
            <a:off x="4140190" y="5026456"/>
            <a:ext cx="2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5-6: 1948 clientes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C093F0-AAA4-632E-B0AC-9B8293424D0A}"/>
              </a:ext>
            </a:extLst>
          </p:cNvPr>
          <p:cNvSpPr txBox="1"/>
          <p:nvPr/>
        </p:nvSpPr>
        <p:spPr>
          <a:xfrm>
            <a:off x="7840761" y="1296350"/>
            <a:ext cx="30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4: 5081 clientes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1FC10641-7E81-137B-10C2-60EE1EADC06E}"/>
              </a:ext>
            </a:extLst>
          </p:cNvPr>
          <p:cNvSpPr txBox="1"/>
          <p:nvPr/>
        </p:nvSpPr>
        <p:spPr>
          <a:xfrm>
            <a:off x="7933039" y="1801206"/>
            <a:ext cx="2832758" cy="200906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Divorciados.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secundaria o superior,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34 a 52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3500 $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Preferiblemente trabajando por cuenta ajena.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292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1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33D33-A1D1-1DA2-88E1-2F68DA52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reDeText 16">
            <a:extLst>
              <a:ext uri="{FF2B5EF4-FFF2-40B4-BE49-F238E27FC236}">
                <a16:creationId xmlns:a16="http://schemas.microsoft.com/office/drawing/2014/main" id="{846C90B1-8BAB-0297-83A5-BC8210985B34}"/>
              </a:ext>
            </a:extLst>
          </p:cNvPr>
          <p:cNvSpPr txBox="1"/>
          <p:nvPr/>
        </p:nvSpPr>
        <p:spPr>
          <a:xfrm>
            <a:off x="673841" y="1801206"/>
            <a:ext cx="2505587" cy="146423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 bIns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Solteros.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superior.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27 a 40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4900 $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Directivo (</a:t>
            </a:r>
            <a:r>
              <a:rPr lang="es-ES" sz="1400" dirty="0" err="1"/>
              <a:t>managment</a:t>
            </a:r>
            <a:r>
              <a:rPr lang="es-ES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sp>
        <p:nvSpPr>
          <p:cNvPr id="3" name="QuadreDeText 3">
            <a:extLst>
              <a:ext uri="{FF2B5EF4-FFF2-40B4-BE49-F238E27FC236}">
                <a16:creationId xmlns:a16="http://schemas.microsoft.com/office/drawing/2014/main" id="{AC66EF8B-33C7-6AFE-0B5C-713DD81DF283}"/>
              </a:ext>
            </a:extLst>
          </p:cNvPr>
          <p:cNvSpPr txBox="1"/>
          <p:nvPr/>
        </p:nvSpPr>
        <p:spPr>
          <a:xfrm>
            <a:off x="673841" y="699162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OPORTUNIDADES DE MERCADO (</a:t>
            </a:r>
            <a:r>
              <a:rPr lang="es-ES" sz="2400" b="1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Housing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=0)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9C58BA-2BB8-55C8-AEF2-F9EFEB3E8B29}"/>
              </a:ext>
            </a:extLst>
          </p:cNvPr>
          <p:cNvSpPr txBox="1"/>
          <p:nvPr/>
        </p:nvSpPr>
        <p:spPr>
          <a:xfrm>
            <a:off x="738231" y="1329906"/>
            <a:ext cx="30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0: </a:t>
            </a:r>
            <a:r>
              <a:rPr lang="es-ES" dirty="0">
                <a:highlight>
                  <a:srgbClr val="FFFF00"/>
                </a:highlight>
              </a:rPr>
              <a:t>1229 clientes</a:t>
            </a:r>
          </a:p>
        </p:txBody>
      </p:sp>
      <p:sp>
        <p:nvSpPr>
          <p:cNvPr id="5" name="QuadreDeText 16">
            <a:extLst>
              <a:ext uri="{FF2B5EF4-FFF2-40B4-BE49-F238E27FC236}">
                <a16:creationId xmlns:a16="http://schemas.microsoft.com/office/drawing/2014/main" id="{1E93263D-6B52-3FCD-674E-CAC3CD653A3E}"/>
              </a:ext>
            </a:extLst>
          </p:cNvPr>
          <p:cNvSpPr txBox="1"/>
          <p:nvPr/>
        </p:nvSpPr>
        <p:spPr>
          <a:xfrm>
            <a:off x="606729" y="3989699"/>
            <a:ext cx="2832758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Solteros.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secundaria.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34 a 52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3181 $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Trabajando por cuenta ajena, pero no directivo.</a:t>
            </a:r>
            <a:endParaRPr lang="es-ES" sz="13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DF93B9-C8B3-25FB-0E6C-45F76020D032}"/>
              </a:ext>
            </a:extLst>
          </p:cNvPr>
          <p:cNvSpPr txBox="1"/>
          <p:nvPr/>
        </p:nvSpPr>
        <p:spPr>
          <a:xfrm>
            <a:off x="606729" y="3620367"/>
            <a:ext cx="2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1: </a:t>
            </a:r>
            <a:r>
              <a:rPr lang="es-ES" dirty="0">
                <a:highlight>
                  <a:srgbClr val="FFFF00"/>
                </a:highlight>
              </a:rPr>
              <a:t>864 clientes</a:t>
            </a: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D99D2569-81DD-7BAD-0034-26AF0BA04C87}"/>
              </a:ext>
            </a:extLst>
          </p:cNvPr>
          <p:cNvSpPr txBox="1"/>
          <p:nvPr/>
        </p:nvSpPr>
        <p:spPr>
          <a:xfrm>
            <a:off x="4230773" y="1801206"/>
            <a:ext cx="2832758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Casados.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secundaria.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31 a 49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3700 $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Trabajando por cuenta ajena, pero no directivo.</a:t>
            </a:r>
            <a:endParaRPr lang="es-ES" sz="13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3A9D33-0D11-6573-A21E-6C5B5F31B1A7}"/>
              </a:ext>
            </a:extLst>
          </p:cNvPr>
          <p:cNvSpPr txBox="1"/>
          <p:nvPr/>
        </p:nvSpPr>
        <p:spPr>
          <a:xfrm>
            <a:off x="4289496" y="1296350"/>
            <a:ext cx="30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2: </a:t>
            </a:r>
            <a:r>
              <a:rPr lang="es-ES" dirty="0">
                <a:highlight>
                  <a:srgbClr val="FFFF00"/>
                </a:highlight>
              </a:rPr>
              <a:t>2054 clientes</a:t>
            </a:r>
          </a:p>
        </p:txBody>
      </p:sp>
      <p:sp>
        <p:nvSpPr>
          <p:cNvPr id="9" name="QuadreDeText 16">
            <a:extLst>
              <a:ext uri="{FF2B5EF4-FFF2-40B4-BE49-F238E27FC236}">
                <a16:creationId xmlns:a16="http://schemas.microsoft.com/office/drawing/2014/main" id="{C6FEA4AB-7ABD-E75B-FBAA-62DE02334191}"/>
              </a:ext>
            </a:extLst>
          </p:cNvPr>
          <p:cNvSpPr txBox="1"/>
          <p:nvPr/>
        </p:nvSpPr>
        <p:spPr>
          <a:xfrm>
            <a:off x="4179089" y="3695385"/>
            <a:ext cx="2751918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Casados.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superior.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32 a 50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5600 $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Directivo (</a:t>
            </a:r>
            <a:r>
              <a:rPr lang="es-ES" sz="1400" dirty="0" err="1"/>
              <a:t>managment</a:t>
            </a:r>
            <a:r>
              <a:rPr lang="es-ES" sz="1400" dirty="0"/>
              <a:t>)</a:t>
            </a:r>
            <a:endParaRPr lang="es-ES" sz="13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DD302-9F9D-ED36-BD79-8F561308809B}"/>
              </a:ext>
            </a:extLst>
          </p:cNvPr>
          <p:cNvSpPr txBox="1"/>
          <p:nvPr/>
        </p:nvSpPr>
        <p:spPr>
          <a:xfrm>
            <a:off x="4179089" y="3321498"/>
            <a:ext cx="2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3: </a:t>
            </a:r>
            <a:r>
              <a:rPr lang="es-ES" dirty="0">
                <a:highlight>
                  <a:srgbClr val="FFFF00"/>
                </a:highlight>
              </a:rPr>
              <a:t>1525 clientes</a:t>
            </a:r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248587B5-A543-951C-3575-D2048525FFE8}"/>
              </a:ext>
            </a:extLst>
          </p:cNvPr>
          <p:cNvSpPr txBox="1"/>
          <p:nvPr/>
        </p:nvSpPr>
        <p:spPr>
          <a:xfrm>
            <a:off x="4164350" y="5366478"/>
            <a:ext cx="2751918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Casados.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primaria.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32 a 50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3700 $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Operario (blue-collar)</a:t>
            </a:r>
            <a:endParaRPr lang="es-ES" sz="13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3B0F4D-2741-1A58-E658-02D5ECB52165}"/>
              </a:ext>
            </a:extLst>
          </p:cNvPr>
          <p:cNvSpPr txBox="1"/>
          <p:nvPr/>
        </p:nvSpPr>
        <p:spPr>
          <a:xfrm>
            <a:off x="4140190" y="5026456"/>
            <a:ext cx="29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5-6: </a:t>
            </a:r>
            <a:r>
              <a:rPr lang="es-ES" dirty="0">
                <a:highlight>
                  <a:srgbClr val="FFFF00"/>
                </a:highlight>
              </a:rPr>
              <a:t>339 clientes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F734CB0-6C59-B8BA-338A-7A3143729536}"/>
              </a:ext>
            </a:extLst>
          </p:cNvPr>
          <p:cNvSpPr txBox="1"/>
          <p:nvPr/>
        </p:nvSpPr>
        <p:spPr>
          <a:xfrm>
            <a:off x="7840761" y="1296350"/>
            <a:ext cx="30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Clúster 4: </a:t>
            </a:r>
            <a:r>
              <a:rPr lang="es-ES" dirty="0">
                <a:highlight>
                  <a:srgbClr val="FFFF00"/>
                </a:highlight>
              </a:rPr>
              <a:t>800 clientes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7497B1AE-1B68-8C22-F0AC-E13F146BFE38}"/>
              </a:ext>
            </a:extLst>
          </p:cNvPr>
          <p:cNvSpPr txBox="1"/>
          <p:nvPr/>
        </p:nvSpPr>
        <p:spPr>
          <a:xfrm>
            <a:off x="7933039" y="1801206"/>
            <a:ext cx="2832758" cy="200906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Divorciados.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Educación secundaria o superior,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 entre 34 a 52 años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Sueldo hasta 3500 $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Preferiblemente trabajando por cuenta ajena.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F48FE5-C96E-6265-D870-B269C39A3777}"/>
              </a:ext>
            </a:extLst>
          </p:cNvPr>
          <p:cNvSpPr txBox="1"/>
          <p:nvPr/>
        </p:nvSpPr>
        <p:spPr>
          <a:xfrm>
            <a:off x="7933039" y="4250692"/>
            <a:ext cx="310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 total podríamos ofrecer hipotecas a</a:t>
            </a:r>
          </a:p>
          <a:p>
            <a:r>
              <a:rPr lang="es-ES" sz="1400" dirty="0"/>
              <a:t>6811 clientes de 20717 de </a:t>
            </a:r>
            <a:r>
              <a:rPr lang="es-ES" sz="1400" dirty="0" err="1"/>
              <a:t>housing</a:t>
            </a:r>
            <a:r>
              <a:rPr lang="es-ES" sz="1400" dirty="0"/>
              <a:t>=0,</a:t>
            </a:r>
          </a:p>
          <a:p>
            <a:r>
              <a:rPr lang="es-ES" sz="1400" b="1" dirty="0"/>
              <a:t>Supone un 32,9%  de mercado para este producto.</a:t>
            </a:r>
          </a:p>
        </p:txBody>
      </p:sp>
    </p:spTree>
    <p:extLst>
      <p:ext uri="{BB962C8B-B14F-4D97-AF65-F5344CB8AC3E}">
        <p14:creationId xmlns:p14="http://schemas.microsoft.com/office/powerpoint/2010/main" val="90303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4d34138-b0fe-4a26-b681-cf02490a1c6c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ZTW/jNhD9K4Uue3EL6lvKbev1AgW2RVAX2UMRBENy5DCQJYOikriB/ntHpNzEsTZZpImhRS6GRA6H7z2+ISX5zpOq2ZSw/QPW6J14v4MWIGv9k+/NvMq1xVFQ8AxY6KeYJUzGzGfUW2+MqqvGO7nzDOgVmjPVtFD2iajx7/OZB2V5Cqv+roCywZm3Qd3UFZTqH3TB1GV0i93Mw9tNWWvoUy4NGOzTXlM43RME/5eQZgRh1DUuURjXWggGLBdRFHAWsTQkcEBhjQuwyEZD+tR2+nldGVAVTdO3xQEUASQ8Qh6keRhJBGZzqNIMIXy7uN1oYkect5tenI/yGiqB0rMUNDYO8Z03r8t2ba8We+3LutUC/8TCdlVGmS2lkcWFKBVWRLwjNU51TVrZHlG2DU1/EdmOy/pmrpH0kd4J686ppVHVqhzkvGf2l0PXlEqg7heLX5EqlsMaabH6ixUS834Qsdm4CRU294z3r852ixHMvM+6Xtthg2t69mNUZp7DQUhn3tdL1GhHkexSmUGP3x5p1Awh36Geu7HzPyEaTX0GZWtNSZm/KONY37lmiv7Z/9LHnXf003V2hAQDI8Ksa2mlQ+uC0WQfPtEIWd9UH7xuSNZgufPsQcbGaCXM0i7i0sY9k7+vlyFzT9rVBFG/euD6//i+jQ17kUiiIikyEUqJPs+Rs5BPoVxovxkplNnzAD6uVhpXsLPl4k3RfW6rwRDxC6paWDTzS9Bmr7RpXK0l6l+3VvJPSu9sRzW7mAjbviBGTTsn/qtab1/Vtg6CM2wU8rhAOgjSXAjMcsbi5w07oFKC1uGtPHtV8wl7dofufXh2lO1xPesgOM+mEUaBn+UYgMCc8YgF0/Asyla4pZiuc/cxvg//PsH5uC5+CGTYf/MiFT7yEOgdgmf0KB4Fk/DyGrQylH+6Tn6I8P/5mIOevom/Sfe4Fr6HMRg4FUmSS+DAsziPBQghX/7EexQlOZT97I+U9Kfr9HHA4Y8GOPrRAKcv2EsM8BIXt5PeSr7J1r0+y5gVacZSJpnMEs4S309eXtKvBbrCm4uHwKdppMco38cD1pOsj3s+7UNxZxT6ucjDgOVxmicQZlxE6cTPqMPPBBM+nw7BTvhsOgQ74XPpEOyrnUl9nkJIKYHlOWOMHt2kyPjUC0PJ19hXQcuha8rb6hhX9zW+G//3om5NswGBp1DhyHd1Wi6oJMrh+ru+pnfdvwQxnwcPGwAA&quot;"/>
    <we:property name="creatorSessionId" value="&quot;c49df5ac-ad0e-4c3c-acfb-1000a7e50761&quot;"/>
    <we:property name="creatorTenantId" value="&quot;a125a53b-bbd8-4ccc-ba32-156026867b55&quot;"/>
    <we:property name="creatorUserId" value="&quot;10032003A5DB2380&quot;"/>
    <we:property name="datasetId" value="&quot;2108e329-3c6f-4410-a500-3ee61863117b&quot;"/>
    <we:property name="embedUrl" value="&quot;/reportEmbed?reportId=80da6ad1-7c67-4081-89c0-9ad893ab1f0e&amp;config=eyJjbHVzdGVyVXJsIjoiaHR0cHM6Ly9XQUJJLVdFU1QtRVVST1BFLUQtUFJJTUFSWS1yZWRpcmVjdC5hbmFseXNpcy53aW5kb3dzLm5ldCIsImVtYmVkRmVhdHVyZXMiOnsidXNhZ2VNZXRyaWNzVk5leHQiOnRydWV9fQ%3D%3D&amp;disableSensitivityBanner=true&quot;"/>
    <we:property name="initialStateBookmark" value="&quot;H4sIAAAAAAAAA+VZ30/bOhT+V6a87KW6cpM0P3hjXSddbWxonbgPE0LH9kkxSpPKcYEO9X/fsZ1eKM1gYlBl4gUl9vHx933+ju2Gm0CqZlHC6jPMMTgIjkALkLV+MwwGQeXb3n358vHo8OvHs8+HRxNqrhdG1VUTHNwEBvQMzYlqllDaDNT4/XQQQFkew8y+FVA2OAgWqJu6glL9QB9MXUYvcT0I8HpR1hpsyqkBgzbtJYXTO809/CeiGUEYdYlTFMa3FoIBy0Uch5zFLI2yhAGFNT7AIesMsand9OO6MqAqmsa2jUIoQkh4jDxM8yiWCMzlUKVpQ/hqcr3QxI44rxZWlUN5CZVAGTgKGhuP+CYY1+Vy7p4mW+3TeqkFfsXCdVVGmRWlkcWZKBVWRHxNahzrmrRyPaJcNjT9Wew6zuursUbSRwYHbH1KLY2qZmUr5y2zbx5dUyqB2i4WvyBVHIc50mLZhxkSczuI2Cz8hAqbW8bbTyebxQgHwQddz92w1i6WfReVQeBxENJB8N85anSjSHapTKvHv/c0atqQ31DPv7j5HxCNpj6BculMSZk/KeNZ3/hmik4+2bDTNf1Zr90ACQY6dJnX0imHzgSdud6+pxGyvqreBus2WYPlxrI7GRujlTBTt4ZTF/dIflsubWbL2ZcEMb+4Y/r/6b6MC61IJFGRFJmIpMQhz5GziPehWmi76aiTweMADmczjTPYuHLyoug+LKvWEKMnFLVwaMbnoM1WZdO4WkvU71ZO8vdKb2xHJTvpCVtbEJ2mHRP/Wa1Xz2pbD8EbNo74qEA6B9JcCMxyxkaPG7ZFpQStw0t59qLmPfbsBt3r8Gwn2/161kPwnk1jjMNhlmMIAnPGYxb2w7Mol8IvRX+du43xdfj3Ac77dfFdIO3+mxepGCKPgMkRz+gmHoe98PIctDKUv79Ovovwz3zMQfffxL+ku18L38JoDZyKJMklcODZKB8JEEI+/ca7FyU5lHb2e0oO++v0bsDR3wY4/tsAp0/YSwzwEifXvd5KfsnW/3yWI1akGUuZZDJLOEuGw+TpJf1coCu8OrsLvJ9Guo/ydVywHmS93/NpG4o/o3CYizwKWT5K8wSijIs47fkZtfuZoMfn0y7YHp9Nu2B7fC7tgn22M8nmKYSUElieM8bo6iZFxvteGEo+x74KWrZdfd5Wu7j6r/Hr7n9e1EvTLEDgMVTY8V2dlgsqibJ9fuxr+sCKpsg6vxnfYvsJalNyRjcbAAA=&quot;"/>
    <we:property name="isFiltersActionButtonVisible" value="true"/>
    <we:property name="isVisualContainerHeaderHidden" value="false"/>
    <we:property name="pageDisplayName" value="&quot; Clúster 4&quot;"/>
    <we:property name="pageName" value="&quot;fc0a09c442b04073860a&quot;"/>
    <we:property name="reportEmbeddedTime" value="&quot;2024-11-04T01:31:57.361Z&quot;"/>
    <we:property name="reportName" value="&quot;S4_Cliente (conexión a Python)_v8&quot;"/>
    <we:property name="reportState" value="&quot;CONNECTED&quot;"/>
    <we:property name="reportUrl" value="&quot;/groups/me/reports/80da6ad1-7c67-4081-89c0-9ad893ab1f0e/fc0a09c442b04073860a?bookmarkGuid=4a78b50a-23a0-4b05-b278-7fb76c2c7414&amp;bookmarkUsage=1&amp;ctid=a125a53b-bbd8-4ccc-ba32-156026867b55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c4ccc72-2297-4a9e-9bff-1655fa37ad7b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TW/bOBD9KwtdejEWlCiJVG6tmz1ti2Cz6GVhBCNypDBQJIGi0ngD//cdSg7yYbUuWtdRkT0YkIZj8r03jxxZvgu06doK1h/hGoOT4ANYBbqxv4XBIqjHWC6zhHGWKhmFQoUgpNA02rTONHUXnNwFDmyJ7pPpeqj8RBT8JxA8TzFKpUxipgRdKi6C1SKAqjqD0ucUUHW4CFq0XVNDZf7FcQoacrbHzSLA27ZqLPiFzh049IvdUDrdE7Dwd044QDlzg+eo3BiNCswVE6AylulcJhmkKaV1Y8KAdzLFTz0sv2xqB6amZXxM8BTjIsMkTBMWc5Q8BB8vTOW2Kfn69La1xJmUWLdesrf6BmqFXiaiYLEbEd8Fy6bqr4er0yfx86a3Cv/CYhiqnXFrmkYXF6oyWBPxDalxZhvSahghAYfQZfN5aZGU0cEJ2yz2A3hblhZLcNvb05+K7o++3lYl2QW7okhn6rLaVv2hAH+PHNSAZnkJ1nm75VdUQa83fa+xGu279SD5e2Pvax8tngF/Obab1b0zKfPqkfeWxL9s7Ij9sBBWGx8upEwLyIFxxYB2Hs+F2mvYLSqjqA4/y7NXTT5jz96jex2enWR7XM+OEEbPcp0WcS6iRGKmAFIWJvEsPIu6V2Mp5uvcpxhfh3+/wvm4Ln4MZOvlXEjIsogemgQ9OslYh2wWXr4GaxzNP18nP0b4Yz7Owc7fxF+ke1wLP8AYDSyzKMyiGBnQo24WSanY/sP4ZY2TQ+VXf6ZkOF+nTwPmvxrg+FcDLL7jLHGQV3h6O+uj5Its/Z6mLR2HnPFY84wlMYQs4lx//5Y+FOgaP188Bj5PIz1H+ToesL7K+rj96SmUsUeJJCtywVFEIOgjNcNs5j1q9zXBjPvTLtgZ96ZdsDPuS7tgD9aThrc/SVSohOkQmVIpkyFqPvONYfQhzlWwejs052N1iuvYoidfl794i75sei/7RHveW5GuMgrtk2oE12jL4SW+BgcDkXZcy+A43uhhGAeed8GfhriPc3+CqvfTvnkHnVFvCNG9cpOdaEjvDtqHHrQYexBwLXWhQce55jpjsUbcW7Fj/NAvbd823QUSNJLg/9LtKrIaIGymCTa961pQeAY1ThAlglBr1HvI+n+wgmENktbQaf2N+Vtw/wFsb8jAmRsAAA==&quot;"/>
    <we:property name="creatorSessionId" value="&quot;645b6133-5806-4f5e-9099-73a3592694e7&quot;"/>
    <we:property name="creatorTenantId" value="&quot;a125a53b-bbd8-4ccc-ba32-156026867b55&quot;"/>
    <we:property name="creatorUserId" value="&quot;10032003A5DB2380&quot;"/>
    <we:property name="datasetId" value="&quot;2108e329-3c6f-4410-a500-3ee61863117b&quot;"/>
    <we:property name="embedUrl" value="&quot;/reportEmbed?reportId=80da6ad1-7c67-4081-89c0-9ad893ab1f0e&amp;config=eyJjbHVzdGVyVXJsIjoiaHR0cHM6Ly9XQUJJLVdFU1QtRVVST1BFLUQtUFJJTUFSWS1yZWRpcmVjdC5hbmFseXNpcy53aW5kb3dzLm5ldCIsImVtYmVkRmVhdHVyZXMiOnsidXNhZ2VNZXRyaWNzVk5leHQiOnRydWV9fQ%3D%3D&amp;disableSensitivityBanner=true&quot;"/>
    <we:property name="initialStateBookmark" value="&quot;H4sIAAAAAAAAA+VZy27bOhD9lQttujEKStQzu8R1gaJNGzRFurgwghE5UhjIkkFJaXwD/3v5kG9iW6mL1nEUZGFAGg4558wccgzqzuGinhew+AwzdI6cU5AMeCX/cZ2RU1rbyZcvH0+Pv368/Hx8OlHmat6IqqydozunAZljcyHqFgq9gjL+Ox05UBRnkOu3DIoaR84cZV2VUIj/0DqroUa2uBw5eDsvKgl6yfMGGtTL3ih39a5iu2+pigisETd4jqyxVi/DlJEIWEISnsZBAmGo3GrrYJD1uuilTfhxVTYgShVG2yIaop8lGLhhQHyKMXVB2zNRNJ1LupjczqVipzgv5jorx/wGSobcMRQk1hbxnTOuinZmniZr9vOqlQy/YmaGykY0C7UMzy5ZIbBUxJcqG2eyUrkyIyqBxnRV/RhLVJnhzhFZjnYDOM5ziTk03evkSdG9b8uuKsE22Kmy1KLMi67q9wX4Zjkwg2Z8BbLRwkqvVQV1vtW8SnKUJwuT8ndCrmrvjTaAPx/b5XSlTOV5/UB7Y8U/r6TFvl8I06U2Z3EcZpACoYwAYRFNI7ZTsB0qwVQdnkqz11U6YM2u0L0OzfayPaxmLQSrWcrDzE8jL4gxYQAhcQN/EJpF3jJbiuEqdx3j69DvLzgfVsUPgXRaTqMYksRLAhKlcRL73CWD0PIMpGjU+sNV8kOEf6fjFOTwRfwo3cNK+B6GFXCceG7i+UhA/dVNvDhmZPdh/LzCSaHQ0Tcy6Q5X6f2A6UsD7L80wNEfnCUNpAVObgd9lDzKVu9ptaV9lxLqc5qQwAeXeJTyP9/S+wJd4o/Lh8CHKaRNlK/jD9YvWR+2P61DsT0qCpIsjShGHkTqF3OCycB71PY1wYD70zbYAfembbAD7kvbYPfWk8ztT+BlLCDcRcJYSGIXOR34xhB8H+cqSN4NDflY7eNqW3RE0xC9MI4Dn7BIPTIaPX+Lvqpanfae9ryzInUhGMq1ajgzlLm5xM+xRKknKS5zG05gfc93/elideWvivZeVjMzrfsoobn3ERk5FgfRzer7FUrsmlLJxarGHzYyVP9+37IvJv6jKVOBL6BozYcPte4n0VjOd9asfMkn7Ta1GjATODTQk5VZxU3e0Aigd603J1AL9sZZLleS6m3R/yN6CpHY5gyUxzzjwP2UU54QnyPulPIhbkBy2c6r+hIVNJWCfWv6JZZuMyNGhtqnj2DVNvUcGJ5BiT1EFUEoOfIdZPWnPcfEUKkVqo39pn8H7iclp5belRwAAA==&quot;"/>
    <we:property name="isFiltersActionButtonVisible" value="true"/>
    <we:property name="isVisualContainerHeaderHidden" value="false"/>
    <we:property name="pageDisplayName" value="&quot;Oportunidades&quot;"/>
    <we:property name="pageName" value="&quot;2febc07ac909db859a66&quot;"/>
    <we:property name="reportEmbeddedTime" value="&quot;2024-11-04T03:00:29.604Z&quot;"/>
    <we:property name="reportName" value="&quot;S4_Cliente (conexión a Python)_v8&quot;"/>
    <we:property name="reportState" value="&quot;CONNECTED&quot;"/>
    <we:property name="reportUrl" value="&quot;/groups/me/reports/80da6ad1-7c67-4081-89c0-9ad893ab1f0e/2febc07ac909db859a66?bookmarkGuid=ef4343db-2d1d-4698-b38b-bd5c432f1b03&amp;bookmarkUsage=1&amp;ctid=a125a53b-bbd8-4ccc-ba32-156026867b55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450</Words>
  <Application>Microsoft Office PowerPoint</Application>
  <PresentationFormat>Panorámica</PresentationFormat>
  <Paragraphs>97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Wingdings</vt:lpstr>
      <vt:lpstr>Office Theme</vt:lpstr>
      <vt:lpstr>Tema de Office</vt:lpstr>
      <vt:lpstr>RESULTADOS DESAFÍO 4</vt:lpstr>
      <vt:lpstr>Análisis de Finanzas y  Riesgo Crediticio</vt:lpstr>
      <vt:lpstr>Presentación de PowerPoint</vt:lpstr>
      <vt:lpstr>Microsoft Power BI</vt:lpstr>
      <vt:lpstr>Presentación de PowerPoint</vt:lpstr>
      <vt:lpstr>Microsoft Power BI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Pau Fernández</cp:lastModifiedBy>
  <cp:revision>14</cp:revision>
  <dcterms:created xsi:type="dcterms:W3CDTF">2018-06-07T21:39:02Z</dcterms:created>
  <dcterms:modified xsi:type="dcterms:W3CDTF">2024-11-04T08:40:17Z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