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27" r:id="rId6"/>
    <p:sldId id="256" r:id="rId7"/>
    <p:sldId id="371" r:id="rId8"/>
    <p:sldId id="372" r:id="rId9"/>
    <p:sldId id="373" r:id="rId10"/>
    <p:sldId id="361" r:id="rId11"/>
    <p:sldId id="335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C593E"/>
    <a:srgbClr val="FFB7B7"/>
    <a:srgbClr val="C39BE1"/>
    <a:srgbClr val="FF7575"/>
    <a:srgbClr val="009900"/>
    <a:srgbClr val="D9FFD9"/>
    <a:srgbClr val="CFAFE7"/>
    <a:srgbClr val="81D185"/>
    <a:srgbClr val="45B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348" autoAdjust="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04/11/2024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04/11/2024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1542-2F6F-8339-5B04-09EBEB6F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E4BF95-B6D9-70EA-5FB7-3ACAE1906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CBC7F2-46C7-0BCC-8135-DDA803EDA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C90F5-F2E3-1426-624D-69C3024A3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01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04/11/2024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  <p:sldLayoutId id="214748369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3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25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2164-F10B-CC91-621B-2B733645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5D8DCF94-73ED-5E32-6743-B88F2B7328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17" r="17517"/>
          <a:stretch/>
        </p:blipFill>
        <p:spPr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BA8DE2C-B8B5-DBFB-2FC1-B49CB2E5A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3068637"/>
            <a:ext cx="4275138" cy="3332163"/>
          </a:xfrm>
        </p:spPr>
        <p:txBody>
          <a:bodyPr/>
          <a:lstStyle/>
          <a:p>
            <a:r>
              <a:rPr lang="es-ES" dirty="0"/>
              <a:t>¿Qué impacto tiene el mes del año en la eficacia de nuestras campañas de marketing, y cómo podemos adaptar nuestras estrategias de marketing para aprovechar los períodos más efectivos del año?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EB76A2E-EF62-7065-BBF3-C53C3CF5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073016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Márketing y Comunicación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4334DF-601F-551D-64A8-3A2D6712848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8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24840"/>
                  </p:ext>
                </p:extLst>
              </p:nvPr>
            </p:nvGraphicFramePr>
            <p:xfrm>
              <a:off x="480886" y="707140"/>
              <a:ext cx="11230211" cy="55732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86" y="707140"/>
                <a:ext cx="11230211" cy="557322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QuadreDeText 3">
            <a:extLst>
              <a:ext uri="{FF2B5EF4-FFF2-40B4-BE49-F238E27FC236}">
                <a16:creationId xmlns:a16="http://schemas.microsoft.com/office/drawing/2014/main" id="{F4BAE62D-7F50-DED0-1EC0-90A0D9C2398A}"/>
              </a:ext>
            </a:extLst>
          </p:cNvPr>
          <p:cNvSpPr txBox="1"/>
          <p:nvPr/>
        </p:nvSpPr>
        <p:spPr>
          <a:xfrm>
            <a:off x="480887" y="240881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EXPLORATORIO (EDA)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9" name="QuadreDeText 16">
            <a:extLst>
              <a:ext uri="{FF2B5EF4-FFF2-40B4-BE49-F238E27FC236}">
                <a16:creationId xmlns:a16="http://schemas.microsoft.com/office/drawing/2014/main" id="{963C19EA-D5B7-8DD6-C402-703E229DE18F}"/>
              </a:ext>
            </a:extLst>
          </p:cNvPr>
          <p:cNvSpPr txBox="1"/>
          <p:nvPr/>
        </p:nvSpPr>
        <p:spPr>
          <a:xfrm>
            <a:off x="2841831" y="4384780"/>
            <a:ext cx="2913244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Desde </a:t>
            </a:r>
            <a:r>
              <a:rPr lang="es-ES" sz="1400" b="1" dirty="0"/>
              <a:t>Mayo hasta Agosto </a:t>
            </a:r>
            <a:r>
              <a:rPr lang="es-ES" sz="1400" dirty="0"/>
              <a:t>se producen muchas </a:t>
            </a:r>
            <a:r>
              <a:rPr lang="es-ES" sz="1400" b="1" dirty="0"/>
              <a:t>más llamadas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También se contactan más </a:t>
            </a:r>
            <a:r>
              <a:rPr lang="es-ES" sz="1400" b="1" dirty="0"/>
              <a:t>clientes</a:t>
            </a:r>
            <a:r>
              <a:rPr lang="es-ES" sz="1400" dirty="0"/>
              <a:t> </a:t>
            </a:r>
            <a:r>
              <a:rPr lang="es-ES" sz="1400" b="1" dirty="0"/>
              <a:t>pero no es proporcional</a:t>
            </a:r>
            <a:r>
              <a:rPr lang="es-ES" sz="1400" dirty="0"/>
              <a:t>, se hacen </a:t>
            </a:r>
            <a:r>
              <a:rPr lang="es-ES" sz="1400" b="1" dirty="0"/>
              <a:t>más llamadas por cliente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E1526-3650-6833-6D46-ED9FE57FC9C0}"/>
              </a:ext>
            </a:extLst>
          </p:cNvPr>
          <p:cNvSpPr/>
          <p:nvPr/>
        </p:nvSpPr>
        <p:spPr>
          <a:xfrm>
            <a:off x="11274997" y="302873"/>
            <a:ext cx="774916" cy="5847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5E04916C-4252-54E3-0212-ABCCE6756CEC}"/>
              </a:ext>
            </a:extLst>
          </p:cNvPr>
          <p:cNvSpPr txBox="1"/>
          <p:nvPr/>
        </p:nvSpPr>
        <p:spPr>
          <a:xfrm>
            <a:off x="9912485" y="4176133"/>
            <a:ext cx="1569604" cy="173974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La </a:t>
            </a:r>
            <a:r>
              <a:rPr lang="es-ES" sz="1400" b="1" dirty="0"/>
              <a:t>distribución</a:t>
            </a:r>
            <a:r>
              <a:rPr lang="es-ES" sz="1400" dirty="0"/>
              <a:t> de Depósitos en clientes Llamados está </a:t>
            </a:r>
            <a:r>
              <a:rPr lang="es-ES" sz="1400" b="1" dirty="0"/>
              <a:t>muy igualada</a:t>
            </a:r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7769417"/>
                  </p:ext>
                </p:extLst>
              </p:nvPr>
            </p:nvGraphicFramePr>
            <p:xfrm>
              <a:off x="480894" y="828559"/>
              <a:ext cx="11230210" cy="558773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94" y="828559"/>
                <a:ext cx="11230210" cy="558773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QuadreDeText 3">
            <a:extLst>
              <a:ext uri="{FF2B5EF4-FFF2-40B4-BE49-F238E27FC236}">
                <a16:creationId xmlns:a16="http://schemas.microsoft.com/office/drawing/2014/main" id="{18851549-FCBB-5B33-407E-60AD06B36217}"/>
              </a:ext>
            </a:extLst>
          </p:cNvPr>
          <p:cNvSpPr txBox="1"/>
          <p:nvPr/>
        </p:nvSpPr>
        <p:spPr>
          <a:xfrm>
            <a:off x="480894" y="351396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EXPLORATORIO (EDA)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3" name="QuadreDeText 16">
            <a:extLst>
              <a:ext uri="{FF2B5EF4-FFF2-40B4-BE49-F238E27FC236}">
                <a16:creationId xmlns:a16="http://schemas.microsoft.com/office/drawing/2014/main" id="{B3D93FB6-C297-FEB0-9279-3F0E96D18F34}"/>
              </a:ext>
            </a:extLst>
          </p:cNvPr>
          <p:cNvSpPr txBox="1"/>
          <p:nvPr/>
        </p:nvSpPr>
        <p:spPr>
          <a:xfrm>
            <a:off x="3162119" y="4497107"/>
            <a:ext cx="1622615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Mayo</a:t>
            </a:r>
            <a:r>
              <a:rPr lang="es-ES" sz="1400" dirty="0"/>
              <a:t>, </a:t>
            </a:r>
            <a:r>
              <a:rPr lang="es-ES" sz="1400" b="1" dirty="0"/>
              <a:t>Agosto</a:t>
            </a:r>
            <a:r>
              <a:rPr lang="es-ES" sz="1400" dirty="0"/>
              <a:t> y </a:t>
            </a:r>
            <a:r>
              <a:rPr lang="es-ES" sz="1400" b="1" dirty="0"/>
              <a:t>Julio</a:t>
            </a:r>
            <a:r>
              <a:rPr lang="es-ES" sz="1400" dirty="0"/>
              <a:t> es donde más se contratan , seguidos de </a:t>
            </a:r>
            <a:r>
              <a:rPr lang="es-ES" sz="1400" b="1" dirty="0"/>
              <a:t>Abril</a:t>
            </a:r>
            <a:r>
              <a:rPr lang="es-ES" sz="1400" dirty="0"/>
              <a:t> </a:t>
            </a:r>
            <a:endParaRPr lang="es-ES" sz="1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A78E5-1FE2-797B-A324-FBC90B5DEC95}"/>
              </a:ext>
            </a:extLst>
          </p:cNvPr>
          <p:cNvSpPr/>
          <p:nvPr/>
        </p:nvSpPr>
        <p:spPr>
          <a:xfrm>
            <a:off x="11189776" y="489240"/>
            <a:ext cx="774916" cy="581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QuadreDeText 16">
            <a:extLst>
              <a:ext uri="{FF2B5EF4-FFF2-40B4-BE49-F238E27FC236}">
                <a16:creationId xmlns:a16="http://schemas.microsoft.com/office/drawing/2014/main" id="{87A34155-32F6-8AF3-4923-2D107EAAFE75}"/>
              </a:ext>
            </a:extLst>
          </p:cNvPr>
          <p:cNvSpPr txBox="1"/>
          <p:nvPr/>
        </p:nvSpPr>
        <p:spPr>
          <a:xfrm>
            <a:off x="10378006" y="2996443"/>
            <a:ext cx="1622616" cy="303299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La diferencia entre llamadas y contratados es mucho mayor de Mayo a Agosto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Se aprovechan más </a:t>
            </a:r>
            <a:r>
              <a:rPr lang="es-ES" sz="1400" dirty="0"/>
              <a:t>las </a:t>
            </a:r>
            <a:r>
              <a:rPr lang="es-ES" sz="1400" b="1" dirty="0"/>
              <a:t>llamadas </a:t>
            </a:r>
            <a:r>
              <a:rPr lang="es-ES" sz="1400" dirty="0"/>
              <a:t>en </a:t>
            </a:r>
            <a:r>
              <a:rPr lang="es-ES" sz="1400" b="1" dirty="0"/>
              <a:t>otros meses</a:t>
            </a:r>
          </a:p>
        </p:txBody>
      </p:sp>
    </p:spTree>
    <p:extLst>
      <p:ext uri="{BB962C8B-B14F-4D97-AF65-F5344CB8AC3E}">
        <p14:creationId xmlns:p14="http://schemas.microsoft.com/office/powerpoint/2010/main" val="40899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70357"/>
                  </p:ext>
                </p:extLst>
              </p:nvPr>
            </p:nvGraphicFramePr>
            <p:xfrm>
              <a:off x="480893" y="924136"/>
              <a:ext cx="11230211" cy="54766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93" y="924136"/>
                <a:ext cx="11230211" cy="547666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QuadreDeText 3">
            <a:extLst>
              <a:ext uri="{FF2B5EF4-FFF2-40B4-BE49-F238E27FC236}">
                <a16:creationId xmlns:a16="http://schemas.microsoft.com/office/drawing/2014/main" id="{3ECAEC81-EF8E-C493-35FB-966DD0948F75}"/>
              </a:ext>
            </a:extLst>
          </p:cNvPr>
          <p:cNvSpPr txBox="1"/>
          <p:nvPr/>
        </p:nvSpPr>
        <p:spPr>
          <a:xfrm>
            <a:off x="480894" y="351396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COMPARATIVO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A1515-F48A-59AF-D209-EBFFBE3E9C3F}"/>
              </a:ext>
            </a:extLst>
          </p:cNvPr>
          <p:cNvSpPr/>
          <p:nvPr/>
        </p:nvSpPr>
        <p:spPr>
          <a:xfrm>
            <a:off x="11189776" y="458244"/>
            <a:ext cx="774916" cy="581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QuadreDeText 16">
            <a:extLst>
              <a:ext uri="{FF2B5EF4-FFF2-40B4-BE49-F238E27FC236}">
                <a16:creationId xmlns:a16="http://schemas.microsoft.com/office/drawing/2014/main" id="{C555806C-48EC-A0E9-5074-D2E4B36AD3CF}"/>
              </a:ext>
            </a:extLst>
          </p:cNvPr>
          <p:cNvSpPr txBox="1"/>
          <p:nvPr/>
        </p:nvSpPr>
        <p:spPr>
          <a:xfrm>
            <a:off x="10585779" y="1043893"/>
            <a:ext cx="1425407" cy="300501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De </a:t>
            </a:r>
            <a:r>
              <a:rPr lang="es-ES" sz="1400" b="1" dirty="0"/>
              <a:t>Mayo a Agosto </a:t>
            </a:r>
            <a:r>
              <a:rPr lang="es-ES" sz="1400" dirty="0"/>
              <a:t>hacen falta muchas </a:t>
            </a:r>
            <a:r>
              <a:rPr lang="es-ES" sz="1400" b="1" dirty="0"/>
              <a:t>más llamadas para cerrar </a:t>
            </a:r>
            <a:r>
              <a:rPr lang="es-ES" sz="1400" dirty="0"/>
              <a:t>una venta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En </a:t>
            </a:r>
            <a:r>
              <a:rPr lang="es-ES" sz="1400" b="1" dirty="0"/>
              <a:t>otros meses </a:t>
            </a:r>
            <a:r>
              <a:rPr lang="es-ES" sz="1400" dirty="0"/>
              <a:t>las llamadas son </a:t>
            </a:r>
            <a:r>
              <a:rPr lang="es-ES" sz="1400" b="1" dirty="0"/>
              <a:t>más efectivas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A2417375-EE2F-E46E-BA1F-C8FA2082BF2E}"/>
              </a:ext>
            </a:extLst>
          </p:cNvPr>
          <p:cNvSpPr txBox="1"/>
          <p:nvPr/>
        </p:nvSpPr>
        <p:spPr>
          <a:xfrm>
            <a:off x="10585779" y="4193456"/>
            <a:ext cx="1425407" cy="193881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La conversión de cliente y llamada varían de igual manera todo el año</a:t>
            </a:r>
          </a:p>
        </p:txBody>
      </p:sp>
    </p:spTree>
    <p:extLst>
      <p:ext uri="{BB962C8B-B14F-4D97-AF65-F5344CB8AC3E}">
        <p14:creationId xmlns:p14="http://schemas.microsoft.com/office/powerpoint/2010/main" val="349061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QuadreDeText 3">
            <a:extLst>
              <a:ext uri="{FF2B5EF4-FFF2-40B4-BE49-F238E27FC236}">
                <a16:creationId xmlns:a16="http://schemas.microsoft.com/office/drawing/2014/main" id="{172DED95-FE79-2002-529E-5566CDD8C9CC}"/>
              </a:ext>
            </a:extLst>
          </p:cNvPr>
          <p:cNvSpPr txBox="1"/>
          <p:nvPr/>
        </p:nvSpPr>
        <p:spPr>
          <a:xfrm>
            <a:off x="480894" y="351396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COMPARATIVO: CONCLUSIONES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2329B-613D-74E5-A1D1-2623726BA5C9}"/>
              </a:ext>
            </a:extLst>
          </p:cNvPr>
          <p:cNvSpPr/>
          <p:nvPr/>
        </p:nvSpPr>
        <p:spPr>
          <a:xfrm>
            <a:off x="10992569" y="519714"/>
            <a:ext cx="774916" cy="581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QuadreDeText 16">
            <a:extLst>
              <a:ext uri="{FF2B5EF4-FFF2-40B4-BE49-F238E27FC236}">
                <a16:creationId xmlns:a16="http://schemas.microsoft.com/office/drawing/2014/main" id="{8F917531-9C71-287F-6DC3-B9AFF2BD07B8}"/>
              </a:ext>
            </a:extLst>
          </p:cNvPr>
          <p:cNvSpPr txBox="1"/>
          <p:nvPr/>
        </p:nvSpPr>
        <p:spPr>
          <a:xfrm>
            <a:off x="10414862" y="1179385"/>
            <a:ext cx="1518833" cy="497228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De Mayo a Agosto , </a:t>
            </a:r>
            <a:r>
              <a:rPr lang="es-ES" sz="1400" b="1" dirty="0"/>
              <a:t>cuando más se llama</a:t>
            </a:r>
            <a:r>
              <a:rPr lang="es-ES" sz="1400" dirty="0"/>
              <a:t>, </a:t>
            </a:r>
            <a:r>
              <a:rPr lang="es-ES" sz="1400" b="1" dirty="0"/>
              <a:t>menor éxito tienen </a:t>
            </a:r>
            <a:r>
              <a:rPr lang="es-ES" sz="1400" dirty="0"/>
              <a:t>las llamadas.</a:t>
            </a:r>
          </a:p>
          <a:p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En Marzo, Abril, Septiembre, Octubre y Diciembre la  </a:t>
            </a:r>
            <a:r>
              <a:rPr lang="es-ES" sz="1400" b="1" dirty="0"/>
              <a:t>tasa de éxito </a:t>
            </a:r>
            <a:r>
              <a:rPr lang="es-ES" sz="1400" dirty="0"/>
              <a:t>está muy </a:t>
            </a:r>
            <a:r>
              <a:rPr lang="es-ES" sz="1400" b="1" dirty="0"/>
              <a:t>por encima </a:t>
            </a:r>
            <a:r>
              <a:rPr lang="es-ES" sz="1400" dirty="0"/>
              <a:t>de la media y </a:t>
            </a:r>
            <a:r>
              <a:rPr lang="es-ES" sz="1400" b="1" dirty="0"/>
              <a:t>es cuando se llama menos </a:t>
            </a:r>
            <a:r>
              <a:rPr lang="es-ES" sz="1400" dirty="0"/>
              <a:t>(excepto Enero)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86135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342589" y="1239841"/>
            <a:ext cx="5344932" cy="4843095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38960" y="254957"/>
            <a:ext cx="1123021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CONCLUSION Y PROPUESTAS</a:t>
            </a:r>
          </a:p>
          <a:p>
            <a:r>
              <a:rPr lang="es-ES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Meses del año y eficacia de las llamadas</a:t>
            </a:r>
          </a:p>
          <a:p>
            <a:endParaRPr lang="es-ES" sz="16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832060" y="3299196"/>
            <a:ext cx="4365989" cy="1855827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b="1" dirty="0"/>
              <a:t>En</a:t>
            </a:r>
            <a:r>
              <a:rPr lang="es-ES" sz="1400" dirty="0"/>
              <a:t> Mayo, Junio, Julio y Agosto, que son </a:t>
            </a:r>
            <a:r>
              <a:rPr lang="es-ES" sz="1400" b="1" dirty="0"/>
              <a:t>los meses que más se llama</a:t>
            </a:r>
            <a:r>
              <a:rPr lang="es-ES" sz="1400" dirty="0"/>
              <a:t>, es en los que </a:t>
            </a:r>
            <a:r>
              <a:rPr lang="es-ES" sz="1400" b="1" dirty="0"/>
              <a:t>menos tasa de éxito </a:t>
            </a:r>
            <a:r>
              <a:rPr lang="es-ES" sz="1400" dirty="0"/>
              <a:t>tienen las llamadas.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b="1" dirty="0"/>
              <a:t>En los </a:t>
            </a:r>
            <a:r>
              <a:rPr lang="es-ES" sz="1400" dirty="0"/>
              <a:t>meses </a:t>
            </a:r>
            <a:r>
              <a:rPr lang="es-ES" sz="1400" b="1" dirty="0"/>
              <a:t>que se llama menos </a:t>
            </a:r>
            <a:r>
              <a:rPr lang="es-ES" sz="1400" dirty="0"/>
              <a:t>hay una mejor tasa de éxito de llamadas especialmente en Marzo, Abril, Septiembre, Octubre y Diciembre.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86DF7C-2112-699E-12B5-9B66B3CC713C}"/>
              </a:ext>
            </a:extLst>
          </p:cNvPr>
          <p:cNvSpPr/>
          <p:nvPr/>
        </p:nvSpPr>
        <p:spPr>
          <a:xfrm>
            <a:off x="5962801" y="1239842"/>
            <a:ext cx="4952849" cy="4953140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FAEE228-6729-211B-2A46-8B3A02A83818}"/>
              </a:ext>
            </a:extLst>
          </p:cNvPr>
          <p:cNvSpPr/>
          <p:nvPr/>
        </p:nvSpPr>
        <p:spPr>
          <a:xfrm>
            <a:off x="951123" y="1588975"/>
            <a:ext cx="4127865" cy="964435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¿Qué impacto tiene el mes del año en la eficacia de nuestras campañas de marketing?</a:t>
            </a:r>
          </a:p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EEFA64B-D29F-CD76-5F2E-B88DC42940CE}"/>
              </a:ext>
            </a:extLst>
          </p:cNvPr>
          <p:cNvSpPr/>
          <p:nvPr/>
        </p:nvSpPr>
        <p:spPr>
          <a:xfrm>
            <a:off x="6413392" y="1573992"/>
            <a:ext cx="4051666" cy="979418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¿Cómo podemos adaptar nuestras estrategias de marketing para aprovechar los períodos más efectivos del año?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1B07CF-2C71-34AC-CFFC-EFE973B600AE}"/>
              </a:ext>
            </a:extLst>
          </p:cNvPr>
          <p:cNvSpPr txBox="1"/>
          <p:nvPr/>
        </p:nvSpPr>
        <p:spPr>
          <a:xfrm>
            <a:off x="6413392" y="2712801"/>
            <a:ext cx="4051666" cy="3328571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Hay que </a:t>
            </a:r>
            <a:r>
              <a:rPr lang="es-ES" sz="1400" b="1" dirty="0"/>
              <a:t>llamar menos de Mayo a Agosto</a:t>
            </a:r>
            <a:r>
              <a:rPr lang="es-ES" sz="1400" dirty="0"/>
              <a:t>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Hay que </a:t>
            </a:r>
            <a:r>
              <a:rPr lang="es-ES" sz="1400" b="1" dirty="0"/>
              <a:t>llamar más de Septiembre </a:t>
            </a:r>
            <a:r>
              <a:rPr lang="es-ES" sz="1400" dirty="0"/>
              <a:t>a</a:t>
            </a:r>
            <a:r>
              <a:rPr lang="es-ES" sz="1400" b="1" dirty="0"/>
              <a:t> Abril, </a:t>
            </a:r>
            <a:r>
              <a:rPr lang="es-ES" sz="1400" dirty="0"/>
              <a:t>excepto en Enero.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Hay que </a:t>
            </a:r>
            <a:r>
              <a:rPr lang="es-ES" sz="1400" b="1" dirty="0"/>
              <a:t>organizar las campañas de marketing telefónico de manera diferente</a:t>
            </a:r>
            <a:r>
              <a:rPr lang="es-ES" sz="1400" dirty="0"/>
              <a:t> a nivel de contratación de personal interno o de externalización del servicio, para que el grueso de llamadas se realice en los meses en que es patente que estas son más eficaces.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b="1" dirty="0"/>
              <a:t>Si no </a:t>
            </a:r>
            <a:r>
              <a:rPr lang="es-ES" sz="1400" dirty="0"/>
              <a:t>se opta por concentrar las campañas en los mejores meses, hay que realizar ofertas y </a:t>
            </a:r>
            <a:r>
              <a:rPr lang="es-ES" sz="1400" b="1" dirty="0"/>
              <a:t>promociones en los meses de menor eficacia </a:t>
            </a:r>
            <a:r>
              <a:rPr lang="es-ES" sz="1400" dirty="0"/>
              <a:t>de las llamadas.</a:t>
            </a:r>
          </a:p>
        </p:txBody>
      </p:sp>
    </p:spTree>
    <p:extLst>
      <p:ext uri="{BB962C8B-B14F-4D97-AF65-F5344CB8AC3E}">
        <p14:creationId xmlns:p14="http://schemas.microsoft.com/office/powerpoint/2010/main" val="406695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d85baa7-4c0f-41f5-bdf7-ca3f2c5dfeb4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2F2F2&quot;"/>
    <we:property name="bookmark" value="&quot;H4sIAAAAAAAAA+VVwW7TQBD9lWovXCzkxHZcektCEUItqijqBVXVeHfibrvZNbvr0FDle+DOJ/THmF07NDSRWg6ISpyyfvMy82b8xnvLhHSNguV7mCM7YGNh8e4b7IkXUnu0d9/d3oAlTHdRXqRFkZdDFCMuijwrORcUNY2XRjt2cMs82Br9mXQtqJCSwE9syPNqJkQp0sEwrTK+n1cpO08YKHUCdeDMQDlMWIPWGQ1KfsUuBYW8bXGVMLxplLEQCp168BiKLYhOzyRs8DIjHcC9XOApct+h+2WVD2dZVmI1SEVajcoREM11hKh3JyWkjuWnRnuQmsoEbGcbhM+k8j2lWh7eNJZ6pkksmzCyKWmtjZUcFItdWHSd6Fv2VqIFyy+XR7hAFZDD3fHt0Ik1NCy/PAMru6GY1nLcJnb4B5zFkPbSUzY2AX19cQz2Gr3UNVvRgHsDxIRc3v0gtesiBIsw8kDb0MTehePnVpJdcC8wXKT03bDj/vnSfJlapLBgB+kq+TWasViA5ii25jKua4s1+P7x94amRrXzHfiTG93oisO8AVnriL9pdW+c9HmrluKB3mJb7zkhjv6r+kW69/THrg2uWkeuRTEBO70E68MeV1e0GsHIq/UyUdmrjXXp3byMDv8v7Hu+Cli2n4sBFhVyXolilIv8FT66+v/eKQIb46S/0GZeWXzcNcmTPlt/WeEfGlkY3fqdDjZWoJ10Xn0t7fpaGCYPdD+b1xHNFtD7Ntgc6UINB9N61wDHE9AYW2q6xBIjj14RaBFmFs82/B5JMmc3sjNQbZhWvGhZLBOL/QRJ9/bmAAgAAA==&quot;"/>
    <we:property name="creatorSessionId" value="&quot;62b41dc1-11db-451b-85a1-63ef87e73882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+VVTU8bMRD9K8iXXlbV5gOScgspVVUIRFBxqaJobE8Wg2NvbW/KFuX3tPf+BP5Yx96lUIgEPVRF6in2m9mZN8/P8TWTypca6iNYIttlI+nw5htsyVfKBHQ33/1Wh2XMNNG94+ODyejkYH40muwTbMugrPFs95oFcAWGM+Ur0LEWgZ9mGQOtp1DE3QK0x4yV6Lw1oNVXbJIpFFyF64zhVamtg1jyNEDAWHZF6bSn3p3XPeoIIqgVnqIIDToc8H530esNkHdymfOdwQ5Qmm8SErONKbF0aj+2JoAy1CZiXdHnCykHMu90c94Twz7PI75QOrQpvN6/Kh1NRzPXZVRlTFwL65QAzdIUDn1D+pq9V+jAifP6EFeoI7K/Of44NHWWxAr1GTjViGIrJ/BxYoOf4CKFTFChjmcF5nI+AXeJQZmCrUng9oxTQaFufhDb2yYEyyh5TLvHiX2Iy8+VIkfgVszwKaWdhk3a/bn9MnZIYcl283X2S5qRXIERhD7UZVQUDgsI7fb3gcZWV8sN+LMHvTeVgGUJqjAJf1eZ1jj5y2at5AO+24/5zgjx9K1uL9Kdpz82YwhdeXItyj1w43NwId5YfkFXIxp5fXuZqO3FvevSurlODv8v7DtbR6w37MsObnMUgsvtnb7sv8Enr/6/d4rE0noV5sYuucOnXZM962/rLzP8QyNLa6qw0cHWSXR7jVffKnf7LHSzB7xfzHEks0X0bgy2RHo648JWwZcgcAoG00hlU1hhyqMjAiOjZmnt4u+hInM2kp2BrqJa6aFlqQmpqLjGJz6Izy9LtBK5n/khxywTCAAA&quot;"/>
    <we:property name="isFiltersActionButtonVisible" value="true"/>
    <we:property name="isFooterCollapsed" value="true"/>
    <we:property name="isVisualContainerHeaderHidden" value="false"/>
    <we:property name="pageDisplayName" value="&quot;EDA&quot;"/>
    <we:property name="pageName" value="&quot;87b42f337eb10d0b676a&quot;"/>
    <we:property name="reportEmbeddedTime" value="&quot;2024-10-30T11:34:42.181Z&quot;"/>
    <we:property name="reportName" value="&quot;S4_Marketing_P&quot;"/>
    <we:property name="reportState" value="&quot;CONNECTED&quot;"/>
    <we:property name="reportUrl" value="&quot;/groups/me/reports/0291a0b9-e473-4f76-84fa-242acbf3fdfe/87b42f337eb10d0b676a?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c75c3f0-a062-4ac3-8856-4a6cd11b87e0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2F2F2&quot;"/>
    <we:property name="bookmark" value="&quot;H4sIAAAAAAAAA+1WwW4aMRD9FeRLL6jahQUWbhSlqqqkQk2VS4WqwZ5dnBh7a3tpKOJ72ns/gR/r2LtpaIOaHislEhLrN08zb8bzVrtjQrpKwfYdrJFN2FRYPHyDjnghtUd7+O46Kesy3UT7uShQjLPRMslBjKCH+ZCipvLSaMcmO+bBluivpKtBhZQEflx0GSg1hzKcClAOu6xC64wGJb9iQ6aQtzXuuwxvK2UshJSXHjyGtBui05kkpC/7VBG4lxu8RO4bdCTGg14y6I95zsdpmsEAEqK5hhCVnaSE1LH8zGgPUlOZgA2wB/RL8pRDMkpBDLMs4IVUvqUst2e3laXuqOdtFYYzI62lsZKDYrELi64RvWNvJFqwfLU9xw2qgJydjj8Mza2hYfntFVjZDMXUluNDYoO/xyKGtJeesrFXoG8+XYC9QS91yfY04PaqY0IuDz9I7V0RgkUYeaAdaWJvw+PnWtJiYCcwXKS03bCL9rwyX2YWKSzYJNl3f41mKjagOaF/zmValhZL8O3x94ZmRtXrE/g/N3rcFVbGSR/h17Vu9yb5v0VzWFcgS/246gUhjjKo1k33i/2haYar2tHqomj0zVZgfXDu8posEhZ6f2cqqn99ZJt2q7dx05/EGi/2AUsgzQtR5Dn0sjwT4+FwOHh+BTyJV8CjZlqCfTbQ3w0UPXQ/HLZG+i4ID6b2rgKOc9AYR1I1JSVGHu0GaBHuIT7b8H8uyXHNNVyBqoPm+BXBYplY7SeTaOHPxwgAAA==&quot;"/>
    <we:property name="creatorSessionId" value="&quot;64f68b58-b350-4f25-a152-2e59f57578c0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design" value="{&quot;border&quot;:{&quot;isActive&quot;:false,&quot;color&quot;:&quot;#808080&quot;,&quot;width&quot;:1,&quot;transparency&quot;:0,&quot;dash&quot;:&quot;solid&quot;}}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+1WzW4aMRB+FeRLL6jaJSxZuNEVVdWEBIWKS4WiwTssTox3a3tpKOJ50nsfgRfr2Lv5QaSiUi+RGgkJz8/OfPP5s+UNS4UpJKwvYImsx/qpxt09NNJ3QlnUu5+mEbImU1X0w+Xl2bB/dXZ90R8OyJ0XVuTKsN6GWdAZ2okwJUhXi5xfp00GUo4gc9YcpMEmK1CbXIEUP7BKppDVJW6bDO8KmWtwJccWLLqyK0onm3qH70+oI3ArVjhGbivvadqNWkF00uUx74ZhGyIIKM1UCR7ZiymutG+f5MqCUNTG+QII43k6j2NoteN22u10OpHzz4W0dcpsPbgrNE1HM6+LirMVKI4p8yNoNBXiDetnmcYMbG0O9oJJLsvlC/5xXmqOVzj3IWWFXTvmQd1eD0HfohUqY1uia6RzItNHUyxyI6x3fyxVTU7kzEX+PdFIbKasF2ybj6ATcmW5FhzkAe5PAjVovlif4wrlIcTH+GHoAdQEtKh20o/zD2PWwvQFudj9YvuTO524tGeY2Ge3/FYKkjE2XIbxKfU0bFjb+9RMyWOoqax1+SSRLxVj3G9YsgBtnfRnN6Qxp4jtgyoJ1s0z3dUMr71U/gtKp1vni7AF9AvikENwGkLaabePnqE3Of7xpL7W6yV43aA5LAsQmTqO+vjJl6Uh6WKavF0Bf3EF+FvgiRy2RHoauEVeWlMAxxEo9JQUVUuBPo+EAip1e+LX2v2fCyK+2pIJyNJh9g8J5pvQLomZxCMfuOcF87A8ut+U7tru8wgAAA==&quot;"/>
    <we:property name="isFiltersActionButtonVisible" value="true"/>
    <we:property name="isFooterCollapsed" value="true"/>
    <we:property name="isVisualContainerHeaderHidden" value="false"/>
    <we:property name="pageDisplayName" value="&quot;ANÁLISIS&quot;"/>
    <we:property name="pageName" value="&quot;7d9520539c8c9114a5a0&quot;"/>
    <we:property name="reportEmbeddedTime" value="&quot;2024-10-30T11:35:10.043Z&quot;"/>
    <we:property name="reportName" value="&quot;S4_Marketing_P&quot;"/>
    <we:property name="reportState" value="&quot;CONNECTED&quot;"/>
    <we:property name="reportUrl" value="&quot;/groups/me/reports/0291a0b9-e473-4f76-84fa-242acbf3fdfe/7d9520539c8c9114a5a0?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38f1e11-ba2d-4e8a-a0c0-87f86c47aba8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2F2F2&quot;"/>
    <we:property name="bookmark" value="&quot;H4sIAAAAAAAAA+1XwU7cMBD9FeRLL6sq2SSbDbcSkKoKKlQQlwqhiT27GLJxajvb3aL9nvbeT+DHOraXAruUHqCCtpzieCb2vDfPz8oFE9K0NczfwwTZJnsjNF5+hQ3xSjYW9eU3sxGzHmtCFNMiEmlUFQOBGIksEryiqGqtVI1hmxfMgh6jPZKmg9otSZMfj3sM6nofxu5tBLXBHmtRG9VALb9gSKaQ1R0uegxnba00uCUPLFh0y04pnd6phPh1QjsCt3KKB8htmIUMRnEV5f2oSKK8iOJimFKaCQm+sjtT3NJ++1I1FmRD27i5LEqTaohxHmEihnkqKsjd/EjWdplSzXdmrSZ0hHneBuqm0HAUzEPQaELFF2wPwXTa49i5FThQneb4AUc+1Fhp57TOFjTnJ3ugz9HKZswWRMm+VkSYjx6CgZOdmbTqZLeGCQjwGafqc6mR2BJsM1oc04yhj+sludc4D0OtHLSrU1VnxJDDQx8oLVBvzT2kbamvuO33Vqr+83CofsrKs35RDLIk4VE8iIdpDMk9TVgqNBPFcISCJ3yQQpEkACIioMsWlUTQWGnJiZLVLpWq7ibN46DiTk3crnUmXvSeTi5lLZHOdKBZ/SuqWUMVxNMX6SjNMY15VFUDkUJeFb89wffJ461EDZqfzndxivU6jJ/x9dBV4UegZbA1D/kBVCzN2i/I5eV3dosd4UzTpd2oib1zw0+dJGvHDZdhfMoSDbXH3KGI56zWJ6ztAcZb0x1T1p0hEaIIllOqSaXKU9B29WyFW45qOLtxjy1FGk7cf6FKOtA0l4k4q6oqRpFiGvGkH4nkmdzJeygkXKnCzLaxVYZ08ldb7K8xBYPN4ljwuBqmaSqgSniWxfBisM/dYB9TqSsu9mJg9xqY97BrctgE6UfJDVRnTQsc96FBT0kbtpTo80gM0AjXEz/W7rkrifjQkiOoO1ez/61ifhu/2w8m6ufx2A0AAA==&quot;"/>
    <we:property name="creatorSessionId" value="&quot;f9ce13d7-f350-47b8-a9c9-1532f3fe1965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+1XzU7bQBB+FbSXXqLKju045gYhUlUIIEBcKhSNdydh6cZ2d9dpUpTnae99BF6ss+tQfkJBFVTQlpPXM7M7833z7Vg+Z0KaSsF8FybI1tmG0HjxFdbEG1lY1BffzFrIWqxovJt7e9uDjYPt4e7GoE/msrKyLAxbP2cW9BjtsTQ1KHcWGT+ctBgotQ9j9zYCZbDFKtSmLEDJL9gEk8vqGhcthrNKlRrckYcWLLpjpxRO75Q7fBtRRuBWTvEQuW2skMAozIO0HWRRkGZBmHVjCjNNgK/szhB3tE/fKwsLsqA0zpYEcZR3MUwDjEQ3jUUOqbOPpLLLkHzen1Wa0BHmedVwNoWCo2AegkbTVHzOBgim1h5H/4bjsKw1xwMceVdhpZ07dqH4OByA/ohWFmO2IEr2dUmEee8RGBj2Z9KWwx0FExDgI07Lzz2NxJZg68HihCyGNqsluVc4j5paOWhXZ5mfEUMOD20otUC9OfeQtqS+5LbdulX1n4dD9VNUmrSzrJNEEQ/CTtiNQ4juacJSmonIuiMUPOKdGLIoAhABAV22qEcEjUstOVFyu0u9UtWT4mlQcacmblc6Ey5azyeXnpJIl7mhufxXVLOCqhFPW8SjOMU45EGed0QMaZ49eIPvk8c7iRo0P53v4BTVKoyf/lXXZeHHoGUz1jzkR1CxnNL+QC4vvrMb7Ag3NF3YtZrYe7f8VEua6bjmIowPWaKh9pg7FPGS1fqMtT1m8KrakABRNOOmdwra3r5SzceNUp9d+3wttdlctP9CjHSPyZaIMMnzPEQRYxzwqB2I6IV8igcoJFyKwcy2sCoNyeOvnqy/xtTM1SQMBQ/zbhzHAvKIJ0kIr3P1pc/Vp1Tq6wD7nQHmZ9gVOWyC9H/kFmVtTQUc96FAT0nVpJTo40gMUAjXE7/W7rkjifimJcegalez/5tiPgl1SeYKH9jg/rGYL8tX9wM96E2N+A0AAA==&quot;"/>
    <we:property name="isFiltersActionButtonVisible" value="true"/>
    <we:property name="isFooterCollapsed" value="true"/>
    <we:property name="isVisualContainerHeaderHidden" value="false"/>
    <we:property name="pageDisplayName" value="&quot;ANÁLISIS 2&quot;"/>
    <we:property name="pageName" value="&quot;a5af1b07209307901984&quot;"/>
    <we:property name="reportEmbeddedTime" value="&quot;2024-10-30T11:35:03.869Z&quot;"/>
    <we:property name="reportName" value="&quot;S4_Marketing_P&quot;"/>
    <we:property name="reportState" value="&quot;CONNECTED&quot;"/>
    <we:property name="reportUrl" value="&quot;/groups/me/reports/0291a0b9-e473-4f76-84fa-242acbf3fdfe/a5af1b07209307901984?fromEntryPoint=export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a02deacd-16fd-4bd5-ab80-09720709b459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2F2F2&quot;"/>
    <we:property name="bookmark" value="&quot;H4sIAAAAAAAAA91VzY7aMBB+FeRLL6jiJ/ztbZtSVRVUqKy4VAhNnCF419ip7VAo4nnaex+BF+vYybasoPTQqofNJfbMxPPN55kve5YKm0vYvYc1sht2mxo8foVa+kIoh+b4zdaarM5U6W01lxE2WoOoncAAgPex3SWvzp3QyrKbPXNgMnQzYQuQ/kgyfmTLfqeXdpNOq93oNqJuL+Kcs3mdgZQTyHzMEqTFOsvRWK1Aii9YHkEuZwo81Bluc6kN+ERTBw59sg2F056ANV+2CQdwJzY4Re5KayPCJOpHvVaz00ja/dZggL4YWwYEvBdD/NEhfayVA6EojbddLMPbhXRVSLIbbnNDNRMTu7wkdAOKY8pCCQZtiXjPbrPMYAau2g6fOGMti/UF+1QXhuMHXAaXcsLtKMcrUA+LMZgHdEJl7EB0TYwmMoOXwzoHkalgf1Ooip2G367059gg0Zl6Q/3PqMcItjD4b5DdgYXFcCucXowkrCEFdg1UTKZMG8FBnuF6K9CA4avdCDcoz+H99J+7HgHNwIiyv0Ipf1FiNUvhQC6O39mTqlPfvT7sBBN755efCkGThzUfYUNIVQ3Rbq9S89v7eua8vBbXW+b/9PEYUwGLqpuvtPKcLJa+l5W6/RKauxKuJK2JZWFJTjAtNSDW60THKzDOC21yT9rllebwqHYE4/5Ez6oZ2QUJeuaXXw7F/BCeU3LYGukv5Be6cDYHjhNQGCjJy5QCQxz1BKjUX05YG/8eCWK/vJsZyMJjDn8nFtKEbD8AhHLF/zUHAAA=&quot;"/>
    <we:property name="creatorSessionId" value="&quot;8586d26d-8929-4c2a-9349-c68660ce0db9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91VzXLaMBB+FUaXXpgO/5DcqEun00DChAyXDsOs7cUokSVXkikuw/O09z4CL9aV7LRkoMmhPcUXS9+utd9+2l3vWMxNJqC4hhTZJRvGGg/foRa/4dKiPvwwtSarM1la393cXE2Gt1fL6+FkRLDKLFfSsMsds6ATtHNuchDuLAI/L+oMhJhC4nYrEAbrLENtlATBv2HpTCarc9zXGW4zoTS4I2cWLLpjN+ROe4rdfNumiBBZvsEZRrZEGx0MO4NOv9XsNsL2oHVxgY6vKR08s7Mu7mgfPlDSApcUxmGrQbcf98Juq93oNTq9fieKIo9zYSuXsBhtM03ZUc5FVmq2ARlhzHwKGk3JeMeGSaIxAVttR0+MgRJ5egafqVxHeIsrb5KW28IpD/JhOQH9gJbLhO1JrqlWJKa3RpBmwBPp8Q+5rNRpuO1afQ00kpyxA+ovs54gmFzj/2F2BwaWoy23ajkWkEIM7DlSAUGJ0jwCccLrI0cNOloXY9ygOKX3235qeiQ0B83L+vKp/EOKVbv4AyN++MmeZB276nVuR5zYJ7f8knNqLqw5D+NdqmxIdvOsNH+9r1euy3t+rmQWhBgKKqop8qeh70q5BPV0IHJDbYtx2WuBSkMVrEFbN7rCe5oRrqP3j1OFiN4fzY2qFgvf6q9c5LL4Fnv/HIvDUqS57hYqtyaDCKcg0UuSlSE5ej+qSZCxuxy/1u495qR+eTdzELnj7P8CzAeh6+KhwBc+cP8G5ml5dr8A9YgL+bAGAAA=&quot;"/>
    <we:property name="isFiltersActionButtonVisible" value="true"/>
    <we:property name="isFooterCollapsed" value="true"/>
    <we:property name="isVisualContainerHeaderHidden" value="false"/>
    <we:property name="pageDisplayName" value="&quot;CONCLUSIONES&quot;"/>
    <we:property name="pageName" value="&quot;04eb48472150b38299e1&quot;"/>
    <we:property name="reportEmbeddedTime" value="&quot;2024-10-31T11:50:18.525Z&quot;"/>
    <we:property name="reportName" value="&quot;S4_Marketing_P&quot;"/>
    <we:property name="reportState" value="&quot;CONNECTED&quot;"/>
    <we:property name="reportUrl" value="&quot;/groups/me/reports/0291a0b9-e473-4f76-84fa-242acbf3fdfe/04eb48472150b38299e1?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</TotalTime>
  <Words>438</Words>
  <Application>Microsoft Office PowerPoint</Application>
  <PresentationFormat>Pantalla panoràmica</PresentationFormat>
  <Paragraphs>44</Paragraphs>
  <Slides>8</Slides>
  <Notes>4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RESULTADOS DESAFÍO 3</vt:lpstr>
      <vt:lpstr>Análisis de Márketing y Comunicación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62</cp:revision>
  <dcterms:created xsi:type="dcterms:W3CDTF">2024-10-12T08:55:41Z</dcterms:created>
  <dcterms:modified xsi:type="dcterms:W3CDTF">2024-11-04T10:40:31Z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