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webextensions/webextension2.xml" ContentType="application/vnd.ms-office.webextension+xml"/>
  <Override PartName="/ppt/notesSlides/notesSlide3.xml" ContentType="application/vnd.openxmlformats-officedocument.presentationml.notesSlide+xml"/>
  <Override PartName="/ppt/webextensions/webextension3.xml" ContentType="application/vnd.ms-office.webextension+xml"/>
  <Override PartName="/ppt/notesSlides/notesSlide4.xml" ContentType="application/vnd.openxmlformats-officedocument.presentationml.notesSlide+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60" r:id="rId5"/>
    <p:sldId id="261" r:id="rId6"/>
    <p:sldId id="262" r:id="rId7"/>
    <p:sldId id="256"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p:restoredTop sz="86576" autoAdjust="0"/>
  </p:normalViewPr>
  <p:slideViewPr>
    <p:cSldViewPr snapToGrid="0" snapToObjects="1">
      <p:cViewPr varScale="1">
        <p:scale>
          <a:sx n="54" d="100"/>
          <a:sy n="54" d="100"/>
        </p:scale>
        <p:origin x="113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idor de capçaler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Contenidor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1DE07-3A92-4518-86D3-F85E2CEC7EA2}" type="datetimeFigureOut">
              <a:rPr lang="ca-ES" smtClean="0"/>
              <a:t>10/5/2024</a:t>
            </a:fld>
            <a:endParaRPr lang="ca-ES"/>
          </a:p>
        </p:txBody>
      </p:sp>
      <p:sp>
        <p:nvSpPr>
          <p:cNvPr id="4" name="Contenidor d'imatge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Contenidor de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a-ES"/>
              <a:t>Feu clic per editar els estils del text del patró</a:t>
            </a:r>
          </a:p>
          <a:p>
            <a:pPr lvl="1"/>
            <a:r>
              <a:rPr lang="ca-ES"/>
              <a:t>Segon nivell</a:t>
            </a:r>
          </a:p>
          <a:p>
            <a:pPr lvl="2"/>
            <a:r>
              <a:rPr lang="ca-ES"/>
              <a:t>Tercer nivell</a:t>
            </a:r>
          </a:p>
          <a:p>
            <a:pPr lvl="3"/>
            <a:r>
              <a:rPr lang="ca-ES"/>
              <a:t>Quart nivell</a:t>
            </a:r>
          </a:p>
          <a:p>
            <a:pPr lvl="4"/>
            <a:r>
              <a:rPr lang="ca-ES"/>
              <a:t>Cinquè nivell</a:t>
            </a:r>
          </a:p>
        </p:txBody>
      </p:sp>
      <p:sp>
        <p:nvSpPr>
          <p:cNvPr id="6" name="Contenidor de peu de pà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Conteni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68A3C-E8C9-4A10-A60E-088848C18844}" type="slidenum">
              <a:rPr lang="ca-ES" smtClean="0"/>
              <a:t>‹#›</a:t>
            </a:fld>
            <a:endParaRPr lang="ca-ES"/>
          </a:p>
        </p:txBody>
      </p:sp>
    </p:spTree>
    <p:extLst>
      <p:ext uri="{BB962C8B-B14F-4D97-AF65-F5344CB8AC3E}">
        <p14:creationId xmlns:p14="http://schemas.microsoft.com/office/powerpoint/2010/main" val="103111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ca-ES" noProof="0" dirty="0"/>
              <a:t>Al gràfic de pastís, podem veure que mes de la meitat del volum de vendes es realitza a Canadà. Als Estats Units una mica mes d’un terç i al Regne Unit aproximadament una desena part. Pel que fa a la venda Mitjana, aquesta va ser superior al 2021 a tots els </a:t>
            </a:r>
            <a:r>
              <a:rPr lang="ca-ES" noProof="0" dirty="0" err="1"/>
              <a:t>païssos</a:t>
            </a:r>
            <a:r>
              <a:rPr lang="ca-ES" noProof="0" dirty="0"/>
              <a:t>. Als Estats Units es on va ser major. Al 2022 la Mitjana mes alta es la del de </a:t>
            </a:r>
            <a:r>
              <a:rPr lang="ca-ES" noProof="0" dirty="0" err="1"/>
              <a:t>Canadá</a:t>
            </a:r>
            <a:r>
              <a:rPr lang="ca-ES" noProof="0" dirty="0"/>
              <a:t> gairebé empatat amb Estats Units, per tant a Canadà es on menys a minvat l’import de la venda Mitjana. El Regne Unit continua sent el país amb Mitjana mes Baixa.</a:t>
            </a:r>
          </a:p>
        </p:txBody>
      </p:sp>
      <p:sp>
        <p:nvSpPr>
          <p:cNvPr id="4" name="Contenidor de número de diapositiva 3"/>
          <p:cNvSpPr>
            <a:spLocks noGrp="1"/>
          </p:cNvSpPr>
          <p:nvPr>
            <p:ph type="sldNum" sz="quarter" idx="5"/>
          </p:nvPr>
        </p:nvSpPr>
        <p:spPr/>
        <p:txBody>
          <a:bodyPr/>
          <a:lstStyle/>
          <a:p>
            <a:fld id="{E3A68A3C-E8C9-4A10-A60E-088848C18844}" type="slidenum">
              <a:rPr lang="ca-ES" smtClean="0"/>
              <a:t>1</a:t>
            </a:fld>
            <a:endParaRPr lang="ca-ES"/>
          </a:p>
        </p:txBody>
      </p:sp>
    </p:spTree>
    <p:extLst>
      <p:ext uri="{BB962C8B-B14F-4D97-AF65-F5344CB8AC3E}">
        <p14:creationId xmlns:p14="http://schemas.microsoft.com/office/powerpoint/2010/main" val="92820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ca-ES" noProof="0" dirty="0"/>
              <a:t>En l’evolutiu per països podem veure que el de major volum de vendes, </a:t>
            </a:r>
            <a:r>
              <a:rPr lang="ca-ES" b="1" noProof="0" dirty="0"/>
              <a:t>Canadà</a:t>
            </a:r>
            <a:r>
              <a:rPr lang="ca-ES" noProof="0" dirty="0"/>
              <a:t>, experimenta un pic al Maig i un altre a l’Agost i des de llavors va decreixent. El Març, tant del 2021 com del 2022, han estat els mes baixos amb diferencia mes enllà de que només hi ha resultats de la meitat del mes. Tot i només tenir dades complertes d’onze mesos, podem concloure que al 2022 les vendes han baixat a Canadà. No obstant sense mes dades no podem saber si es tracta d’una evolució estacional o es una tendència clara.</a:t>
            </a:r>
          </a:p>
          <a:p>
            <a:r>
              <a:rPr lang="ca-ES" noProof="0" dirty="0"/>
              <a:t>Per contra al </a:t>
            </a:r>
            <a:r>
              <a:rPr lang="ca-ES" b="1" noProof="0" dirty="0"/>
              <a:t>Regne Unit </a:t>
            </a:r>
            <a:r>
              <a:rPr lang="ca-ES" noProof="0" dirty="0"/>
              <a:t>les vendes experimenten constants alts i baixos, però amb unes diferències mes moderades. Te el màxim a Novembre i el mínim a Juliol on pràcticament no es va vendre res. Amb les dades que tenim no podem  assegurar que les vendes a l’any 2022 han baixat respecte l’any anterior. L’evolutiu sembla indicar que el comportament de les vendes al Regne Unit es força estable.</a:t>
            </a:r>
          </a:p>
          <a:p>
            <a:r>
              <a:rPr lang="ca-ES" noProof="0" dirty="0"/>
              <a:t>Als </a:t>
            </a:r>
            <a:r>
              <a:rPr lang="ca-ES" b="1" noProof="0" dirty="0"/>
              <a:t>Estats Units </a:t>
            </a:r>
            <a:r>
              <a:rPr lang="ca-ES" noProof="0" dirty="0"/>
              <a:t>s’experimenta un pic al mes d’Abril i un altre a Desembre, mentre que, al contrari que al Regne Unit, el mes de Novembre és el de menys vendes. També es fa difícil treure conclusions però sembla que les vendes al 2022 estan baixant.</a:t>
            </a:r>
          </a:p>
          <a:p>
            <a:endParaRPr lang="ca-ES" noProof="0" dirty="0"/>
          </a:p>
          <a:p>
            <a:r>
              <a:rPr lang="ca-ES" noProof="0" dirty="0"/>
              <a:t>Com podem veure al gràfic amb els 3 països, el major volum de vendes de Canadà te un pes transcendental en l’evolutiu de les vendes totals. Sense tenir almenys totes les dades de Març del 2022 es fa molt difícil extreure’n conclusions sobre l’evolució de les vendes entre 2021 i 2022.</a:t>
            </a:r>
          </a:p>
          <a:p>
            <a:endParaRPr lang="ca-ES" dirty="0"/>
          </a:p>
        </p:txBody>
      </p:sp>
      <p:sp>
        <p:nvSpPr>
          <p:cNvPr id="4" name="Contenidor de número de diapositiva 3"/>
          <p:cNvSpPr>
            <a:spLocks noGrp="1"/>
          </p:cNvSpPr>
          <p:nvPr>
            <p:ph type="sldNum" sz="quarter" idx="5"/>
          </p:nvPr>
        </p:nvSpPr>
        <p:spPr/>
        <p:txBody>
          <a:bodyPr/>
          <a:lstStyle/>
          <a:p>
            <a:fld id="{E3A68A3C-E8C9-4A10-A60E-088848C18844}" type="slidenum">
              <a:rPr lang="ca-ES" smtClean="0"/>
              <a:t>2</a:t>
            </a:fld>
            <a:endParaRPr lang="ca-ES"/>
          </a:p>
        </p:txBody>
      </p:sp>
    </p:spTree>
    <p:extLst>
      <p:ext uri="{BB962C8B-B14F-4D97-AF65-F5344CB8AC3E}">
        <p14:creationId xmlns:p14="http://schemas.microsoft.com/office/powerpoint/2010/main" val="190957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ca-ES" noProof="0" dirty="0"/>
              <a:t>Les operacions rebutjades només estan presents al Canadà, cosa que , només en part, es podria explicar pel fet que concentra mes de la meitat del total d’operacions.</a:t>
            </a:r>
          </a:p>
          <a:p>
            <a:r>
              <a:rPr lang="ca-ES" noProof="0" dirty="0"/>
              <a:t>Els mesos d’Abril Maig i Juny es quan més se’n produeixen, coincidint amb els mesos de major volum de vendes, superant de molt el límit objectiu. Els últims mesos sembla que la dada s’ha estabilitzat al voltant dels 5.</a:t>
            </a:r>
          </a:p>
        </p:txBody>
      </p:sp>
      <p:sp>
        <p:nvSpPr>
          <p:cNvPr id="4" name="Contenidor de número de diapositiva 3"/>
          <p:cNvSpPr>
            <a:spLocks noGrp="1"/>
          </p:cNvSpPr>
          <p:nvPr>
            <p:ph type="sldNum" sz="quarter" idx="5"/>
          </p:nvPr>
        </p:nvSpPr>
        <p:spPr/>
        <p:txBody>
          <a:bodyPr/>
          <a:lstStyle/>
          <a:p>
            <a:fld id="{E3A68A3C-E8C9-4A10-A60E-088848C18844}" type="slidenum">
              <a:rPr lang="ca-ES" smtClean="0"/>
              <a:t>3</a:t>
            </a:fld>
            <a:endParaRPr lang="ca-ES"/>
          </a:p>
        </p:txBody>
      </p:sp>
    </p:spTree>
    <p:extLst>
      <p:ext uri="{BB962C8B-B14F-4D97-AF65-F5344CB8AC3E}">
        <p14:creationId xmlns:p14="http://schemas.microsoft.com/office/powerpoint/2010/main" val="376178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ca-ES" noProof="0" dirty="0"/>
              <a:t>La distribució al </a:t>
            </a:r>
            <a:r>
              <a:rPr lang="ca-ES" b="1" noProof="0" dirty="0"/>
              <a:t>Canadà</a:t>
            </a:r>
            <a:r>
              <a:rPr lang="ca-ES" noProof="0" dirty="0"/>
              <a:t> esta força repartida als llocs de major població del país. No obstant hi ha 3 ciutats on s’ha efectuat un volum de compres molt major que a la resta. Cadascuna d’elles a un extrem diferent del país. Paradoxalment la de major volum es troba a l’extrem nord-occidental del país on hi ha una menor població i menor concentració de vendes.</a:t>
            </a:r>
          </a:p>
          <a:p>
            <a:r>
              <a:rPr lang="ca-ES" noProof="0" dirty="0"/>
              <a:t>Als Estats Units les vendes es concentren a la meitat Est del país. Aquí es on concentren la majoria d’operacions, no obstant, les de major valor es produeixen al Nord-Oest, amb una valor de mes de deu vegades les altres.</a:t>
            </a:r>
          </a:p>
          <a:p>
            <a:r>
              <a:rPr lang="ca-ES" noProof="0" dirty="0"/>
              <a:t>Al </a:t>
            </a:r>
            <a:r>
              <a:rPr lang="ca-ES" b="1" noProof="0" dirty="0"/>
              <a:t>Regne Unit </a:t>
            </a:r>
            <a:r>
              <a:rPr lang="ca-ES" noProof="0" dirty="0"/>
              <a:t>la distribució de les vendes i els seu volum es molt uniforme. Sorprenentment no hi ha cap venda a les principals ciutats </a:t>
            </a:r>
            <a:r>
              <a:rPr lang="ca-ES" noProof="0"/>
              <a:t>del país. </a:t>
            </a:r>
            <a:endParaRPr lang="ca-ES" noProof="0" dirty="0"/>
          </a:p>
        </p:txBody>
      </p:sp>
      <p:sp>
        <p:nvSpPr>
          <p:cNvPr id="4" name="Contenidor de número de diapositiva 3"/>
          <p:cNvSpPr>
            <a:spLocks noGrp="1"/>
          </p:cNvSpPr>
          <p:nvPr>
            <p:ph type="sldNum" sz="quarter" idx="5"/>
          </p:nvPr>
        </p:nvSpPr>
        <p:spPr/>
        <p:txBody>
          <a:bodyPr/>
          <a:lstStyle/>
          <a:p>
            <a:fld id="{E3A68A3C-E8C9-4A10-A60E-088848C18844}" type="slidenum">
              <a:rPr lang="ca-ES" smtClean="0"/>
              <a:t>4</a:t>
            </a:fld>
            <a:endParaRPr lang="ca-ES"/>
          </a:p>
        </p:txBody>
      </p:sp>
    </p:spTree>
    <p:extLst>
      <p:ext uri="{BB962C8B-B14F-4D97-AF65-F5344CB8AC3E}">
        <p14:creationId xmlns:p14="http://schemas.microsoft.com/office/powerpoint/2010/main" val="292816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5/10/2024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5/10/2024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1/relationships/webextension" Target="../webextensions/webextension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1/relationships/webextension" Target="../webextensions/webextension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1/relationships/webextension" Target="../webextensions/webextension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1/relationships/webextension" Target="../webextensions/webextension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223957"/>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ca-ES" sz="1800" dirty="0" err="1">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Sprint</a:t>
            </a:r>
            <a:r>
              <a:rPr lang="ca-ES"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 6 </a:t>
            </a:r>
            <a:r>
              <a:rPr lang="ca-ES" sz="1800"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N</a:t>
            </a:r>
            <a:r>
              <a:rPr lang="ca-ES"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ivell 1 Exercicis 1 i 2</a:t>
            </a:r>
            <a:endParaRPr lang="ca-ES"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o de Microsoft Power BI.">
            <a:extLst>
              <a:ext uri="{FF2B5EF4-FFF2-40B4-BE49-F238E27FC236}">
                <a16:creationId xmlns:a16="http://schemas.microsoft.com/office/drawing/2014/main" id="{87D43E1C-7B4D-44A2-8E6D-6786349BFB58}"/>
              </a:ext>
            </a:extLst>
          </p:cNvPr>
          <p:cNvPicPr/>
          <p:nvPr/>
        </p:nvPicPr>
        <p:blipFill>
          <a:blip r:embed="rId3"/>
          <a:stretch>
            <a:fillRect/>
          </a:stretch>
        </p:blipFill>
        <p:spPr bwMode="auto">
          <a:xfrm>
            <a:off x="914400" y="384631"/>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Contenido de complemento para Microsoft Power BI."/>
              <p:cNvGraphicFramePr>
                <a:graphicFrameLocks noGrp="1"/>
              </p:cNvGraphicFramePr>
              <p:nvPr>
                <p:extLst>
                  <p:ext uri="{D42A27DB-BD31-4B8C-83A1-F6EECF244321}">
                    <p14:modId xmlns:p14="http://schemas.microsoft.com/office/powerpoint/2010/main" val="1607045692"/>
                  </p:ext>
                </p:extLst>
              </p:nvPr>
            </p:nvGraphicFramePr>
            <p:xfrm>
              <a:off x="0" y="850623"/>
              <a:ext cx="12192000" cy="6007378"/>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Contenido de complemento para Microsoft Power BI."/>
              <p:cNvPicPr>
                <a:picLocks noGrp="1" noRot="1" noChangeAspect="1" noMove="1" noResize="1" noEditPoints="1" noAdjustHandles="1" noChangeArrowheads="1" noChangeShapeType="1"/>
              </p:cNvPicPr>
              <p:nvPr/>
            </p:nvPicPr>
            <p:blipFill>
              <a:blip r:embed="rId5"/>
              <a:stretch>
                <a:fillRect/>
              </a:stretch>
            </p:blipFill>
            <p:spPr>
              <a:xfrm>
                <a:off x="0" y="850623"/>
                <a:ext cx="12192000" cy="6007378"/>
              </a:xfrm>
              <a:prstGeom prst="rect">
                <a:avLst/>
              </a:prstGeom>
            </p:spPr>
          </p:pic>
        </mc:Fallback>
      </mc:AlternateContent>
    </p:spTree>
    <p:extLst>
      <p:ext uri="{BB962C8B-B14F-4D97-AF65-F5344CB8AC3E}">
        <p14:creationId xmlns:p14="http://schemas.microsoft.com/office/powerpoint/2010/main" val="347647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223957"/>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ca-ES" sz="1800" dirty="0" err="1">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Sprint</a:t>
            </a:r>
            <a:r>
              <a:rPr lang="ca-ES"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 6 </a:t>
            </a:r>
            <a:r>
              <a:rPr lang="ca-ES" sz="1800"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N</a:t>
            </a:r>
            <a:r>
              <a:rPr lang="ca-ES"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ivell 1 Exercici 3</a:t>
            </a:r>
            <a:endParaRPr lang="ca-ES"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o de Microsoft Power BI.">
            <a:extLst>
              <a:ext uri="{FF2B5EF4-FFF2-40B4-BE49-F238E27FC236}">
                <a16:creationId xmlns:a16="http://schemas.microsoft.com/office/drawing/2014/main" id="{87D43E1C-7B4D-44A2-8E6D-6786349BFB58}"/>
              </a:ext>
            </a:extLst>
          </p:cNvPr>
          <p:cNvPicPr/>
          <p:nvPr/>
        </p:nvPicPr>
        <p:blipFill>
          <a:blip r:embed="rId3"/>
          <a:stretch>
            <a:fillRect/>
          </a:stretch>
        </p:blipFill>
        <p:spPr bwMode="auto">
          <a:xfrm>
            <a:off x="914400" y="384632"/>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Contenido de complemento para Microsoft Power BI."/>
              <p:cNvGraphicFramePr>
                <a:graphicFrameLocks noGrp="1"/>
              </p:cNvGraphicFramePr>
              <p:nvPr>
                <p:extLst>
                  <p:ext uri="{D42A27DB-BD31-4B8C-83A1-F6EECF244321}">
                    <p14:modId xmlns:p14="http://schemas.microsoft.com/office/powerpoint/2010/main" val="3178729017"/>
                  </p:ext>
                </p:extLst>
              </p:nvPr>
            </p:nvGraphicFramePr>
            <p:xfrm>
              <a:off x="0" y="850622"/>
              <a:ext cx="12192000" cy="600738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Contenido de complemento para Microsoft Power BI."/>
              <p:cNvPicPr>
                <a:picLocks noGrp="1" noRot="1" noChangeAspect="1" noMove="1" noResize="1" noEditPoints="1" noAdjustHandles="1" noChangeArrowheads="1" noChangeShapeType="1"/>
              </p:cNvPicPr>
              <p:nvPr/>
            </p:nvPicPr>
            <p:blipFill>
              <a:blip r:embed="rId5"/>
              <a:stretch>
                <a:fillRect/>
              </a:stretch>
            </p:blipFill>
            <p:spPr>
              <a:xfrm>
                <a:off x="0" y="850622"/>
                <a:ext cx="12192000" cy="6007380"/>
              </a:xfrm>
              <a:prstGeom prst="rect">
                <a:avLst/>
              </a:prstGeom>
            </p:spPr>
          </p:pic>
        </mc:Fallback>
      </mc:AlternateContent>
    </p:spTree>
    <p:extLst>
      <p:ext uri="{BB962C8B-B14F-4D97-AF65-F5344CB8AC3E}">
        <p14:creationId xmlns:p14="http://schemas.microsoft.com/office/powerpoint/2010/main" val="415981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223957"/>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ca-ES" sz="1800" dirty="0" err="1">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Sprint</a:t>
            </a:r>
            <a:r>
              <a:rPr lang="ca-ES"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 6 </a:t>
            </a:r>
            <a:r>
              <a:rPr lang="ca-ES" sz="1800"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N</a:t>
            </a:r>
            <a:r>
              <a:rPr lang="ca-ES"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ivell 1 Exercici 4</a:t>
            </a:r>
            <a:endParaRPr lang="ca-ES"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o de Microsoft Power BI.">
            <a:extLst>
              <a:ext uri="{FF2B5EF4-FFF2-40B4-BE49-F238E27FC236}">
                <a16:creationId xmlns:a16="http://schemas.microsoft.com/office/drawing/2014/main" id="{87D43E1C-7B4D-44A2-8E6D-6786349BFB58}"/>
              </a:ext>
            </a:extLst>
          </p:cNvPr>
          <p:cNvPicPr/>
          <p:nvPr/>
        </p:nvPicPr>
        <p:blipFill>
          <a:blip r:embed="rId3"/>
          <a:stretch>
            <a:fillRect/>
          </a:stretch>
        </p:blipFill>
        <p:spPr bwMode="auto">
          <a:xfrm>
            <a:off x="914400" y="384632"/>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Contenido de complemento para Microsoft Power BI."/>
              <p:cNvGraphicFramePr>
                <a:graphicFrameLocks noGrp="1"/>
              </p:cNvGraphicFramePr>
              <p:nvPr>
                <p:extLst>
                  <p:ext uri="{D42A27DB-BD31-4B8C-83A1-F6EECF244321}">
                    <p14:modId xmlns:p14="http://schemas.microsoft.com/office/powerpoint/2010/main" val="1531725051"/>
                  </p:ext>
                </p:extLst>
              </p:nvPr>
            </p:nvGraphicFramePr>
            <p:xfrm>
              <a:off x="0" y="850622"/>
              <a:ext cx="12192000" cy="600737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Contenido de complemento para Microsoft Power BI."/>
              <p:cNvPicPr>
                <a:picLocks noGrp="1" noRot="1" noChangeAspect="1" noMove="1" noResize="1" noEditPoints="1" noAdjustHandles="1" noChangeArrowheads="1" noChangeShapeType="1"/>
              </p:cNvPicPr>
              <p:nvPr/>
            </p:nvPicPr>
            <p:blipFill>
              <a:blip r:embed="rId5"/>
              <a:stretch>
                <a:fillRect/>
              </a:stretch>
            </p:blipFill>
            <p:spPr>
              <a:xfrm>
                <a:off x="0" y="850622"/>
                <a:ext cx="12192000" cy="6007379"/>
              </a:xfrm>
              <a:prstGeom prst="rect">
                <a:avLst/>
              </a:prstGeom>
            </p:spPr>
          </p:pic>
        </mc:Fallback>
      </mc:AlternateContent>
    </p:spTree>
    <p:extLst>
      <p:ext uri="{BB962C8B-B14F-4D97-AF65-F5344CB8AC3E}">
        <p14:creationId xmlns:p14="http://schemas.microsoft.com/office/powerpoint/2010/main" val="28735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223957"/>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ca-ES" sz="1800" dirty="0" err="1">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Sprint</a:t>
            </a:r>
            <a:r>
              <a:rPr lang="ca-ES"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 6 </a:t>
            </a:r>
            <a:r>
              <a:rPr lang="ca-ES" sz="1800"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N</a:t>
            </a:r>
            <a:r>
              <a:rPr lang="ca-ES"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ivell 1 Exercici 5</a:t>
            </a:r>
            <a:endParaRPr lang="ca-ES"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o de Microsoft Power BI.">
            <a:extLst>
              <a:ext uri="{FF2B5EF4-FFF2-40B4-BE49-F238E27FC236}">
                <a16:creationId xmlns:a16="http://schemas.microsoft.com/office/drawing/2014/main" id="{87D43E1C-7B4D-44A2-8E6D-6786349BFB58}"/>
              </a:ext>
            </a:extLst>
          </p:cNvPr>
          <p:cNvPicPr/>
          <p:nvPr/>
        </p:nvPicPr>
        <p:blipFill>
          <a:blip r:embed="rId3"/>
          <a:stretch>
            <a:fillRect/>
          </a:stretch>
        </p:blipFill>
        <p:spPr bwMode="auto">
          <a:xfrm>
            <a:off x="914400" y="384631"/>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Contenido de complemento para Microsoft Power BI."/>
              <p:cNvGraphicFramePr>
                <a:graphicFrameLocks noGrp="1"/>
              </p:cNvGraphicFramePr>
              <p:nvPr>
                <p:extLst>
                  <p:ext uri="{D42A27DB-BD31-4B8C-83A1-F6EECF244321}">
                    <p14:modId xmlns:p14="http://schemas.microsoft.com/office/powerpoint/2010/main" val="2784489355"/>
                  </p:ext>
                </p:extLst>
              </p:nvPr>
            </p:nvGraphicFramePr>
            <p:xfrm>
              <a:off x="0" y="836770"/>
              <a:ext cx="12192000" cy="602122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Contenido de complemento para Microsoft Power BI."/>
              <p:cNvPicPr>
                <a:picLocks noGrp="1" noRot="1" noChangeAspect="1" noMove="1" noResize="1" noEditPoints="1" noAdjustHandles="1" noChangeArrowheads="1" noChangeShapeType="1"/>
              </p:cNvPicPr>
              <p:nvPr/>
            </p:nvPicPr>
            <p:blipFill>
              <a:blip r:embed="rId5"/>
              <a:stretch>
                <a:fillRect/>
              </a:stretch>
            </p:blipFill>
            <p:spPr>
              <a:xfrm>
                <a:off x="0" y="836770"/>
                <a:ext cx="12192000" cy="6021229"/>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mc:AlternateContent xmlns:mc="http://schemas.openxmlformats.org/markup-compatibility/2006">
    <mc:Choice xmlns:p14="http://schemas.microsoft.com/office/powerpoint/2010/main" Requires="p14">
      <p:transition spd="slow" p14:dur="2000" advTm="76950"/>
    </mc:Choice>
    <mc:Fallback>
      <p:transition spd="slow" advTm="7695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l'Office">
  <a:themeElements>
    <a:clrScheme name="Oficin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cin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ici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a83f6c90-bf17-4629-8afc-42f5ed4debd9}">
  <we:reference id="WA200003233" version="2.0.0.3" store="es-ES" storeType="OMEX"/>
  <we:alternateReferences/>
  <we:properties>
    <we:property name="Microsoft.Office.CampaignId" value="&quot;none&quot;"/>
    <we:property name="artifactViewState" value="&quot;live&quot;"/>
    <we:property name="backgroundColor" value="&quot;#F3F3F3&quot;"/>
    <we:property name="bookmark" value="&quot;H4sIAAAAAAAAA+VWX2/TMBD/KpNfeIlQkzRpurdubAI00MRQeUB7uNqX1lMaB8cpLVM/D7zwgPgI/WKc7XR0W/eHSQOkVVVk353Pv/vvcyZkXRWweAtTZLtsIDSuvsKOeCZLg3r1rd4JWcBKz8Uo6fWTLO9ESRbmERciiYmrKiNVWbPdc2ZAj9EMZd1AYVUS8eNpwKAojmFsdzkUNQasQl2rEgr5Bb0wsYxucBkwnFeF0mBVnhgwaNXOSJz2BCF8bm8EbuQMT5AbT32HldKm3Y+yOMOkg5BClmZJn3dSpDO15zqYd8uTUC4LcoGTHy0O5pUmW87Xrjh0zH6SdgFFKuIwi0WX/v0eXWUWlZXZJ/RjpSWHgohendU2XFsTBexQq6nT2wbAkORBaaRZ2I2GsoYWdsDeO7WdJTn0wwQ1unP7qhTSu+GcvXJfixXr2hvrRIpmeoVjdyeq0RzfYf574xAsKQrHWlGMHAqBvJAlCqLTzUMoGhdWUnwkySIyztpkySTcObJip0v6+Fhu3HcvHNuNvxlSwCbq875G8rVgu6G7duZSijxjgKR8CDHLoiiOME57qeinSc7D7OYob43gY1lTgax3GoKsZX3Nos4yuIAzEDMoOVGvYhmMxxrHsE6Dg0cCClPVlD4/DpuyLb7wQYhfSsoczSeLI5xhcR3cBf86aw1oSP7ybaJN3Qca2FaeU8fl6mfJLhltJLUxA9PKCW/gYq/t8lOz+k79Endy5BPwGlub2GD1Q90a0Nvy60l46A1uy3hbw7Usx0U7HNwIcCvfAhkvmpqqFsUe6P0JaNs11eiM+rktZDqttEC9t3C1/ELq9aAIg0erjStFbFuln1Ikc7YxetqQL+7fmR/UQ55I/rQVZudNwJI868e9uIs96I/Cbi+M8O4W/1/21M5Dm8ZfG0p3lmgl8U8qM7pamf/Y/TalqIK7WS/PkPOMJ3m3n8ZxNLKqb7Xc4NyM1Pyy4e63SWFTpKeyXajG1BVwPIbSP+kqD0+if7jMKyiF9bpbuxfkloeXe1gzd42thuUvSGdvTdoLAAA=&quot;"/>
    <we:property name="creatorSessionId" value="&quot;96223f95-c099-49d6-91c1-3233e836bffb&quot;"/>
    <we:property name="creatorTenantId" value="&quot;aec762e4-3d54-495e-a8fe-4287dce6fe69&quot;"/>
    <we:property name="creatorUserId" value="&quot;10032001F803F05B&quot;"/>
    <we:property name="datasetId" value="&quot;356eca22-7207-49c6-8296-f89669a7fb6b&quot;"/>
    <we:property name="embedUrl" value="&quot;/reportEmbed?reportId=d293ec0b-6249-420d-82ad-97eac61b6d0a&amp;config=eyJjbHVzdGVyVXJsIjoiaHR0cHM6Ly9XQUJJLU5PUlRILUVVUk9QRS1HLVBSSU1BUlktcmVkaXJlY3QuYW5hbHlzaXMud2luZG93cy5uZXQiLCJlbWJlZEZlYXR1cmVzIjp7InVzYWdlTWV0cmljc1ZOZXh0Ijp0cnVlfX0%3D&amp;disableSensitivityBanner=true&quot;"/>
    <we:property name="initialStateBookmark" value="&quot;H4sIAAAAAAAAA+VWzW4aMRB+FeRLL6uKZWFZciOUqG1+lVT0UEXV4B3A0bLeer0Uinie9tJD1UfgxTq2l5QQ8lOktJWC0Moej8ffN3/2nMUizxKYncAY2R5rxwqXX6ESvxCpRrX8lld85rHUre6fnh4et88PP560j7sklpkWMs3Z3pxpUEPUPZEXkBhbJPxw6TFIkjMYmtkAkhw9lqHKZQqJ+IJOmZa0KnDhMZxmiVRgTF5o0GjMTkid5nS2/zKgE4FrMcEL5NpJzzGTSpfzfhRE2KgihBCFUaPFqyHSntytWpgP65PSQCTE3er3Z91ppojLfOWDA7vYaoR1wDiMAz8K4jr9W006Ss8yo9Mh9EOpBIeEhM6csdZbsal57EDJsbVbel6TZjfVQs/MREGaQwnbY++s2eqCHPp+hArtvo5MY+HcMGdv7NdgxTx3ZK1KUow3VszsQhaK4zkOfk8sggVF4UxJipFFESNPRIoxyenkHiSFDSsZPhLEiMgZTkZMytUjo3a5oI+L5dp5j8KxnfzdkDw2kp87CsnXMdvz7bETm1LkGQ2k5UKIUVSrBTUMwmYYt8LGgPvR3VHeGsGnYpOByCsFQVYiv8WouvCu4bTjCaScpJtY2sOhwiGs0qD7REBhLIvU5cdBkZbF5++E+LWgzFF8NDvCCSa3wV2v315aAeqRv1ybKFN3R4Jl5VlzXCx/puwGaS2ojWkYZ1Z5DRd7a4afiuV3apRYGSAfgbNYcmLt5Q95b0Dvy69n4aFj3JbxpoZzkQ6T8nKwV4AduRbIeFLkVLUY74PqjECZrin7V9TPTSHTbqliVPszW8uvhFpdFL73ZLWxUcSmVbpbinSu1q6eMuSzx3fmnXrIM8mfssLMfeOxxiBqBc2gjk1o9f1606/hwy3+v+yp1V2bxl+7lB4s0Uzgn1RmbbMy/7H7TUpRBdej5iBCziPeGNRbYRDU+sb0vcw1TnVfTm8St791CRsjPZXNQBY6z4DjGaTuSZc5eALdw2WaQRobr9uxfUFueXiZ1zOzZxAY0U/wkfqueBa/AA3lA+oCDAAA&quot;"/>
    <we:property name="isFiltersActionButtonVisible" value="true"/>
    <we:property name="isVisualContainerHeaderHidden" value="false"/>
    <we:property name="pageDisplayName" value="&quot;N1 EX 1/2&quot;"/>
    <we:property name="pageName" value="&quot;ReportSectionb838e50ea6a86859c06e&quot;"/>
    <we:property name="reportEmbeddedTime" value="&quot;2024-05-06T11:40:31.026Z&quot;"/>
    <we:property name="reportName" value="&quot;SPRINT 6&quot;"/>
    <we:property name="reportState" value="&quot;CONNECTED&quot;"/>
    <we:property name="reportUrl" value="&quot;/groups/me/reports/d293ec0b-6249-420d-82ad-97eac61b6d0a/ReportSectionb838e50ea6a86859c06e?bookmarkGuid=2c63ae4b-0af4-4be6-93dd-03627675cf80&amp;bookmarkUsage=1&amp;ctid=aec762e4-3d54-495e-a8fe-4287dce6fe69&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5c7e6545-e4d5-4d43-98a5-c27044e2fc4a}">
  <we:reference id="WA200003233" version="2.0.0.3" store="es-ES" storeType="OMEX"/>
  <we:alternateReferences/>
  <we:properties>
    <we:property name="Microsoft.Office.CampaignId" value="&quot;none&quot;"/>
    <we:property name="artifactViewState" value="&quot;live&quot;"/>
    <we:property name="backgroundColor" value="&quot;#F3F3F3&quot;"/>
    <we:property name="bookmark" value="&quot;H4sIAAAAAAAAA+1XzW7TQBB+lWgvXCIUO25i91ZCEUIFVQ3KBeUwXo+drTa7Zr0OCVWeBy4cEI+QF2N27dCWhhZFHID05N2Z8fx8OzM7e8UyUZUSVm9gjuyYnWQGN5+gkz0RyqLZfK46Aesy1XB51MuTQd5D3g/DuNfL4kFMXF1aoVXFjq+YBVOgnYiqBulUEvEd6ycckxQHPT4MkygeQp6mbNplIOU5FE4mB1lhl5VoKq1Aio/YqCCWNTWuuwyXpdQGnKGxBYvO2ILEaU+OBU/75AdwKxY4Rm4b6gWW2th2n8fRMIuSBDDGEPJ+1jsa0j9Vw/XOPyzvjHrHRlpZEIoccLSMgMEwCSKeJXmUB0mCgaPnQtpWJF2dLktDaBBGq7KBegGKY8Z8cAarJpYrdlIUBguw7fb0FnOkZT3fQR/r2nC8wNyzlBV2RTasAVVBG+GaYDw3mkD2PJjrWllPfVGrFrOe2870h5FBAjlzhO7DHr8UaMDw2eoMFyjvOveDf5e1dWgCRjSn6wPZO8A2j706LjbfFLsVtBWUkxbmpRe+4Rd75Zbv680XSn7s5Mhn0GhsY2Inm6+a3QfPiEiFNoKDPEyEXmO1A6ApUSqhCtnW9HURvW1wS8GMZmCs6yTpJVWfKxj6SZsMzbOVr5nnwmzLOuj+Crv/Gds2+1y6HTwWTZ6tp9uOT1ovb7Txtg6bxDkIQLat6UDCbc5/6qqBDdMoDnPgA56l8VGY9AOA/a/eg4Dv8SLb7yL7jUHorx3d7jvSP+dXCaLq1HS1G7HXJCBpot45Cjz2+UPv8zvfkA/1+X8j66HtJmMpOJpW6FYBOKVZCGmShPTUDMNkOIiDKIqdqntVW1zaVC9/1uYVXlPYHOnV7ha6tlUJHM9BoQeybMIU6OUIQVCZC8uvjfueCcK/MT0BWTur/jXPvBl3eOvvuWhayWUQAAA=&quot;"/>
    <we:property name="creatorSessionId" value="&quot;af05b762-046e-4cf2-9c55-d9addd586f60&quot;"/>
    <we:property name="creatorTenantId" value="&quot;aec762e4-3d54-495e-a8fe-4287dce6fe69&quot;"/>
    <we:property name="creatorUserId" value="&quot;10032001F803F05B&quot;"/>
    <we:property name="datasetId" value="&quot;356eca22-7207-49c6-8296-f89669a7fb6b&quot;"/>
    <we:property name="embedUrl" value="&quot;/reportEmbed?reportId=d293ec0b-6249-420d-82ad-97eac61b6d0a&amp;config=eyJjbHVzdGVyVXJsIjoiaHR0cHM6Ly9XQUJJLU5PUlRILUVVUk9QRS1HLVBSSU1BUlktcmVkaXJlY3QuYW5hbHlzaXMud2luZG93cy5uZXQiLCJlbWJlZEZlYXR1cmVzIjp7InVzYWdlTWV0cmljc1ZOZXh0Ijp0cnVlfX0%3D&amp;disableSensitivityBanner=true&quot;"/>
    <we:property name="initialStateBookmark" value="&quot;H4sIAAAAAAAAA+1XzW7bMAx+lUCXXYIhdtwm7i3NOgzrL5qhlyEYaJl2VCiWJ8tZsiLPs112GPYIebFRkrO2a9cWwQ7bspMlkubPJ5KirlgqqlLC4gSmyPbYINW4+gSt9JkoDOrV56oVsDYrPHf/9PTweHB++O5kcHxAZFUaoYqK7V0xAzpHcyGqGqTVRcS34zYDKc8gt7sMZIVtVqKuVAFSfEQvTCyja1y2Gc5LqTRYlSMDBq3aGYnTnmwHz7tkEbgRMxwhN556jqXSptln/aiXRnEM2McQsm7a2enRP5XnOjcfl7dGnWNDVRgQBTlgaSmPOhjGQcTTOIuyII4xsPRMSNOIJIuDeakpbkJjUXo0Z1BwTJkLTmPlY7ligzzXmINptge3mEMl6+k99JGqNcdzzByrMMIsyIbRUFTQRLgkGM+0IpAdD6aqLoyjvqyLBrOO3U7Uh6FGAjm1hPbjHr8SqEHzyeIIZyjvOveDf5e1dugCtPCn6wLZOMAmVZ06LlbfCnYraCMo+wxMSyd8wy/22i7f16svlN/YypBPwGtsYmKD1VfFHoJnSKRcacFBbidCx1jdA9CYKJUoctnU9HURvfG4JaCHE9DG9ozkkqrPFgz9pHSKen/hauaF0OuyDtq/wu5fxrbJPptuW4+Fz7PleN3xSevljTbe1KFPnK0AZN2atiRcf/5jWw2sl0T9MAO+y9OkvxPG3QBg86t3K+D7f5FtdpE9YRD6Y0e3h4709/lVgqhaNV3tWmw0CUiaqO8dBf73+W3v892YY5zgbof3wjjq9yBLkkf7/N+R9dB0k5EUHHUjdKsArNI0hCSOQ3pqhmHc2+0HUdS3qh5UbXBuEjX/WZtTeE1hU6T3uV2o2lQlcDyDAh2QpQ9ToJMjBKFIbVhure33SBD+3vQFyNpZpSe7m1WtMyKR+ER5f9bL7zE5+Nd3EAAA&quot;"/>
    <we:property name="isFiltersActionButtonVisible" value="true"/>
    <we:property name="isVisualContainerHeaderHidden" value="false"/>
    <we:property name="pageDisplayName" value="&quot;N1 EX 3&quot;"/>
    <we:property name="pageName" value="&quot;ReportSectionf847d499ae8e2af3d057&quot;"/>
    <we:property name="reportEmbeddedTime" value="&quot;2024-05-06T11:42:48.595Z&quot;"/>
    <we:property name="reportName" value="&quot;SPRINT 6&quot;"/>
    <we:property name="reportState" value="&quot;CONNECTED&quot;"/>
    <we:property name="reportUrl" value="&quot;/groups/me/reports/d293ec0b-6249-420d-82ad-97eac61b6d0a/ReportSectionf847d499ae8e2af3d057?bookmarkGuid=82fc39a5-1a01-4689-9ad5-9027149212c2&amp;bookmarkUsage=1&amp;ctid=aec762e4-3d54-495e-a8fe-4287dce6fe69&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401fc480-0c4c-4e35-bded-a809848fd9b3}">
  <we:reference id="WA200003233" version="2.0.0.3" store="es-ES" storeType="OMEX"/>
  <we:alternateReferences/>
  <we:properties>
    <we:property name="Microsoft.Office.CampaignId" value="&quot;none&quot;"/>
    <we:property name="artifactViewState" value="&quot;live&quot;"/>
    <we:property name="backgroundColor" value="&quot;#F3F3F3&quot;"/>
    <we:property name="bookmark" value="&quot;H4sIAAAAAAAAA+1YzW7jNhB+FYOXXIyW+rEs5RYYCfqzWwSbbvZQ5DAiRza3sqSSVBrX8PN0Lz0U+wh+sQ4puXF+mhgBusAiuhjmzGj4fcOZT4TWTCrTlLD6CZbIjtmJ1Lj9E0bySFUW9faTGQVszKrOmwrOQ46AAkGGIpJxOCVv3VhVV4Ydr5kFPUd7qUwLpUtJxl+uxgzK8hzmblVAaXDMGtSmrqBUf2AXTC6rW9yMGd40Za3BpbywYNGlvaZwWhOE4JuIdgRh1TVeoLCd9R02tbb9OuApRGE4KWQkMAQuJoGgZ0zn9TCfj3ebemCzurKgKgLgbBPkqQxknMaJiKJCxkkYO3uhStuH5KvTm0YT7/WubGfeGecSEsHzAKNJkOZ5kQacYNlV42JmxHReayWgJGOXzmW73DEPx+xM10uftz8sS5GnlVV25RYaKgM9xTH72aflGyr+hwVq9M8RF6m6kq3Z9/7XYUVjusL4kLJd3vO41UXdaoHvsLhdeAQbOrFzXdN5ehQNKDNqqW5aGfLR7pdQtr4NKPkbRayIoOPlzPTA0QwqkHDkgq829NN1wN7OByF6vAxPgxuzRf37TCNVXrLjYDNe7w7jRF5DJch6H8vJfK5xDrsSnv5PQCWKklpOevtZW/Vtzu9j5nuY7zbQXdjfKSq7FovVG7zG8iHCf/0PXTtUl1S0bib7s38hy751fTqhtp8rdoe5VaQZFpaND97DxX5wf39rt3+ROOGoQLGALmPPib3Fh4fKDznUtwim1S+ntAe/zj86TWlH3QmCRPPt8lFcrs+NquZlr3+3gtNNLvu1UU5afUKnKxuXo5BTgCCbFkWYJZNpUqRpeKD8JDLDTERTzjPJZV6EEU8H+Tl6X5FRjn6ko5D1cpChQYYGGXpWhmAaSRKRSERBnNO9SUQJP1SGwgmmpGCxyHkksyCHtBhkaCdD/sJrBhUaVGhQoecvQwlOkiCn+0xW5FCEYYbiv1XoOeKvoi1Otn/XT/bFMDgvHZyvVA2/0AvlgBl3tGYL0PbupO8+9tBOH/e+4PScVn62X0Vn7mb3ldDtBvHKKz1yKSCJsyjCIJcTQXfHwOF6sp8s3ti8vrn/3vAJby1siXru+detNQ0IPIequyc2HQ+FPo7GBirpetn/99fSR25y/vsm89s47Jt/AN1Tbq9hFQAA&quot;"/>
    <we:property name="creatorSessionId" value="&quot;86ea422d-6387-4e13-b5a6-bc83c396ce63&quot;"/>
    <we:property name="creatorTenantId" value="&quot;aec762e4-3d54-495e-a8fe-4287dce6fe69&quot;"/>
    <we:property name="creatorUserId" value="&quot;10032001F803F05B&quot;"/>
    <we:property name="datasetId" value="&quot;356eca22-7207-49c6-8296-f89669a7fb6b&quot;"/>
    <we:property name="embedUrl" value="&quot;/reportEmbed?reportId=d293ec0b-6249-420d-82ad-97eac61b6d0a&amp;config=eyJjbHVzdGVyVXJsIjoiaHR0cHM6Ly9XQUJJLU5PUlRILUVVUk9QRS1HLVBSSU1BUlktcmVkaXJlY3QuYW5hbHlzaXMud2luZG93cy5uZXQiLCJlbWJlZEZlYXR1cmVzIjp7InVzYWdlTWV0cmljc1ZOZXh0Ijp0cnVlfX0%3D&amp;disableSensitivityBanner=true&quot;"/>
    <we:property name="initialStateBookmark" value="&quot;H4sIAAAAAAAAA+1YzW7bOBB+FYOXXIytfmxZys1rJOg2TRskbXpYBIsRObLZlSWVpNJ4DT/P9tJD0Ufwi3VIyRvnZxMjwBZYRBfDHI6G3zc/nwgtmZC6ymHxBubI9tlYKFz/DT2xJwuDav1F93zWZ0Wz++vbt0fH49OjP96Mjw/IXFZGloVm+0tmQE3RnEtdQ25jkfH3iz6DPD+BqV1lkGvsswqVLgvI5V/YONOWUTWu+gyvqrxUYEOeGTBow16SO63pbP+XkE4EbuQlniE3jfUUq1KZdu17MYRBMMxEyDEAjw99Ts/oZtfBfNzfHuqATcrCgCwIgLUN0YuFLwbxIOJhmIlBFAysPZO5aV3SxcFVpYj3cpOvQ7c5SAVE3Et9DId+nKZZ7HsEyywq6zMhptNSSQ45GZtwNtr5hnnQZ4eqnLu4bZUMeR4URpqFXSgoNLQU++ydC+utKPkfZqjQPUdchGxStmS/uV+LFbVuEuNc8np+a8euzspacTzF7HrhEKyoYieqpHo6FBVI3aspb0pq2qPTzyGvXRtQ8NeSWBFBy8ua6YG9CRQgYM86X6zop+mArZN3QnR/Gh4G12ez8vNEIWVesH1/1V9uijEWl1Bwst7GMp5OFU5hk8KD/wioQJ5TywlnP6yLts2925i9Lcw3G+gm7JeS0q74bPEaLzG/i/Cf/btbG1TnlLRmJtvaP5Fl27ouHJfr7wW7wdxI0gwD88o5b+Fir+zfT/X6K6kS9jLkM2gitpzYMd4tqrdLUY8RdK2eTmkLfpl+tJpS95oKgkD9Yn4vLtvnWhbTvNW/a8FpJpf9WUkrrS6g1ZWVjZGJEYCfjLIsSKLhKMriONhRfiKRYMLDkeclwhNpFoRe3MnP3vuCjKJ3RKUQ5byToU6GOhl6VIZgFAoSkZCH/iClexMPI29XGQqGGJOCDXjqhSLxU4izToY2MuQuvLpToU6FOhV6/DIU4TDyU7rPJFkKWRAkyP9dhR4j/izaYrz+Vj7YF93gPHVw/qdq+JNeKDvMuKU1mYEyNyd987GHTvq49QWn5bRws/0sOnMzu8+EbjOIF07p0RMcokEShuinYsjp7uhbXA/2k8Erk5ZXt98bLuC1hc1RTR3/sja6Ao4nUDT3xKrhIdH50dhAIWwvu//uWnrPTc5+xGTuDAIj0xx39G+orn4Andr/hIkVAAA=&quot;"/>
    <we:property name="isFiltersActionButtonVisible" value="true"/>
    <we:property name="isVisualContainerHeaderHidden" value="false"/>
    <we:property name="pageDisplayName" value="&quot;N1 EX 4&quot;"/>
    <we:property name="pageName" value="&quot;ReportSection108a3225fd3ce2a0c51c&quot;"/>
    <we:property name="reportEmbeddedTime" value="&quot;2024-05-06T11:43:21.440Z&quot;"/>
    <we:property name="reportName" value="&quot;SPRINT 6&quot;"/>
    <we:property name="reportState" value="&quot;CONNECTED&quot;"/>
    <we:property name="reportUrl" value="&quot;/groups/me/reports/d293ec0b-6249-420d-82ad-97eac61b6d0a/ReportSection108a3225fd3ce2a0c51c?bookmarkGuid=cdeec3ca-fe57-48d7-b09c-8c2b4e4a5305&amp;bookmarkUsage=1&amp;ctid=aec762e4-3d54-495e-a8fe-4287dce6fe69&amp;fromEntryPoint=export&quot;"/>
  </we:properties>
  <we:bindings/>
  <we:snapshot xmlns:r="http://schemas.openxmlformats.org/officeDocument/2006/relationships"/>
</we:webextension>
</file>

<file path=ppt/webextensions/webextension4.xml><?xml version="1.0" encoding="utf-8"?>
<we:webextension xmlns:we="http://schemas.microsoft.com/office/webextensions/webextension/2010/11" id="{c938dbc1-61b6-46d8-822c-a0051b155e8d}">
  <we:reference id="WA200003233" version="2.0.0.3" store="es-ES" storeType="OMEX"/>
  <we:alternateReferences/>
  <we:properties>
    <we:property name="Microsoft.Office.CampaignId" value="&quot;none&quot;"/>
    <we:property name="artifactViewState" value="&quot;live&quot;"/>
    <we:property name="backgroundColor" value="&quot;#F3F3F3&quot;"/>
    <we:property name="bookmark" value="&quot;H4sIAAAAAAAAA9VXzXLbRgx+Fc1eetE0/NEP5Zvrun+TpG6ccQ8djwfkgvK65C6zu3SsevQ87SWnPIJfrNglacmUKsVJJnF1IrEQ8AH4gAVvGRemKmDxEkpkB+yQa7z7Gwb8GyEt6rt/zCBkQyab02QSTvgMspjDNJ5EOMLRjE5VZYWShh3cMgt6jvZMmBoKZ5KEf5wPGRTFCczdWw6FwSGrUBsloRB/YaNMR1bXuBwyvKkKpcGZPLVg0Zm9JnV6JwjhtzF5hMyKazzFzDbSV1gpbdv3MA/CaRDnoySGSZDk+SzJ6T+mOfUw9+s7px7YkZIWhCQATjaeBsF4msYQ4myWTOJREAROnovCtirp4vim0hQ3ZWNRubQdURRzpUUGBfPxaTRNOLfsJ4EadHa5eI7XWDjJ8fbzzaNTVesMX6EHeyytsKTEakM4Lqyy5GxJ6VwzwDJVS6sXg1+c6E199w68Suu6O/ayS/X2SCMB5+wgWA7/f7E4C7sCOeTXIDOS9qM4nM81zsG2rw9xHqmiLrfIt+O3GqSBlnYOzIlWxHx/BqULwEt/qGVL5GAT8TlJjJDzom2UFTNfN4GUULkeTK+IzY6Ay649yNnVGufbyi08M59UqVa0e2LAGg6dL50wTsfTcTBFHofjADHhk2m+t/O/NslKYa9AwqDVyZzOswqEecYF9LgXflS3vEAwtcbPAbahsKgHHeq1FvnC46hDdQZaNDeRj+ajo2xvV28uE3fvJXsQuRV0U1ooqw2Grpg54DjIMbsE84CjL9BsSdDeofFnJR4ODWcjSCPMozjGMU8gnsGIj6InT3HBezwe99MRrvHltapeEtImIufjrNssIrKhVelDa8tl6vRNjTSZhn2U3QE9/9Y97LLkJvR9NJVWvHZpH7KmGp7QrWa2rpmp0rldU6Rd6hQLKpq3/kFZ7KjLqn7qWiAXfrtbsTQXWFBSydWvmqP+rrkxvhe6W7eifj4+vdT3ILONqUAY5IXPRH9iUaUdSqopFTnwFG7yFK0ldF/qycDvl+gmmE+o5KIL4+ceaPP5c+7hQ1rgf1u4J+HS/c6X/TZ7XCfdJ2A3rK+7NnW039fpG9tS+DSA7qbso2e11Yhbljz1xZrz0+J1HN+6kP6oVV19eE89lsPN2hYFk4RutDSYTmYBT0LAaOys7c443thU3fRvSG9wJWEl0seue1C1NRVkeAKymSNVg0qg1yP+geSu2v7Z3zvPBV1AjeszKGo/d92ncdfm9PsXe06PZJwPAAA=&quot;"/>
    <we:property name="creatorSessionId" value="&quot;4b12fabd-2909-4a31-98ae-4ae669153e9a&quot;"/>
    <we:property name="creatorTenantId" value="&quot;aec762e4-3d54-495e-a8fe-4287dce6fe69&quot;"/>
    <we:property name="creatorUserId" value="&quot;10032001F803F05B&quot;"/>
    <we:property name="datasetId" value="&quot;356eca22-7207-49c6-8296-f89669a7fb6b&quot;"/>
    <we:property name="embedUrl" value="&quot;/reportEmbed?reportId=d293ec0b-6249-420d-82ad-97eac61b6d0a&amp;config=eyJjbHVzdGVyVXJsIjoiaHR0cHM6Ly9XQUJJLU5PUlRILUVVUk9QRS1HLVBSSU1BUlktcmVkaXJlY3QuYW5hbHlzaXMud2luZG93cy5uZXQiLCJlbWJlZEZlYXR1cmVzIjp7InVzYWdlTWV0cmljc1ZOZXh0Ijp0cnVlfX0%3D&amp;disableSensitivityBanner=true&quot;"/>
    <we:property name="initialStateBookmark" value="&quot;H4sIAAAAAAAAA9VXzXLbOAx+FQ8ve/FsJSv+y81Ns39tfjbppIdOJgNJkMOsRKoklcab8fPsXva0j5AXK0hKsSN77aTttNmcKBABPgAfQPiWpVyXOcwOoUC2yyapwru/oJP+wIVBdfe37oSsy4S/fXl09PpgcvL64nBysE9iWRouhWa7t8yAmqI547qC3Noi4fvzLoM8P4ap/cog19hlJSotBeT8T/TKdGVUhfMuw5sylwqsyVMDBq3Za1Knb/Id/hiRR0gMv8ZTTIyXnmAplam/wywIh0GU7YwiGASjLBuPMvof7W8dzO361qkDtieFAS4IgJX1h0HQH8YRhDgejwbRThAEVp7x3NQq8Wz/plQUN2VjVtp87VEUU6l4Ajlz8SnUPpxb9gtHBSq5nL3Ba8ytZH/9/erVqaxUgifowO4Lww0psUoTjgsjDTmbUzqXDLBEVsKoWec3K/pQ3f0DTqV23Vw72aX8uKeQgKdsN5h3/3+xWAubApmk1yASkrajmEynCqdg6s+HOPdkXhVr5OvxGwVCQ007C+ZYSWK+u4PCBuCkP1WiJnKwivicJJqLaV43yoKZb30gBZS2B+MrYrMl4LxpD3J2tcT5unIzx8xnVaoF7Z4ZMM+h87kVRnF/2A+GmEZhP0AcpYNhtrXzvzfJCm6uQECn1kmszosSuH6RcmhxL/ysbjlA0JXCrwHWU5hXnQb1Uot843HUoDoDxf1L5KL57CjrZ9WZS/jdv4I9iNxweikNFOUKQxfM7KTYyTC5BP2Aoweo1yRo69D4o+QPh4a1EcQ9zHpRhP10BNEYdtKd3rOnOE9bPO630xEu8eWtLA8JqY/I+jhrNose2VCycKHV5dJV/KFCmkzdNsrmgs6/N4dNluyEvo+mVDKtbNq7zFfDEbrWTJY1E1lYt0uKtEudYk5Fc9YflcWGuqxsp64GcuHWugVLM445JZVcHakU1Uv/Yrziqlm3eu18fHmp70EmK1OBMIgLl4n2xKJKW5RUUypy4Cjs89RbSui21JOBd5doJ5hLqEh5E8avLdD66+fcwYc4x/+2cE/Cuf07n7fb7GmddJ+AzbC+79rU0H5bp69sS+HzALqZsk+e1UYhrlny5Ddrzi+L13J87UL6s5JV+fieeiqH/drWCwYjetHiYDgYB+koBOz1rbXNGccbE8ub9gvpDC4krED6sWsPsjK6hASPQfg5UnpUHJ0e8Q9Eaqvtzu7decPpAfKuzyCvfJ0ri5t8EBheD4VH6PtQ558A8BPIVsQPAAA=&quot;"/>
    <we:property name="isFiltersActionButtonVisible" value="true"/>
    <we:property name="isVisualContainerHeaderHidden" value="false"/>
    <we:property name="pageDisplayName" value="&quot;N1 EX 5&quot;"/>
    <we:property name="pageName" value="&quot;ReportSection1f01703f483a608ff98f&quot;"/>
    <we:property name="reportEmbeddedTime" value="&quot;2024-05-06T11:37:04.240Z&quot;"/>
    <we:property name="reportName" value="&quot;SPRINT 6&quot;"/>
    <we:property name="reportState" value="&quot;CONNECTED&quot;"/>
    <we:property name="reportUrl" value="&quot;/groups/me/reports/d293ec0b-6249-420d-82ad-97eac61b6d0a/ReportSection1f01703f483a608ff98f?bookmarkGuid=86fe48d8-89d0-4106-82b8-de491848de9c&amp;bookmarkUsage=1&amp;ctid=aec762e4-3d54-495e-a8fe-4287dce6fe69&amp;fromEntryPoint=expor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schemas.microsoft.com/office/2006/documentManagement/types"/>
    <ds:schemaRef ds:uri="http://purl.org/dc/dcmitype/"/>
    <ds:schemaRef ds:uri="http://schemas.microsoft.com/office/2006/metadata/properties"/>
    <ds:schemaRef ds:uri="http://purl.org/dc/elements/1.1/"/>
    <ds:schemaRef ds:uri="b1e4d6ee-9f6f-43f8-a618-24f3d84da28f"/>
    <ds:schemaRef ds:uri="http://purl.org/dc/terms/"/>
    <ds:schemaRef ds:uri="http://www.w3.org/XML/1998/namespace"/>
    <ds:schemaRef ds:uri="http://schemas.microsoft.com/office/infopath/2007/PartnerControls"/>
    <ds:schemaRef ds:uri="http://schemas.openxmlformats.org/package/2006/metadata/core-properties"/>
    <ds:schemaRef ds:uri="f577acbf-5b0b-4b4f-9948-268e97f8d3a4"/>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1684</TotalTime>
  <Words>640</Words>
  <Application>Microsoft Office PowerPoint</Application>
  <PresentationFormat>Pantalla panoràmica</PresentationFormat>
  <Paragraphs>19</Paragraphs>
  <Slides>4</Slides>
  <Notes>4</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4</vt:i4>
      </vt:variant>
    </vt:vector>
  </HeadingPairs>
  <TitlesOfParts>
    <vt:vector size="10" baseType="lpstr">
      <vt:lpstr>Aptos</vt:lpstr>
      <vt:lpstr>Arial</vt:lpstr>
      <vt:lpstr>Calibri</vt:lpstr>
      <vt:lpstr>Calibri Light</vt:lpstr>
      <vt:lpstr>Segoe UI Light</vt:lpstr>
      <vt:lpstr>Office Theme</vt:lpstr>
      <vt:lpstr>Sprint 6 Nivell 1 Exercicis 1 i 2</vt:lpstr>
      <vt:lpstr>Sprint 6 Nivell 1 Exercici 3</vt:lpstr>
      <vt:lpstr>Sprint 6 Nivell 1 Exercici 4</vt:lpstr>
      <vt:lpstr>Sprint 6 Nivell 1 Exercici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Pau Fernández Ripollès</cp:lastModifiedBy>
  <cp:revision>11</cp:revision>
  <dcterms:created xsi:type="dcterms:W3CDTF">2018-06-07T21:39:02Z</dcterms:created>
  <dcterms:modified xsi:type="dcterms:W3CDTF">2024-05-10T12:37:17Z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