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7" r:id="rId4"/>
    <p:sldId id="258" r:id="rId5"/>
    <p:sldId id="259" r:id="rId6"/>
    <p:sldId id="263" r:id="rId7"/>
    <p:sldId id="264" r:id="rId8"/>
    <p:sldId id="265" r:id="rId9"/>
    <p:sldId id="261" r:id="rId10"/>
    <p:sldId id="266"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12/14/2020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‹Nº›</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5944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2982634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922153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365928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12/14/2020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9863364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351418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160885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413008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244485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12/14/2020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959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12/14/2020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352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12/14/2020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12945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B84DA7-C5CD-4709-B6C9-A0B8B9A17A7A}"/>
              </a:ext>
            </a:extLst>
          </p:cNvPr>
          <p:cNvSpPr>
            <a:spLocks noGrp="1"/>
          </p:cNvSpPr>
          <p:nvPr>
            <p:ph type="ctrTitle"/>
          </p:nvPr>
        </p:nvSpPr>
        <p:spPr>
          <a:xfrm>
            <a:off x="1915127" y="1330774"/>
            <a:ext cx="8361229" cy="2098226"/>
          </a:xfrm>
        </p:spPr>
        <p:txBody>
          <a:bodyPr/>
          <a:lstStyle/>
          <a:p>
            <a:r>
              <a:rPr lang="es-MX" dirty="0"/>
              <a:t>Análisis de Datos</a:t>
            </a:r>
          </a:p>
        </p:txBody>
      </p:sp>
      <p:sp>
        <p:nvSpPr>
          <p:cNvPr id="3" name="Subtítulo 2">
            <a:extLst>
              <a:ext uri="{FF2B5EF4-FFF2-40B4-BE49-F238E27FC236}">
                <a16:creationId xmlns:a16="http://schemas.microsoft.com/office/drawing/2014/main" id="{5EC6484A-AA09-4DB7-B526-C59EE01D0936}"/>
              </a:ext>
            </a:extLst>
          </p:cNvPr>
          <p:cNvSpPr>
            <a:spLocks noGrp="1"/>
          </p:cNvSpPr>
          <p:nvPr>
            <p:ph type="subTitle" idx="1"/>
          </p:nvPr>
        </p:nvSpPr>
        <p:spPr/>
        <p:txBody>
          <a:bodyPr/>
          <a:lstStyle/>
          <a:p>
            <a:pPr algn="l"/>
            <a:r>
              <a:rPr lang="es-MX" dirty="0"/>
              <a:t>Paulina Garza Allende 188456</a:t>
            </a:r>
          </a:p>
          <a:p>
            <a:pPr algn="l"/>
            <a:r>
              <a:rPr lang="es-MX" dirty="0"/>
              <a:t>Yael Leilani Domínguez Alfaro 137092</a:t>
            </a:r>
          </a:p>
        </p:txBody>
      </p:sp>
    </p:spTree>
    <p:extLst>
      <p:ext uri="{BB962C8B-B14F-4D97-AF65-F5344CB8AC3E}">
        <p14:creationId xmlns:p14="http://schemas.microsoft.com/office/powerpoint/2010/main" val="2139744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E4D60F2-3D35-46C9-8AA5-41C69A209798}"/>
              </a:ext>
            </a:extLst>
          </p:cNvPr>
          <p:cNvSpPr>
            <a:spLocks noGrp="1"/>
          </p:cNvSpPr>
          <p:nvPr>
            <p:ph idx="1"/>
          </p:nvPr>
        </p:nvSpPr>
        <p:spPr>
          <a:xfrm>
            <a:off x="1371600" y="490194"/>
            <a:ext cx="9601200" cy="5377206"/>
          </a:xfrm>
        </p:spPr>
        <p:txBody>
          <a:bodyPr>
            <a:normAutofit/>
          </a:bodyPr>
          <a:lstStyle/>
          <a:p>
            <a:pPr marL="0" indent="0">
              <a:buNone/>
            </a:pPr>
            <a:r>
              <a:rPr lang="es-ES" sz="2400" dirty="0">
                <a:solidFill>
                  <a:srgbClr val="333333"/>
                </a:solidFill>
              </a:rPr>
              <a:t>En resumen el análisis econométrico utilizando el SIGI ha demostrado el impacto significativo de las instituciones sociales en los resultados de la igualdad de género. Por ejemplo, los niveles más altos de desigualdad de género en las instituciones sociales están estrechamente relacionados con una menor inclusión financiera de las mujeres. Sin embargo, los niveles más altos de desigualdad no están necesariamente asociados con niveles más bajos de ingreso per cápita. Algunos países de ingresos altos en la región de Medio Oriente (Pakistán), por ejemplo, tienen altos niveles de desigualdad de género. La educación, por otro lado, parece ser un promotor de los derechos de las mujeres y por lo tanto la equidad de género. Cuanto mayor es el porcentaje de mujeres que saben leer y escribir, menor es la discriminación que sufren en las instituciones sociales.</a:t>
            </a:r>
            <a:endParaRPr lang="es-MX" sz="2800" dirty="0"/>
          </a:p>
        </p:txBody>
      </p:sp>
    </p:spTree>
    <p:extLst>
      <p:ext uri="{BB962C8B-B14F-4D97-AF65-F5344CB8AC3E}">
        <p14:creationId xmlns:p14="http://schemas.microsoft.com/office/powerpoint/2010/main" val="1422006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18198-8BEC-4A6E-8E05-902F87BFDB41}"/>
              </a:ext>
            </a:extLst>
          </p:cNvPr>
          <p:cNvSpPr>
            <a:spLocks noGrp="1"/>
          </p:cNvSpPr>
          <p:nvPr>
            <p:ph type="title"/>
          </p:nvPr>
        </p:nvSpPr>
        <p:spPr/>
        <p:txBody>
          <a:bodyPr/>
          <a:lstStyle/>
          <a:p>
            <a:r>
              <a:rPr lang="es-MX" dirty="0"/>
              <a:t>Colaboración</a:t>
            </a:r>
          </a:p>
        </p:txBody>
      </p:sp>
      <p:sp>
        <p:nvSpPr>
          <p:cNvPr id="3" name="Marcador de contenido 2">
            <a:extLst>
              <a:ext uri="{FF2B5EF4-FFF2-40B4-BE49-F238E27FC236}">
                <a16:creationId xmlns:a16="http://schemas.microsoft.com/office/drawing/2014/main" id="{C501B43C-9174-4E31-8268-B5B2736F7A6D}"/>
              </a:ext>
            </a:extLst>
          </p:cNvPr>
          <p:cNvSpPr>
            <a:spLocks noGrp="1"/>
          </p:cNvSpPr>
          <p:nvPr>
            <p:ph idx="1"/>
          </p:nvPr>
        </p:nvSpPr>
        <p:spPr/>
        <p:txBody>
          <a:bodyPr/>
          <a:lstStyle/>
          <a:p>
            <a:endParaRPr lang="es-MX" dirty="0">
              <a:effectLst/>
            </a:endParaRPr>
          </a:p>
          <a:p>
            <a:pPr algn="l"/>
            <a:r>
              <a:rPr lang="es-MX" sz="2400" dirty="0"/>
              <a:t>Paulina Garza Allende: Valores como mínimos, máximos y promedios, gráficas e histogramas, hipótesis. </a:t>
            </a:r>
          </a:p>
          <a:p>
            <a:pPr algn="l"/>
            <a:r>
              <a:rPr lang="es-MX" sz="2400" dirty="0"/>
              <a:t>Yael Leilani Domínguez Alfaro: Obtención de datos, acotar la información que se usó (países e índices), hipótesis, presentación.</a:t>
            </a:r>
          </a:p>
          <a:p>
            <a:endParaRPr lang="es-MX" dirty="0"/>
          </a:p>
        </p:txBody>
      </p:sp>
    </p:spTree>
    <p:extLst>
      <p:ext uri="{BB962C8B-B14F-4D97-AF65-F5344CB8AC3E}">
        <p14:creationId xmlns:p14="http://schemas.microsoft.com/office/powerpoint/2010/main" val="132867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38FB2-299E-46B7-86D5-866B6478DAAF}"/>
              </a:ext>
            </a:extLst>
          </p:cNvPr>
          <p:cNvSpPr>
            <a:spLocks noGrp="1"/>
          </p:cNvSpPr>
          <p:nvPr>
            <p:ph type="title"/>
          </p:nvPr>
        </p:nvSpPr>
        <p:spPr>
          <a:xfrm>
            <a:off x="1253613" y="395528"/>
            <a:ext cx="2898559" cy="681361"/>
          </a:xfrm>
        </p:spPr>
        <p:txBody>
          <a:bodyPr>
            <a:normAutofit fontScale="90000"/>
          </a:bodyPr>
          <a:lstStyle/>
          <a:p>
            <a:r>
              <a:rPr lang="es-MX" dirty="0"/>
              <a:t>Los índices</a:t>
            </a:r>
          </a:p>
        </p:txBody>
      </p:sp>
      <p:sp>
        <p:nvSpPr>
          <p:cNvPr id="3" name="Marcador de contenido 2">
            <a:extLst>
              <a:ext uri="{FF2B5EF4-FFF2-40B4-BE49-F238E27FC236}">
                <a16:creationId xmlns:a16="http://schemas.microsoft.com/office/drawing/2014/main" id="{A68FE71C-AF46-4B24-A6D2-8E556E29E92E}"/>
              </a:ext>
            </a:extLst>
          </p:cNvPr>
          <p:cNvSpPr>
            <a:spLocks noGrp="1"/>
          </p:cNvSpPr>
          <p:nvPr>
            <p:ph idx="1"/>
          </p:nvPr>
        </p:nvSpPr>
        <p:spPr>
          <a:xfrm>
            <a:off x="1106128" y="1076889"/>
            <a:ext cx="10903619" cy="3298466"/>
          </a:xfrm>
        </p:spPr>
        <p:txBody>
          <a:bodyPr>
            <a:normAutofit lnSpcReduction="10000"/>
          </a:bodyPr>
          <a:lstStyle/>
          <a:p>
            <a:pPr marL="0" indent="0">
              <a:buNone/>
            </a:pPr>
            <a:r>
              <a:rPr lang="es-MX" sz="1800" dirty="0">
                <a:solidFill>
                  <a:schemeClr val="tx1"/>
                </a:solidFill>
              </a:rPr>
              <a:t>Los índices utilizados para este proyecto son: </a:t>
            </a:r>
          </a:p>
          <a:p>
            <a:pPr lvl="1" algn="just">
              <a:buFont typeface="Arial" panose="020B0604020202020204" pitchFamily="34" charset="0"/>
              <a:buChar char="•"/>
            </a:pPr>
            <a:r>
              <a:rPr lang="es-MX" sz="1800" i="0" dirty="0">
                <a:solidFill>
                  <a:schemeClr val="tx1"/>
                </a:solidFill>
                <a:cs typeface="Arial" panose="020B0604020202020204" pitchFamily="34" charset="0"/>
              </a:rPr>
              <a:t>Demografía: Esperanza de vida del 2018</a:t>
            </a:r>
          </a:p>
          <a:p>
            <a:pPr lvl="1" algn="just">
              <a:buFont typeface="Arial" panose="020B0604020202020204" pitchFamily="34" charset="0"/>
              <a:buChar char="•"/>
            </a:pPr>
            <a:r>
              <a:rPr lang="es-MX" sz="1800" i="0" dirty="0">
                <a:solidFill>
                  <a:schemeClr val="tx1"/>
                </a:solidFill>
                <a:cs typeface="Arial" panose="020B0604020202020204" pitchFamily="34" charset="0"/>
              </a:rPr>
              <a:t>Economía: Gasto total del gobierno como % del PIB 2010-2018</a:t>
            </a:r>
          </a:p>
          <a:p>
            <a:pPr lvl="1" algn="just">
              <a:buFont typeface="Arial" panose="020B0604020202020204" pitchFamily="34" charset="0"/>
              <a:buChar char="•"/>
            </a:pPr>
            <a:r>
              <a:rPr lang="es-MX" sz="1800" i="0" dirty="0">
                <a:solidFill>
                  <a:schemeClr val="tx1"/>
                </a:solidFill>
                <a:cs typeface="Arial" panose="020B0604020202020204" pitchFamily="34" charset="0"/>
              </a:rPr>
              <a:t>Educación: </a:t>
            </a:r>
            <a:r>
              <a:rPr lang="es-ES" sz="1800" i="0" dirty="0">
                <a:solidFill>
                  <a:schemeClr val="tx1"/>
                </a:solidFill>
                <a:effectLst/>
                <a:ea typeface="Times New Roman" panose="02020603050405020304" pitchFamily="18" charset="0"/>
                <a:cs typeface="Arial" panose="020B0604020202020204" pitchFamily="34" charset="0"/>
              </a:rPr>
              <a:t>Tasa de alfabetización de jóvenes (15-24 años)</a:t>
            </a:r>
            <a:r>
              <a:rPr lang="en-US" sz="1800" i="0" dirty="0">
                <a:solidFill>
                  <a:schemeClr val="tx1"/>
                </a:solidFill>
                <a:effectLst/>
                <a:ea typeface="Times New Roman" panose="02020603050405020304" pitchFamily="18" charset="0"/>
                <a:cs typeface="Arial" panose="020B0604020202020204" pitchFamily="34" charset="0"/>
              </a:rPr>
              <a:t> (Hombres y </a:t>
            </a:r>
            <a:r>
              <a:rPr lang="es-MX" sz="1800" i="0" dirty="0">
                <a:solidFill>
                  <a:schemeClr val="tx1"/>
                </a:solidFill>
                <a:effectLst/>
                <a:ea typeface="Times New Roman" panose="02020603050405020304" pitchFamily="18" charset="0"/>
                <a:cs typeface="Arial" panose="020B0604020202020204" pitchFamily="34" charset="0"/>
              </a:rPr>
              <a:t>Mujeres</a:t>
            </a:r>
            <a:r>
              <a:rPr lang="en-US" sz="1800" i="0" dirty="0">
                <a:solidFill>
                  <a:schemeClr val="tx1"/>
                </a:solidFill>
                <a:effectLst/>
                <a:ea typeface="Times New Roman" panose="02020603050405020304" pitchFamily="18" charset="0"/>
                <a:cs typeface="Arial" panose="020B0604020202020204" pitchFamily="34" charset="0"/>
              </a:rPr>
              <a:t>). </a:t>
            </a:r>
            <a:r>
              <a:rPr lang="es-MX" sz="1800" i="0" dirty="0">
                <a:solidFill>
                  <a:schemeClr val="tx1"/>
                </a:solidFill>
                <a:cs typeface="Arial" panose="020B0604020202020204" pitchFamily="34" charset="0"/>
              </a:rPr>
              <a:t>2010-2018</a:t>
            </a:r>
            <a:endParaRPr lang="en-US" sz="1800" i="0" dirty="0">
              <a:solidFill>
                <a:schemeClr val="tx1"/>
              </a:solidFill>
              <a:effectLst/>
              <a:ea typeface="Times New Roman" panose="02020603050405020304" pitchFamily="18" charset="0"/>
              <a:cs typeface="Arial" panose="020B0604020202020204" pitchFamily="34" charset="0"/>
            </a:endParaRPr>
          </a:p>
          <a:p>
            <a:pPr lvl="1" algn="just">
              <a:buFont typeface="Arial" panose="020B0604020202020204" pitchFamily="34" charset="0"/>
              <a:buChar char="•"/>
            </a:pPr>
            <a:r>
              <a:rPr lang="es-MX" sz="1800" i="0" dirty="0">
                <a:solidFill>
                  <a:schemeClr val="tx1"/>
                </a:solidFill>
                <a:cs typeface="Arial" panose="020B0604020202020204" pitchFamily="34" charset="0"/>
              </a:rPr>
              <a:t>Equidad: Gini </a:t>
            </a:r>
            <a:r>
              <a:rPr lang="es-MX" sz="1800" i="0" dirty="0">
                <a:solidFill>
                  <a:schemeClr val="tx1"/>
                </a:solidFill>
                <a:effectLst/>
                <a:ea typeface="Times New Roman" panose="02020603050405020304" pitchFamily="18" charset="0"/>
                <a:cs typeface="Arial" panose="020B0604020202020204" pitchFamily="34" charset="0"/>
              </a:rPr>
              <a:t>(coeficiente de desigualdad económica</a:t>
            </a:r>
            <a:r>
              <a:rPr lang="en-US" sz="1800" i="0" dirty="0">
                <a:solidFill>
                  <a:schemeClr val="tx1"/>
                </a:solidFill>
                <a:effectLst/>
                <a:ea typeface="Times New Roman" panose="02020603050405020304" pitchFamily="18" charset="0"/>
                <a:cs typeface="Arial" panose="020B0604020202020204" pitchFamily="34" charset="0"/>
              </a:rPr>
              <a:t>),</a:t>
            </a:r>
            <a:r>
              <a:rPr lang="es-MX" sz="1800" i="0" dirty="0">
                <a:solidFill>
                  <a:schemeClr val="tx1"/>
                </a:solidFill>
                <a:cs typeface="Arial" panose="020B0604020202020204" pitchFamily="34" charset="0"/>
              </a:rPr>
              <a:t> </a:t>
            </a:r>
            <a:r>
              <a:rPr lang="en-US" sz="1800" i="0" dirty="0">
                <a:solidFill>
                  <a:schemeClr val="tx1"/>
                </a:solidFill>
                <a:effectLst/>
                <a:ea typeface="Times New Roman" panose="02020603050405020304" pitchFamily="18" charset="0"/>
                <a:cs typeface="Arial" panose="020B0604020202020204" pitchFamily="34" charset="0"/>
              </a:rPr>
              <a:t>PIB per capita (US$) 2010−2018.</a:t>
            </a:r>
            <a:endParaRPr lang="es-MX" sz="1800" i="0" dirty="0">
              <a:solidFill>
                <a:schemeClr val="tx1"/>
              </a:solidFill>
              <a:cs typeface="Arial" panose="020B0604020202020204" pitchFamily="34" charset="0"/>
            </a:endParaRPr>
          </a:p>
          <a:p>
            <a:pPr lvl="1" algn="just">
              <a:buFont typeface="Arial" panose="020B0604020202020204" pitchFamily="34" charset="0"/>
              <a:buChar char="•"/>
            </a:pPr>
            <a:r>
              <a:rPr lang="es-MX" sz="1800" i="0" dirty="0">
                <a:solidFill>
                  <a:schemeClr val="tx1"/>
                </a:solidFill>
                <a:cs typeface="Arial" panose="020B0604020202020204" pitchFamily="34" charset="0"/>
              </a:rPr>
              <a:t>Empoderamiento económico de la mujer: </a:t>
            </a:r>
            <a:r>
              <a:rPr lang="en-US" sz="1800" i="0" dirty="0">
                <a:solidFill>
                  <a:schemeClr val="tx1"/>
                </a:solidFill>
                <a:effectLst/>
                <a:ea typeface="Calibri" panose="020F0502020204030204" pitchFamily="34" charset="0"/>
                <a:cs typeface="Arial" panose="020B0604020202020204" pitchFamily="34" charset="0"/>
              </a:rPr>
              <a:t>SIGI (Social Institutions and Gender Index) 2019, </a:t>
            </a:r>
            <a:r>
              <a:rPr lang="es-MX" sz="1800" i="0" dirty="0">
                <a:solidFill>
                  <a:schemeClr val="tx1"/>
                </a:solidFill>
                <a:effectLst/>
                <a:ea typeface="Calibri" panose="020F0502020204030204" pitchFamily="34" charset="0"/>
                <a:cs typeface="Arial" panose="020B0604020202020204" pitchFamily="34" charset="0"/>
              </a:rPr>
              <a:t>Preparatoria </a:t>
            </a:r>
            <a:r>
              <a:rPr lang="es-MX" sz="1800" i="0" dirty="0">
                <a:solidFill>
                  <a:schemeClr val="tx1"/>
                </a:solidFill>
                <a:ea typeface="Calibri" panose="020F0502020204030204" pitchFamily="34" charset="0"/>
                <a:cs typeface="Arial" panose="020B0604020202020204" pitchFamily="34" charset="0"/>
              </a:rPr>
              <a:t>T</a:t>
            </a:r>
            <a:r>
              <a:rPr lang="es-MX" sz="1800" i="0" dirty="0">
                <a:solidFill>
                  <a:schemeClr val="tx1"/>
                </a:solidFill>
                <a:effectLst/>
                <a:ea typeface="Calibri" panose="020F0502020204030204" pitchFamily="34" charset="0"/>
                <a:cs typeface="Arial" panose="020B0604020202020204" pitchFamily="34" charset="0"/>
              </a:rPr>
              <a:t>erminada (Hombres y Mujeres) 2010-2018, I</a:t>
            </a:r>
            <a:r>
              <a:rPr lang="es-MX" sz="1800" i="0" dirty="0">
                <a:solidFill>
                  <a:schemeClr val="tx1"/>
                </a:solidFill>
                <a:effectLst/>
                <a:ea typeface="Times New Roman" panose="02020603050405020304" pitchFamily="18" charset="0"/>
                <a:cs typeface="Arial" panose="020B0604020202020204" pitchFamily="34" charset="0"/>
              </a:rPr>
              <a:t>nclusión Financiera </a:t>
            </a:r>
            <a:r>
              <a:rPr lang="es-MX" sz="1800" i="0" dirty="0">
                <a:solidFill>
                  <a:schemeClr val="tx1"/>
                </a:solidFill>
                <a:effectLst/>
                <a:ea typeface="Calibri" panose="020F0502020204030204" pitchFamily="34" charset="0"/>
                <a:cs typeface="Arial" panose="020B0604020202020204" pitchFamily="34" charset="0"/>
              </a:rPr>
              <a:t>(Hombres y Mujeres) 2014-2017.</a:t>
            </a:r>
            <a:endParaRPr lang="es-MX" sz="1800" i="0" dirty="0">
              <a:solidFill>
                <a:schemeClr val="tx1"/>
              </a:solidFill>
              <a:effectLst/>
              <a:ea typeface="Times New Roman" panose="02020603050405020304" pitchFamily="18" charset="0"/>
              <a:cs typeface="Arial" panose="020B0604020202020204" pitchFamily="34" charset="0"/>
            </a:endParaRPr>
          </a:p>
          <a:p>
            <a:pPr lvl="1" algn="just">
              <a:buFont typeface="Arial" panose="020B0604020202020204" pitchFamily="34" charset="0"/>
              <a:buChar char="•"/>
            </a:pPr>
            <a:endParaRPr lang="es-MX" sz="600" i="0" dirty="0">
              <a:solidFill>
                <a:schemeClr val="tx1"/>
              </a:solidFill>
            </a:endParaRPr>
          </a:p>
          <a:p>
            <a:pPr marL="530352" lvl="1" indent="0" algn="just">
              <a:buNone/>
            </a:pPr>
            <a:r>
              <a:rPr lang="es-MX" sz="1800" i="0" dirty="0">
                <a:solidFill>
                  <a:schemeClr val="tx1"/>
                </a:solidFill>
              </a:rPr>
              <a:t>Estos índices fueron seleccionados ya que nos brindan información sobre las causas y efectos que miden el desarrollo, nivel y progreso de los países.</a:t>
            </a:r>
          </a:p>
        </p:txBody>
      </p:sp>
      <p:sp>
        <p:nvSpPr>
          <p:cNvPr id="5" name="CuadroTexto 4">
            <a:extLst>
              <a:ext uri="{FF2B5EF4-FFF2-40B4-BE49-F238E27FC236}">
                <a16:creationId xmlns:a16="http://schemas.microsoft.com/office/drawing/2014/main" id="{FAB68541-F364-4604-8AE1-842F8D29077F}"/>
              </a:ext>
            </a:extLst>
          </p:cNvPr>
          <p:cNvSpPr txBox="1"/>
          <p:nvPr/>
        </p:nvSpPr>
        <p:spPr>
          <a:xfrm>
            <a:off x="1410929" y="4249856"/>
            <a:ext cx="2315497" cy="707886"/>
          </a:xfrm>
          <a:prstGeom prst="rect">
            <a:avLst/>
          </a:prstGeom>
          <a:noFill/>
        </p:spPr>
        <p:txBody>
          <a:bodyPr wrap="square">
            <a:spAutoFit/>
          </a:bodyPr>
          <a:lstStyle/>
          <a:p>
            <a:r>
              <a:rPr lang="es-MX" sz="4000" dirty="0">
                <a:solidFill>
                  <a:srgbClr val="444444"/>
                </a:solidFill>
                <a:latin typeface="+mj-lt"/>
                <a:ea typeface="Times New Roman" panose="02020603050405020304" pitchFamily="18" charset="0"/>
              </a:rPr>
              <a:t>Hipótesis</a:t>
            </a:r>
            <a:endParaRPr lang="es-MX" sz="4000" dirty="0">
              <a:solidFill>
                <a:srgbClr val="444444"/>
              </a:solidFill>
              <a:effectLst/>
              <a:latin typeface="+mj-lt"/>
              <a:ea typeface="Times New Roman" panose="02020603050405020304" pitchFamily="18" charset="0"/>
            </a:endParaRPr>
          </a:p>
        </p:txBody>
      </p:sp>
      <p:sp>
        <p:nvSpPr>
          <p:cNvPr id="6" name="CuadroTexto 5">
            <a:extLst>
              <a:ext uri="{FF2B5EF4-FFF2-40B4-BE49-F238E27FC236}">
                <a16:creationId xmlns:a16="http://schemas.microsoft.com/office/drawing/2014/main" id="{7FFD8808-FCA6-4E37-A186-54B072920E6D}"/>
              </a:ext>
            </a:extLst>
          </p:cNvPr>
          <p:cNvSpPr txBox="1"/>
          <p:nvPr/>
        </p:nvSpPr>
        <p:spPr>
          <a:xfrm>
            <a:off x="1597743" y="5075730"/>
            <a:ext cx="9232490" cy="1477328"/>
          </a:xfrm>
          <a:prstGeom prst="rect">
            <a:avLst/>
          </a:prstGeom>
          <a:noFill/>
        </p:spPr>
        <p:txBody>
          <a:bodyPr wrap="square" rtlCol="0">
            <a:spAutoFit/>
          </a:bodyPr>
          <a:lstStyle/>
          <a:p>
            <a:r>
              <a:rPr lang="es-MX" dirty="0"/>
              <a:t>En los países donde la desigualdad entre hombres y mujeres es menor hay consecuencias positivas tales como mayor PIB (economía), menos personas analfabetas (educación), la esperanza de vida es mayor (demografía) y hay menos desigualdad en la repartición de la economía (equidad).</a:t>
            </a:r>
          </a:p>
          <a:p>
            <a:endParaRPr lang="es-MX" dirty="0"/>
          </a:p>
        </p:txBody>
      </p:sp>
    </p:spTree>
    <p:extLst>
      <p:ext uri="{BB962C8B-B14F-4D97-AF65-F5344CB8AC3E}">
        <p14:creationId xmlns:p14="http://schemas.microsoft.com/office/powerpoint/2010/main" val="978177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BA9AE-1521-4856-99C8-1F357B962BE1}"/>
              </a:ext>
            </a:extLst>
          </p:cNvPr>
          <p:cNvSpPr>
            <a:spLocks noGrp="1"/>
          </p:cNvSpPr>
          <p:nvPr>
            <p:ph type="title"/>
          </p:nvPr>
        </p:nvSpPr>
        <p:spPr>
          <a:xfrm>
            <a:off x="765025" y="1301360"/>
            <a:ext cx="9612971" cy="895085"/>
          </a:xfrm>
        </p:spPr>
        <p:txBody>
          <a:bodyPr>
            <a:normAutofit fontScale="90000"/>
          </a:bodyPr>
          <a:lstStyle/>
          <a:p>
            <a:r>
              <a:rPr lang="es-419" dirty="0"/>
              <a:t>Nota:</a:t>
            </a:r>
            <a:endParaRPr lang="es-MX" dirty="0"/>
          </a:p>
        </p:txBody>
      </p:sp>
      <p:sp>
        <p:nvSpPr>
          <p:cNvPr id="3" name="Marcador de texto 2">
            <a:extLst>
              <a:ext uri="{FF2B5EF4-FFF2-40B4-BE49-F238E27FC236}">
                <a16:creationId xmlns:a16="http://schemas.microsoft.com/office/drawing/2014/main" id="{760EF32F-9B00-4944-8E22-F0663027C1D3}"/>
              </a:ext>
            </a:extLst>
          </p:cNvPr>
          <p:cNvSpPr>
            <a:spLocks noGrp="1"/>
          </p:cNvSpPr>
          <p:nvPr>
            <p:ph type="body" idx="1"/>
          </p:nvPr>
        </p:nvSpPr>
        <p:spPr>
          <a:xfrm>
            <a:off x="765025" y="2196445"/>
            <a:ext cx="9612971" cy="3360195"/>
          </a:xfrm>
        </p:spPr>
        <p:txBody>
          <a:bodyPr>
            <a:normAutofit fontScale="92500" lnSpcReduction="20000"/>
          </a:bodyPr>
          <a:lstStyle/>
          <a:p>
            <a:pPr algn="just"/>
            <a:r>
              <a:rPr lang="es-ES" dirty="0"/>
              <a:t>¿QUÉ ES SIGI?</a:t>
            </a:r>
          </a:p>
          <a:p>
            <a:pPr algn="just"/>
            <a:r>
              <a:rPr lang="es-ES" dirty="0"/>
              <a:t>El Índice de Género e Instituciones Sociales de los Centros de Desarrollo de la OCDE (SIGI) mide la discriminación contra las mujeres en las instituciones sociales en 180 países. Al tener en cuenta las leyes, las normas sociales y las prácticas, el SIGI captura los impulsores subyacentes de la desigualdad de género con el objetivo de proporcionar los datos necesarios para un cambio de política transformador. </a:t>
            </a:r>
          </a:p>
          <a:p>
            <a:pPr algn="just"/>
            <a:r>
              <a:rPr lang="es-ES" dirty="0"/>
              <a:t>Es importante saber qué es el SIGI ya que es el indicador con el que comparamos los demás para ver si hay consecuencias positivas de la equidad de género.</a:t>
            </a:r>
            <a:endParaRPr lang="es-MX" dirty="0"/>
          </a:p>
        </p:txBody>
      </p:sp>
    </p:spTree>
    <p:extLst>
      <p:ext uri="{BB962C8B-B14F-4D97-AF65-F5344CB8AC3E}">
        <p14:creationId xmlns:p14="http://schemas.microsoft.com/office/powerpoint/2010/main" val="277973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F71DDC-9E63-4622-A283-2D6AD2F4B75D}"/>
              </a:ext>
            </a:extLst>
          </p:cNvPr>
          <p:cNvSpPr>
            <a:spLocks noGrp="1"/>
          </p:cNvSpPr>
          <p:nvPr>
            <p:ph type="title"/>
          </p:nvPr>
        </p:nvSpPr>
        <p:spPr>
          <a:xfrm>
            <a:off x="1371600" y="400665"/>
            <a:ext cx="3102077" cy="759542"/>
          </a:xfrm>
        </p:spPr>
        <p:txBody>
          <a:bodyPr/>
          <a:lstStyle/>
          <a:p>
            <a:r>
              <a:rPr lang="es-MX" dirty="0"/>
              <a:t>Metodología</a:t>
            </a:r>
          </a:p>
        </p:txBody>
      </p:sp>
      <p:sp>
        <p:nvSpPr>
          <p:cNvPr id="3" name="Marcador de contenido 2">
            <a:extLst>
              <a:ext uri="{FF2B5EF4-FFF2-40B4-BE49-F238E27FC236}">
                <a16:creationId xmlns:a16="http://schemas.microsoft.com/office/drawing/2014/main" id="{CC8DAB78-ED5B-4485-91D8-F8248496AF13}"/>
              </a:ext>
            </a:extLst>
          </p:cNvPr>
          <p:cNvSpPr>
            <a:spLocks noGrp="1"/>
          </p:cNvSpPr>
          <p:nvPr>
            <p:ph idx="1"/>
          </p:nvPr>
        </p:nvSpPr>
        <p:spPr>
          <a:xfrm>
            <a:off x="800493" y="1354293"/>
            <a:ext cx="10591014" cy="5103042"/>
          </a:xfrm>
        </p:spPr>
        <p:txBody>
          <a:bodyPr>
            <a:normAutofit fontScale="92500" lnSpcReduction="10000"/>
          </a:bodyPr>
          <a:lstStyle/>
          <a:p>
            <a:endParaRPr lang="es-MX" dirty="0">
              <a:effectLst/>
            </a:endParaRPr>
          </a:p>
          <a:p>
            <a:pPr marL="800100" lvl="1" indent="-342900" algn="just" fontAlgn="base">
              <a:lnSpc>
                <a:spcPct val="107000"/>
              </a:lnSpc>
              <a:spcAft>
                <a:spcPts val="800"/>
              </a:spcAft>
              <a:buFont typeface="+mj-lt"/>
              <a:buAutoNum type="arabicPeriod"/>
              <a:tabLst>
                <a:tab pos="914400" algn="l"/>
              </a:tabLst>
            </a:pPr>
            <a:r>
              <a:rPr lang="es-MX" sz="1800" i="0" dirty="0">
                <a:solidFill>
                  <a:schemeClr val="tx1"/>
                </a:solidFill>
                <a:latin typeface="Arial" panose="020B0604020202020204" pitchFamily="34" charset="0"/>
                <a:ea typeface="Calibri" panose="020F0502020204030204" pitchFamily="34" charset="0"/>
                <a:cs typeface="Arial" panose="020B0604020202020204" pitchFamily="34" charset="0"/>
              </a:rPr>
              <a:t>Con la paquetería de Pandas se leyeron los datos de interés para este proyecto, a partir de tablas de Excel con información obtenida de: https://data.unicef.org/resources/dataset/sowc-2019-statistical-tables/</a:t>
            </a:r>
          </a:p>
          <a:p>
            <a:pPr marL="800100" lvl="1" indent="-342900" algn="just" fontAlgn="base">
              <a:lnSpc>
                <a:spcPct val="107000"/>
              </a:lnSpc>
              <a:spcAft>
                <a:spcPts val="800"/>
              </a:spcAft>
              <a:buFont typeface="+mj-lt"/>
              <a:buAutoNum type="arabicPeriod"/>
              <a:tabLst>
                <a:tab pos="914400" algn="l"/>
              </a:tabLst>
            </a:pPr>
            <a:r>
              <a:rPr lang="es-MX" sz="1800" i="0" dirty="0">
                <a:solidFill>
                  <a:schemeClr val="tx1"/>
                </a:solidFill>
                <a:latin typeface="Arial" panose="020B0604020202020204" pitchFamily="34" charset="0"/>
                <a:ea typeface="Calibri" panose="020F0502020204030204" pitchFamily="34" charset="0"/>
                <a:cs typeface="Arial" panose="020B0604020202020204" pitchFamily="34" charset="0"/>
              </a:rPr>
              <a:t>Los países seleccionados para comprobar la hipótesis son: Italia, México, Pakistán, Nueva Zelanda y Ghana, pues contaban con los índices necesarios para realizar el análisis y cada uno es de un continente diferente.</a:t>
            </a:r>
          </a:p>
          <a:p>
            <a:pPr marL="800100" lvl="1" indent="-342900" algn="just" fontAlgn="base">
              <a:lnSpc>
                <a:spcPct val="107000"/>
              </a:lnSpc>
              <a:spcAft>
                <a:spcPts val="800"/>
              </a:spcAft>
              <a:buFont typeface="+mj-lt"/>
              <a:buAutoNum type="arabicPeriod"/>
              <a:tabLst>
                <a:tab pos="914400" algn="l"/>
              </a:tabLst>
            </a:pPr>
            <a:r>
              <a:rPr lang="es-MX" sz="1800" i="0" dirty="0">
                <a:solidFill>
                  <a:schemeClr val="tx1"/>
                </a:solidFill>
                <a:latin typeface="Arial" panose="020B0604020202020204" pitchFamily="34" charset="0"/>
                <a:ea typeface="Calibri" panose="020F0502020204030204" pitchFamily="34" charset="0"/>
                <a:cs typeface="Arial" panose="020B0604020202020204" pitchFamily="34" charset="0"/>
              </a:rPr>
              <a:t>Seleccionamos las columnas de las tablas que nos servirán para comprobar nuestra hipótesis demografía: LifeExpectancy18; educación: </a:t>
            </a:r>
            <a:r>
              <a:rPr lang="es-MX" sz="1800" i="0" dirty="0" err="1">
                <a:solidFill>
                  <a:schemeClr val="tx1"/>
                </a:solidFill>
                <a:latin typeface="Arial" panose="020B0604020202020204" pitchFamily="34" charset="0"/>
                <a:ea typeface="Calibri" panose="020F0502020204030204" pitchFamily="34" charset="0"/>
                <a:cs typeface="Arial" panose="020B0604020202020204" pitchFamily="34" charset="0"/>
              </a:rPr>
              <a:t>LiteracyM</a:t>
            </a:r>
            <a:r>
              <a:rPr lang="es-MX" sz="1800" i="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es-MX" sz="1800" i="0" dirty="0" err="1">
                <a:solidFill>
                  <a:schemeClr val="tx1"/>
                </a:solidFill>
                <a:latin typeface="Arial" panose="020B0604020202020204" pitchFamily="34" charset="0"/>
                <a:ea typeface="Calibri" panose="020F0502020204030204" pitchFamily="34" charset="0"/>
                <a:cs typeface="Arial" panose="020B0604020202020204" pitchFamily="34" charset="0"/>
              </a:rPr>
              <a:t>LiteracyF</a:t>
            </a:r>
            <a:r>
              <a:rPr lang="es-MX" sz="1800" i="0" dirty="0">
                <a:solidFill>
                  <a:schemeClr val="tx1"/>
                </a:solidFill>
                <a:latin typeface="Arial" panose="020B0604020202020204" pitchFamily="34" charset="0"/>
                <a:ea typeface="Calibri" panose="020F0502020204030204" pitchFamily="34" charset="0"/>
                <a:cs typeface="Arial" panose="020B0604020202020204" pitchFamily="34" charset="0"/>
              </a:rPr>
              <a:t>; equidad: Gini, GDP; economía: </a:t>
            </a:r>
            <a:r>
              <a:rPr lang="es-MX" sz="1800" i="0" dirty="0" err="1">
                <a:solidFill>
                  <a:schemeClr val="tx1"/>
                </a:solidFill>
                <a:latin typeface="Arial" panose="020B0604020202020204" pitchFamily="34" charset="0"/>
                <a:ea typeface="Calibri" panose="020F0502020204030204" pitchFamily="34" charset="0"/>
                <a:cs typeface="Arial" panose="020B0604020202020204" pitchFamily="34" charset="0"/>
              </a:rPr>
              <a:t>GDPTotal</a:t>
            </a:r>
            <a:r>
              <a:rPr lang="es-MX" sz="1800" i="0" dirty="0">
                <a:solidFill>
                  <a:schemeClr val="tx1"/>
                </a:solidFill>
                <a:latin typeface="Arial" panose="020B0604020202020204" pitchFamily="34" charset="0"/>
                <a:ea typeface="Calibri" panose="020F0502020204030204" pitchFamily="34" charset="0"/>
                <a:cs typeface="Arial" panose="020B0604020202020204" pitchFamily="34" charset="0"/>
              </a:rPr>
              <a:t>; empoderamiento de la mujer: SIGI, </a:t>
            </a:r>
            <a:r>
              <a:rPr lang="es-MX" sz="1800" i="0" dirty="0" err="1">
                <a:solidFill>
                  <a:schemeClr val="tx1"/>
                </a:solidFill>
                <a:latin typeface="Arial" panose="020B0604020202020204" pitchFamily="34" charset="0"/>
                <a:ea typeface="Calibri" panose="020F0502020204030204" pitchFamily="34" charset="0"/>
                <a:cs typeface="Arial" panose="020B0604020202020204" pitchFamily="34" charset="0"/>
              </a:rPr>
              <a:t>EducationM</a:t>
            </a:r>
            <a:r>
              <a:rPr lang="es-MX" sz="1800" i="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es-MX" sz="1800" i="0" dirty="0" err="1">
                <a:solidFill>
                  <a:schemeClr val="tx1"/>
                </a:solidFill>
                <a:latin typeface="Arial" panose="020B0604020202020204" pitchFamily="34" charset="0"/>
                <a:ea typeface="Calibri" panose="020F0502020204030204" pitchFamily="34" charset="0"/>
                <a:cs typeface="Arial" panose="020B0604020202020204" pitchFamily="34" charset="0"/>
              </a:rPr>
              <a:t>EducationF</a:t>
            </a:r>
            <a:r>
              <a:rPr lang="es-MX" sz="1800" i="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es-MX" sz="1800" i="0" dirty="0" err="1">
                <a:solidFill>
                  <a:schemeClr val="tx1"/>
                </a:solidFill>
                <a:latin typeface="Arial" panose="020B0604020202020204" pitchFamily="34" charset="0"/>
                <a:ea typeface="Calibri" panose="020F0502020204030204" pitchFamily="34" charset="0"/>
                <a:cs typeface="Arial" panose="020B0604020202020204" pitchFamily="34" charset="0"/>
              </a:rPr>
              <a:t>FinancialM</a:t>
            </a:r>
            <a:r>
              <a:rPr lang="es-MX" sz="1800" i="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es-MX" sz="1800" i="0" dirty="0" err="1">
                <a:solidFill>
                  <a:schemeClr val="tx1"/>
                </a:solidFill>
                <a:latin typeface="Arial" panose="020B0604020202020204" pitchFamily="34" charset="0"/>
                <a:ea typeface="Calibri" panose="020F0502020204030204" pitchFamily="34" charset="0"/>
                <a:cs typeface="Arial" panose="020B0604020202020204" pitchFamily="34" charset="0"/>
              </a:rPr>
              <a:t>FinancialF</a:t>
            </a:r>
            <a:r>
              <a:rPr lang="es-MX" sz="1800" i="0" dirty="0">
                <a:solidFill>
                  <a:schemeClr val="tx1"/>
                </a:solidFill>
                <a:latin typeface="Arial" panose="020B0604020202020204" pitchFamily="34" charset="0"/>
                <a:ea typeface="Calibri" panose="020F0502020204030204" pitchFamily="34" charset="0"/>
                <a:cs typeface="Arial" panose="020B0604020202020204" pitchFamily="34" charset="0"/>
              </a:rPr>
              <a:t>. </a:t>
            </a:r>
          </a:p>
          <a:p>
            <a:pPr marL="800100" lvl="1" indent="-342900" algn="just" fontAlgn="base">
              <a:lnSpc>
                <a:spcPct val="107000"/>
              </a:lnSpc>
              <a:spcAft>
                <a:spcPts val="800"/>
              </a:spcAft>
              <a:buFont typeface="+mj-lt"/>
              <a:buAutoNum type="arabicPeriod"/>
              <a:tabLst>
                <a:tab pos="914400" algn="l"/>
              </a:tabLst>
            </a:pPr>
            <a:r>
              <a:rPr lang="es-MX" sz="1800" i="0" dirty="0">
                <a:solidFill>
                  <a:schemeClr val="tx1"/>
                </a:solidFill>
                <a:latin typeface="Arial" panose="020B0604020202020204" pitchFamily="34" charset="0"/>
                <a:ea typeface="Calibri" panose="020F0502020204030204" pitchFamily="34" charset="0"/>
                <a:cs typeface="Arial" panose="020B0604020202020204" pitchFamily="34" charset="0"/>
              </a:rPr>
              <a:t>Usando las funciones </a:t>
            </a:r>
            <a:r>
              <a:rPr lang="es-MX" sz="1800" i="0" dirty="0" err="1">
                <a:solidFill>
                  <a:schemeClr val="tx1"/>
                </a:solidFill>
                <a:latin typeface="Arial" panose="020B0604020202020204" pitchFamily="34" charset="0"/>
                <a:ea typeface="Calibri" panose="020F0502020204030204" pitchFamily="34" charset="0"/>
                <a:cs typeface="Arial" panose="020B0604020202020204" pitchFamily="34" charset="0"/>
              </a:rPr>
              <a:t>max</a:t>
            </a:r>
            <a:r>
              <a:rPr lang="es-MX" sz="1800" i="0" dirty="0">
                <a:solidFill>
                  <a:schemeClr val="tx1"/>
                </a:solidFill>
                <a:latin typeface="Arial" panose="020B0604020202020204" pitchFamily="34" charset="0"/>
                <a:ea typeface="Calibri" panose="020F0502020204030204" pitchFamily="34" charset="0"/>
                <a:cs typeface="Arial" panose="020B0604020202020204" pitchFamily="34" charset="0"/>
              </a:rPr>
              <a:t>(), min(), y mean() se obtuvieron los máximos, mínimos y el promedio para comparar los índices entre los países seleccionados.</a:t>
            </a:r>
          </a:p>
          <a:p>
            <a:pPr marL="800100" lvl="1" indent="-342900" algn="just" fontAlgn="base">
              <a:lnSpc>
                <a:spcPct val="107000"/>
              </a:lnSpc>
              <a:spcAft>
                <a:spcPts val="800"/>
              </a:spcAft>
              <a:buFont typeface="+mj-lt"/>
              <a:buAutoNum type="arabicPeriod"/>
              <a:tabLst>
                <a:tab pos="914400" algn="l"/>
              </a:tabLst>
            </a:pPr>
            <a:r>
              <a:rPr lang="es-MX" sz="1800" i="0" dirty="0">
                <a:solidFill>
                  <a:schemeClr val="tx1"/>
                </a:solidFill>
                <a:effectLst/>
                <a:latin typeface="Arial" panose="020B0604020202020204" pitchFamily="34" charset="0"/>
                <a:ea typeface="Calibri" panose="020F0502020204030204" pitchFamily="34" charset="0"/>
                <a:cs typeface="Arial" panose="020B0604020202020204" pitchFamily="34" charset="0"/>
              </a:rPr>
              <a:t>Finalme</a:t>
            </a:r>
            <a:r>
              <a:rPr lang="es-MX" sz="1800" i="0" dirty="0">
                <a:solidFill>
                  <a:schemeClr val="tx1"/>
                </a:solidFill>
                <a:latin typeface="Arial" panose="020B0604020202020204" pitchFamily="34" charset="0"/>
                <a:ea typeface="Calibri" panose="020F0502020204030204" pitchFamily="34" charset="0"/>
                <a:cs typeface="Arial" panose="020B0604020202020204" pitchFamily="34" charset="0"/>
              </a:rPr>
              <a:t>nte con la funciones </a:t>
            </a:r>
            <a:r>
              <a:rPr lang="es-MX" sz="1800" i="0" dirty="0" err="1">
                <a:solidFill>
                  <a:schemeClr val="tx1"/>
                </a:solidFill>
                <a:latin typeface="Arial" panose="020B0604020202020204" pitchFamily="34" charset="0"/>
                <a:ea typeface="Calibri" panose="020F0502020204030204" pitchFamily="34" charset="0"/>
                <a:cs typeface="Arial" panose="020B0604020202020204" pitchFamily="34" charset="0"/>
              </a:rPr>
              <a:t>plot</a:t>
            </a:r>
            <a:r>
              <a:rPr lang="es-MX" sz="1800" i="0" dirty="0">
                <a:solidFill>
                  <a:schemeClr val="tx1"/>
                </a:solidFill>
                <a:latin typeface="Arial" panose="020B0604020202020204" pitchFamily="34" charset="0"/>
                <a:ea typeface="Calibri" panose="020F0502020204030204" pitchFamily="34" charset="0"/>
                <a:cs typeface="Arial" panose="020B0604020202020204" pitchFamily="34" charset="0"/>
              </a:rPr>
              <a:t>() e </a:t>
            </a:r>
            <a:r>
              <a:rPr lang="es-MX" sz="1800" i="0" dirty="0" err="1">
                <a:solidFill>
                  <a:schemeClr val="tx1"/>
                </a:solidFill>
                <a:latin typeface="Arial" panose="020B0604020202020204" pitchFamily="34" charset="0"/>
                <a:ea typeface="Calibri" panose="020F0502020204030204" pitchFamily="34" charset="0"/>
                <a:cs typeface="Arial" panose="020B0604020202020204" pitchFamily="34" charset="0"/>
              </a:rPr>
              <a:t>hist</a:t>
            </a:r>
            <a:r>
              <a:rPr lang="es-MX" sz="1800" i="0" dirty="0">
                <a:solidFill>
                  <a:schemeClr val="tx1"/>
                </a:solidFill>
                <a:latin typeface="Arial" panose="020B0604020202020204" pitchFamily="34" charset="0"/>
                <a:ea typeface="Calibri" panose="020F0502020204030204" pitchFamily="34" charset="0"/>
                <a:cs typeface="Arial" panose="020B0604020202020204" pitchFamily="34" charset="0"/>
              </a:rPr>
              <a:t>() se generaron gráficas e histogramas para visualizar los datos obtenidos fácilmente. Los datos de las gráficas están ordenados por el índice SIGI (de mejor a peor) con el propósito de observar una tendencia negativa si es que hay una relación de la equidad de género y los índices elegidos</a:t>
            </a:r>
          </a:p>
          <a:p>
            <a:pPr marL="457200" lvl="1" indent="0" algn="just" fontAlgn="base">
              <a:lnSpc>
                <a:spcPct val="107000"/>
              </a:lnSpc>
              <a:spcAft>
                <a:spcPts val="800"/>
              </a:spcAft>
              <a:buNone/>
              <a:tabLst>
                <a:tab pos="914400" algn="l"/>
              </a:tabLst>
            </a:pPr>
            <a:endParaRPr lang="es-MX" sz="1800" dirty="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endParaRPr>
          </a:p>
          <a:p>
            <a:pPr marL="457200" lvl="1" indent="0" fontAlgn="base">
              <a:lnSpc>
                <a:spcPct val="107000"/>
              </a:lnSpc>
              <a:spcAft>
                <a:spcPts val="800"/>
              </a:spcAft>
              <a:buNone/>
              <a:tabLst>
                <a:tab pos="914400" algn="l"/>
              </a:tabLst>
            </a:pPr>
            <a:endParaRPr lang="es-MX" sz="1800" i="0" dirty="0">
              <a:solidFill>
                <a:srgbClr val="444444"/>
              </a:solidFill>
              <a:effectLst/>
              <a:latin typeface="Arial" panose="020B0604020202020204" pitchFamily="34" charset="0"/>
              <a:ea typeface="Calibri" panose="020F0502020204030204" pitchFamily="34" charset="0"/>
              <a:cs typeface="Arial" panose="020B0604020202020204" pitchFamily="34" charset="0"/>
            </a:endParaRPr>
          </a:p>
          <a:p>
            <a:endParaRPr lang="es-MX" dirty="0"/>
          </a:p>
        </p:txBody>
      </p:sp>
    </p:spTree>
    <p:extLst>
      <p:ext uri="{BB962C8B-B14F-4D97-AF65-F5344CB8AC3E}">
        <p14:creationId xmlns:p14="http://schemas.microsoft.com/office/powerpoint/2010/main" val="392160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5CBDE8F5-1984-4CFB-BECE-7DCDD2FFA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70F4653-324F-40FC-A3D1-128AF8847D41}"/>
              </a:ext>
            </a:extLst>
          </p:cNvPr>
          <p:cNvSpPr>
            <a:spLocks noGrp="1"/>
          </p:cNvSpPr>
          <p:nvPr>
            <p:ph type="title"/>
          </p:nvPr>
        </p:nvSpPr>
        <p:spPr>
          <a:xfrm>
            <a:off x="640081" y="631373"/>
            <a:ext cx="4018839" cy="2035628"/>
          </a:xfrm>
        </p:spPr>
        <p:txBody>
          <a:bodyPr>
            <a:normAutofit/>
          </a:bodyPr>
          <a:lstStyle/>
          <a:p>
            <a:r>
              <a:rPr lang="es-MX" dirty="0"/>
              <a:t>Resultados</a:t>
            </a:r>
          </a:p>
        </p:txBody>
      </p:sp>
      <p:sp>
        <p:nvSpPr>
          <p:cNvPr id="3" name="Marcador de contenido 2">
            <a:extLst>
              <a:ext uri="{FF2B5EF4-FFF2-40B4-BE49-F238E27FC236}">
                <a16:creationId xmlns:a16="http://schemas.microsoft.com/office/drawing/2014/main" id="{08AE5EC3-9F3B-439D-AD28-8C4D0F8EFA20}"/>
              </a:ext>
            </a:extLst>
          </p:cNvPr>
          <p:cNvSpPr>
            <a:spLocks noGrp="1"/>
          </p:cNvSpPr>
          <p:nvPr>
            <p:ph idx="1"/>
          </p:nvPr>
        </p:nvSpPr>
        <p:spPr>
          <a:xfrm>
            <a:off x="203835" y="1381125"/>
            <a:ext cx="4895850" cy="4437289"/>
          </a:xfrm>
        </p:spPr>
        <p:txBody>
          <a:bodyPr>
            <a:noAutofit/>
          </a:bodyPr>
          <a:lstStyle/>
          <a:p>
            <a:pPr marL="88900" lvl="1" indent="0" fontAlgn="base">
              <a:spcAft>
                <a:spcPts val="800"/>
              </a:spcAft>
              <a:buNone/>
              <a:tabLst>
                <a:tab pos="914400" algn="l"/>
              </a:tabLst>
            </a:pPr>
            <a:r>
              <a:rPr lang="es-MX" sz="2600" i="0" dirty="0">
                <a:ea typeface="Calibri" panose="020F0502020204030204" pitchFamily="34" charset="0"/>
                <a:cs typeface="Arial" panose="020B0604020202020204" pitchFamily="34" charset="0"/>
              </a:rPr>
              <a:t>Los países con PIB más alto (Italia y Nueva Zelanda) tienen una población más longeva, como lo podemos ver en las siguientes gráficas:</a:t>
            </a:r>
          </a:p>
          <a:p>
            <a:pPr marL="88900" lvl="1" indent="0" fontAlgn="base">
              <a:spcAft>
                <a:spcPts val="800"/>
              </a:spcAft>
              <a:buNone/>
              <a:tabLst>
                <a:tab pos="914400" algn="l"/>
              </a:tabLst>
            </a:pPr>
            <a:r>
              <a:rPr lang="es-MX" sz="2600" i="0" dirty="0">
                <a:ea typeface="Calibri" panose="020F0502020204030204" pitchFamily="34" charset="0"/>
                <a:cs typeface="Arial" panose="020B0604020202020204" pitchFamily="34" charset="0"/>
              </a:rPr>
              <a:t>De igual manera podemos observar la tendencia negativa esperada indicando que en este caso que sí hay una relación del índice SIGI vs los índices graficados es decir, mientras mejor SIGI hay mejor expectativa y mejor GDP.</a:t>
            </a:r>
          </a:p>
          <a:p>
            <a:pPr marL="457200" lvl="1" indent="0" fontAlgn="base">
              <a:spcAft>
                <a:spcPts val="800"/>
              </a:spcAft>
              <a:buNone/>
              <a:tabLst>
                <a:tab pos="914400" algn="l"/>
              </a:tabLst>
            </a:pPr>
            <a:endParaRPr lang="es-MX" sz="2600" i="0" dirty="0">
              <a:effectLst/>
              <a:ea typeface="Calibri" panose="020F0502020204030204" pitchFamily="34" charset="0"/>
              <a:cs typeface="Arial" panose="020B0604020202020204" pitchFamily="34" charset="0"/>
            </a:endParaRPr>
          </a:p>
        </p:txBody>
      </p:sp>
      <p:sp>
        <p:nvSpPr>
          <p:cNvPr id="10" name="Rectangle 13">
            <a:extLst>
              <a:ext uri="{FF2B5EF4-FFF2-40B4-BE49-F238E27FC236}">
                <a16:creationId xmlns:a16="http://schemas.microsoft.com/office/drawing/2014/main" id="{E1B75312-484D-4A8E-81F7-188BAC415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magen 6">
            <a:extLst>
              <a:ext uri="{FF2B5EF4-FFF2-40B4-BE49-F238E27FC236}">
                <a16:creationId xmlns:a16="http://schemas.microsoft.com/office/drawing/2014/main" id="{98B70A5B-C73C-4EE0-A964-DE42232B1AEA}"/>
              </a:ext>
            </a:extLst>
          </p:cNvPr>
          <p:cNvPicPr>
            <a:picLocks noChangeAspect="1"/>
          </p:cNvPicPr>
          <p:nvPr/>
        </p:nvPicPr>
        <p:blipFill>
          <a:blip r:embed="rId2"/>
          <a:stretch>
            <a:fillRect/>
          </a:stretch>
        </p:blipFill>
        <p:spPr>
          <a:xfrm>
            <a:off x="7235640" y="172323"/>
            <a:ext cx="3600000" cy="3256677"/>
          </a:xfrm>
          <a:prstGeom prst="rect">
            <a:avLst/>
          </a:prstGeom>
        </p:spPr>
      </p:pic>
      <p:pic>
        <p:nvPicPr>
          <p:cNvPr id="5" name="Imagen 4">
            <a:extLst>
              <a:ext uri="{FF2B5EF4-FFF2-40B4-BE49-F238E27FC236}">
                <a16:creationId xmlns:a16="http://schemas.microsoft.com/office/drawing/2014/main" id="{FDBFD1B9-385C-449B-A509-593B2E62B3D9}"/>
              </a:ext>
            </a:extLst>
          </p:cNvPr>
          <p:cNvPicPr>
            <a:picLocks noChangeAspect="1"/>
          </p:cNvPicPr>
          <p:nvPr/>
        </p:nvPicPr>
        <p:blipFill>
          <a:blip r:embed="rId3"/>
          <a:stretch>
            <a:fillRect/>
          </a:stretch>
        </p:blipFill>
        <p:spPr>
          <a:xfrm>
            <a:off x="7235640" y="3597306"/>
            <a:ext cx="3600000" cy="3088371"/>
          </a:xfrm>
          <a:prstGeom prst="rect">
            <a:avLst/>
          </a:prstGeom>
        </p:spPr>
      </p:pic>
    </p:spTree>
    <p:extLst>
      <p:ext uri="{BB962C8B-B14F-4D97-AF65-F5344CB8AC3E}">
        <p14:creationId xmlns:p14="http://schemas.microsoft.com/office/powerpoint/2010/main" val="102991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2958A70B-014F-4222-B619-4C6730D89F48}"/>
              </a:ext>
            </a:extLst>
          </p:cNvPr>
          <p:cNvSpPr txBox="1"/>
          <p:nvPr/>
        </p:nvSpPr>
        <p:spPr>
          <a:xfrm>
            <a:off x="1203611" y="685538"/>
            <a:ext cx="5516873" cy="5279010"/>
          </a:xfrm>
          <a:prstGeom prst="rect">
            <a:avLst/>
          </a:prstGeom>
        </p:spPr>
        <p:txBody>
          <a:bodyPr vert="horz" lIns="91440" tIns="45720" rIns="91440" bIns="45720" rtlCol="0" anchor="b">
            <a:normAutofit fontScale="85000" lnSpcReduction="10000"/>
          </a:bodyPr>
          <a:lstStyle/>
          <a:p>
            <a:pPr algn="just" defTabSz="914400">
              <a:lnSpc>
                <a:spcPct val="89000"/>
              </a:lnSpc>
              <a:spcBef>
                <a:spcPct val="0"/>
              </a:spcBef>
              <a:spcAft>
                <a:spcPts val="600"/>
              </a:spcAft>
            </a:pPr>
            <a:r>
              <a:rPr lang="es-MX" sz="3100" dirty="0">
                <a:solidFill>
                  <a:schemeClr val="tx2"/>
                </a:solidFill>
                <a:latin typeface="+mj-lt"/>
                <a:ea typeface="+mj-ea"/>
                <a:cs typeface="+mj-cs"/>
              </a:rPr>
              <a:t>Es interesante observar en las gráficas que la inclusión financiera no es proporcional al índice SIGI. La tasa de alfabetización por el otro lado sí parece presentar relación. </a:t>
            </a:r>
          </a:p>
          <a:p>
            <a:pPr algn="just" defTabSz="914400">
              <a:lnSpc>
                <a:spcPct val="89000"/>
              </a:lnSpc>
              <a:spcBef>
                <a:spcPct val="0"/>
              </a:spcBef>
              <a:spcAft>
                <a:spcPts val="600"/>
              </a:spcAft>
            </a:pPr>
            <a:endParaRPr lang="en-US" sz="3100" dirty="0">
              <a:solidFill>
                <a:schemeClr val="tx2"/>
              </a:solidFill>
              <a:latin typeface="+mj-lt"/>
              <a:ea typeface="+mj-ea"/>
              <a:cs typeface="+mj-cs"/>
            </a:endParaRPr>
          </a:p>
          <a:p>
            <a:pPr algn="just" defTabSz="914400">
              <a:lnSpc>
                <a:spcPct val="89000"/>
              </a:lnSpc>
              <a:spcBef>
                <a:spcPct val="0"/>
              </a:spcBef>
              <a:spcAft>
                <a:spcPts val="600"/>
              </a:spcAft>
            </a:pPr>
            <a:r>
              <a:rPr lang="es-MX" sz="3100" dirty="0">
                <a:solidFill>
                  <a:schemeClr val="tx2"/>
                </a:solidFill>
                <a:latin typeface="+mj-lt"/>
                <a:ea typeface="+mj-ea"/>
                <a:cs typeface="+mj-cs"/>
              </a:rPr>
              <a:t> El valor mínimo para inclusión financiera de mujeres es de 7% (Pakistán) , lo cual es un porcentaje muy bajo. Una de las causas puede ser que en Pakistán la desigualdad entre hombres y mujeres es alta debido a su religión, lo cual puede ser una causa de la poca inclusión financiera de las mujeres en comparación a la de los hombres.</a:t>
            </a:r>
            <a:endParaRPr lang="en-US" sz="3100" dirty="0">
              <a:solidFill>
                <a:schemeClr val="tx2"/>
              </a:solidFill>
              <a:latin typeface="+mj-lt"/>
              <a:ea typeface="+mj-ea"/>
              <a:cs typeface="+mj-cs"/>
            </a:endParaRPr>
          </a:p>
        </p:txBody>
      </p:sp>
      <p:pic>
        <p:nvPicPr>
          <p:cNvPr id="5" name="Imagen 4" descr="Gráfico, Gráfico de barras&#10;&#10;Descripción generada automáticamente">
            <a:extLst>
              <a:ext uri="{FF2B5EF4-FFF2-40B4-BE49-F238E27FC236}">
                <a16:creationId xmlns:a16="http://schemas.microsoft.com/office/drawing/2014/main" id="{190A5FE3-E039-4031-AF5C-DBD02E7DE7BF}"/>
              </a:ext>
            </a:extLst>
          </p:cNvPr>
          <p:cNvPicPr>
            <a:picLocks noChangeAspect="1"/>
          </p:cNvPicPr>
          <p:nvPr/>
        </p:nvPicPr>
        <p:blipFill>
          <a:blip r:embed="rId2"/>
          <a:stretch>
            <a:fillRect/>
          </a:stretch>
        </p:blipFill>
        <p:spPr>
          <a:xfrm>
            <a:off x="8000781" y="85043"/>
            <a:ext cx="3630361" cy="3240000"/>
          </a:xfrm>
          <a:prstGeom prst="rect">
            <a:avLst/>
          </a:prstGeom>
        </p:spPr>
      </p:pic>
      <p:pic>
        <p:nvPicPr>
          <p:cNvPr id="8" name="Imagen 7" descr="Gráfico, Gráfico de barras&#10;&#10;Descripción generada automáticamente">
            <a:extLst>
              <a:ext uri="{FF2B5EF4-FFF2-40B4-BE49-F238E27FC236}">
                <a16:creationId xmlns:a16="http://schemas.microsoft.com/office/drawing/2014/main" id="{C11D9C50-E350-4079-99F1-C48358B2483C}"/>
              </a:ext>
            </a:extLst>
          </p:cNvPr>
          <p:cNvPicPr>
            <a:picLocks noChangeAspect="1"/>
          </p:cNvPicPr>
          <p:nvPr/>
        </p:nvPicPr>
        <p:blipFill>
          <a:blip r:embed="rId3"/>
          <a:stretch>
            <a:fillRect/>
          </a:stretch>
        </p:blipFill>
        <p:spPr>
          <a:xfrm>
            <a:off x="7970238" y="3429000"/>
            <a:ext cx="3660904" cy="3240000"/>
          </a:xfrm>
          <a:prstGeom prst="rect">
            <a:avLst/>
          </a:prstGeom>
        </p:spPr>
      </p:pic>
    </p:spTree>
    <p:extLst>
      <p:ext uri="{BB962C8B-B14F-4D97-AF65-F5344CB8AC3E}">
        <p14:creationId xmlns:p14="http://schemas.microsoft.com/office/powerpoint/2010/main" val="1194330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2493E-049C-49EE-B04E-7F70E57A6239}"/>
              </a:ext>
            </a:extLst>
          </p:cNvPr>
          <p:cNvSpPr>
            <a:spLocks noGrp="1"/>
          </p:cNvSpPr>
          <p:nvPr>
            <p:ph type="title"/>
          </p:nvPr>
        </p:nvSpPr>
        <p:spPr>
          <a:xfrm>
            <a:off x="1322460" y="1065043"/>
            <a:ext cx="5224343" cy="4727908"/>
          </a:xfrm>
        </p:spPr>
        <p:txBody>
          <a:bodyPr vert="horz" lIns="91440" tIns="45720" rIns="91440" bIns="45720" rtlCol="0" anchor="b">
            <a:noAutofit/>
          </a:bodyPr>
          <a:lstStyle/>
          <a:p>
            <a:r>
              <a:rPr lang="en-US" sz="2600" dirty="0">
                <a:cs typeface="Arial" panose="020B0604020202020204" pitchFamily="34" charset="0"/>
              </a:rPr>
              <a:t>El </a:t>
            </a:r>
            <a:r>
              <a:rPr lang="es-MX" sz="2600" dirty="0">
                <a:cs typeface="Arial" panose="020B0604020202020204" pitchFamily="34" charset="0"/>
              </a:rPr>
              <a:t>coeficiente</a:t>
            </a:r>
            <a:r>
              <a:rPr lang="en-US" sz="2600" dirty="0">
                <a:cs typeface="Arial" panose="020B0604020202020204" pitchFamily="34" charset="0"/>
              </a:rPr>
              <a:t> Gini </a:t>
            </a:r>
            <a:r>
              <a:rPr lang="es-ES" sz="2600" dirty="0">
                <a:cs typeface="Arial" panose="020B0604020202020204" pitchFamily="34" charset="0"/>
              </a:rPr>
              <a:t>indica que entre más bajo sea, hay menos desigualdad económica. Podemos ver que aquí no se observa ninguna relación con el índice SIGI ya que el máximo 43.5 (Ghana) tiene un SIGI medio. Y Pakistán que es el que tiene peor SIGI muestra un Gini de 33.5, menor al promedio (37.7). El Gini promedio de todos los países según OECD es de 31, por lo tanto los países que elegimos tiene un Gini que es en general mayor.</a:t>
            </a:r>
            <a:endParaRPr lang="en-US" sz="2600" dirty="0">
              <a:cs typeface="Arial" panose="020B0604020202020204" pitchFamily="34" charset="0"/>
            </a:endParaRPr>
          </a:p>
        </p:txBody>
      </p:sp>
      <p:pic>
        <p:nvPicPr>
          <p:cNvPr id="5" name="Marcador de contenido 4" descr="Gráfico, Gráfico de barras, Histograma&#10;&#10;Descripción generada automáticamente">
            <a:extLst>
              <a:ext uri="{FF2B5EF4-FFF2-40B4-BE49-F238E27FC236}">
                <a16:creationId xmlns:a16="http://schemas.microsoft.com/office/drawing/2014/main" id="{9E5B24B6-B84C-489C-A2AB-E08DE2AD466D}"/>
              </a:ext>
            </a:extLst>
          </p:cNvPr>
          <p:cNvPicPr>
            <a:picLocks noGrp="1" noChangeAspect="1"/>
          </p:cNvPicPr>
          <p:nvPr>
            <p:ph idx="1"/>
          </p:nvPr>
        </p:nvPicPr>
        <p:blipFill>
          <a:blip r:embed="rId2"/>
          <a:stretch>
            <a:fillRect/>
          </a:stretch>
        </p:blipFill>
        <p:spPr>
          <a:xfrm>
            <a:off x="7334053" y="1562033"/>
            <a:ext cx="4091668" cy="3733929"/>
          </a:xfrm>
          <a:prstGeom prst="rect">
            <a:avLst/>
          </a:prstGeom>
        </p:spPr>
      </p:pic>
    </p:spTree>
    <p:extLst>
      <p:ext uri="{BB962C8B-B14F-4D97-AF65-F5344CB8AC3E}">
        <p14:creationId xmlns:p14="http://schemas.microsoft.com/office/powerpoint/2010/main" val="14296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2493E-049C-49EE-B04E-7F70E57A6239}"/>
              </a:ext>
            </a:extLst>
          </p:cNvPr>
          <p:cNvSpPr>
            <a:spLocks noGrp="1"/>
          </p:cNvSpPr>
          <p:nvPr>
            <p:ph type="title"/>
          </p:nvPr>
        </p:nvSpPr>
        <p:spPr>
          <a:xfrm>
            <a:off x="1331886" y="1172037"/>
            <a:ext cx="5224343" cy="4408488"/>
          </a:xfrm>
        </p:spPr>
        <p:txBody>
          <a:bodyPr vert="horz" lIns="91440" tIns="45720" rIns="91440" bIns="45720" rtlCol="0" anchor="b">
            <a:noAutofit/>
          </a:bodyPr>
          <a:lstStyle/>
          <a:p>
            <a:r>
              <a:rPr lang="es-419" sz="2600" dirty="0">
                <a:cs typeface="Arial" panose="020B0604020202020204" pitchFamily="34" charset="0"/>
              </a:rPr>
              <a:t>Después de obtener estos resultados decidimos hacer un histograma para ver si había una relación entre el índice SIGI y la diferencia del porcentaje de preparatoria terminada de hombres menos el de mujeres. Como podemos observar no hay una relación de SIGI a educación pero de educación a SIGI sí. Podemos decir entonces que la educación promueve la equidad de género.</a:t>
            </a:r>
            <a:endParaRPr lang="en-US" sz="2600" dirty="0">
              <a:cs typeface="Arial" panose="020B0604020202020204" pitchFamily="34" charset="0"/>
            </a:endParaRPr>
          </a:p>
        </p:txBody>
      </p:sp>
      <p:pic>
        <p:nvPicPr>
          <p:cNvPr id="4" name="Imagen 3">
            <a:extLst>
              <a:ext uri="{FF2B5EF4-FFF2-40B4-BE49-F238E27FC236}">
                <a16:creationId xmlns:a16="http://schemas.microsoft.com/office/drawing/2014/main" id="{467F638F-025B-4095-A265-D3F55FF44EF2}"/>
              </a:ext>
            </a:extLst>
          </p:cNvPr>
          <p:cNvPicPr>
            <a:picLocks noChangeAspect="1"/>
          </p:cNvPicPr>
          <p:nvPr/>
        </p:nvPicPr>
        <p:blipFill>
          <a:blip r:embed="rId2"/>
          <a:stretch>
            <a:fillRect/>
          </a:stretch>
        </p:blipFill>
        <p:spPr>
          <a:xfrm>
            <a:off x="7248524" y="107710"/>
            <a:ext cx="4680000" cy="3268571"/>
          </a:xfrm>
          <a:prstGeom prst="rect">
            <a:avLst/>
          </a:prstGeom>
        </p:spPr>
      </p:pic>
      <p:pic>
        <p:nvPicPr>
          <p:cNvPr id="11" name="Imagen 10">
            <a:extLst>
              <a:ext uri="{FF2B5EF4-FFF2-40B4-BE49-F238E27FC236}">
                <a16:creationId xmlns:a16="http://schemas.microsoft.com/office/drawing/2014/main" id="{C5AB7BAE-5A84-4390-816B-9A2489FED1B8}"/>
              </a:ext>
            </a:extLst>
          </p:cNvPr>
          <p:cNvPicPr>
            <a:picLocks noChangeAspect="1"/>
          </p:cNvPicPr>
          <p:nvPr/>
        </p:nvPicPr>
        <p:blipFill>
          <a:blip r:embed="rId3"/>
          <a:stretch>
            <a:fillRect/>
          </a:stretch>
        </p:blipFill>
        <p:spPr>
          <a:xfrm>
            <a:off x="7248524" y="3429000"/>
            <a:ext cx="4680000" cy="3321290"/>
          </a:xfrm>
          <a:prstGeom prst="rect">
            <a:avLst/>
          </a:prstGeom>
        </p:spPr>
      </p:pic>
    </p:spTree>
    <p:extLst>
      <p:ext uri="{BB962C8B-B14F-4D97-AF65-F5344CB8AC3E}">
        <p14:creationId xmlns:p14="http://schemas.microsoft.com/office/powerpoint/2010/main" val="386583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1A2069-166B-41E9-BCE4-7652BF23311A}"/>
              </a:ext>
            </a:extLst>
          </p:cNvPr>
          <p:cNvSpPr>
            <a:spLocks noGrp="1"/>
          </p:cNvSpPr>
          <p:nvPr>
            <p:ph type="title"/>
          </p:nvPr>
        </p:nvSpPr>
        <p:spPr>
          <a:xfrm>
            <a:off x="1371600" y="685800"/>
            <a:ext cx="2698955" cy="671052"/>
          </a:xfrm>
        </p:spPr>
        <p:txBody>
          <a:bodyPr>
            <a:normAutofit fontScale="90000"/>
          </a:bodyPr>
          <a:lstStyle/>
          <a:p>
            <a:r>
              <a:rPr lang="es-MX" dirty="0"/>
              <a:t>Conclusión</a:t>
            </a:r>
          </a:p>
        </p:txBody>
      </p:sp>
      <p:sp>
        <p:nvSpPr>
          <p:cNvPr id="3" name="Marcador de contenido 2">
            <a:extLst>
              <a:ext uri="{FF2B5EF4-FFF2-40B4-BE49-F238E27FC236}">
                <a16:creationId xmlns:a16="http://schemas.microsoft.com/office/drawing/2014/main" id="{E1D617AC-6494-4EA9-B970-D8AE3BACC5D0}"/>
              </a:ext>
            </a:extLst>
          </p:cNvPr>
          <p:cNvSpPr>
            <a:spLocks noGrp="1"/>
          </p:cNvSpPr>
          <p:nvPr>
            <p:ph idx="1"/>
          </p:nvPr>
        </p:nvSpPr>
        <p:spPr>
          <a:xfrm>
            <a:off x="1371600" y="1229032"/>
            <a:ext cx="9601200" cy="4638368"/>
          </a:xfrm>
        </p:spPr>
        <p:txBody>
          <a:bodyPr>
            <a:normAutofit fontScale="92500"/>
          </a:bodyPr>
          <a:lstStyle/>
          <a:p>
            <a:endParaRPr lang="es-MX" dirty="0">
              <a:effectLst/>
            </a:endParaRPr>
          </a:p>
          <a:p>
            <a:pPr marL="0" indent="0" algn="just">
              <a:buNone/>
            </a:pPr>
            <a:r>
              <a:rPr lang="es-MX" sz="2400" dirty="0">
                <a:cs typeface="Arial" panose="020B0604020202020204" pitchFamily="34" charset="0"/>
              </a:rPr>
              <a:t>Los distintos aspectos de una sociedad tales como alfabetización, esperanza de vida, inclusión de la mujer en las instituciones, etc. dependen de varios factores que deben ser tomados en cuenta a la hora de evaluarlos.</a:t>
            </a:r>
          </a:p>
          <a:p>
            <a:pPr marL="0" indent="0" algn="just">
              <a:buNone/>
            </a:pPr>
            <a:r>
              <a:rPr lang="es-MX" sz="2400" dirty="0">
                <a:cs typeface="Arial" panose="020B0604020202020204" pitchFamily="34" charset="0"/>
              </a:rPr>
              <a:t> Por ello al realizar una conjetura del estilo: “A menor desigualdad, mayor educación” se está cometiendo un error, pues la alfabetización no sólo depende la equidad de un país sino de otros factores como: porcentaje del gasto que se asigna a la educación, abandono de estudios por causas económicas, embarazos adolescentes, creencias religiosas, etc.</a:t>
            </a:r>
          </a:p>
          <a:p>
            <a:pPr marL="0" indent="0" algn="just">
              <a:buNone/>
            </a:pPr>
            <a:r>
              <a:rPr lang="es-MX" sz="2400" dirty="0">
                <a:cs typeface="Arial" panose="020B0604020202020204" pitchFamily="34" charset="0"/>
              </a:rPr>
              <a:t>La hipótesis que se planteó al iniciar el proyecto toma como supuesto que la equidad de género de un país influye de manera positiva en varios aspectos de una sociedad, pero descubrimos que el SIGI sólo es un factor entre muchos otros que no tomamos en cuenta al plantear la hipótesis.</a:t>
            </a:r>
          </a:p>
          <a:p>
            <a:pPr marL="0" indent="0">
              <a:buNone/>
            </a:pP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133302"/>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docProps/app.xml><?xml version="1.0" encoding="utf-8"?>
<Properties xmlns="http://schemas.openxmlformats.org/officeDocument/2006/extended-properties" xmlns:vt="http://schemas.openxmlformats.org/officeDocument/2006/docPropsVTypes">
  <TotalTime>110</TotalTime>
  <Words>1187</Words>
  <Application>Microsoft Office PowerPoint</Application>
  <PresentationFormat>Panorámica</PresentationFormat>
  <Paragraphs>44</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Franklin Gothic Book</vt:lpstr>
      <vt:lpstr>Recorte</vt:lpstr>
      <vt:lpstr>Análisis de Datos</vt:lpstr>
      <vt:lpstr>Los índices</vt:lpstr>
      <vt:lpstr>Nota:</vt:lpstr>
      <vt:lpstr>Metodología</vt:lpstr>
      <vt:lpstr>Resultados</vt:lpstr>
      <vt:lpstr>Presentación de PowerPoint</vt:lpstr>
      <vt:lpstr>El coeficiente Gini indica que entre más bajo sea, hay menos desigualdad económica. Podemos ver que aquí no se observa ninguna relación con el índice SIGI ya que el máximo 43.5 (Ghana) tiene un SIGI medio. Y Pakistán que es el que tiene peor SIGI muestra un Gini de 33.5, menor al promedio (37.7). El Gini promedio de todos los países según OECD es de 31, por lo tanto los países que elegimos tiene un Gini que es en general mayor.</vt:lpstr>
      <vt:lpstr>Después de obtener estos resultados decidimos hacer un histograma para ver si había una relación entre el índice SIGI y la diferencia del porcentaje de preparatoria terminada de hombres menos el de mujeres. Como podemos observar no hay una relación de SIGI a educación pero de educación a SIGI sí. Podemos decir entonces que la educación promueve la equidad de género.</vt:lpstr>
      <vt:lpstr>Conclusión</vt:lpstr>
      <vt:lpstr>Presentación de PowerPoint</vt:lpstr>
      <vt:lpstr>Colaboración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Datos</dc:title>
  <dc:creator>Paulina Garza</dc:creator>
  <cp:lastModifiedBy>Paulina Garza</cp:lastModifiedBy>
  <cp:revision>5</cp:revision>
  <dcterms:created xsi:type="dcterms:W3CDTF">2020-12-14T06:34:02Z</dcterms:created>
  <dcterms:modified xsi:type="dcterms:W3CDTF">2020-12-14T16:52:43Z</dcterms:modified>
</cp:coreProperties>
</file>