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33"/>
  </p:notesMasterIdLst>
  <p:handoutMasterIdLst>
    <p:handoutMasterId r:id="rId34"/>
  </p:handoutMasterIdLst>
  <p:sldIdLst>
    <p:sldId id="306" r:id="rId5"/>
    <p:sldId id="307" r:id="rId6"/>
    <p:sldId id="283" r:id="rId7"/>
    <p:sldId id="293" r:id="rId8"/>
    <p:sldId id="294" r:id="rId9"/>
    <p:sldId id="308" r:id="rId10"/>
    <p:sldId id="309" r:id="rId11"/>
    <p:sldId id="310" r:id="rId12"/>
    <p:sldId id="286" r:id="rId13"/>
    <p:sldId id="295" r:id="rId14"/>
    <p:sldId id="312" r:id="rId15"/>
    <p:sldId id="313" r:id="rId16"/>
    <p:sldId id="311" r:id="rId17"/>
    <p:sldId id="303" r:id="rId18"/>
    <p:sldId id="292" r:id="rId19"/>
    <p:sldId id="314" r:id="rId20"/>
    <p:sldId id="316" r:id="rId21"/>
    <p:sldId id="315" r:id="rId22"/>
    <p:sldId id="317" r:id="rId23"/>
    <p:sldId id="318" r:id="rId24"/>
    <p:sldId id="319" r:id="rId25"/>
    <p:sldId id="320" r:id="rId26"/>
    <p:sldId id="321" r:id="rId27"/>
    <p:sldId id="1609" r:id="rId28"/>
    <p:sldId id="1610" r:id="rId29"/>
    <p:sldId id="1611" r:id="rId30"/>
    <p:sldId id="305" r:id="rId31"/>
    <p:sldId id="274" r:id="rId3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ar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749C"/>
    <a:srgbClr val="A95B89"/>
    <a:srgbClr val="87B2C7"/>
    <a:srgbClr val="90B8CC"/>
    <a:srgbClr val="E31A51"/>
    <a:srgbClr val="003052"/>
    <a:srgbClr val="617082"/>
    <a:srgbClr val="153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0" autoAdjust="0"/>
    <p:restoredTop sz="78830" autoAdjust="0"/>
  </p:normalViewPr>
  <p:slideViewPr>
    <p:cSldViewPr snapToGrid="0" snapToObjects="1">
      <p:cViewPr varScale="1">
        <p:scale>
          <a:sx n="90" d="100"/>
          <a:sy n="90" d="100"/>
        </p:scale>
        <p:origin x="10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Sheet2!$A$2:$A$10</c:f>
              <c:multiLvlStrCache>
                <c:ptCount val="6"/>
                <c:lvl>
                  <c:pt idx="0">
                    <c:v>1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8</c:v>
                  </c:pt>
                  <c:pt idx="5">
                    <c:v>16</c:v>
                  </c:pt>
                </c:lvl>
                <c:lvl>
                  <c:pt idx="0">
                    <c:v>Local loop</c:v>
                  </c:pt>
                  <c:pt idx="4">
                    <c:v>Distributed</c:v>
                  </c:pt>
                </c:lvl>
              </c:multiLvlStrCache>
            </c:multiLvlStrRef>
          </c:cat>
          <c:val>
            <c:numRef>
              <c:f>Sheet2!$B$2:$B$10</c:f>
              <c:numCache>
                <c:formatCode>General</c:formatCode>
                <c:ptCount val="6"/>
                <c:pt idx="0">
                  <c:v>3000</c:v>
                </c:pt>
                <c:pt idx="1">
                  <c:v>1380</c:v>
                </c:pt>
                <c:pt idx="2">
                  <c:v>1020</c:v>
                </c:pt>
                <c:pt idx="3">
                  <c:v>960</c:v>
                </c:pt>
                <c:pt idx="4">
                  <c:v>300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0-4A09-8411-318851FBA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757791"/>
        <c:axId val="1103927039"/>
      </c:barChart>
      <c:catAx>
        <c:axId val="48975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27039"/>
        <c:crosses val="autoZero"/>
        <c:auto val="1"/>
        <c:lblAlgn val="ctr"/>
        <c:lblOffset val="100"/>
        <c:noMultiLvlLbl val="0"/>
      </c:catAx>
      <c:valAx>
        <c:axId val="11039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75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102725"/>
            <a:ext cx="6858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320" y="8284887"/>
            <a:ext cx="1515745" cy="7708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7082" y="8402918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SolidQ Global, S.A.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Avda. del Calvario 42, bajo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03340 </a:t>
            </a:r>
            <a:r>
              <a:rPr lang="en-US" sz="600" err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Albatera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(Alicante),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España</a:t>
            </a:r>
            <a:b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CIF A54101977 |  www.solidq.com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+34.914.148.950 </a:t>
            </a:r>
            <a:r>
              <a:rPr lang="es-ES" sz="600">
                <a:solidFill>
                  <a:srgbClr val="887E6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| contact@solidq.com </a:t>
            </a:r>
            <a:endParaRPr lang="en-US" sz="6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" y="8294718"/>
            <a:ext cx="5486400" cy="18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22" y="249992"/>
            <a:ext cx="1465489" cy="41806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3"/>
          </p:nvPr>
        </p:nvSpPr>
        <p:spPr>
          <a:xfrm>
            <a:off x="3390265" y="25453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D20E-6117-4172-AE4B-91D5DE0F48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62052"/>
            <a:ext cx="2287587" cy="29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B156D3EA-A566-4559-B677-1D2E7B1797BF}" type="datetimeFigureOut">
              <a:rPr lang="en-US" smtClean="0"/>
              <a:pPr>
                <a:defRPr/>
              </a:pPr>
              <a:t>15-Jun-20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40580" y="700606"/>
            <a:ext cx="1531620" cy="2502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2" y="249992"/>
            <a:ext cx="1465489" cy="418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102725"/>
            <a:ext cx="6858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8284887"/>
            <a:ext cx="1515745" cy="7708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7082" y="8402918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SolidQ Global, S.A.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Avda. del Calvario 42, bajo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03340 Albatera (Alicante),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España</a:t>
            </a:r>
            <a:b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CIF A54101977 |  www.solidq.com</a:t>
            </a:r>
            <a:r>
              <a:rPr lang="es-ES" sz="600" b="1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 </a:t>
            </a:r>
            <a:r>
              <a:rPr lang="es-ES" sz="600">
                <a:solidFill>
                  <a:srgbClr val="86837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+34.914.148.950 </a:t>
            </a:r>
            <a:r>
              <a:rPr lang="es-ES" sz="600">
                <a:solidFill>
                  <a:srgbClr val="887E6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| contact@solidq.com </a:t>
            </a:r>
            <a:endParaRPr lang="en-US" sz="6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8294718"/>
            <a:ext cx="5486400" cy="18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1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Si tenemos </a:t>
            </a:r>
            <a:r>
              <a:rPr lang="es-ES" dirty="0" err="1"/>
              <a:t>outliers</a:t>
            </a:r>
            <a:r>
              <a:rPr lang="es-ES" dirty="0"/>
              <a:t> y dato faltante puede afectar a nuestro modelo y a la incertidumbre en sus predicciones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dato faltante puede generar errores directamente si antes no lo interpolamos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 existían las UDF “estándar” y se pueden registrar como funciones en </a:t>
            </a:r>
            <a:r>
              <a:rPr lang="es-ES" dirty="0" err="1"/>
              <a:t>Spark</a:t>
            </a:r>
            <a:r>
              <a:rPr lang="es-ES" dirty="0"/>
              <a:t> (así se puede combinar </a:t>
            </a:r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streaming</a:t>
            </a:r>
            <a:r>
              <a:rPr lang="es-ES" dirty="0"/>
              <a:t> con modelos de ML, se pueden registrar como funciones) pero el rendimiento cuando se trabaja con objetos Pandas (</a:t>
            </a:r>
            <a:r>
              <a:rPr lang="es-ES" dirty="0" err="1"/>
              <a:t>dataframes</a:t>
            </a:r>
            <a:r>
              <a:rPr lang="es-ES" dirty="0"/>
              <a:t>, Series) puede ser bastante deficiente, y aparecen las </a:t>
            </a:r>
            <a:r>
              <a:rPr lang="es-ES" dirty="0" err="1"/>
              <a:t>PandasUDF</a:t>
            </a:r>
            <a:r>
              <a:rPr lang="es-ES" dirty="0"/>
              <a:t> que soportan vectorización y </a:t>
            </a:r>
            <a:r>
              <a:rPr lang="es-ES" dirty="0" err="1"/>
              <a:t>chunking</a:t>
            </a:r>
            <a:r>
              <a:rPr lang="es-ES" dirty="0"/>
              <a:t> en el manejo de los objetos de datos (gracias al uso de Arrow)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1) </a:t>
            </a:r>
            <a:r>
              <a:rPr lang="en-US" dirty="0"/>
              <a:t>Si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lo </a:t>
            </a:r>
            <a:r>
              <a:rPr lang="en-US" dirty="0" err="1"/>
              <a:t>básico</a:t>
            </a:r>
            <a:r>
              <a:rPr lang="en-US" dirty="0"/>
              <a:t> de Power BI</a:t>
            </a:r>
          </a:p>
          <a:p>
            <a:r>
              <a:rPr lang="en-GB" dirty="0"/>
              <a:t>2) Si </a:t>
            </a:r>
            <a:r>
              <a:rPr lang="en-GB" dirty="0" err="1"/>
              <a:t>quieres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Power BI para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negocio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0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1) </a:t>
            </a:r>
            <a:r>
              <a:rPr lang="en-US" dirty="0"/>
              <a:t>Si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lo </a:t>
            </a:r>
            <a:r>
              <a:rPr lang="en-US" dirty="0" err="1"/>
              <a:t>básico</a:t>
            </a:r>
            <a:r>
              <a:rPr lang="en-US" dirty="0"/>
              <a:t> de Power BI</a:t>
            </a:r>
          </a:p>
          <a:p>
            <a:r>
              <a:rPr lang="en-GB" dirty="0"/>
              <a:t>2) Si </a:t>
            </a:r>
            <a:r>
              <a:rPr lang="en-GB" dirty="0" err="1"/>
              <a:t>quieres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Power BI para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negocio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qué se debe una venta? </a:t>
            </a:r>
          </a:p>
          <a:p>
            <a:r>
              <a:rPr lang="es-ES" dirty="0"/>
              <a:t>	Al eje de tiempo? Sólo? </a:t>
            </a:r>
          </a:p>
          <a:p>
            <a:endParaRPr lang="es-ES" dirty="0"/>
          </a:p>
          <a:p>
            <a:r>
              <a:rPr lang="es-ES" dirty="0"/>
              <a:t>Discusión sobre la granularidad del modelo, necesidad de predicción, asumir el ruido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problema de poner esto en un modelo es que hay ciertos conceptos que son difíciles de predecir cuando los 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problema de poner esto en un modelo es que hay ciertos conceptos que son difíciles de predecir cuando los haya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Bueno, de momento eso lo sabemos hacer con una time series!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la transformada de Fourier y su grado (cualquier distribución de serie temporal –o señal periódica, más general) - se puede ajustar cambiando el grado de la transformada de Fourier y sus sumas parciales) </a:t>
            </a:r>
            <a:r>
              <a:rPr lang="es-ES" dirty="0">
                <a:sym typeface="Wingdings" panose="05000000000000000000" pitchFamily="2" charset="2"/>
              </a:rPr>
              <a:t> A más grado, podemos capturar tendencias de ratio de cambio más rápido pero también podemos caer en </a:t>
            </a:r>
            <a:r>
              <a:rPr lang="es-ES" dirty="0" err="1">
                <a:sym typeface="Wingdings" panose="05000000000000000000" pitchFamily="2" charset="2"/>
              </a:rPr>
              <a:t>overfit</a:t>
            </a: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la transformada de Fourier y su grado (cualquier distribución de serie temporal –o señal periódica, más general) - se puede ajustar cambiando el grado de la transformada de Fourier y sus sumas parciales) </a:t>
            </a:r>
            <a:r>
              <a:rPr lang="es-ES" dirty="0">
                <a:sym typeface="Wingdings" panose="05000000000000000000" pitchFamily="2" charset="2"/>
              </a:rPr>
              <a:t> A más grado, podemos capturar tendencias de ratio de cambio más rápido pero también podemos caer en </a:t>
            </a:r>
            <a:r>
              <a:rPr lang="es-ES" dirty="0" err="1">
                <a:sym typeface="Wingdings" panose="05000000000000000000" pitchFamily="2" charset="2"/>
              </a:rPr>
              <a:t>overfit</a:t>
            </a: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Personalización de periodicidad basado en cálculos personalizados (temporadas comerciales, deportivas, interrelaciones entre eventos sociales y actividad comercial…)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5A83E-E738-44EF-8675-106045D45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18288"/>
            <a:ext cx="12192000" cy="5440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2DE856-FFF0-44AE-9169-39FB4A75CC98}"/>
              </a:ext>
            </a:extLst>
          </p:cNvPr>
          <p:cNvSpPr/>
          <p:nvPr/>
        </p:nvSpPr>
        <p:spPr>
          <a:xfrm>
            <a:off x="0" y="4893644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6570" y="-30306"/>
            <a:ext cx="6096000" cy="6907160"/>
          </a:xfrm>
          <a:prstGeom prst="rect">
            <a:avLst/>
          </a:prstGeom>
          <a:solidFill>
            <a:srgbClr val="0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1401" y="4831778"/>
            <a:ext cx="11034036" cy="918243"/>
          </a:xfrm>
        </p:spPr>
        <p:txBody>
          <a:bodyPr anchor="b">
            <a:normAutofit/>
          </a:bodyPr>
          <a:lstStyle>
            <a:lvl1pPr>
              <a:defRPr sz="3200" b="0" i="1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noProof="0" dirty="0"/>
              <a:t>Hacer clic para cambiar el título de la presentación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2312" y="5773277"/>
            <a:ext cx="11033125" cy="906462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 dirty="0"/>
              <a:t>Hacer clic para cambiar el nombre de la persona que presenta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E00A4-4CD7-4BB7-9781-5582395C10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17" y="435703"/>
            <a:ext cx="2430935" cy="690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1175D-8928-4D10-BC06-CFC1A4454F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7553" y="1790509"/>
            <a:ext cx="4898947" cy="2786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311A-5D5C-4990-9CCD-66365E702D3A}"/>
              </a:ext>
            </a:extLst>
          </p:cNvPr>
          <p:cNvSpPr txBox="1"/>
          <p:nvPr/>
        </p:nvSpPr>
        <p:spPr>
          <a:xfrm>
            <a:off x="7417243" y="270211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Think Big. Move Fast.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DD21F-3A28-412D-804A-6939354EF63F}"/>
              </a:ext>
            </a:extLst>
          </p:cNvPr>
          <p:cNvSpPr/>
          <p:nvPr userDrawn="1"/>
        </p:nvSpPr>
        <p:spPr>
          <a:xfrm>
            <a:off x="0" y="4862112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32BFC3-EC41-48F1-A699-37E27DD5C2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30" y="210899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1"/>
            <a:ext cx="11440160" cy="5466941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1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_Print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63085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320DD-96D2-40D2-A283-77C50BFB5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ABA7F-DEB2-4F3D-9BF9-96DA7F8C5961}"/>
              </a:ext>
            </a:extLst>
          </p:cNvPr>
          <p:cNvSpPr txBox="1"/>
          <p:nvPr userDrawn="1"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9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ing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96641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CB0E3-21EA-420E-BC0A-4577B637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2DE856-FFF0-44AE-9169-39FB4A75CC98}"/>
              </a:ext>
            </a:extLst>
          </p:cNvPr>
          <p:cNvSpPr/>
          <p:nvPr userDrawn="1"/>
        </p:nvSpPr>
        <p:spPr>
          <a:xfrm>
            <a:off x="0" y="4862112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1401" y="4784480"/>
            <a:ext cx="11034036" cy="918243"/>
          </a:xfrm>
        </p:spPr>
        <p:txBody>
          <a:bodyPr anchor="b">
            <a:normAutofit/>
          </a:bodyPr>
          <a:lstStyle>
            <a:lvl1pPr>
              <a:defRPr sz="3200" b="0" i="1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noProof="0" dirty="0"/>
              <a:t>Pon aquí el título de la sesión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2312" y="5725979"/>
            <a:ext cx="11033125" cy="906462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 dirty="0"/>
              <a:t>Pon aquí tu nombre, email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5F7753-6EF4-4C96-9B9E-76958F151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0" y="210899"/>
            <a:ext cx="12192000" cy="50800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19188A8-68D8-4093-9262-79D36BC29A7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89057" y="2117151"/>
            <a:ext cx="9798268" cy="91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1" kern="1200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s-ES" sz="7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SolidQ Summit 2020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A106D8-E896-4156-B864-192A6159A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2239" y="210899"/>
            <a:ext cx="1482180" cy="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35677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4FCB8-C513-4AAE-8ADD-DEADB4AEBE5D}"/>
              </a:ext>
            </a:extLst>
          </p:cNvPr>
          <p:cNvSpPr/>
          <p:nvPr userDrawn="1"/>
        </p:nvSpPr>
        <p:spPr>
          <a:xfrm>
            <a:off x="-11816" y="19321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9B1F02-84F8-4970-B954-6077C187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517" r="646" b="22319"/>
          <a:stretch/>
        </p:blipFill>
        <p:spPr>
          <a:xfrm>
            <a:off x="-78820" y="530841"/>
            <a:ext cx="12247187" cy="396918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86B2A82-C052-4556-9149-227DA03DE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388" y="2510757"/>
            <a:ext cx="11440160" cy="918243"/>
          </a:xfrm>
        </p:spPr>
        <p:txBody>
          <a:bodyPr/>
          <a:lstStyle>
            <a:lvl1pPr>
              <a:defRPr b="0" i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06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920" y="1099321"/>
            <a:ext cx="5554233" cy="4902317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1859" y="1099321"/>
            <a:ext cx="5697069" cy="49023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10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5920" y="1099321"/>
            <a:ext cx="5500445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5920" y="1914594"/>
            <a:ext cx="5500445" cy="4031271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24282" y="1099321"/>
            <a:ext cx="5791798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24282" y="1914594"/>
            <a:ext cx="5791798" cy="403127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06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793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1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27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920" y="1217749"/>
            <a:ext cx="11440160" cy="4643301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Hacer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en</a:t>
            </a:r>
            <a:r>
              <a:rPr lang="en-US" noProof="0"/>
              <a:t> la </a:t>
            </a:r>
            <a:r>
              <a:rPr lang="en-US" noProof="0" err="1"/>
              <a:t>imagen</a:t>
            </a:r>
            <a:r>
              <a:rPr lang="en-US" noProof="0"/>
              <a:t> para </a:t>
            </a:r>
            <a:r>
              <a:rPr lang="en-US" noProof="0" err="1"/>
              <a:t>cambiarla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2252663"/>
            <a:ext cx="12188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44725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2472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5920" y="3073548"/>
            <a:ext cx="11440160" cy="918243"/>
          </a:xfrm>
        </p:spPr>
        <p:txBody>
          <a:bodyPr/>
          <a:lstStyle>
            <a:lvl1pPr>
              <a:defRPr b="0" i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s-E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835E3-E135-4B1D-95C4-FFF24BFD568B}"/>
              </a:ext>
            </a:extLst>
          </p:cNvPr>
          <p:cNvSpPr/>
          <p:nvPr userDrawn="1"/>
        </p:nvSpPr>
        <p:spPr>
          <a:xfrm>
            <a:off x="0" y="1935677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EB8E4-040B-448C-8AF5-518C1B7CB799}"/>
              </a:ext>
            </a:extLst>
          </p:cNvPr>
          <p:cNvSpPr/>
          <p:nvPr userDrawn="1"/>
        </p:nvSpPr>
        <p:spPr>
          <a:xfrm>
            <a:off x="-11816" y="19321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C45D97-2EB5-45B9-A9DF-4DAD99C530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517" r="646" b="22319"/>
          <a:stretch/>
        </p:blipFill>
        <p:spPr>
          <a:xfrm>
            <a:off x="-78820" y="530841"/>
            <a:ext cx="12247187" cy="39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1"/>
            <a:ext cx="11440160" cy="5466941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16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_Print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24136" y="363085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9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ing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24136" y="396641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892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920" y="1099321"/>
            <a:ext cx="5554233" cy="4902317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1859" y="1099321"/>
            <a:ext cx="5697069" cy="49023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27076-4AFC-4D78-A807-85EA6A83F378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5920" y="1099321"/>
            <a:ext cx="5500445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5920" y="1914594"/>
            <a:ext cx="5500445" cy="4031271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24282" y="1099321"/>
            <a:ext cx="5791798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24282" y="1914594"/>
            <a:ext cx="5791798" cy="403127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7E982-6D22-4384-90D5-CBC599CC1423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F7D05-58FC-4CC3-979C-ABE637C9C91F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1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920" y="1217749"/>
            <a:ext cx="11440160" cy="4643301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Hacer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en</a:t>
            </a:r>
            <a:r>
              <a:rPr lang="en-US" noProof="0"/>
              <a:t> la </a:t>
            </a:r>
            <a:r>
              <a:rPr lang="en-US" noProof="0" err="1"/>
              <a:t>imagen</a:t>
            </a:r>
            <a:r>
              <a:rPr lang="en-US" noProof="0"/>
              <a:t> para </a:t>
            </a:r>
            <a:r>
              <a:rPr lang="en-US" noProof="0" err="1"/>
              <a:t>cambiarla</a:t>
            </a:r>
            <a:endParaRPr lang="en-US" noProof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809A9-72B3-4567-9EAB-B4BAE0792682}"/>
              </a:ext>
            </a:extLst>
          </p:cNvPr>
          <p:cNvSpPr/>
          <p:nvPr userDrawn="1"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698320"/>
          </a:xfrm>
        </p:spPr>
        <p:txBody>
          <a:bodyPr/>
          <a:lstStyle>
            <a:lvl1pPr>
              <a:defRPr sz="3200" b="0"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1128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Hacer clic para modificar el título por defecto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FB893E-F71E-4DD7-A4BC-0E1068392D06}" type="datetimeFigureOut">
              <a:rPr lang="es-ES" noProof="0" smtClean="0"/>
              <a:pPr>
                <a:defRPr/>
              </a:pPr>
              <a:t>15/06/2020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64C459C-A4DC-4A4A-A68E-4D211DF394EB}" type="slidenum">
              <a:rPr lang="es-ES" noProof="0" smtClean="0"/>
              <a:pPr>
                <a:defRPr/>
              </a:pPr>
              <a:t>‹#›</a:t>
            </a:fld>
            <a:endParaRPr lang="es-ES" noProof="0"/>
          </a:p>
        </p:txBody>
      </p:sp>
      <p:sp>
        <p:nvSpPr>
          <p:cNvPr id="10" name="Rectangle 9"/>
          <p:cNvSpPr/>
          <p:nvPr/>
        </p:nvSpPr>
        <p:spPr>
          <a:xfrm>
            <a:off x="13300075" y="2378075"/>
            <a:ext cx="666750" cy="6667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1" name="Rectangle 10"/>
          <p:cNvSpPr/>
          <p:nvPr/>
        </p:nvSpPr>
        <p:spPr>
          <a:xfrm>
            <a:off x="13300075" y="0"/>
            <a:ext cx="666750" cy="668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13300075" y="803275"/>
            <a:ext cx="666750" cy="668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3" name="Rectangle 12"/>
          <p:cNvSpPr/>
          <p:nvPr/>
        </p:nvSpPr>
        <p:spPr>
          <a:xfrm>
            <a:off x="12512675" y="2378075"/>
            <a:ext cx="668338" cy="666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2512675" y="0"/>
            <a:ext cx="668338" cy="66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2512675" y="803275"/>
            <a:ext cx="668338" cy="668338"/>
          </a:xfrm>
          <a:prstGeom prst="rect">
            <a:avLst/>
          </a:prstGeom>
          <a:solidFill>
            <a:srgbClr val="B67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6" name="Rectangle 15"/>
          <p:cNvSpPr/>
          <p:nvPr/>
        </p:nvSpPr>
        <p:spPr>
          <a:xfrm>
            <a:off x="13300075" y="1606550"/>
            <a:ext cx="666750" cy="6683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7" name="Rectangle 16"/>
          <p:cNvSpPr/>
          <p:nvPr/>
        </p:nvSpPr>
        <p:spPr>
          <a:xfrm>
            <a:off x="12512675" y="1606550"/>
            <a:ext cx="668338" cy="668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8" name="Rectangle 17"/>
          <p:cNvSpPr/>
          <p:nvPr/>
        </p:nvSpPr>
        <p:spPr>
          <a:xfrm>
            <a:off x="13300075" y="3181350"/>
            <a:ext cx="6667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9" name="Rectangle 18"/>
          <p:cNvSpPr/>
          <p:nvPr/>
        </p:nvSpPr>
        <p:spPr>
          <a:xfrm>
            <a:off x="12512675" y="3181350"/>
            <a:ext cx="668338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0" name="Rectangle 19"/>
          <p:cNvSpPr/>
          <p:nvPr/>
        </p:nvSpPr>
        <p:spPr>
          <a:xfrm>
            <a:off x="13300075" y="3979863"/>
            <a:ext cx="666750" cy="66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1" name="Rectangle 20"/>
          <p:cNvSpPr/>
          <p:nvPr/>
        </p:nvSpPr>
        <p:spPr>
          <a:xfrm>
            <a:off x="12512675" y="3979863"/>
            <a:ext cx="668338" cy="668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84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693" r:id="rId13"/>
    <p:sldLayoutId id="2147483694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5" r:id="rId20"/>
    <p:sldLayoutId id="2147483701" r:id="rId21"/>
    <p:sldLayoutId id="2147483704" r:id="rId2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02D7-3F55-4644-9101-1EC175BB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Prediciendo ventas a gran escala: </a:t>
            </a:r>
            <a:br>
              <a:rPr lang="es-ES" dirty="0"/>
            </a:br>
            <a:r>
              <a:rPr lang="es-ES" dirty="0"/>
              <a:t>ML y Big Data para adelantarse al futuro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2568-FAAD-4143-A6AA-FD7DD869F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Pau Sempere – ML Lead @ SolidQ | AI MVP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59F62-E0AA-4BC4-81EB-2701FEF7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73" y="5817647"/>
            <a:ext cx="1727406" cy="8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Prophet</a:t>
            </a:r>
            <a:r>
              <a:rPr lang="es-ES" dirty="0"/>
              <a:t> es una librería open-</a:t>
            </a:r>
            <a:r>
              <a:rPr lang="es-ES" dirty="0" err="1"/>
              <a:t>source</a:t>
            </a:r>
            <a:r>
              <a:rPr lang="es-ES" dirty="0"/>
              <a:t> desarrollada y mantenida por Facebook AI para modelar series temporales complejas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Autodetección de calendarios internacionales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Limitación de predicciones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Detección de cambios en tendencias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Personalización de periodicidad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Cambios lentos o rápidos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Periodicidad personalizada (campañas comerciales, por ejemplo)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Múltiples periodicidades mezcladas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Regresores adicionales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018D6-BCD1-485D-88EA-CC687A0F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23" y="2700847"/>
            <a:ext cx="3547151" cy="12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Detección de cambios en tendencias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A7E4-F964-4D8C-A892-6A7FD4CF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96" y="1409598"/>
            <a:ext cx="8913105" cy="4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Personalización </a:t>
            </a:r>
          </a:p>
          <a:p>
            <a:pPr marL="0" indent="0">
              <a:buNone/>
            </a:pPr>
            <a:r>
              <a:rPr lang="es-ES" dirty="0"/>
              <a:t>de periodicidad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¿Diferentes eventos </a:t>
            </a:r>
          </a:p>
          <a:p>
            <a:pPr marL="0" indent="0">
              <a:buNone/>
            </a:pPr>
            <a:r>
              <a:rPr lang="es-ES" dirty="0"/>
              <a:t>afectan a la </a:t>
            </a:r>
          </a:p>
          <a:p>
            <a:pPr marL="0" indent="0">
              <a:buNone/>
            </a:pPr>
            <a:r>
              <a:rPr lang="es-ES" dirty="0"/>
              <a:t>periodicidad de </a:t>
            </a:r>
          </a:p>
          <a:p>
            <a:pPr marL="0" indent="0">
              <a:buNone/>
            </a:pPr>
            <a:r>
              <a:rPr lang="es-ES" dirty="0"/>
              <a:t>nuestras ventas de </a:t>
            </a:r>
          </a:p>
          <a:p>
            <a:pPr marL="0" indent="0">
              <a:buNone/>
            </a:pPr>
            <a:r>
              <a:rPr lang="es-ES" dirty="0"/>
              <a:t>manera diferente?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C94BF-009F-419F-857B-0279D65A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166115"/>
            <a:ext cx="8601074" cy="49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Prophet</a:t>
            </a:r>
            <a:r>
              <a:rPr lang="es-ES" dirty="0"/>
              <a:t> NO trata directamente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600" dirty="0" err="1"/>
              <a:t>Outliers</a:t>
            </a:r>
            <a:endParaRPr lang="es-E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600" dirty="0"/>
              <a:t>Dato faltante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600" b="1" dirty="0"/>
              <a:t>Definición de la granularidad de la serie  </a:t>
            </a:r>
          </a:p>
        </p:txBody>
      </p:sp>
    </p:spTree>
    <p:extLst>
      <p:ext uri="{BB962C8B-B14F-4D97-AF65-F5344CB8AC3E}">
        <p14:creationId xmlns:p14="http://schemas.microsoft.com/office/powerpoint/2010/main" val="36933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AF6-33DB-45A4-BA5A-62AE46A3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granularidades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0F474-553C-489B-A183-5EB8A76E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84017"/>
            <a:ext cx="9495942" cy="217090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04B19-4EBB-47DF-B62B-9EDC78775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899" y="2204235"/>
            <a:ext cx="9495941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Profetizar (bien) no es fácil</a:t>
            </a:r>
          </a:p>
        </p:txBody>
      </p:sp>
    </p:spTree>
    <p:extLst>
      <p:ext uri="{BB962C8B-B14F-4D97-AF65-F5344CB8AC3E}">
        <p14:creationId xmlns:p14="http://schemas.microsoft.com/office/powerpoint/2010/main" val="377979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43-5A93-411B-888B-3F9346C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3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B2D86-4CE9-4035-84B5-4608CFFA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4" y="981075"/>
            <a:ext cx="8385121" cy="51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7441-F8DE-4D54-8D40-AEFB9850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104575"/>
            <a:ext cx="759248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5A40E-0E36-40C1-BBBF-BD5C3D95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42924"/>
            <a:ext cx="4876800" cy="4876800"/>
          </a:xfrm>
          <a:prstGeom prst="rect">
            <a:avLst/>
          </a:prstGeom>
        </p:spPr>
      </p:pic>
      <p:sp>
        <p:nvSpPr>
          <p:cNvPr id="6" name="Lightning Bolt 5">
            <a:extLst>
              <a:ext uri="{FF2B5EF4-FFF2-40B4-BE49-F238E27FC236}">
                <a16:creationId xmlns:a16="http://schemas.microsoft.com/office/drawing/2014/main" id="{6B6F0086-3C5E-42FD-AF57-11D08E82D2FC}"/>
              </a:ext>
            </a:extLst>
          </p:cNvPr>
          <p:cNvSpPr/>
          <p:nvPr/>
        </p:nvSpPr>
        <p:spPr>
          <a:xfrm flipH="1">
            <a:off x="6332029" y="3062286"/>
            <a:ext cx="1666875" cy="191452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02292-026D-4295-A025-857CA1C9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7" y="4976811"/>
            <a:ext cx="444879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EE3-C88C-4611-A5F8-946A5B7D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A297-ABBF-4F06-8873-6E6C73FB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4400" dirty="0"/>
              <a:t>El problema de las ventas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400" dirty="0"/>
              <a:t>Profetizar (bien) no es fácil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400" dirty="0" err="1"/>
              <a:t>Stairway</a:t>
            </a:r>
            <a:r>
              <a:rPr lang="es-ES" sz="4400" dirty="0"/>
              <a:t> </a:t>
            </a:r>
            <a:r>
              <a:rPr lang="es-ES" sz="4400" dirty="0" err="1"/>
              <a:t>to</a:t>
            </a:r>
            <a:r>
              <a:rPr lang="es-ES" sz="4400" dirty="0"/>
              <a:t> </a:t>
            </a:r>
            <a:r>
              <a:rPr lang="es-ES" sz="4400" dirty="0" err="1"/>
              <a:t>heaven</a:t>
            </a:r>
            <a:r>
              <a:rPr lang="es-ES" sz="4400" dirty="0"/>
              <a:t>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80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F26252-6766-4D2C-A0AF-866A1F7D9FB5}"/>
              </a:ext>
            </a:extLst>
          </p:cNvPr>
          <p:cNvSpPr txBox="1">
            <a:spLocks/>
          </p:cNvSpPr>
          <p:nvPr/>
        </p:nvSpPr>
        <p:spPr>
          <a:xfrm>
            <a:off x="375920" y="10993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36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62465-D4F5-4FDD-8B9C-838D9AB93BF5}"/>
              </a:ext>
            </a:extLst>
          </p:cNvPr>
          <p:cNvSpPr txBox="1">
            <a:spLocks/>
          </p:cNvSpPr>
          <p:nvPr/>
        </p:nvSpPr>
        <p:spPr>
          <a:xfrm>
            <a:off x="528320" y="12517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i="0" dirty="0" err="1"/>
              <a:t>Prophet</a:t>
            </a:r>
            <a:r>
              <a:rPr lang="es-ES" i="0" dirty="0"/>
              <a:t> no se ejecuta en </a:t>
            </a:r>
            <a:r>
              <a:rPr lang="es-ES" i="0" dirty="0" err="1"/>
              <a:t>Spark</a:t>
            </a:r>
            <a:r>
              <a:rPr lang="es-ES" i="0" dirty="0"/>
              <a:t>… </a:t>
            </a:r>
            <a:r>
              <a:rPr lang="es-ES" i="0" dirty="0">
                <a:sym typeface="Wingdings" panose="05000000000000000000" pitchFamily="2" charset="2"/>
              </a:rPr>
              <a:t>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i="0" dirty="0" err="1">
                <a:sym typeface="Wingdings" panose="05000000000000000000" pitchFamily="2" charset="2"/>
              </a:rPr>
              <a:t>PandasUDF</a:t>
            </a:r>
            <a:r>
              <a:rPr lang="es-ES" i="0" dirty="0">
                <a:sym typeface="Wingdings" panose="05000000000000000000" pitchFamily="2" charset="2"/>
              </a:rPr>
              <a:t> al rescate!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4000" i="0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4000" i="0" dirty="0">
                <a:sym typeface="Wingdings" panose="05000000000000000000" pitchFamily="2" charset="2"/>
              </a:rPr>
              <a:t>Funciones que operan con objetos Pandas, invocables a partir de objetos distribuidos (</a:t>
            </a:r>
            <a:r>
              <a:rPr lang="es-ES" sz="4000" i="0" dirty="0" err="1">
                <a:sym typeface="Wingdings" panose="05000000000000000000" pitchFamily="2" charset="2"/>
              </a:rPr>
              <a:t>Spark</a:t>
            </a:r>
            <a:r>
              <a:rPr lang="es-ES" sz="4000" i="0" dirty="0">
                <a:sym typeface="Wingdings" panose="05000000000000000000" pitchFamily="2" charset="2"/>
              </a:rPr>
              <a:t> </a:t>
            </a:r>
            <a:r>
              <a:rPr lang="es-ES" sz="4000" i="0" dirty="0" err="1">
                <a:sym typeface="Wingdings" panose="05000000000000000000" pitchFamily="2" charset="2"/>
              </a:rPr>
              <a:t>DataFrames</a:t>
            </a:r>
            <a:r>
              <a:rPr lang="es-ES" sz="4000" i="0" dirty="0">
                <a:sym typeface="Wingdings" panose="05000000000000000000" pitchFamily="2" charset="2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19926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9FE9-21A1-4643-B39A-BA91FDE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D224A-2EEF-45CA-8DE9-536C7282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358783"/>
            <a:ext cx="10086975" cy="4566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CB9235-19D6-4E70-B6AB-E947C8A7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1" y="2647950"/>
            <a:ext cx="3967702" cy="20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</a:t>
            </a:r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02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9B5-D9E2-475A-9CCF-2B1929B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Stairway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heaven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F26252-6766-4D2C-A0AF-866A1F7D9FB5}"/>
              </a:ext>
            </a:extLst>
          </p:cNvPr>
          <p:cNvSpPr txBox="1">
            <a:spLocks/>
          </p:cNvSpPr>
          <p:nvPr/>
        </p:nvSpPr>
        <p:spPr>
          <a:xfrm>
            <a:off x="375920" y="10993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36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62465-D4F5-4FDD-8B9C-838D9AB93BF5}"/>
              </a:ext>
            </a:extLst>
          </p:cNvPr>
          <p:cNvSpPr txBox="1">
            <a:spLocks/>
          </p:cNvSpPr>
          <p:nvPr/>
        </p:nvSpPr>
        <p:spPr>
          <a:xfrm>
            <a:off x="528320" y="1251722"/>
            <a:ext cx="11440160" cy="507764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1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i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F51B48A-C5A4-45DC-8381-AD29DC756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238091"/>
              </p:ext>
            </p:extLst>
          </p:nvPr>
        </p:nvGraphicFramePr>
        <p:xfrm>
          <a:off x="2563554" y="946922"/>
          <a:ext cx="7707497" cy="507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21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CC67A-5BA0-4263-AB64-D8E4E566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You are not alone…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0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231" y="1"/>
            <a:ext cx="12176769" cy="685799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212" y="696191"/>
            <a:ext cx="6783988" cy="4270663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3557" y="846356"/>
            <a:ext cx="63398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Máster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 &amp; Advanced Analytics con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Microsoft (X </a:t>
            </a:r>
            <a:r>
              <a:rPr lang="en-GB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Edición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Clases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</a:t>
            </a:r>
            <a:endParaRPr lang="en-GB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 especialización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BI &amp;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endParaRPr lang="es-E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Tendrás la capacidad para trabajar con un alto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grado de conocimiento sobre BI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por tanto, responsabilizarte de los proyectos de BI de tu empresa.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Podrás </a:t>
            </a:r>
            <a:r>
              <a:rPr lang="pt-B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 arquitecturas de Modern Datawarehouse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 procesos para datos en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streaming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en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batches</a:t>
            </a:r>
            <a:endParaRPr lang="pt-B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Describir y comprender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End-To-End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la ejecución de un proyecto de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Desarrollar y diseñar algoritmos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predictivo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bajo técnicas de machine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Desarrollar e implantar soluciones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endParaRPr lang="es-E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dónde se encuentran los errores de integridad de datos y cómo resolverlos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18" y="696192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B47D-F96A-48DB-8A0A-867AC3F9D5F9}"/>
              </a:ext>
            </a:extLst>
          </p:cNvPr>
          <p:cNvSpPr txBox="1"/>
          <p:nvPr/>
        </p:nvSpPr>
        <p:spPr>
          <a:xfrm>
            <a:off x="7445475" y="1013977"/>
            <a:ext cx="4517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Comienzo</a:t>
            </a:r>
            <a:r>
              <a:rPr lang="en-GB" sz="2400" dirty="0">
                <a:solidFill>
                  <a:schemeClr val="bg1"/>
                </a:solidFill>
              </a:rPr>
              <a:t> el 15 de </a:t>
            </a:r>
            <a:r>
              <a:rPr lang="en-GB" sz="2400" dirty="0" err="1">
                <a:solidFill>
                  <a:schemeClr val="bg1"/>
                </a:solidFill>
              </a:rPr>
              <a:t>octubre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3200" strike="sngStrike" dirty="0">
                <a:solidFill>
                  <a:srgbClr val="FF0000"/>
                </a:solidFill>
              </a:rPr>
              <a:t>8.400€ </a:t>
            </a:r>
            <a:r>
              <a:rPr lang="en-GB" sz="3200" dirty="0" err="1">
                <a:solidFill>
                  <a:srgbClr val="00B050"/>
                </a:solidFill>
              </a:rPr>
              <a:t>ahora</a:t>
            </a:r>
            <a:r>
              <a:rPr lang="en-GB" sz="3200" dirty="0">
                <a:solidFill>
                  <a:srgbClr val="00B050"/>
                </a:solidFill>
              </a:rPr>
              <a:t> 7.140€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8A215-CD09-42CC-B8EE-A4BB05F5A0A8}"/>
              </a:ext>
            </a:extLst>
          </p:cNvPr>
          <p:cNvSpPr txBox="1"/>
          <p:nvPr/>
        </p:nvSpPr>
        <p:spPr>
          <a:xfrm>
            <a:off x="7445475" y="1896574"/>
            <a:ext cx="46691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Oferta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válida</a:t>
            </a:r>
            <a:r>
              <a:rPr lang="en-GB" dirty="0">
                <a:solidFill>
                  <a:schemeClr val="bg1"/>
                </a:solidFill>
              </a:rPr>
              <a:t> hasta el 31 de </a:t>
            </a:r>
            <a:r>
              <a:rPr lang="en-GB" dirty="0" err="1">
                <a:solidFill>
                  <a:schemeClr val="bg1"/>
                </a:solidFill>
              </a:rPr>
              <a:t>julio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¡</a:t>
            </a:r>
            <a:r>
              <a:rPr lang="en-GB" dirty="0" err="1">
                <a:solidFill>
                  <a:schemeClr val="bg1"/>
                </a:solidFill>
              </a:rPr>
              <a:t>Pregúntanos</a:t>
            </a:r>
            <a:r>
              <a:rPr lang="en-GB" dirty="0">
                <a:solidFill>
                  <a:schemeClr val="bg1"/>
                </a:solidFill>
              </a:rPr>
              <a:t>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pic>
        <p:nvPicPr>
          <p:cNvPr id="4" name="Picture 2" descr="Generador de Códigos QR Codes">
            <a:extLst>
              <a:ext uri="{FF2B5EF4-FFF2-40B4-BE49-F238E27FC236}">
                <a16:creationId xmlns:a16="http://schemas.microsoft.com/office/drawing/2014/main" id="{CDB2EBAF-FFF4-431A-A7E7-9CB138F1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62" y="3216924"/>
            <a:ext cx="1298839" cy="12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B8A5BC-3D24-4317-A14F-E4C6455D3805}"/>
              </a:ext>
            </a:extLst>
          </p:cNvPr>
          <p:cNvSpPr txBox="1"/>
          <p:nvPr/>
        </p:nvSpPr>
        <p:spPr>
          <a:xfrm>
            <a:off x="531212" y="6014323"/>
            <a:ext cx="749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*</a:t>
            </a:r>
            <a:r>
              <a:rPr lang="en-GB" sz="1400" dirty="0" err="1">
                <a:solidFill>
                  <a:schemeClr val="bg1"/>
                </a:solidFill>
              </a:rPr>
              <a:t>Todas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nuestras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formaciones</a:t>
            </a:r>
            <a:r>
              <a:rPr lang="en-GB" sz="1400" dirty="0">
                <a:solidFill>
                  <a:schemeClr val="bg1"/>
                </a:solidFill>
              </a:rPr>
              <a:t> son </a:t>
            </a:r>
            <a:r>
              <a:rPr lang="en-GB" sz="1400" dirty="0" err="1">
                <a:solidFill>
                  <a:schemeClr val="bg1"/>
                </a:solidFill>
              </a:rPr>
              <a:t>bonificables</a:t>
            </a:r>
            <a:r>
              <a:rPr lang="en-GB" sz="1400" dirty="0">
                <a:solidFill>
                  <a:schemeClr val="bg1"/>
                </a:solidFill>
              </a:rPr>
              <a:t> por </a:t>
            </a:r>
            <a:r>
              <a:rPr lang="en-GB" sz="1400" dirty="0" err="1">
                <a:solidFill>
                  <a:schemeClr val="bg1"/>
                </a:solidFill>
              </a:rPr>
              <a:t>Fundae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2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231" y="1"/>
            <a:ext cx="12176769" cy="685799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1212" y="696191"/>
            <a:ext cx="6783988" cy="3512127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B47D-F96A-48DB-8A0A-867AC3F9D5F9}"/>
              </a:ext>
            </a:extLst>
          </p:cNvPr>
          <p:cNvSpPr txBox="1"/>
          <p:nvPr/>
        </p:nvSpPr>
        <p:spPr>
          <a:xfrm>
            <a:off x="7445475" y="704639"/>
            <a:ext cx="4517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Comienzo</a:t>
            </a:r>
            <a:r>
              <a:rPr lang="en-GB" sz="2400" dirty="0">
                <a:solidFill>
                  <a:schemeClr val="bg1"/>
                </a:solidFill>
              </a:rPr>
              <a:t> el 13 de </a:t>
            </a:r>
            <a:r>
              <a:rPr lang="en-GB" sz="2400" dirty="0" err="1">
                <a:solidFill>
                  <a:schemeClr val="bg1"/>
                </a:solidFill>
              </a:rPr>
              <a:t>octubre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3200" strike="sngStrike" dirty="0">
                <a:solidFill>
                  <a:srgbClr val="FF0000"/>
                </a:solidFill>
              </a:rPr>
              <a:t>2.310€ </a:t>
            </a:r>
            <a:r>
              <a:rPr lang="en-GB" sz="3200" dirty="0" err="1">
                <a:solidFill>
                  <a:srgbClr val="00B050"/>
                </a:solidFill>
              </a:rPr>
              <a:t>ahora</a:t>
            </a:r>
            <a:r>
              <a:rPr lang="en-GB" sz="3200" dirty="0">
                <a:solidFill>
                  <a:srgbClr val="00B050"/>
                </a:solidFill>
              </a:rPr>
              <a:t> 1.963€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8A215-CD09-42CC-B8EE-A4BB05F5A0A8}"/>
              </a:ext>
            </a:extLst>
          </p:cNvPr>
          <p:cNvSpPr txBox="1"/>
          <p:nvPr/>
        </p:nvSpPr>
        <p:spPr>
          <a:xfrm>
            <a:off x="7445475" y="1608925"/>
            <a:ext cx="466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Oferta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válida</a:t>
            </a:r>
            <a:r>
              <a:rPr lang="en-GB" dirty="0">
                <a:solidFill>
                  <a:schemeClr val="bg1"/>
                </a:solidFill>
              </a:rPr>
              <a:t> hasta el 31 de </a:t>
            </a:r>
            <a:r>
              <a:rPr lang="en-GB" dirty="0" err="1">
                <a:solidFill>
                  <a:schemeClr val="bg1"/>
                </a:solidFill>
              </a:rPr>
              <a:t>julio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sz="10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¡</a:t>
            </a:r>
            <a:r>
              <a:rPr lang="en-GB" dirty="0" err="1">
                <a:solidFill>
                  <a:schemeClr val="bg1"/>
                </a:solidFill>
              </a:rPr>
              <a:t>Pregúntanos</a:t>
            </a:r>
            <a:r>
              <a:rPr lang="en-GB" dirty="0">
                <a:solidFill>
                  <a:schemeClr val="bg1"/>
                </a:solidFill>
              </a:rPr>
              <a:t>! 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pic>
        <p:nvPicPr>
          <p:cNvPr id="4" name="Picture 2" descr="Generador de Códigos QR Codes">
            <a:extLst>
              <a:ext uri="{FF2B5EF4-FFF2-40B4-BE49-F238E27FC236}">
                <a16:creationId xmlns:a16="http://schemas.microsoft.com/office/drawing/2014/main" id="{CDB2EBAF-FFF4-431A-A7E7-9CB138F1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08" y="2819470"/>
            <a:ext cx="1298839" cy="12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EEDE6-3065-4798-819A-4C86AA90BFF2}"/>
              </a:ext>
            </a:extLst>
          </p:cNvPr>
          <p:cNvSpPr txBox="1"/>
          <p:nvPr/>
        </p:nvSpPr>
        <p:spPr>
          <a:xfrm>
            <a:off x="531212" y="704639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2</a:t>
            </a:r>
            <a:endParaRPr lang="en-US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CD670-4DEF-4988-B815-5F2E97A593A0}"/>
              </a:ext>
            </a:extLst>
          </p:cNvPr>
          <p:cNvSpPr/>
          <p:nvPr/>
        </p:nvSpPr>
        <p:spPr>
          <a:xfrm>
            <a:off x="1001474" y="843677"/>
            <a:ext cx="62924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 Machine Learning &amp; Advanced Analytics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Clases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</a:t>
            </a:r>
            <a:endParaRPr lang="en-GB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Serás capaz de describir y comprender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ejecución de un proyecto de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Conocerás los módulos y funciones que se incluyen en el servicio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Descubrirás cómo resolver problemas en ML, entrenar modelos y los diferentes algoritmos que hay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Podrás distinguir y conocer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&amp;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Aprenderás a conectar y transformar datos para convertirlos en conocimiento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 ayudaremos a preparar las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certificaciones AI 100 y DP 100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0E202-06F6-4351-B463-CD1AC96509CD}"/>
              </a:ext>
            </a:extLst>
          </p:cNvPr>
          <p:cNvSpPr txBox="1"/>
          <p:nvPr/>
        </p:nvSpPr>
        <p:spPr>
          <a:xfrm>
            <a:off x="531212" y="6014323"/>
            <a:ext cx="749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*</a:t>
            </a:r>
            <a:r>
              <a:rPr lang="en-GB" sz="1400" dirty="0" err="1">
                <a:solidFill>
                  <a:schemeClr val="bg1"/>
                </a:solidFill>
              </a:rPr>
              <a:t>Todas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nuestras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formaciones</a:t>
            </a:r>
            <a:r>
              <a:rPr lang="en-GB" sz="1400" dirty="0">
                <a:solidFill>
                  <a:schemeClr val="bg1"/>
                </a:solidFill>
              </a:rPr>
              <a:t> son </a:t>
            </a:r>
            <a:r>
              <a:rPr lang="en-GB" sz="1400" dirty="0" err="1">
                <a:solidFill>
                  <a:schemeClr val="bg1"/>
                </a:solidFill>
              </a:rPr>
              <a:t>bonificables</a:t>
            </a:r>
            <a:r>
              <a:rPr lang="en-GB" sz="1400" dirty="0">
                <a:solidFill>
                  <a:schemeClr val="bg1"/>
                </a:solidFill>
              </a:rPr>
              <a:t> por </a:t>
            </a:r>
            <a:r>
              <a:rPr lang="en-GB" sz="1400" dirty="0" err="1">
                <a:solidFill>
                  <a:schemeClr val="bg1"/>
                </a:solidFill>
              </a:rPr>
              <a:t>Fundae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AA01-C181-4811-9A64-A07F248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62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1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43-5A93-411B-888B-3F9346C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</p:spTree>
    <p:extLst>
      <p:ext uri="{BB962C8B-B14F-4D97-AF65-F5344CB8AC3E}">
        <p14:creationId xmlns:p14="http://schemas.microsoft.com/office/powerpoint/2010/main" val="5163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E79-D0DA-45E8-83A0-53086B7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3D90-F0D9-41A0-9AB4-C89DC73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5DA42-2AE4-4B49-86B8-D00B325E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099322"/>
            <a:ext cx="10394020" cy="49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EFD35-5E74-4BA9-B6A5-2ADA198D63C2}"/>
              </a:ext>
            </a:extLst>
          </p:cNvPr>
          <p:cNvSpPr txBox="1">
            <a:spLocks/>
          </p:cNvSpPr>
          <p:nvPr/>
        </p:nvSpPr>
        <p:spPr bwMode="auto">
          <a:xfrm>
            <a:off x="528320" y="1122012"/>
            <a:ext cx="11440160" cy="50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Factores a tener en cuenta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Localización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Tipo de producto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Condiciones económicas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Campañas de descuento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… 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6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DBA-54BA-4907-827C-C3D2ADC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1F53-8ACE-43E5-9009-0EAADA9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EFD35-5E74-4BA9-B6A5-2ADA198D63C2}"/>
              </a:ext>
            </a:extLst>
          </p:cNvPr>
          <p:cNvSpPr txBox="1">
            <a:spLocks/>
          </p:cNvSpPr>
          <p:nvPr/>
        </p:nvSpPr>
        <p:spPr bwMode="auto">
          <a:xfrm>
            <a:off x="528320" y="1122012"/>
            <a:ext cx="11440160" cy="50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Problemas a tener en cuenta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Granularidad disponible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Completitud del dato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Diferencias territoriales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Ruido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Interpretación de los resultados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800" dirty="0"/>
              <a:t>¿Qué hace de mi modelo un buen modelo?</a:t>
            </a:r>
            <a:r>
              <a:rPr lang="es-ES" dirty="0"/>
              <a:t> 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5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E79-D0DA-45E8-83A0-53086B7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de las ventas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3D90-F0D9-41A0-9AB4-C89DC73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1F725-A311-4E68-8463-CFD15960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5" y="1099322"/>
            <a:ext cx="10836470" cy="50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D662-7316-4E3D-ACA0-EBFEB3BA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Ventas con series temporales</a:t>
            </a:r>
          </a:p>
        </p:txBody>
      </p:sp>
    </p:spTree>
    <p:extLst>
      <p:ext uri="{BB962C8B-B14F-4D97-AF65-F5344CB8AC3E}">
        <p14:creationId xmlns:p14="http://schemas.microsoft.com/office/powerpoint/2010/main" val="1209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133E-6C8D-4A08-8481-1EB0244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Profetizar (bien) no es fácil</a:t>
            </a:r>
          </a:p>
        </p:txBody>
      </p:sp>
    </p:spTree>
    <p:extLst>
      <p:ext uri="{BB962C8B-B14F-4D97-AF65-F5344CB8AC3E}">
        <p14:creationId xmlns:p14="http://schemas.microsoft.com/office/powerpoint/2010/main" val="2687759620"/>
      </p:ext>
    </p:extLst>
  </p:cSld>
  <p:clrMapOvr>
    <a:masterClrMapping/>
  </p:clrMapOvr>
</p:sld>
</file>

<file path=ppt/theme/theme1.xml><?xml version="1.0" encoding="utf-8"?>
<a:theme xmlns:a="http://schemas.openxmlformats.org/drawingml/2006/main" name="SQGeneral_2020_ES_16x9">
  <a:themeElements>
    <a:clrScheme name="SolidQ">
      <a:dk1>
        <a:sysClr val="windowText" lastClr="000000"/>
      </a:dk1>
      <a:lt1>
        <a:sysClr val="window" lastClr="FFFFFF"/>
      </a:lt1>
      <a:dk2>
        <a:srgbClr val="003052"/>
      </a:dk2>
      <a:lt2>
        <a:srgbClr val="E1F0F5"/>
      </a:lt2>
      <a:accent1>
        <a:srgbClr val="887E6F"/>
      </a:accent1>
      <a:accent2>
        <a:srgbClr val="9FC2D3"/>
      </a:accent2>
      <a:accent3>
        <a:srgbClr val="D52C33"/>
      </a:accent3>
      <a:accent4>
        <a:srgbClr val="FFC945"/>
      </a:accent4>
      <a:accent5>
        <a:srgbClr val="9F9311"/>
      </a:accent5>
      <a:accent6>
        <a:srgbClr val="E6942D"/>
      </a:accent6>
      <a:hlink>
        <a:srgbClr val="0000FF"/>
      </a:hlink>
      <a:folHlink>
        <a:srgbClr val="B674F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General_2020_ES_16x9" id="{6F394343-13F8-4528-9AA0-9036B1E0124C}" vid="{63EDDD4C-D4A5-460A-AC78-ABE8F8431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1F85239E1AF40B85D2632FC32D814" ma:contentTypeVersion="7" ma:contentTypeDescription="Create a new document." ma:contentTypeScope="" ma:versionID="88b86cac6cd30bbe29ab8d0a38818565">
  <xsd:schema xmlns:xsd="http://www.w3.org/2001/XMLSchema" xmlns:xs="http://www.w3.org/2001/XMLSchema" xmlns:p="http://schemas.microsoft.com/office/2006/metadata/properties" xmlns:ns2="02154c6b-9f17-4249-b647-8287721a2d7a" targetNamespace="http://schemas.microsoft.com/office/2006/metadata/properties" ma:root="true" ma:fieldsID="e64f20fa026da35b1a6f8d5c4e76d07b" ns2:_="">
    <xsd:import namespace="02154c6b-9f17-4249-b647-8287721a2d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54c6b-9f17-4249-b647-8287721a2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374BAE-2D8E-4DAA-9A65-E45F1CCAC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54c6b-9f17-4249-b647-8287721a2d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6A0ACE-635A-4BFF-8B05-9D00B5A6B27A}">
  <ds:schemaRefs>
    <ds:schemaRef ds:uri="http://schemas.microsoft.com/office/infopath/2007/PartnerControls"/>
    <ds:schemaRef ds:uri="http://www.w3.org/XML/1998/namespace"/>
    <ds:schemaRef ds:uri="61a70cae-cc0a-45e3-ba82-f100e05d1439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b829c9c-7f1f-4fc0-86df-a1245382f0e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6A835C-882B-43B3-8BE3-0212A472D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SQGeneral_2020_ES_16x9</Template>
  <TotalTime>15242</TotalTime>
  <Words>990</Words>
  <Application>Microsoft Office PowerPoint</Application>
  <PresentationFormat>Widescreen</PresentationFormat>
  <Paragraphs>150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</vt:lpstr>
      <vt:lpstr>Open Sans</vt:lpstr>
      <vt:lpstr>Open Sans ExtraBold</vt:lpstr>
      <vt:lpstr>Roboto</vt:lpstr>
      <vt:lpstr>Segoe UI</vt:lpstr>
      <vt:lpstr>Times New Roman</vt:lpstr>
      <vt:lpstr>Trebuchet MS</vt:lpstr>
      <vt:lpstr>Wingdings</vt:lpstr>
      <vt:lpstr>SQGeneral_2020_ES_16x9</vt:lpstr>
      <vt:lpstr>Prediciendo ventas a gran escala:  ML y Big Data para adelantarse al futuro</vt:lpstr>
      <vt:lpstr>Agenda</vt:lpstr>
      <vt:lpstr>El problema de las ventas</vt:lpstr>
      <vt:lpstr>El problema de las ventas</vt:lpstr>
      <vt:lpstr>El problema de las ventas</vt:lpstr>
      <vt:lpstr>El problema de las ventas</vt:lpstr>
      <vt:lpstr>El problema de las ventas</vt:lpstr>
      <vt:lpstr>DEMO – Ventas con series temporales</vt:lpstr>
      <vt:lpstr>Profetizar (bien) no es fácil</vt:lpstr>
      <vt:lpstr>Profetizar (bien) no es fácil</vt:lpstr>
      <vt:lpstr>Profetizar (bien) no es fácil</vt:lpstr>
      <vt:lpstr>Profetizar (bien) no es fácil</vt:lpstr>
      <vt:lpstr>Profetizar (bien) no es fácil</vt:lpstr>
      <vt:lpstr>Diferentes granularidades </vt:lpstr>
      <vt:lpstr>DEMO – Profetizar (bien) no es fácil</vt:lpstr>
      <vt:lpstr>Stairway to heaven</vt:lpstr>
      <vt:lpstr>Stairway to heaven</vt:lpstr>
      <vt:lpstr>Stairway to heaven</vt:lpstr>
      <vt:lpstr>Stairway to heaven</vt:lpstr>
      <vt:lpstr>Stairway to heaven</vt:lpstr>
      <vt:lpstr>Stairway to heaven</vt:lpstr>
      <vt:lpstr>DEMO – Stairway to heaven</vt:lpstr>
      <vt:lpstr>Stairway to heaven</vt:lpstr>
      <vt:lpstr>You are not alone…</vt:lpstr>
      <vt:lpstr>PowerPoint Presentation</vt:lpstr>
      <vt:lpstr>PowerPoint Presentation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Ruiz Urbán</dc:creator>
  <cp:lastModifiedBy>Pau Sempere Sanchez</cp:lastModifiedBy>
  <cp:revision>91</cp:revision>
  <dcterms:created xsi:type="dcterms:W3CDTF">2020-04-28T10:23:02Z</dcterms:created>
  <dcterms:modified xsi:type="dcterms:W3CDTF">2020-06-16T14:28:46Z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0x010100C061F85239E1AF40B85D2632FC32D814</vt:lpwstr>
  </property>
  <property fmtid="{D5CDD505-2E9C-101B-9397-08002B2CF9AE}" pid="3" name="TaxKeyword">
    <vt:lpwstr/>
  </property>
  <property fmtid="{D5CDD505-2E9C-101B-9397-08002B2CF9AE}" pid="4" name="Language">
    <vt:lpwstr>2;#English|0c526062-3e00-4bd1-91d7-e200fd59c229</vt:lpwstr>
  </property>
</Properties>
</file>