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4"/>
  </p:sldMasterIdLst>
  <p:notesMasterIdLst>
    <p:notesMasterId r:id="rId33"/>
  </p:notesMasterIdLst>
  <p:handoutMasterIdLst>
    <p:handoutMasterId r:id="rId34"/>
  </p:handoutMasterIdLst>
  <p:sldIdLst>
    <p:sldId id="306" r:id="rId5"/>
    <p:sldId id="307" r:id="rId6"/>
    <p:sldId id="283" r:id="rId7"/>
    <p:sldId id="293" r:id="rId8"/>
    <p:sldId id="294" r:id="rId9"/>
    <p:sldId id="308" r:id="rId10"/>
    <p:sldId id="309" r:id="rId11"/>
    <p:sldId id="310" r:id="rId12"/>
    <p:sldId id="286" r:id="rId13"/>
    <p:sldId id="295" r:id="rId14"/>
    <p:sldId id="312" r:id="rId15"/>
    <p:sldId id="313" r:id="rId16"/>
    <p:sldId id="311" r:id="rId17"/>
    <p:sldId id="303" r:id="rId18"/>
    <p:sldId id="292" r:id="rId19"/>
    <p:sldId id="314" r:id="rId20"/>
    <p:sldId id="316" r:id="rId21"/>
    <p:sldId id="315" r:id="rId22"/>
    <p:sldId id="317" r:id="rId23"/>
    <p:sldId id="318" r:id="rId24"/>
    <p:sldId id="319" r:id="rId25"/>
    <p:sldId id="320" r:id="rId26"/>
    <p:sldId id="321" r:id="rId27"/>
    <p:sldId id="1609" r:id="rId28"/>
    <p:sldId id="1610" r:id="rId29"/>
    <p:sldId id="1611" r:id="rId30"/>
    <p:sldId id="305" r:id="rId31"/>
    <p:sldId id="274" r:id="rId32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Var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749C"/>
    <a:srgbClr val="A95B89"/>
    <a:srgbClr val="87B2C7"/>
    <a:srgbClr val="90B8CC"/>
    <a:srgbClr val="E31A51"/>
    <a:srgbClr val="003052"/>
    <a:srgbClr val="617082"/>
    <a:srgbClr val="1532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0" autoAdjust="0"/>
    <p:restoredTop sz="78830" autoAdjust="0"/>
  </p:normalViewPr>
  <p:slideViewPr>
    <p:cSldViewPr snapToGrid="0" snapToObjects="1">
      <p:cViewPr varScale="1">
        <p:scale>
          <a:sx n="99" d="100"/>
          <a:sy n="99" d="100"/>
        </p:scale>
        <p:origin x="90" y="3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8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\AppData\Roaming\Microsoft\Excel\Book1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 (version 1).xlsb]Sheet5!PivotTable2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Sheet5!$A$2:$A$12</c:f>
              <c:multiLvlStrCache>
                <c:ptCount val="4"/>
                <c:lvl>
                  <c:pt idx="0">
                    <c:v>1</c:v>
                  </c:pt>
                  <c:pt idx="1">
                    <c:v>8</c:v>
                  </c:pt>
                  <c:pt idx="2">
                    <c:v>8</c:v>
                  </c:pt>
                  <c:pt idx="3">
                    <c:v>16</c:v>
                  </c:pt>
                </c:lvl>
                <c:lvl>
                  <c:pt idx="0">
                    <c:v>Local</c:v>
                  </c:pt>
                  <c:pt idx="1">
                    <c:v>Local</c:v>
                  </c:pt>
                  <c:pt idx="2">
                    <c:v>Databricks</c:v>
                  </c:pt>
                </c:lvl>
                <c:lvl>
                  <c:pt idx="0">
                    <c:v>Single loop</c:v>
                  </c:pt>
                  <c:pt idx="1">
                    <c:v>Parallel Loop</c:v>
                  </c:pt>
                  <c:pt idx="2">
                    <c:v>Distributed Loop</c:v>
                  </c:pt>
                </c:lvl>
              </c:multiLvlStrCache>
            </c:multiLvlStrRef>
          </c:cat>
          <c:val>
            <c:numRef>
              <c:f>Sheet5!$B$2:$B$12</c:f>
              <c:numCache>
                <c:formatCode>General</c:formatCode>
                <c:ptCount val="4"/>
                <c:pt idx="0">
                  <c:v>3013</c:v>
                </c:pt>
                <c:pt idx="1">
                  <c:v>1380</c:v>
                </c:pt>
                <c:pt idx="2">
                  <c:v>360</c:v>
                </c:pt>
                <c:pt idx="3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6B-4B89-AAF7-C2286615E8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9694704"/>
        <c:axId val="1950253216"/>
      </c:barChart>
      <c:catAx>
        <c:axId val="197969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253216"/>
        <c:crosses val="autoZero"/>
        <c:auto val="1"/>
        <c:lblAlgn val="ctr"/>
        <c:lblOffset val="100"/>
        <c:noMultiLvlLbl val="0"/>
      </c:catAx>
      <c:valAx>
        <c:axId val="195025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969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102725"/>
            <a:ext cx="68580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6320" y="8284887"/>
            <a:ext cx="1515745" cy="7708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97082" y="8402918"/>
            <a:ext cx="3429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600" b="1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SolidQ Global, S.A. </a:t>
            </a:r>
            <a:r>
              <a:rPr lang="es-ES" sz="600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Avda. del Calvario 42, bajo</a:t>
            </a:r>
            <a:r>
              <a:rPr lang="es-ES" sz="600" b="1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s-ES" sz="600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03340 </a:t>
            </a:r>
            <a:r>
              <a:rPr lang="en-US" sz="600" err="1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Albatera</a:t>
            </a:r>
            <a:r>
              <a:rPr lang="es-ES" sz="600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(Alicante),</a:t>
            </a:r>
            <a:r>
              <a:rPr lang="es-ES" sz="600" b="1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s-ES" sz="600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España</a:t>
            </a:r>
            <a:br>
              <a:rPr lang="es-ES" sz="600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s-ES" sz="600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CIF A54101977 |  www.solidq.com</a:t>
            </a:r>
            <a:r>
              <a:rPr lang="es-ES" sz="600" b="1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| </a:t>
            </a:r>
            <a:r>
              <a:rPr lang="es-ES" sz="600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+34.914.148.950 </a:t>
            </a:r>
            <a:r>
              <a:rPr lang="es-ES" sz="600">
                <a:solidFill>
                  <a:srgbClr val="887E6F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| contact@solidq.com </a:t>
            </a:r>
            <a:endParaRPr lang="en-US" sz="60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85800" y="8294718"/>
            <a:ext cx="5486400" cy="188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622" y="249992"/>
            <a:ext cx="1465489" cy="418069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3"/>
          </p:nvPr>
        </p:nvSpPr>
        <p:spPr>
          <a:xfrm>
            <a:off x="3390265" y="254539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AD20E-6117-4172-AE4B-91D5DE0F48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62052"/>
            <a:ext cx="2287587" cy="29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B156D3EA-A566-4559-B677-1D2E7B1797BF}" type="datetimeFigureOut">
              <a:rPr lang="en-US" smtClean="0"/>
              <a:pPr>
                <a:defRPr/>
              </a:pPr>
              <a:t>15-Jun-20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40580" y="700606"/>
            <a:ext cx="1531620" cy="2502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fld id="{68148307-6EF4-4902-A089-985E6404F0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22" y="249992"/>
            <a:ext cx="1465489" cy="4180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9102725"/>
            <a:ext cx="68580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0" y="8284887"/>
            <a:ext cx="1515745" cy="7708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7082" y="8402918"/>
            <a:ext cx="3429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600" b="1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SolidQ Global, S.A. </a:t>
            </a:r>
            <a:r>
              <a:rPr lang="es-ES" sz="600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Avda. del Calvario 42, bajo</a:t>
            </a:r>
            <a:r>
              <a:rPr lang="es-ES" sz="600" b="1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s-ES" sz="600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03340 Albatera (Alicante),</a:t>
            </a:r>
            <a:r>
              <a:rPr lang="es-ES" sz="600" b="1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s-ES" sz="600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España</a:t>
            </a:r>
            <a:br>
              <a:rPr lang="es-ES" sz="600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s-ES" sz="600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CIF A54101977 |  www.solidq.com</a:t>
            </a:r>
            <a:r>
              <a:rPr lang="es-ES" sz="600" b="1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| </a:t>
            </a:r>
            <a:r>
              <a:rPr lang="es-ES" sz="600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+34.914.148.950 </a:t>
            </a:r>
            <a:r>
              <a:rPr lang="es-ES" sz="600">
                <a:solidFill>
                  <a:srgbClr val="887E6F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| contact@solidq.com </a:t>
            </a:r>
            <a:endParaRPr lang="en-US" sz="6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85800" y="8294718"/>
            <a:ext cx="5486400" cy="188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48307-6EF4-4902-A089-985E6404F01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31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Ya existían las UDF “estándar” y se pueden registrar como funciones en </a:t>
            </a:r>
            <a:r>
              <a:rPr lang="es-ES" dirty="0" err="1"/>
              <a:t>Spark</a:t>
            </a:r>
            <a:r>
              <a:rPr lang="es-ES" dirty="0"/>
              <a:t> (así se puede combinar </a:t>
            </a:r>
            <a:r>
              <a:rPr lang="es-ES" dirty="0" err="1"/>
              <a:t>spark</a:t>
            </a:r>
            <a:r>
              <a:rPr lang="es-ES" dirty="0"/>
              <a:t> </a:t>
            </a:r>
            <a:r>
              <a:rPr lang="es-ES" dirty="0" err="1"/>
              <a:t>streaming</a:t>
            </a:r>
            <a:r>
              <a:rPr lang="es-ES" dirty="0"/>
              <a:t> con modelos de ML, se pueden registrar como funciones) pero el rendimiento cuando se trabaja con objetos Pandas (</a:t>
            </a:r>
            <a:r>
              <a:rPr lang="es-ES" dirty="0" err="1"/>
              <a:t>dataframes</a:t>
            </a:r>
            <a:r>
              <a:rPr lang="es-ES" dirty="0"/>
              <a:t>, Series) puede ser bastante deficiente, y aparecen las </a:t>
            </a:r>
            <a:r>
              <a:rPr lang="es-ES" dirty="0" err="1"/>
              <a:t>PandasUDF</a:t>
            </a:r>
            <a:r>
              <a:rPr lang="es-ES" dirty="0"/>
              <a:t> que soportan vectorización y </a:t>
            </a:r>
            <a:r>
              <a:rPr lang="es-ES" dirty="0" err="1"/>
              <a:t>chunking</a:t>
            </a:r>
            <a:r>
              <a:rPr lang="es-ES" dirty="0"/>
              <a:t> en el manejo de los objetos de datos (gracias al uso de Arrow)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48307-6EF4-4902-A089-985E6404F01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5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1) </a:t>
            </a:r>
            <a:r>
              <a:rPr lang="en-US" dirty="0"/>
              <a:t>Si </a:t>
            </a:r>
            <a:r>
              <a:rPr lang="en-US" dirty="0" err="1"/>
              <a:t>solamente</a:t>
            </a:r>
            <a:r>
              <a:rPr lang="en-US" dirty="0"/>
              <a:t> </a:t>
            </a:r>
            <a:r>
              <a:rPr lang="en-US" dirty="0" err="1"/>
              <a:t>quieres</a:t>
            </a:r>
            <a:r>
              <a:rPr lang="en-US" dirty="0"/>
              <a:t> </a:t>
            </a:r>
            <a:r>
              <a:rPr lang="en-US" dirty="0" err="1"/>
              <a:t>conocer</a:t>
            </a:r>
            <a:r>
              <a:rPr lang="en-US" dirty="0"/>
              <a:t> lo </a:t>
            </a:r>
            <a:r>
              <a:rPr lang="en-US" dirty="0" err="1"/>
              <a:t>básico</a:t>
            </a:r>
            <a:r>
              <a:rPr lang="en-US" dirty="0"/>
              <a:t> de Power BI</a:t>
            </a:r>
          </a:p>
          <a:p>
            <a:r>
              <a:rPr lang="en-GB" dirty="0"/>
              <a:t>2) Si </a:t>
            </a:r>
            <a:r>
              <a:rPr lang="en-GB" dirty="0" err="1"/>
              <a:t>quieres</a:t>
            </a:r>
            <a:r>
              <a:rPr lang="en-GB" dirty="0"/>
              <a:t> </a:t>
            </a:r>
            <a:r>
              <a:rPr lang="en-GB" dirty="0" err="1"/>
              <a:t>implementar</a:t>
            </a:r>
            <a:r>
              <a:rPr lang="en-GB" dirty="0"/>
              <a:t> Power BI para </a:t>
            </a:r>
            <a:r>
              <a:rPr lang="en-GB" dirty="0" err="1"/>
              <a:t>tu</a:t>
            </a:r>
            <a:r>
              <a:rPr lang="en-GB" dirty="0"/>
              <a:t> </a:t>
            </a:r>
            <a:r>
              <a:rPr lang="en-GB" dirty="0" err="1"/>
              <a:t>negocio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48307-6EF4-4902-A089-985E6404F01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90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1) </a:t>
            </a:r>
            <a:r>
              <a:rPr lang="en-US" dirty="0"/>
              <a:t>Si </a:t>
            </a:r>
            <a:r>
              <a:rPr lang="en-US" dirty="0" err="1"/>
              <a:t>solamente</a:t>
            </a:r>
            <a:r>
              <a:rPr lang="en-US" dirty="0"/>
              <a:t> </a:t>
            </a:r>
            <a:r>
              <a:rPr lang="en-US" dirty="0" err="1"/>
              <a:t>quieres</a:t>
            </a:r>
            <a:r>
              <a:rPr lang="en-US" dirty="0"/>
              <a:t> </a:t>
            </a:r>
            <a:r>
              <a:rPr lang="en-US" dirty="0" err="1"/>
              <a:t>conocer</a:t>
            </a:r>
            <a:r>
              <a:rPr lang="en-US" dirty="0"/>
              <a:t> lo </a:t>
            </a:r>
            <a:r>
              <a:rPr lang="en-US" dirty="0" err="1"/>
              <a:t>básico</a:t>
            </a:r>
            <a:r>
              <a:rPr lang="en-US" dirty="0"/>
              <a:t> de Power BI</a:t>
            </a:r>
          </a:p>
          <a:p>
            <a:r>
              <a:rPr lang="en-GB" dirty="0"/>
              <a:t>2) Si </a:t>
            </a:r>
            <a:r>
              <a:rPr lang="en-GB" dirty="0" err="1"/>
              <a:t>quieres</a:t>
            </a:r>
            <a:r>
              <a:rPr lang="en-GB" dirty="0"/>
              <a:t> </a:t>
            </a:r>
            <a:r>
              <a:rPr lang="en-GB" dirty="0" err="1"/>
              <a:t>implementar</a:t>
            </a:r>
            <a:r>
              <a:rPr lang="en-GB" dirty="0"/>
              <a:t> Power BI para </a:t>
            </a:r>
            <a:r>
              <a:rPr lang="en-GB" dirty="0" err="1"/>
              <a:t>tu</a:t>
            </a:r>
            <a:r>
              <a:rPr lang="en-GB" dirty="0"/>
              <a:t> </a:t>
            </a:r>
            <a:r>
              <a:rPr lang="en-GB" dirty="0" err="1"/>
              <a:t>negocio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48307-6EF4-4902-A089-985E6404F01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 qué se debe una venta? </a:t>
            </a:r>
          </a:p>
          <a:p>
            <a:r>
              <a:rPr lang="es-ES" dirty="0"/>
              <a:t>	Al eje de tiempo? Sólo? </a:t>
            </a:r>
          </a:p>
          <a:p>
            <a:endParaRPr lang="es-ES" dirty="0"/>
          </a:p>
          <a:p>
            <a:r>
              <a:rPr lang="es-ES" dirty="0"/>
              <a:t>Discusión sobre la granularidad del modelo, necesidad de predicción, asumir el ruido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48307-6EF4-4902-A089-985E6404F01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7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problema de poner esto en un modelo es que hay ciertos conceptos que son difíciles de predecir cuando los haya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48307-6EF4-4902-A089-985E6404F01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3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problema de poner esto en un modelo es que hay ciertos conceptos que son difíciles de predecir cuando los haya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48307-6EF4-4902-A089-985E6404F01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96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Bueno, de momento eso lo sabemos hacer con una time series!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48307-6EF4-4902-A089-985E6404F01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77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Personalización de periodicidad basado en la transformada de Fourier y su grado (cualquier distribución de serie temporal –o señal periódica, más general) - se puede ajustar cambiando el grado de la transformada de Fourier y sus sumas parciales) </a:t>
            </a:r>
            <a:r>
              <a:rPr lang="es-ES" dirty="0">
                <a:sym typeface="Wingdings" panose="05000000000000000000" pitchFamily="2" charset="2"/>
              </a:rPr>
              <a:t> A más grado, podemos capturar tendencias de ratio de cambio más rápido pero también podemos caer en </a:t>
            </a:r>
            <a:r>
              <a:rPr lang="es-ES" dirty="0" err="1">
                <a:sym typeface="Wingdings" panose="05000000000000000000" pitchFamily="2" charset="2"/>
              </a:rPr>
              <a:t>overfit</a:t>
            </a:r>
            <a:endParaRPr lang="es-E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Personalización de periodicidad basado en cálculos personalizados (temporadas comerciales, deportivas,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48307-6EF4-4902-A089-985E6404F01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59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Personalización de periodicidad basado en la transformada de Fourier y su grado (cualquier distribución de serie temporal –o señal periódica, más general) - se puede ajustar cambiando el grado de la transformada de Fourier y sus sumas parciales) </a:t>
            </a:r>
            <a:r>
              <a:rPr lang="es-ES" dirty="0">
                <a:sym typeface="Wingdings" panose="05000000000000000000" pitchFamily="2" charset="2"/>
              </a:rPr>
              <a:t> A más grado, podemos capturar tendencias de ratio de cambio más rápido pero también podemos caer en </a:t>
            </a:r>
            <a:r>
              <a:rPr lang="es-ES" dirty="0" err="1">
                <a:sym typeface="Wingdings" panose="05000000000000000000" pitchFamily="2" charset="2"/>
              </a:rPr>
              <a:t>overfit</a:t>
            </a:r>
            <a:endParaRPr lang="es-E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Personalización de periodicidad basado en cálculos personalizados (temporadas comerciales, deportivas,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48307-6EF4-4902-A089-985E6404F01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89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Personalización de periodicidad basado en cálculos personalizados (temporadas comerciales, deportivas, interrelaciones entre eventos sociales y actividad comercial…)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48307-6EF4-4902-A089-985E6404F01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32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Si tenemos </a:t>
            </a:r>
            <a:r>
              <a:rPr lang="es-ES" dirty="0" err="1"/>
              <a:t>outliers</a:t>
            </a:r>
            <a:r>
              <a:rPr lang="es-ES" dirty="0"/>
              <a:t> y dato faltante puede afectar a nuestro modelo y a la incertidumbre en sus predicciones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El dato faltante puede generar errores directamente si antes no lo interpolamos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48307-6EF4-4902-A089-985E6404F01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4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55A83E-E738-44EF-8675-106045D456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-18288"/>
            <a:ext cx="12192000" cy="54406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2DE856-FFF0-44AE-9169-39FB4A75CC98}"/>
              </a:ext>
            </a:extLst>
          </p:cNvPr>
          <p:cNvSpPr/>
          <p:nvPr/>
        </p:nvSpPr>
        <p:spPr>
          <a:xfrm>
            <a:off x="0" y="4893644"/>
            <a:ext cx="12191999" cy="1992354"/>
          </a:xfrm>
          <a:prstGeom prst="rect">
            <a:avLst/>
          </a:prstGeom>
          <a:solidFill>
            <a:srgbClr val="000000">
              <a:alpha val="9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86570" y="-30306"/>
            <a:ext cx="6096000" cy="6907160"/>
          </a:xfrm>
          <a:prstGeom prst="rect">
            <a:avLst/>
          </a:prstGeom>
          <a:solidFill>
            <a:srgbClr val="000000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1401" y="4831778"/>
            <a:ext cx="11034036" cy="918243"/>
          </a:xfrm>
        </p:spPr>
        <p:txBody>
          <a:bodyPr anchor="b">
            <a:normAutofit/>
          </a:bodyPr>
          <a:lstStyle>
            <a:lvl1pPr>
              <a:defRPr sz="3200" b="0" i="1" baseline="0">
                <a:solidFill>
                  <a:schemeClr val="bg1"/>
                </a:solidFill>
                <a:latin typeface="Open Sans ExtraBold" panose="020B090603080402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noProof="0" dirty="0"/>
              <a:t>Hacer clic para cambiar el título de la presentación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2312" y="5773277"/>
            <a:ext cx="11033125" cy="906462"/>
          </a:xfr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noProof="0" dirty="0"/>
              <a:t>Hacer clic para cambiar el nombre de la persona que presenta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5E00A4-4CD7-4BB7-9781-5582395C10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6517" y="435703"/>
            <a:ext cx="2430935" cy="690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C1175D-8928-4D10-BC06-CFC1A4454F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47553" y="1790509"/>
            <a:ext cx="4898947" cy="27864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CD311A-5D5C-4990-9CCD-66365E702D3A}"/>
              </a:ext>
            </a:extLst>
          </p:cNvPr>
          <p:cNvSpPr txBox="1"/>
          <p:nvPr/>
        </p:nvSpPr>
        <p:spPr>
          <a:xfrm>
            <a:off x="7417243" y="2702114"/>
            <a:ext cx="339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Think Big. Move Fast.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ADD21F-3A28-412D-804A-6939354EF63F}"/>
              </a:ext>
            </a:extLst>
          </p:cNvPr>
          <p:cNvSpPr/>
          <p:nvPr userDrawn="1"/>
        </p:nvSpPr>
        <p:spPr>
          <a:xfrm>
            <a:off x="0" y="4862112"/>
            <a:ext cx="12191999" cy="1992354"/>
          </a:xfrm>
          <a:prstGeom prst="rect">
            <a:avLst/>
          </a:prstGeom>
          <a:solidFill>
            <a:srgbClr val="000000">
              <a:alpha val="9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32BFC3-EC41-48F1-A699-37E27DD5C27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430" y="210899"/>
            <a:ext cx="12192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9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920" y="1099321"/>
            <a:ext cx="11440160" cy="5466941"/>
          </a:xfrm>
        </p:spPr>
        <p:txBody>
          <a:bodyPr>
            <a:normAutofit/>
          </a:bodyPr>
          <a:lstStyle>
            <a:lvl1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5153" y="294640"/>
            <a:ext cx="11440160" cy="445589"/>
          </a:xfrm>
        </p:spPr>
        <p:txBody>
          <a:bodyPr/>
          <a:lstStyle>
            <a:lvl1pPr>
              <a:defRPr sz="2800" b="0" i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116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ing_Print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0529" y="2633824"/>
            <a:ext cx="3160753" cy="8979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24136" y="3630854"/>
            <a:ext cx="314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spc="600" noProof="0" dirty="0">
                <a:solidFill>
                  <a:schemeClr val="bg1"/>
                </a:solidFill>
              </a:rPr>
              <a:t>--Gracias</a:t>
            </a:r>
            <a:r>
              <a:rPr lang="es-ES" sz="1400" spc="600" baseline="0" noProof="0" dirty="0">
                <a:solidFill>
                  <a:schemeClr val="bg1"/>
                </a:solidFill>
              </a:rPr>
              <a:t>--</a:t>
            </a:r>
            <a:endParaRPr lang="es-ES" sz="1400" spc="600" noProof="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7855" y="3905075"/>
            <a:ext cx="3076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noProof="0">
                <a:solidFill>
                  <a:schemeClr val="bg1"/>
                </a:solidFill>
              </a:rPr>
              <a:t>Suscríbete a nuestra </a:t>
            </a:r>
            <a:r>
              <a:rPr lang="es-ES" sz="1200" noProof="0" err="1">
                <a:solidFill>
                  <a:schemeClr val="bg1"/>
                </a:solidFill>
              </a:rPr>
              <a:t>newsletter</a:t>
            </a:r>
            <a:r>
              <a:rPr lang="es-ES" sz="1200" noProof="0">
                <a:solidFill>
                  <a:schemeClr val="bg1"/>
                </a:solidFill>
              </a:rPr>
              <a:t> </a:t>
            </a:r>
            <a:r>
              <a:rPr lang="es-ES" sz="1200" b="1" baseline="0" noProof="0">
                <a:solidFill>
                  <a:schemeClr val="bg1"/>
                </a:solidFill>
              </a:rPr>
              <a:t>solidq.com/es/subscribirse/</a:t>
            </a:r>
            <a:endParaRPr lang="es-ES" sz="1200" b="1" noProof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0320DD-96D2-40D2-A283-77C50BFB52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0529" y="2633824"/>
            <a:ext cx="3160753" cy="8979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1ABA7F-DEB2-4F3D-9BF9-96DA7F8C5961}"/>
              </a:ext>
            </a:extLst>
          </p:cNvPr>
          <p:cNvSpPr txBox="1"/>
          <p:nvPr userDrawn="1"/>
        </p:nvSpPr>
        <p:spPr>
          <a:xfrm>
            <a:off x="4557855" y="3905075"/>
            <a:ext cx="3076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noProof="0">
                <a:solidFill>
                  <a:schemeClr val="bg1"/>
                </a:solidFill>
              </a:rPr>
              <a:t>Suscríbete a nuestra </a:t>
            </a:r>
            <a:r>
              <a:rPr lang="es-ES" sz="1200" noProof="0" err="1">
                <a:solidFill>
                  <a:schemeClr val="bg1"/>
                </a:solidFill>
              </a:rPr>
              <a:t>newsletter</a:t>
            </a:r>
            <a:r>
              <a:rPr lang="es-ES" sz="1200" noProof="0">
                <a:solidFill>
                  <a:schemeClr val="bg1"/>
                </a:solidFill>
              </a:rPr>
              <a:t> </a:t>
            </a:r>
            <a:r>
              <a:rPr lang="es-ES" sz="1200" b="1" baseline="0" noProof="0">
                <a:solidFill>
                  <a:schemeClr val="bg1"/>
                </a:solidFill>
              </a:rPr>
              <a:t>solidq.com/es/subscribirse/</a:t>
            </a:r>
            <a:endParaRPr lang="es-ES" sz="1200" b="1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9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ding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0529" y="2969384"/>
            <a:ext cx="3160753" cy="8979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24136" y="3966414"/>
            <a:ext cx="314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spc="600" noProof="0" dirty="0">
                <a:solidFill>
                  <a:schemeClr val="bg1"/>
                </a:solidFill>
              </a:rPr>
              <a:t>--Gracias</a:t>
            </a:r>
            <a:r>
              <a:rPr lang="es-ES" sz="1400" spc="600" baseline="0" noProof="0" dirty="0">
                <a:solidFill>
                  <a:schemeClr val="bg1"/>
                </a:solidFill>
              </a:rPr>
              <a:t>--</a:t>
            </a:r>
            <a:endParaRPr lang="es-ES" sz="1400" spc="600" noProof="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1CB0E3-21EA-420E-BC0A-4577B6378E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0529" y="2969384"/>
            <a:ext cx="3160753" cy="89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92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2DE856-FFF0-44AE-9169-39FB4A75CC98}"/>
              </a:ext>
            </a:extLst>
          </p:cNvPr>
          <p:cNvSpPr/>
          <p:nvPr userDrawn="1"/>
        </p:nvSpPr>
        <p:spPr>
          <a:xfrm>
            <a:off x="0" y="4862112"/>
            <a:ext cx="12191999" cy="1992354"/>
          </a:xfrm>
          <a:prstGeom prst="rect">
            <a:avLst/>
          </a:prstGeom>
          <a:solidFill>
            <a:srgbClr val="000000">
              <a:alpha val="9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1401" y="4784480"/>
            <a:ext cx="11034036" cy="918243"/>
          </a:xfrm>
        </p:spPr>
        <p:txBody>
          <a:bodyPr anchor="b">
            <a:normAutofit/>
          </a:bodyPr>
          <a:lstStyle>
            <a:lvl1pPr>
              <a:defRPr sz="3200" b="0" i="1" baseline="0">
                <a:solidFill>
                  <a:schemeClr val="bg1"/>
                </a:solidFill>
                <a:latin typeface="Open Sans ExtraBold" panose="020B090603080402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noProof="0" dirty="0"/>
              <a:t>Pon aquí el título de la sesión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2312" y="5725979"/>
            <a:ext cx="11033125" cy="906462"/>
          </a:xfr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noProof="0" dirty="0"/>
              <a:t>Pon aquí tu nombre, email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75F7753-6EF4-4C96-9B9E-76958F151B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0" y="210899"/>
            <a:ext cx="12192000" cy="508000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D19188A8-68D8-4093-9262-79D36BC29A7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089057" y="2117151"/>
            <a:ext cx="9798268" cy="91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i="1" kern="1200" baseline="0">
                <a:solidFill>
                  <a:schemeClr val="bg1"/>
                </a:solidFill>
                <a:latin typeface="Open Sans ExtraBold" panose="020B090603080402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/>
            <a:r>
              <a:rPr lang="es-ES" sz="7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SolidQ Summit 2020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4A106D8-E896-4156-B864-192A6159AB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52239" y="210899"/>
            <a:ext cx="1482180" cy="42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88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935677"/>
            <a:ext cx="12192000" cy="2566988"/>
          </a:xfrm>
          <a:prstGeom prst="rect">
            <a:avLst/>
          </a:prstGeom>
          <a:solidFill>
            <a:srgbClr val="153258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noProof="0">
                <a:solidFill>
                  <a:srgbClr val="7F7F7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</a:rPr>
              <a:t>www.solidq.com    |    contact@solidq.com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34FCB8-C513-4AAE-8ADD-DEADB4AEBE5D}"/>
              </a:ext>
            </a:extLst>
          </p:cNvPr>
          <p:cNvSpPr/>
          <p:nvPr userDrawn="1"/>
        </p:nvSpPr>
        <p:spPr>
          <a:xfrm>
            <a:off x="-11816" y="1932153"/>
            <a:ext cx="12192000" cy="2566988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9B1F02-84F8-4970-B954-6077C18720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-517" r="646" b="22319"/>
          <a:stretch/>
        </p:blipFill>
        <p:spPr>
          <a:xfrm>
            <a:off x="-78820" y="530841"/>
            <a:ext cx="12247187" cy="396918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86B2A82-C052-4556-9149-227DA03DE9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388" y="2510757"/>
            <a:ext cx="11440160" cy="918243"/>
          </a:xfrm>
        </p:spPr>
        <p:txBody>
          <a:bodyPr/>
          <a:lstStyle>
            <a:lvl1pPr>
              <a:defRPr b="0" i="1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8062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noProof="0">
                <a:solidFill>
                  <a:srgbClr val="7F7F7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</a:rPr>
              <a:t>www.solidq.com    |    contact@solidq.com</a:t>
            </a:r>
          </a:p>
        </p:txBody>
      </p:sp>
      <p:pic>
        <p:nvPicPr>
          <p:cNvPr id="8" name="Picture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5920" y="1099321"/>
            <a:ext cx="5554233" cy="4902317"/>
          </a:xfrm>
        </p:spPr>
        <p:txBody>
          <a:bodyPr>
            <a:normAutofit/>
          </a:bodyPr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31859" y="1099321"/>
            <a:ext cx="5697069" cy="4902317"/>
          </a:xfrm>
        </p:spPr>
        <p:txBody>
          <a:bodyPr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 lang="es-ES" altLang="en-US" sz="2400" b="0" i="0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 lang="es-ES" altLang="en-US" sz="2400" b="0" i="0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 lang="es-ES" altLang="en-US" sz="2400" b="0" i="0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 lang="es-ES" altLang="en-US" sz="2400" b="0" i="0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 lang="es-ES" altLang="en-US" sz="2400" b="0" i="0" kern="12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35153" y="294640"/>
            <a:ext cx="11440160" cy="445589"/>
          </a:xfrm>
        </p:spPr>
        <p:txBody>
          <a:bodyPr/>
          <a:lstStyle>
            <a:lvl1pPr>
              <a:defRPr sz="2800" b="0" i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1102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noProof="0">
                <a:solidFill>
                  <a:srgbClr val="7F7F7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</a:rPr>
              <a:t>www.solidq.com    |    contact@solidq.com</a:t>
            </a:r>
          </a:p>
        </p:txBody>
      </p:sp>
      <p:pic>
        <p:nvPicPr>
          <p:cNvPr id="10" name="Picture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5920" y="1099321"/>
            <a:ext cx="5500445" cy="63906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 noProof="0" dirty="0"/>
              <a:t>Editar estilos</a:t>
            </a:r>
            <a:endParaRPr lang="es-E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75920" y="1914594"/>
            <a:ext cx="5500445" cy="4031271"/>
          </a:xfrm>
        </p:spPr>
        <p:txBody>
          <a:bodyPr>
            <a:normAutofit/>
          </a:bodyPr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24282" y="1099321"/>
            <a:ext cx="5791798" cy="63906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 noProof="0" dirty="0"/>
              <a:t>Editar estilos</a:t>
            </a:r>
            <a:endParaRPr lang="es-E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024282" y="1914594"/>
            <a:ext cx="5791798" cy="403127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35153" y="294640"/>
            <a:ext cx="11440160" cy="445589"/>
          </a:xfrm>
        </p:spPr>
        <p:txBody>
          <a:bodyPr/>
          <a:lstStyle>
            <a:lvl1pPr>
              <a:defRPr sz="2800" b="0" i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060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noProof="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www.solidq.com    |    contact@solidq.com</a:t>
            </a:r>
          </a:p>
        </p:txBody>
      </p:sp>
      <p:pic>
        <p:nvPicPr>
          <p:cNvPr id="6" name="Picture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35153" y="294640"/>
            <a:ext cx="11440160" cy="445589"/>
          </a:xfrm>
        </p:spPr>
        <p:txBody>
          <a:bodyPr/>
          <a:lstStyle>
            <a:lvl1pPr>
              <a:defRPr sz="2800" b="0" i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2793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10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www.solidq.com    |    contact@solidq.com</a:t>
            </a:r>
          </a:p>
        </p:txBody>
      </p:sp>
      <p:pic>
        <p:nvPicPr>
          <p:cNvPr id="4" name="Picture 2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627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noProof="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www.solidq.com    |    contact@solidq.com</a:t>
            </a:r>
          </a:p>
        </p:txBody>
      </p:sp>
      <p:pic>
        <p:nvPicPr>
          <p:cNvPr id="7" name="Picture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920" y="1217749"/>
            <a:ext cx="11440160" cy="4643301"/>
          </a:xfrm>
        </p:spPr>
        <p:txBody>
          <a:bodyPr rtlCol="0">
            <a:normAutofit/>
          </a:bodyPr>
          <a:lstStyle>
            <a:lvl1pPr marL="0" indent="0">
              <a:buNone/>
              <a:defRPr sz="32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Hacer</a:t>
            </a:r>
            <a:r>
              <a:rPr lang="en-US" noProof="0"/>
              <a:t> </a:t>
            </a:r>
            <a:r>
              <a:rPr lang="en-US" noProof="0" err="1"/>
              <a:t>clic</a:t>
            </a:r>
            <a:r>
              <a:rPr lang="en-US" noProof="0"/>
              <a:t> </a:t>
            </a:r>
            <a:r>
              <a:rPr lang="en-US" noProof="0" err="1"/>
              <a:t>en</a:t>
            </a:r>
            <a:r>
              <a:rPr lang="en-US" noProof="0"/>
              <a:t> la </a:t>
            </a:r>
            <a:r>
              <a:rPr lang="en-US" noProof="0" err="1"/>
              <a:t>imagen</a:t>
            </a:r>
            <a:r>
              <a:rPr lang="en-US" noProof="0"/>
              <a:t> para </a:t>
            </a:r>
            <a:r>
              <a:rPr lang="en-US" noProof="0" err="1"/>
              <a:t>cambiarla</a:t>
            </a:r>
            <a:endParaRPr lang="en-US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35153" y="294640"/>
            <a:ext cx="11440160" cy="445589"/>
          </a:xfrm>
        </p:spPr>
        <p:txBody>
          <a:bodyPr/>
          <a:lstStyle>
            <a:lvl1pPr>
              <a:defRPr sz="2800" b="0" i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42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5" y="2252663"/>
            <a:ext cx="1218882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244725"/>
            <a:ext cx="12192000" cy="2566988"/>
          </a:xfrm>
          <a:prstGeom prst="rect">
            <a:avLst/>
          </a:prstGeom>
          <a:solidFill>
            <a:srgbClr val="153258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noProof="0">
                <a:solidFill>
                  <a:srgbClr val="7F7F7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</a:rPr>
              <a:t>www.solidq.com    |    contact@solidq.com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247253"/>
            <a:ext cx="12192000" cy="2566988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5920" y="3073548"/>
            <a:ext cx="11440160" cy="918243"/>
          </a:xfrm>
        </p:spPr>
        <p:txBody>
          <a:bodyPr/>
          <a:lstStyle>
            <a:lvl1pPr>
              <a:defRPr b="0" i="1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s-E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8835E3-E135-4B1D-95C4-FFF24BFD568B}"/>
              </a:ext>
            </a:extLst>
          </p:cNvPr>
          <p:cNvSpPr/>
          <p:nvPr userDrawn="1"/>
        </p:nvSpPr>
        <p:spPr>
          <a:xfrm>
            <a:off x="0" y="1935677"/>
            <a:ext cx="12192000" cy="2566988"/>
          </a:xfrm>
          <a:prstGeom prst="rect">
            <a:avLst/>
          </a:prstGeom>
          <a:solidFill>
            <a:srgbClr val="153258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EB8E4-040B-448C-8AF5-518C1B7CB799}"/>
              </a:ext>
            </a:extLst>
          </p:cNvPr>
          <p:cNvSpPr/>
          <p:nvPr userDrawn="1"/>
        </p:nvSpPr>
        <p:spPr>
          <a:xfrm>
            <a:off x="-11816" y="1932153"/>
            <a:ext cx="12192000" cy="2566988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C45D97-2EB5-45B9-A9DF-4DAD99C530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517" r="646" b="22319"/>
          <a:stretch/>
        </p:blipFill>
        <p:spPr>
          <a:xfrm>
            <a:off x="-78820" y="530841"/>
            <a:ext cx="12247187" cy="396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93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920" y="1099321"/>
            <a:ext cx="11440160" cy="5466941"/>
          </a:xfrm>
        </p:spPr>
        <p:txBody>
          <a:bodyPr>
            <a:normAutofit/>
          </a:bodyPr>
          <a:lstStyle>
            <a:lvl1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5153" y="294640"/>
            <a:ext cx="11440160" cy="445589"/>
          </a:xfrm>
        </p:spPr>
        <p:txBody>
          <a:bodyPr/>
          <a:lstStyle>
            <a:lvl1pPr>
              <a:defRPr sz="2800" b="0" i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16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ing_Print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0529" y="2633824"/>
            <a:ext cx="3160753" cy="897941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524136" y="3630854"/>
            <a:ext cx="314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spc="600" noProof="0" dirty="0">
                <a:solidFill>
                  <a:schemeClr val="bg1"/>
                </a:solidFill>
              </a:rPr>
              <a:t>--Gracias</a:t>
            </a:r>
            <a:r>
              <a:rPr lang="es-ES" sz="1400" spc="600" baseline="0" noProof="0" dirty="0">
                <a:solidFill>
                  <a:schemeClr val="bg1"/>
                </a:solidFill>
              </a:rPr>
              <a:t>--</a:t>
            </a:r>
            <a:endParaRPr lang="es-ES" sz="1400" spc="600" noProof="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557855" y="3905075"/>
            <a:ext cx="3076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noProof="0">
                <a:solidFill>
                  <a:schemeClr val="bg1"/>
                </a:solidFill>
              </a:rPr>
              <a:t>Suscríbete a nuestra </a:t>
            </a:r>
            <a:r>
              <a:rPr lang="es-ES" sz="1200" noProof="0" err="1">
                <a:solidFill>
                  <a:schemeClr val="bg1"/>
                </a:solidFill>
              </a:rPr>
              <a:t>newsletter</a:t>
            </a:r>
            <a:r>
              <a:rPr lang="es-ES" sz="1200" noProof="0">
                <a:solidFill>
                  <a:schemeClr val="bg1"/>
                </a:solidFill>
              </a:rPr>
              <a:t> </a:t>
            </a:r>
            <a:r>
              <a:rPr lang="es-ES" sz="1200" b="1" baseline="0" noProof="0">
                <a:solidFill>
                  <a:schemeClr val="bg1"/>
                </a:solidFill>
              </a:rPr>
              <a:t>solidq.com/es/subscribirse/</a:t>
            </a:r>
            <a:endParaRPr lang="es-ES" sz="1200" b="1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493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ing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0529" y="2969384"/>
            <a:ext cx="3160753" cy="897941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524136" y="3966414"/>
            <a:ext cx="314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spc="600" noProof="0" dirty="0">
                <a:solidFill>
                  <a:schemeClr val="bg1"/>
                </a:solidFill>
              </a:rPr>
              <a:t>--Gracias</a:t>
            </a:r>
            <a:r>
              <a:rPr lang="es-ES" sz="1400" spc="600" baseline="0" noProof="0" dirty="0">
                <a:solidFill>
                  <a:schemeClr val="bg1"/>
                </a:solidFill>
              </a:rPr>
              <a:t>--</a:t>
            </a:r>
            <a:endParaRPr lang="es-ES" sz="1400" spc="6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70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s-ES" altLang="en-US" sz="1100" noProof="0">
                <a:solidFill>
                  <a:srgbClr val="7F7F7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</a:rPr>
              <a:t>www.solidq.com    |    contact@solidq.com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153" y="294640"/>
            <a:ext cx="11440160" cy="445589"/>
          </a:xfrm>
        </p:spPr>
        <p:txBody>
          <a:bodyPr/>
          <a:lstStyle>
            <a:lvl1pPr>
              <a:defRPr sz="2800" b="0" i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920" y="1099322"/>
            <a:ext cx="11440160" cy="5077642"/>
          </a:xfrm>
        </p:spPr>
        <p:txBody>
          <a:bodyPr>
            <a:normAutofit/>
          </a:bodyPr>
          <a:lstStyle>
            <a:lvl1pPr>
              <a:defRPr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8920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noProof="0">
                <a:solidFill>
                  <a:srgbClr val="7F7F7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</a:rPr>
              <a:t>www.solidq.com    |    contact@solidq.com</a:t>
            </a:r>
          </a:p>
        </p:txBody>
      </p:sp>
      <p:pic>
        <p:nvPicPr>
          <p:cNvPr id="8" name="Picture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5920" y="1099321"/>
            <a:ext cx="5554233" cy="4902317"/>
          </a:xfrm>
        </p:spPr>
        <p:txBody>
          <a:bodyPr>
            <a:normAutofit/>
          </a:bodyPr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31859" y="1099321"/>
            <a:ext cx="5697069" cy="4902317"/>
          </a:xfrm>
        </p:spPr>
        <p:txBody>
          <a:bodyPr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 lang="es-ES" altLang="en-US" sz="2400" b="0" i="0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 lang="es-ES" altLang="en-US" sz="2400" b="0" i="0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 lang="es-ES" altLang="en-US" sz="2400" b="0" i="0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 lang="es-ES" altLang="en-US" sz="2400" b="0" i="0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 lang="es-ES" altLang="en-US" sz="2400" b="0" i="0" kern="12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35153" y="294640"/>
            <a:ext cx="11440160" cy="445589"/>
          </a:xfrm>
        </p:spPr>
        <p:txBody>
          <a:bodyPr/>
          <a:lstStyle>
            <a:lvl1pPr>
              <a:defRPr sz="2800" b="0" i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27076-4AFC-4D78-A807-85EA6A83F378}"/>
              </a:ext>
            </a:extLst>
          </p:cNvPr>
          <p:cNvSpPr/>
          <p:nvPr userDrawn="1"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07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noProof="0">
                <a:solidFill>
                  <a:srgbClr val="7F7F7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</a:rPr>
              <a:t>www.solidq.com    |    contact@solidq.com</a:t>
            </a:r>
          </a:p>
        </p:txBody>
      </p:sp>
      <p:pic>
        <p:nvPicPr>
          <p:cNvPr id="10" name="Picture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5920" y="1099321"/>
            <a:ext cx="5500445" cy="63906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 noProof="0" dirty="0"/>
              <a:t>Editar estilos</a:t>
            </a:r>
            <a:endParaRPr lang="es-E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75920" y="1914594"/>
            <a:ext cx="5500445" cy="4031271"/>
          </a:xfrm>
        </p:spPr>
        <p:txBody>
          <a:bodyPr>
            <a:normAutofit/>
          </a:bodyPr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24282" y="1099321"/>
            <a:ext cx="5791798" cy="63906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 noProof="0" dirty="0"/>
              <a:t>Editar estilos</a:t>
            </a:r>
            <a:endParaRPr lang="es-E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024282" y="1914594"/>
            <a:ext cx="5791798" cy="403127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35153" y="294640"/>
            <a:ext cx="11440160" cy="445589"/>
          </a:xfrm>
        </p:spPr>
        <p:txBody>
          <a:bodyPr/>
          <a:lstStyle>
            <a:lvl1pPr>
              <a:defRPr sz="2800" b="0" i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A7E982-6D22-4384-90D5-CBC599CC1423}"/>
              </a:ext>
            </a:extLst>
          </p:cNvPr>
          <p:cNvSpPr/>
          <p:nvPr userDrawn="1"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54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noProof="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www.solidq.com    |    contact@solidq.com</a:t>
            </a:r>
          </a:p>
        </p:txBody>
      </p:sp>
      <p:pic>
        <p:nvPicPr>
          <p:cNvPr id="6" name="Picture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35153" y="294640"/>
            <a:ext cx="11440160" cy="445589"/>
          </a:xfrm>
        </p:spPr>
        <p:txBody>
          <a:bodyPr/>
          <a:lstStyle>
            <a:lvl1pPr>
              <a:defRPr sz="2800" b="0" i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AF7D05-58FC-4CC3-979C-ABE637C9C91F}"/>
              </a:ext>
            </a:extLst>
          </p:cNvPr>
          <p:cNvSpPr/>
          <p:nvPr userDrawn="1"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53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10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www.solidq.com    |    contact@solidq.com</a:t>
            </a:r>
          </a:p>
        </p:txBody>
      </p:sp>
      <p:pic>
        <p:nvPicPr>
          <p:cNvPr id="4" name="Picture 2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2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noProof="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www.solidq.com    |    contact@solidq.com</a:t>
            </a:r>
          </a:p>
        </p:txBody>
      </p:sp>
      <p:pic>
        <p:nvPicPr>
          <p:cNvPr id="7" name="Picture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920" y="1217749"/>
            <a:ext cx="11440160" cy="4643301"/>
          </a:xfrm>
        </p:spPr>
        <p:txBody>
          <a:bodyPr rtlCol="0">
            <a:normAutofit/>
          </a:bodyPr>
          <a:lstStyle>
            <a:lvl1pPr marL="0" indent="0">
              <a:buNone/>
              <a:defRPr sz="32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Hacer</a:t>
            </a:r>
            <a:r>
              <a:rPr lang="en-US" noProof="0"/>
              <a:t> </a:t>
            </a:r>
            <a:r>
              <a:rPr lang="en-US" noProof="0" err="1"/>
              <a:t>clic</a:t>
            </a:r>
            <a:r>
              <a:rPr lang="en-US" noProof="0"/>
              <a:t> </a:t>
            </a:r>
            <a:r>
              <a:rPr lang="en-US" noProof="0" err="1"/>
              <a:t>en</a:t>
            </a:r>
            <a:r>
              <a:rPr lang="en-US" noProof="0"/>
              <a:t> la </a:t>
            </a:r>
            <a:r>
              <a:rPr lang="en-US" noProof="0" err="1"/>
              <a:t>imagen</a:t>
            </a:r>
            <a:r>
              <a:rPr lang="en-US" noProof="0"/>
              <a:t> para </a:t>
            </a:r>
            <a:r>
              <a:rPr lang="en-US" noProof="0" err="1"/>
              <a:t>cambiarla</a:t>
            </a:r>
            <a:endParaRPr lang="en-US" noProof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35153" y="294640"/>
            <a:ext cx="11440160" cy="445589"/>
          </a:xfrm>
        </p:spPr>
        <p:txBody>
          <a:bodyPr/>
          <a:lstStyle>
            <a:lvl1pPr>
              <a:defRPr sz="2800" b="0" i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809A9-72B3-4567-9EAB-B4BAE0792682}"/>
              </a:ext>
            </a:extLst>
          </p:cNvPr>
          <p:cNvSpPr/>
          <p:nvPr userDrawn="1"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03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noProof="0">
                <a:solidFill>
                  <a:srgbClr val="7F7F7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</a:rPr>
              <a:t>www.solidq.com    |    contact@solidq.com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153" y="294640"/>
            <a:ext cx="11440160" cy="698320"/>
          </a:xfrm>
        </p:spPr>
        <p:txBody>
          <a:bodyPr/>
          <a:lstStyle>
            <a:lvl1pPr>
              <a:defRPr sz="3200" b="0"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920" y="1099322"/>
            <a:ext cx="11440160" cy="5077642"/>
          </a:xfrm>
        </p:spPr>
        <p:txBody>
          <a:bodyPr>
            <a:normAutofit/>
          </a:bodyPr>
          <a:lstStyle>
            <a:lvl1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11128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noProof="0" dirty="0"/>
              <a:t>Hacer clic para modificar el título por defecto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E2FB893E-F71E-4DD7-A4BC-0E1068392D06}" type="datetimeFigureOut">
              <a:rPr lang="es-ES" noProof="0" smtClean="0"/>
              <a:pPr>
                <a:defRPr/>
              </a:pPr>
              <a:t>15/06/2020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C64C459C-A4DC-4A4A-A68E-4D211DF394EB}" type="slidenum">
              <a:rPr lang="es-ES" noProof="0" smtClean="0"/>
              <a:pPr>
                <a:defRPr/>
              </a:pPr>
              <a:t>‹#›</a:t>
            </a:fld>
            <a:endParaRPr lang="es-ES" noProof="0"/>
          </a:p>
        </p:txBody>
      </p:sp>
      <p:sp>
        <p:nvSpPr>
          <p:cNvPr id="10" name="Rectangle 9"/>
          <p:cNvSpPr/>
          <p:nvPr/>
        </p:nvSpPr>
        <p:spPr>
          <a:xfrm>
            <a:off x="13300075" y="2378075"/>
            <a:ext cx="666750" cy="6667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11" name="Rectangle 10"/>
          <p:cNvSpPr/>
          <p:nvPr/>
        </p:nvSpPr>
        <p:spPr>
          <a:xfrm>
            <a:off x="13300075" y="0"/>
            <a:ext cx="666750" cy="6683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12" name="Rectangle 11"/>
          <p:cNvSpPr/>
          <p:nvPr/>
        </p:nvSpPr>
        <p:spPr>
          <a:xfrm>
            <a:off x="13300075" y="803275"/>
            <a:ext cx="666750" cy="6683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13" name="Rectangle 12"/>
          <p:cNvSpPr/>
          <p:nvPr/>
        </p:nvSpPr>
        <p:spPr>
          <a:xfrm>
            <a:off x="12512675" y="2378075"/>
            <a:ext cx="668338" cy="666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14" name="Rectangle 13"/>
          <p:cNvSpPr/>
          <p:nvPr/>
        </p:nvSpPr>
        <p:spPr>
          <a:xfrm>
            <a:off x="12512675" y="0"/>
            <a:ext cx="668338" cy="668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15" name="Rectangle 14"/>
          <p:cNvSpPr/>
          <p:nvPr/>
        </p:nvSpPr>
        <p:spPr>
          <a:xfrm>
            <a:off x="12512675" y="803275"/>
            <a:ext cx="668338" cy="668338"/>
          </a:xfrm>
          <a:prstGeom prst="rect">
            <a:avLst/>
          </a:prstGeom>
          <a:solidFill>
            <a:srgbClr val="B67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16" name="Rectangle 15"/>
          <p:cNvSpPr/>
          <p:nvPr/>
        </p:nvSpPr>
        <p:spPr>
          <a:xfrm>
            <a:off x="13300075" y="1606550"/>
            <a:ext cx="666750" cy="6683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17" name="Rectangle 16"/>
          <p:cNvSpPr/>
          <p:nvPr/>
        </p:nvSpPr>
        <p:spPr>
          <a:xfrm>
            <a:off x="12512675" y="1606550"/>
            <a:ext cx="668338" cy="6683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18" name="Rectangle 17"/>
          <p:cNvSpPr/>
          <p:nvPr/>
        </p:nvSpPr>
        <p:spPr>
          <a:xfrm>
            <a:off x="13300075" y="3181350"/>
            <a:ext cx="666750" cy="666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19" name="Rectangle 18"/>
          <p:cNvSpPr/>
          <p:nvPr/>
        </p:nvSpPr>
        <p:spPr>
          <a:xfrm>
            <a:off x="12512675" y="3181350"/>
            <a:ext cx="668338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20" name="Rectangle 19"/>
          <p:cNvSpPr/>
          <p:nvPr/>
        </p:nvSpPr>
        <p:spPr>
          <a:xfrm>
            <a:off x="13300075" y="3979863"/>
            <a:ext cx="666750" cy="6683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21" name="Rectangle 20"/>
          <p:cNvSpPr/>
          <p:nvPr/>
        </p:nvSpPr>
        <p:spPr>
          <a:xfrm>
            <a:off x="12512675" y="3979863"/>
            <a:ext cx="668338" cy="6683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8849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693" r:id="rId13"/>
    <p:sldLayoutId id="2147483694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5" r:id="rId20"/>
    <p:sldLayoutId id="2147483701" r:id="rId21"/>
    <p:sldLayoutId id="2147483704" r:id="rId2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i="1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anose="020B0603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anose="020B0603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anose="020B0603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anose="020B0603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anose="020B0603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anose="020B0603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anose="020B0603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anose="020B0603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i="1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i="1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i="1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i="1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i="1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02D7-3F55-4644-9101-1EC175BB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Prediciendo ventas a gran escala: </a:t>
            </a:r>
            <a:br>
              <a:rPr lang="es-ES" dirty="0"/>
            </a:br>
            <a:r>
              <a:rPr lang="es-ES" dirty="0"/>
              <a:t>ML y Big Data para adelantarse al futuro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22568-FAAD-4143-A6AA-FD7DD869F1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Pau Sempere – ML Lead @ SolidQ | AI MVP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59F62-E0AA-4BC4-81EB-2701FEF76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273" y="5817647"/>
            <a:ext cx="1727406" cy="8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3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BDBA-54BA-4907-827C-C3D2ADC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Profetizar (bien) no es fácil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1F53-8ACE-43E5-9009-0EAADA97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Prophet</a:t>
            </a:r>
            <a:r>
              <a:rPr lang="es-ES" dirty="0"/>
              <a:t> es una librería open-</a:t>
            </a:r>
            <a:r>
              <a:rPr lang="es-ES" dirty="0" err="1"/>
              <a:t>source</a:t>
            </a:r>
            <a:r>
              <a:rPr lang="es-ES" dirty="0"/>
              <a:t> desarrollada y mantenida por Facebook AI para modelar series temporales complejas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Autodetección de calendarios internacionales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Limitación de predicciones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Detección de cambios en tendencias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Personalización de periodicidad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Cambios lentos o rápidos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Periodicidad personalizada (campañas comerciales, por ejemplo)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Múltiples periodicidades mezcladas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Regresores adicionales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018D6-BCD1-485D-88EA-CC687A0FC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123" y="2700847"/>
            <a:ext cx="3547151" cy="125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0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BDBA-54BA-4907-827C-C3D2ADC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Profetizar (bien) no es fácil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1F53-8ACE-43E5-9009-0EAADA97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Detección de cambios en tendencias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AA7E4-F964-4D8C-A892-6A7FD4CF0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596" y="1409598"/>
            <a:ext cx="8913105" cy="47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4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BDBA-54BA-4907-827C-C3D2ADC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Profetizar (bien) no es fácil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1F53-8ACE-43E5-9009-0EAADA97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Personalización </a:t>
            </a:r>
          </a:p>
          <a:p>
            <a:pPr marL="0" indent="0">
              <a:buNone/>
            </a:pPr>
            <a:r>
              <a:rPr lang="es-ES" dirty="0"/>
              <a:t>de periodicidad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¿Diferentes eventos </a:t>
            </a:r>
          </a:p>
          <a:p>
            <a:pPr marL="0" indent="0">
              <a:buNone/>
            </a:pPr>
            <a:r>
              <a:rPr lang="es-ES" dirty="0"/>
              <a:t>afectan a la </a:t>
            </a:r>
          </a:p>
          <a:p>
            <a:pPr marL="0" indent="0">
              <a:buNone/>
            </a:pPr>
            <a:r>
              <a:rPr lang="es-ES" dirty="0"/>
              <a:t>periodicidad de </a:t>
            </a:r>
          </a:p>
          <a:p>
            <a:pPr marL="0" indent="0">
              <a:buNone/>
            </a:pPr>
            <a:r>
              <a:rPr lang="es-ES" dirty="0"/>
              <a:t>nuestras ventas de </a:t>
            </a:r>
          </a:p>
          <a:p>
            <a:pPr marL="0" indent="0">
              <a:buNone/>
            </a:pPr>
            <a:r>
              <a:rPr lang="es-ES" dirty="0"/>
              <a:t>manera diferente?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C94BF-009F-419F-857B-0279D65A1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1166115"/>
            <a:ext cx="8601074" cy="49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2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BDBA-54BA-4907-827C-C3D2ADC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Profetizar (bien) no es fácil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1F53-8ACE-43E5-9009-0EAADA97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Prophet</a:t>
            </a:r>
            <a:r>
              <a:rPr lang="es-ES" dirty="0"/>
              <a:t> NO trata directamente 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3600" dirty="0" err="1"/>
              <a:t>Outliers</a:t>
            </a:r>
            <a:endParaRPr lang="es-ES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3600" dirty="0"/>
              <a:t>Dato faltante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3600" b="1" dirty="0"/>
              <a:t>Definición de la granularidad de la serie  </a:t>
            </a:r>
          </a:p>
        </p:txBody>
      </p:sp>
    </p:spTree>
    <p:extLst>
      <p:ext uri="{BB962C8B-B14F-4D97-AF65-F5344CB8AC3E}">
        <p14:creationId xmlns:p14="http://schemas.microsoft.com/office/powerpoint/2010/main" val="369339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5AF6-33DB-45A4-BA5A-62AE46A3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Diferentes granularidades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0F474-553C-489B-A183-5EB8A76EB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984017"/>
            <a:ext cx="9495942" cy="2170901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504B19-4EBB-47DF-B62B-9EDC78775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4899" y="2204235"/>
            <a:ext cx="9495941" cy="394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5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133E-6C8D-4A08-8481-1EB0244D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– Profetizar (bien) no es fácil</a:t>
            </a:r>
          </a:p>
        </p:txBody>
      </p:sp>
    </p:spTree>
    <p:extLst>
      <p:ext uri="{BB962C8B-B14F-4D97-AF65-F5344CB8AC3E}">
        <p14:creationId xmlns:p14="http://schemas.microsoft.com/office/powerpoint/2010/main" val="3779798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9643-5A93-411B-888B-3F9346CF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Stairway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heaven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9535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09B5-D9E2-475A-9CCF-2B1929B7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Stairway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heaven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B2D86-4CE9-4035-84B5-4608CFFA3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54" y="981075"/>
            <a:ext cx="8385121" cy="510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6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09B5-D9E2-475A-9CCF-2B1929B7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Stairway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heaven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B57441-F8DE-4D54-8D40-AEFB98509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7" y="1104575"/>
            <a:ext cx="7592485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75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09B5-D9E2-475A-9CCF-2B1929B7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Stairway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heaven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5A40E-0E36-40C1-BBBF-BD5C3D953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542924"/>
            <a:ext cx="4876800" cy="4876800"/>
          </a:xfrm>
          <a:prstGeom prst="rect">
            <a:avLst/>
          </a:prstGeom>
        </p:spPr>
      </p:pic>
      <p:sp>
        <p:nvSpPr>
          <p:cNvPr id="6" name="Lightning Bolt 5">
            <a:extLst>
              <a:ext uri="{FF2B5EF4-FFF2-40B4-BE49-F238E27FC236}">
                <a16:creationId xmlns:a16="http://schemas.microsoft.com/office/drawing/2014/main" id="{6B6F0086-3C5E-42FD-AF57-11D08E82D2FC}"/>
              </a:ext>
            </a:extLst>
          </p:cNvPr>
          <p:cNvSpPr/>
          <p:nvPr/>
        </p:nvSpPr>
        <p:spPr>
          <a:xfrm flipH="1">
            <a:off x="6332029" y="3062286"/>
            <a:ext cx="1666875" cy="191452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F02292-026D-4295-A025-857CA1C9D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377" y="4976811"/>
            <a:ext cx="4448796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5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5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DEE3-C88C-4611-A5F8-946A5B7D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0A297-ABBF-4F06-8873-6E6C73FB3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4400" dirty="0"/>
              <a:t>El problema de las ventas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4400" dirty="0"/>
              <a:t>Profetizar (bien) no es fácil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4400" dirty="0" err="1"/>
              <a:t>Stairway</a:t>
            </a:r>
            <a:r>
              <a:rPr lang="es-ES" sz="4400" dirty="0"/>
              <a:t> </a:t>
            </a:r>
            <a:r>
              <a:rPr lang="es-ES" sz="4400" dirty="0" err="1"/>
              <a:t>to</a:t>
            </a:r>
            <a:r>
              <a:rPr lang="es-ES" sz="4400" dirty="0"/>
              <a:t> </a:t>
            </a:r>
            <a:r>
              <a:rPr lang="es-ES" sz="4400" dirty="0" err="1"/>
              <a:t>heaven</a:t>
            </a:r>
            <a:r>
              <a:rPr lang="es-ES" sz="4400" dirty="0"/>
              <a:t> 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5801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09B5-D9E2-475A-9CCF-2B1929B7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Stairway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heaven</a:t>
            </a: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F26252-6766-4D2C-A0AF-866A1F7D9FB5}"/>
              </a:ext>
            </a:extLst>
          </p:cNvPr>
          <p:cNvSpPr txBox="1">
            <a:spLocks/>
          </p:cNvSpPr>
          <p:nvPr/>
        </p:nvSpPr>
        <p:spPr>
          <a:xfrm>
            <a:off x="375920" y="1099322"/>
            <a:ext cx="11440160" cy="5077642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i="1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i="1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i="1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i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i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sz="36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E62465-D4F5-4FDD-8B9C-838D9AB93BF5}"/>
              </a:ext>
            </a:extLst>
          </p:cNvPr>
          <p:cNvSpPr txBox="1">
            <a:spLocks/>
          </p:cNvSpPr>
          <p:nvPr/>
        </p:nvSpPr>
        <p:spPr>
          <a:xfrm>
            <a:off x="528320" y="1251722"/>
            <a:ext cx="11440160" cy="5077642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i="1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i="1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i="1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i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i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i="0" dirty="0" err="1"/>
              <a:t>Prophet</a:t>
            </a:r>
            <a:r>
              <a:rPr lang="es-ES" i="0" dirty="0"/>
              <a:t> no se ejecuta en </a:t>
            </a:r>
            <a:r>
              <a:rPr lang="es-ES" i="0" dirty="0" err="1"/>
              <a:t>Spark</a:t>
            </a:r>
            <a:r>
              <a:rPr lang="es-ES" i="0" dirty="0"/>
              <a:t>… </a:t>
            </a:r>
            <a:r>
              <a:rPr lang="es-ES" i="0" dirty="0">
                <a:sym typeface="Wingdings" panose="05000000000000000000" pitchFamily="2" charset="2"/>
              </a:rPr>
              <a:t>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i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i="0" dirty="0" err="1">
                <a:sym typeface="Wingdings" panose="05000000000000000000" pitchFamily="2" charset="2"/>
              </a:rPr>
              <a:t>PandasUDF</a:t>
            </a:r>
            <a:r>
              <a:rPr lang="es-ES" i="0" dirty="0">
                <a:sym typeface="Wingdings" panose="05000000000000000000" pitchFamily="2" charset="2"/>
              </a:rPr>
              <a:t> al rescate!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ES" sz="4000" i="0" dirty="0">
              <a:sym typeface="Wingdings" panose="05000000000000000000" pitchFamily="2" charset="2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sz="4000" i="0" dirty="0">
                <a:sym typeface="Wingdings" panose="05000000000000000000" pitchFamily="2" charset="2"/>
              </a:rPr>
              <a:t>Funciones que operan con objetos Pandas, invocables a partir de objetos distribuidos (</a:t>
            </a:r>
            <a:r>
              <a:rPr lang="es-ES" sz="4000" i="0" dirty="0" err="1">
                <a:sym typeface="Wingdings" panose="05000000000000000000" pitchFamily="2" charset="2"/>
              </a:rPr>
              <a:t>Spark</a:t>
            </a:r>
            <a:r>
              <a:rPr lang="es-ES" sz="4000" i="0" dirty="0">
                <a:sym typeface="Wingdings" panose="05000000000000000000" pitchFamily="2" charset="2"/>
              </a:rPr>
              <a:t> </a:t>
            </a:r>
            <a:r>
              <a:rPr lang="es-ES" sz="4000" i="0" dirty="0" err="1">
                <a:sym typeface="Wingdings" panose="05000000000000000000" pitchFamily="2" charset="2"/>
              </a:rPr>
              <a:t>DataFrames</a:t>
            </a:r>
            <a:r>
              <a:rPr lang="es-ES" sz="4000" i="0" dirty="0">
                <a:sym typeface="Wingdings" panose="05000000000000000000" pitchFamily="2" charset="2"/>
              </a:rPr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i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ES" i="0" dirty="0"/>
          </a:p>
        </p:txBody>
      </p:sp>
    </p:spTree>
    <p:extLst>
      <p:ext uri="{BB962C8B-B14F-4D97-AF65-F5344CB8AC3E}">
        <p14:creationId xmlns:p14="http://schemas.microsoft.com/office/powerpoint/2010/main" val="199267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9FE9-21A1-4643-B39A-BA91FDEE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Stairway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heaven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8D224A-2EEF-45CA-8DE9-536C7282E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358783"/>
            <a:ext cx="10086975" cy="45664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CB9235-19D6-4E70-B6AB-E947C8A7B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1" y="2647950"/>
            <a:ext cx="3967702" cy="209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2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133E-6C8D-4A08-8481-1EB0244D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– </a:t>
            </a:r>
            <a:r>
              <a:rPr lang="es-ES" dirty="0" err="1"/>
              <a:t>Stairway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heaven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8021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09B5-D9E2-475A-9CCF-2B1929B7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Stairway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heaven</a:t>
            </a: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F26252-6766-4D2C-A0AF-866A1F7D9FB5}"/>
              </a:ext>
            </a:extLst>
          </p:cNvPr>
          <p:cNvSpPr txBox="1">
            <a:spLocks/>
          </p:cNvSpPr>
          <p:nvPr/>
        </p:nvSpPr>
        <p:spPr>
          <a:xfrm>
            <a:off x="375920" y="1099322"/>
            <a:ext cx="11440160" cy="5077642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i="1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i="1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i="1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i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i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sz="36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E62465-D4F5-4FDD-8B9C-838D9AB93BF5}"/>
              </a:ext>
            </a:extLst>
          </p:cNvPr>
          <p:cNvSpPr txBox="1">
            <a:spLocks/>
          </p:cNvSpPr>
          <p:nvPr/>
        </p:nvSpPr>
        <p:spPr>
          <a:xfrm>
            <a:off x="528320" y="1251722"/>
            <a:ext cx="11440160" cy="5077642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i="1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i="1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i="1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i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i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i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ES" i="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4650AE-17E7-4570-AE91-282C0A0418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6661166"/>
              </p:ext>
            </p:extLst>
          </p:nvPr>
        </p:nvGraphicFramePr>
        <p:xfrm>
          <a:off x="2461926" y="1099322"/>
          <a:ext cx="7186613" cy="497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7211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0CC67A-5BA0-4263-AB64-D8E4E566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You are not alone…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07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5231" y="1"/>
            <a:ext cx="12176769" cy="6857999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1212" y="696191"/>
            <a:ext cx="6783988" cy="4270663"/>
          </a:xfrm>
          <a:prstGeom prst="rect">
            <a:avLst/>
          </a:prstGeom>
          <a:solidFill>
            <a:srgbClr val="B8A81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3557" y="846356"/>
            <a:ext cx="633985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Executive </a:t>
            </a:r>
            <a:r>
              <a:rPr lang="en-GB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Máster</a:t>
            </a:r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BI &amp; Advanced Analytics con </a:t>
            </a:r>
            <a:r>
              <a:rPr lang="en-GB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Tecnologías</a:t>
            </a:r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Microsoft (X </a:t>
            </a:r>
            <a:r>
              <a:rPr lang="en-GB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Edición</a:t>
            </a:r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GB" sz="1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Clases</a:t>
            </a:r>
            <a:r>
              <a:rPr lang="en-GB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online </a:t>
            </a:r>
            <a:r>
              <a:rPr lang="en-GB" sz="1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GB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directo</a:t>
            </a:r>
            <a:endParaRPr lang="en-GB" sz="1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Alta especialización </a:t>
            </a: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BI &amp; </a:t>
            </a:r>
            <a:r>
              <a:rPr lang="es-E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Analytics</a:t>
            </a:r>
            <a:endParaRPr lang="es-E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Tendrás la capacidad para trabajar con un alto 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grado de conocimiento sobre BI</a:t>
            </a: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por tanto, responsabilizarte de los proyectos de BI de tu empresa.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Podrás </a:t>
            </a:r>
            <a:r>
              <a:rPr lang="pt-BR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implementar arquitecturas de Modern Datawarehouse</a:t>
            </a: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con procesos para datos en </a:t>
            </a:r>
            <a:r>
              <a:rPr lang="es-E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streaming</a:t>
            </a: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en </a:t>
            </a:r>
            <a:r>
              <a:rPr lang="es-E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batches</a:t>
            </a:r>
            <a:endParaRPr lang="pt-BR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Describir y comprender 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procesos </a:t>
            </a:r>
            <a:r>
              <a:rPr lang="es-E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End-To-End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 la ejecución de un proyecto de Machine Learning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Desarrollar y diseñar algoritmos de 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análisis predictivo </a:t>
            </a: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bajo técnicas de machine </a:t>
            </a:r>
            <a:r>
              <a:rPr lang="es-E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</a:t>
            </a: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s-E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</a:t>
            </a: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Learning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Desarrollar e implantar soluciones de 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</a:t>
            </a:r>
            <a:r>
              <a:rPr lang="es-E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Analytics</a:t>
            </a:r>
            <a:endParaRPr lang="es-E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Identificar dónde se encuentran los errores de integridad de datos y cómo resolverlos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118" y="696192"/>
            <a:ext cx="496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1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3B47D-F96A-48DB-8A0A-867AC3F9D5F9}"/>
              </a:ext>
            </a:extLst>
          </p:cNvPr>
          <p:cNvSpPr txBox="1"/>
          <p:nvPr/>
        </p:nvSpPr>
        <p:spPr>
          <a:xfrm>
            <a:off x="7445475" y="1013977"/>
            <a:ext cx="45175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bg1"/>
                </a:solidFill>
              </a:rPr>
              <a:t>Comienzo</a:t>
            </a:r>
            <a:r>
              <a:rPr lang="en-GB" sz="2400" dirty="0">
                <a:solidFill>
                  <a:schemeClr val="bg1"/>
                </a:solidFill>
              </a:rPr>
              <a:t> el 15 de </a:t>
            </a:r>
            <a:r>
              <a:rPr lang="en-GB" sz="2400" dirty="0" err="1">
                <a:solidFill>
                  <a:schemeClr val="bg1"/>
                </a:solidFill>
              </a:rPr>
              <a:t>octubre</a:t>
            </a:r>
            <a:endParaRPr lang="en-GB" sz="2400" dirty="0">
              <a:solidFill>
                <a:schemeClr val="bg1"/>
              </a:solidFill>
            </a:endParaRPr>
          </a:p>
          <a:p>
            <a:r>
              <a:rPr lang="en-GB" sz="3200" strike="sngStrike" dirty="0">
                <a:solidFill>
                  <a:srgbClr val="FF0000"/>
                </a:solidFill>
              </a:rPr>
              <a:t>8.400€ </a:t>
            </a:r>
            <a:r>
              <a:rPr lang="en-GB" sz="3200" dirty="0" err="1">
                <a:solidFill>
                  <a:srgbClr val="00B050"/>
                </a:solidFill>
              </a:rPr>
              <a:t>ahora</a:t>
            </a:r>
            <a:r>
              <a:rPr lang="en-GB" sz="3200" dirty="0">
                <a:solidFill>
                  <a:srgbClr val="00B050"/>
                </a:solidFill>
              </a:rPr>
              <a:t> 7.140€</a:t>
            </a:r>
          </a:p>
          <a:p>
            <a:endParaRPr lang="en-GB" sz="3200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B8A215-CD09-42CC-B8EE-A4BB05F5A0A8}"/>
              </a:ext>
            </a:extLst>
          </p:cNvPr>
          <p:cNvSpPr txBox="1"/>
          <p:nvPr/>
        </p:nvSpPr>
        <p:spPr>
          <a:xfrm>
            <a:off x="7445475" y="1896574"/>
            <a:ext cx="46691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Oferta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válida</a:t>
            </a:r>
            <a:r>
              <a:rPr lang="en-GB" dirty="0">
                <a:solidFill>
                  <a:schemeClr val="bg1"/>
                </a:solidFill>
              </a:rPr>
              <a:t> hasta el 31 de </a:t>
            </a:r>
            <a:r>
              <a:rPr lang="en-GB" dirty="0" err="1">
                <a:solidFill>
                  <a:schemeClr val="bg1"/>
                </a:solidFill>
              </a:rPr>
              <a:t>julio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¡</a:t>
            </a:r>
            <a:r>
              <a:rPr lang="en-GB" dirty="0" err="1">
                <a:solidFill>
                  <a:schemeClr val="bg1"/>
                </a:solidFill>
              </a:rPr>
              <a:t>Pregúntanos</a:t>
            </a:r>
            <a:r>
              <a:rPr lang="en-GB" dirty="0">
                <a:solidFill>
                  <a:schemeClr val="bg1"/>
                </a:solidFill>
              </a:rPr>
              <a:t>!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sz="3200" dirty="0">
              <a:solidFill>
                <a:srgbClr val="00B050"/>
              </a:solidFill>
            </a:endParaRPr>
          </a:p>
        </p:txBody>
      </p:sp>
      <p:pic>
        <p:nvPicPr>
          <p:cNvPr id="4" name="Picture 2" descr="Generador de Códigos QR Codes">
            <a:extLst>
              <a:ext uri="{FF2B5EF4-FFF2-40B4-BE49-F238E27FC236}">
                <a16:creationId xmlns:a16="http://schemas.microsoft.com/office/drawing/2014/main" id="{CDB2EBAF-FFF4-431A-A7E7-9CB138F17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62" y="3216924"/>
            <a:ext cx="1298839" cy="129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B8A5BC-3D24-4317-A14F-E4C6455D3805}"/>
              </a:ext>
            </a:extLst>
          </p:cNvPr>
          <p:cNvSpPr txBox="1"/>
          <p:nvPr/>
        </p:nvSpPr>
        <p:spPr>
          <a:xfrm>
            <a:off x="531212" y="6014323"/>
            <a:ext cx="7492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*</a:t>
            </a:r>
            <a:r>
              <a:rPr lang="en-GB" sz="1400" dirty="0" err="1">
                <a:solidFill>
                  <a:schemeClr val="bg1"/>
                </a:solidFill>
              </a:rPr>
              <a:t>Todas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nuestras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formaciones</a:t>
            </a:r>
            <a:r>
              <a:rPr lang="en-GB" sz="1400" dirty="0">
                <a:solidFill>
                  <a:schemeClr val="bg1"/>
                </a:solidFill>
              </a:rPr>
              <a:t> son </a:t>
            </a:r>
            <a:r>
              <a:rPr lang="en-GB" sz="1400" dirty="0" err="1">
                <a:solidFill>
                  <a:schemeClr val="bg1"/>
                </a:solidFill>
              </a:rPr>
              <a:t>bonificables</a:t>
            </a:r>
            <a:r>
              <a:rPr lang="en-GB" sz="1400" dirty="0">
                <a:solidFill>
                  <a:schemeClr val="bg1"/>
                </a:solidFill>
              </a:rPr>
              <a:t> por </a:t>
            </a:r>
            <a:r>
              <a:rPr lang="en-GB" sz="1400" dirty="0" err="1">
                <a:solidFill>
                  <a:schemeClr val="bg1"/>
                </a:solidFill>
              </a:rPr>
              <a:t>Fundae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724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5231" y="1"/>
            <a:ext cx="12176769" cy="6857999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1212" y="696191"/>
            <a:ext cx="6783988" cy="3512127"/>
          </a:xfrm>
          <a:prstGeom prst="rect">
            <a:avLst/>
          </a:prstGeom>
          <a:solidFill>
            <a:srgbClr val="B8A81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3B47D-F96A-48DB-8A0A-867AC3F9D5F9}"/>
              </a:ext>
            </a:extLst>
          </p:cNvPr>
          <p:cNvSpPr txBox="1"/>
          <p:nvPr/>
        </p:nvSpPr>
        <p:spPr>
          <a:xfrm>
            <a:off x="7445475" y="704639"/>
            <a:ext cx="45175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bg1"/>
                </a:solidFill>
              </a:rPr>
              <a:t>Comienzo</a:t>
            </a:r>
            <a:r>
              <a:rPr lang="en-GB" sz="2400" dirty="0">
                <a:solidFill>
                  <a:schemeClr val="bg1"/>
                </a:solidFill>
              </a:rPr>
              <a:t> el 13 de </a:t>
            </a:r>
            <a:r>
              <a:rPr lang="en-GB" sz="2400" dirty="0" err="1">
                <a:solidFill>
                  <a:schemeClr val="bg1"/>
                </a:solidFill>
              </a:rPr>
              <a:t>octubre</a:t>
            </a:r>
            <a:endParaRPr lang="en-GB" sz="2400" dirty="0">
              <a:solidFill>
                <a:schemeClr val="bg1"/>
              </a:solidFill>
            </a:endParaRPr>
          </a:p>
          <a:p>
            <a:r>
              <a:rPr lang="en-GB" sz="3200" strike="sngStrike" dirty="0">
                <a:solidFill>
                  <a:srgbClr val="FF0000"/>
                </a:solidFill>
              </a:rPr>
              <a:t>2.310€ </a:t>
            </a:r>
            <a:r>
              <a:rPr lang="en-GB" sz="3200" dirty="0" err="1">
                <a:solidFill>
                  <a:srgbClr val="00B050"/>
                </a:solidFill>
              </a:rPr>
              <a:t>ahora</a:t>
            </a:r>
            <a:r>
              <a:rPr lang="en-GB" sz="3200" dirty="0">
                <a:solidFill>
                  <a:srgbClr val="00B050"/>
                </a:solidFill>
              </a:rPr>
              <a:t> 1.963€</a:t>
            </a:r>
          </a:p>
          <a:p>
            <a:endParaRPr lang="en-GB" sz="3200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B8A215-CD09-42CC-B8EE-A4BB05F5A0A8}"/>
              </a:ext>
            </a:extLst>
          </p:cNvPr>
          <p:cNvSpPr txBox="1"/>
          <p:nvPr/>
        </p:nvSpPr>
        <p:spPr>
          <a:xfrm>
            <a:off x="7445475" y="1608925"/>
            <a:ext cx="4669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Oferta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válida</a:t>
            </a:r>
            <a:r>
              <a:rPr lang="en-GB" dirty="0">
                <a:solidFill>
                  <a:schemeClr val="bg1"/>
                </a:solidFill>
              </a:rPr>
              <a:t> hasta el 31 de </a:t>
            </a:r>
            <a:r>
              <a:rPr lang="en-GB" dirty="0" err="1">
                <a:solidFill>
                  <a:schemeClr val="bg1"/>
                </a:solidFill>
              </a:rPr>
              <a:t>julio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sz="10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¡</a:t>
            </a:r>
            <a:r>
              <a:rPr lang="en-GB" dirty="0" err="1">
                <a:solidFill>
                  <a:schemeClr val="bg1"/>
                </a:solidFill>
              </a:rPr>
              <a:t>Pregúntanos</a:t>
            </a:r>
            <a:r>
              <a:rPr lang="en-GB" dirty="0">
                <a:solidFill>
                  <a:schemeClr val="bg1"/>
                </a:solidFill>
              </a:rPr>
              <a:t>! </a:t>
            </a:r>
          </a:p>
          <a:p>
            <a:endParaRPr lang="en-GB" sz="3200" dirty="0">
              <a:solidFill>
                <a:srgbClr val="00B050"/>
              </a:solidFill>
            </a:endParaRPr>
          </a:p>
        </p:txBody>
      </p:sp>
      <p:pic>
        <p:nvPicPr>
          <p:cNvPr id="4" name="Picture 2" descr="Generador de Códigos QR Codes">
            <a:extLst>
              <a:ext uri="{FF2B5EF4-FFF2-40B4-BE49-F238E27FC236}">
                <a16:creationId xmlns:a16="http://schemas.microsoft.com/office/drawing/2014/main" id="{CDB2EBAF-FFF4-431A-A7E7-9CB138F17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108" y="2819470"/>
            <a:ext cx="1298839" cy="129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4EEDE6-3065-4798-819A-4C86AA90BFF2}"/>
              </a:ext>
            </a:extLst>
          </p:cNvPr>
          <p:cNvSpPr txBox="1"/>
          <p:nvPr/>
        </p:nvSpPr>
        <p:spPr>
          <a:xfrm>
            <a:off x="531212" y="704639"/>
            <a:ext cx="496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2</a:t>
            </a:r>
            <a:endParaRPr lang="en-US" sz="5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CD670-4DEF-4988-B815-5F2E97A593A0}"/>
              </a:ext>
            </a:extLst>
          </p:cNvPr>
          <p:cNvSpPr/>
          <p:nvPr/>
        </p:nvSpPr>
        <p:spPr>
          <a:xfrm>
            <a:off x="1001474" y="843677"/>
            <a:ext cx="629247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Módulo Machine Learning &amp; Advanced Analytics</a:t>
            </a:r>
          </a:p>
          <a:p>
            <a:r>
              <a:rPr lang="en-GB" sz="1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Clases</a:t>
            </a:r>
            <a:r>
              <a:rPr lang="en-GB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online </a:t>
            </a:r>
            <a:r>
              <a:rPr lang="en-GB" sz="1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GB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directo</a:t>
            </a:r>
            <a:endParaRPr lang="en-GB" sz="1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Serás capaz de describir y comprender 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procesos </a:t>
            </a:r>
            <a:r>
              <a:rPr lang="es-E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la ejecución de un proyecto de Machine Learning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Conocerás los módulos y funciones que se incluyen en el servicio de 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Machine Learning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Descubrirás cómo resolver problemas en ML, entrenar modelos y los diferentes algoritmos que hay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Podrás distinguir y conocer 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&amp; Python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Aprenderás a conectar y transformar datos para convertirlos en conocimiento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 ayudaremos a preparar las 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certificaciones AI 100 y DP 100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F0E202-06F6-4351-B463-CD1AC96509CD}"/>
              </a:ext>
            </a:extLst>
          </p:cNvPr>
          <p:cNvSpPr txBox="1"/>
          <p:nvPr/>
        </p:nvSpPr>
        <p:spPr>
          <a:xfrm>
            <a:off x="531212" y="6014323"/>
            <a:ext cx="7492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*</a:t>
            </a:r>
            <a:r>
              <a:rPr lang="en-GB" sz="1400" dirty="0" err="1">
                <a:solidFill>
                  <a:schemeClr val="bg1"/>
                </a:solidFill>
              </a:rPr>
              <a:t>Todas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nuestras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formaciones</a:t>
            </a:r>
            <a:r>
              <a:rPr lang="en-GB" sz="1400" dirty="0">
                <a:solidFill>
                  <a:schemeClr val="bg1"/>
                </a:solidFill>
              </a:rPr>
              <a:t> son </a:t>
            </a:r>
            <a:r>
              <a:rPr lang="en-GB" sz="1400" dirty="0" err="1">
                <a:solidFill>
                  <a:schemeClr val="bg1"/>
                </a:solidFill>
              </a:rPr>
              <a:t>bonificables</a:t>
            </a:r>
            <a:r>
              <a:rPr lang="en-GB" sz="1400" dirty="0">
                <a:solidFill>
                  <a:schemeClr val="bg1"/>
                </a:solidFill>
              </a:rPr>
              <a:t> por </a:t>
            </a:r>
            <a:r>
              <a:rPr lang="en-GB" sz="1400" dirty="0" err="1">
                <a:solidFill>
                  <a:schemeClr val="bg1"/>
                </a:solidFill>
              </a:rPr>
              <a:t>Fundae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288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AA01-C181-4811-9A64-A07F2489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800" dirty="0"/>
              <a:t>¿PREGUNTAS?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1623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31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9643-5A93-411B-888B-3F9346CF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problema de las ventas</a:t>
            </a:r>
          </a:p>
        </p:txBody>
      </p:sp>
    </p:spTree>
    <p:extLst>
      <p:ext uri="{BB962C8B-B14F-4D97-AF65-F5344CB8AC3E}">
        <p14:creationId xmlns:p14="http://schemas.microsoft.com/office/powerpoint/2010/main" val="51630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AE79-D0DA-45E8-83A0-53086B70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problema de las ventas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13D90-F0D9-41A0-9AB4-C89DC73E8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F5DA42-2AE4-4B49-86B8-D00B325E6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099322"/>
            <a:ext cx="10394020" cy="496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3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BDBA-54BA-4907-827C-C3D2ADC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problema de las ventas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1F53-8ACE-43E5-9009-0EAADA97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FEFD35-5E74-4BA9-B6A5-2ADA198D63C2}"/>
              </a:ext>
            </a:extLst>
          </p:cNvPr>
          <p:cNvSpPr txBox="1">
            <a:spLocks/>
          </p:cNvSpPr>
          <p:nvPr/>
        </p:nvSpPr>
        <p:spPr bwMode="auto">
          <a:xfrm>
            <a:off x="528320" y="1122012"/>
            <a:ext cx="11440160" cy="507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Factores a tener en cuenta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Localización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Tipo de producto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Condiciones económicas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Campañas de descuento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… </a:t>
            </a:r>
            <a:endParaRPr lang="es-ES" dirty="0"/>
          </a:p>
          <a:p>
            <a:pPr>
              <a:buFontTx/>
              <a:buChar char="-"/>
            </a:pPr>
            <a:endParaRPr lang="es-ES" dirty="0"/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761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BDBA-54BA-4907-827C-C3D2ADC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problema de las ventas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1F53-8ACE-43E5-9009-0EAADA97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FEFD35-5E74-4BA9-B6A5-2ADA198D63C2}"/>
              </a:ext>
            </a:extLst>
          </p:cNvPr>
          <p:cNvSpPr txBox="1">
            <a:spLocks/>
          </p:cNvSpPr>
          <p:nvPr/>
        </p:nvSpPr>
        <p:spPr bwMode="auto">
          <a:xfrm>
            <a:off x="528320" y="1122012"/>
            <a:ext cx="11440160" cy="507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Problemas a tener en cuenta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Granularidad disponible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Completitud del dato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Diferencias territoriales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Ruido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Interpretación de los resultados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800" dirty="0"/>
              <a:t>¿Qué hace de mi modelo un buen modelo?</a:t>
            </a:r>
            <a:r>
              <a:rPr lang="es-ES" dirty="0"/>
              <a:t> </a:t>
            </a:r>
          </a:p>
          <a:p>
            <a:pPr>
              <a:buFontTx/>
              <a:buChar char="-"/>
            </a:pPr>
            <a:endParaRPr lang="es-ES" dirty="0"/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354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AE79-D0DA-45E8-83A0-53086B70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problema de las ventas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13D90-F0D9-41A0-9AB4-C89DC73E8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51F725-A311-4E68-8463-CFD15960B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65" y="1099322"/>
            <a:ext cx="10836470" cy="507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6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D662-7316-4E3D-ACA0-EBFEB3BA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– Ventas con series temporales</a:t>
            </a:r>
          </a:p>
        </p:txBody>
      </p:sp>
    </p:spTree>
    <p:extLst>
      <p:ext uri="{BB962C8B-B14F-4D97-AF65-F5344CB8AC3E}">
        <p14:creationId xmlns:p14="http://schemas.microsoft.com/office/powerpoint/2010/main" val="12090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133E-6C8D-4A08-8481-1EB0244D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Profetizar (bien) no es fácil</a:t>
            </a:r>
          </a:p>
        </p:txBody>
      </p:sp>
    </p:spTree>
    <p:extLst>
      <p:ext uri="{BB962C8B-B14F-4D97-AF65-F5344CB8AC3E}">
        <p14:creationId xmlns:p14="http://schemas.microsoft.com/office/powerpoint/2010/main" val="2687759620"/>
      </p:ext>
    </p:extLst>
  </p:cSld>
  <p:clrMapOvr>
    <a:masterClrMapping/>
  </p:clrMapOvr>
</p:sld>
</file>

<file path=ppt/theme/theme1.xml><?xml version="1.0" encoding="utf-8"?>
<a:theme xmlns:a="http://schemas.openxmlformats.org/drawingml/2006/main" name="SQGeneral_2020_ES_16x9">
  <a:themeElements>
    <a:clrScheme name="SolidQ">
      <a:dk1>
        <a:sysClr val="windowText" lastClr="000000"/>
      </a:dk1>
      <a:lt1>
        <a:sysClr val="window" lastClr="FFFFFF"/>
      </a:lt1>
      <a:dk2>
        <a:srgbClr val="003052"/>
      </a:dk2>
      <a:lt2>
        <a:srgbClr val="E1F0F5"/>
      </a:lt2>
      <a:accent1>
        <a:srgbClr val="887E6F"/>
      </a:accent1>
      <a:accent2>
        <a:srgbClr val="9FC2D3"/>
      </a:accent2>
      <a:accent3>
        <a:srgbClr val="D52C33"/>
      </a:accent3>
      <a:accent4>
        <a:srgbClr val="FFC945"/>
      </a:accent4>
      <a:accent5>
        <a:srgbClr val="9F9311"/>
      </a:accent5>
      <a:accent6>
        <a:srgbClr val="E6942D"/>
      </a:accent6>
      <a:hlink>
        <a:srgbClr val="0000FF"/>
      </a:hlink>
      <a:folHlink>
        <a:srgbClr val="B674FF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QGeneral_2020_ES_16x9" id="{6F394343-13F8-4528-9AA0-9036B1E0124C}" vid="{63EDDD4C-D4A5-460A-AC78-ABE8F8431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61F85239E1AF40B85D2632FC32D814" ma:contentTypeVersion="7" ma:contentTypeDescription="Create a new document." ma:contentTypeScope="" ma:versionID="88b86cac6cd30bbe29ab8d0a38818565">
  <xsd:schema xmlns:xsd="http://www.w3.org/2001/XMLSchema" xmlns:xs="http://www.w3.org/2001/XMLSchema" xmlns:p="http://schemas.microsoft.com/office/2006/metadata/properties" xmlns:ns2="02154c6b-9f17-4249-b647-8287721a2d7a" targetNamespace="http://schemas.microsoft.com/office/2006/metadata/properties" ma:root="true" ma:fieldsID="e64f20fa026da35b1a6f8d5c4e76d07b" ns2:_="">
    <xsd:import namespace="02154c6b-9f17-4249-b647-8287721a2d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154c6b-9f17-4249-b647-8287721a2d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374BAE-2D8E-4DAA-9A65-E45F1CCACF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154c6b-9f17-4249-b647-8287721a2d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6A0ACE-635A-4BFF-8B05-9D00B5A6B27A}">
  <ds:schemaRefs>
    <ds:schemaRef ds:uri="http://schemas.microsoft.com/office/infopath/2007/PartnerControls"/>
    <ds:schemaRef ds:uri="http://www.w3.org/XML/1998/namespace"/>
    <ds:schemaRef ds:uri="61a70cae-cc0a-45e3-ba82-f100e05d1439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b829c9c-7f1f-4fc0-86df-a1245382f0e7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56A835C-882B-43B3-8BE3-0212A472DC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SQGeneral_2020_ES_16x9</Template>
  <TotalTime>13832</TotalTime>
  <Words>989</Words>
  <Application>Microsoft Office PowerPoint</Application>
  <PresentationFormat>Widescreen</PresentationFormat>
  <Paragraphs>148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Cambria</vt:lpstr>
      <vt:lpstr>Open Sans</vt:lpstr>
      <vt:lpstr>Open Sans ExtraBold</vt:lpstr>
      <vt:lpstr>Roboto</vt:lpstr>
      <vt:lpstr>Segoe UI</vt:lpstr>
      <vt:lpstr>Times New Roman</vt:lpstr>
      <vt:lpstr>Trebuchet MS</vt:lpstr>
      <vt:lpstr>Wingdings</vt:lpstr>
      <vt:lpstr>SQGeneral_2020_ES_16x9</vt:lpstr>
      <vt:lpstr>Prediciendo ventas a gran escala:  ML y Big Data para adelantarse al futuro</vt:lpstr>
      <vt:lpstr>Agenda</vt:lpstr>
      <vt:lpstr>El problema de las ventas</vt:lpstr>
      <vt:lpstr>El problema de las ventas</vt:lpstr>
      <vt:lpstr>El problema de las ventas</vt:lpstr>
      <vt:lpstr>El problema de las ventas</vt:lpstr>
      <vt:lpstr>El problema de las ventas</vt:lpstr>
      <vt:lpstr>DEMO – Ventas con series temporales</vt:lpstr>
      <vt:lpstr>Profetizar (bien) no es fácil</vt:lpstr>
      <vt:lpstr>Profetizar (bien) no es fácil</vt:lpstr>
      <vt:lpstr>Profetizar (bien) no es fácil</vt:lpstr>
      <vt:lpstr>Profetizar (bien) no es fácil</vt:lpstr>
      <vt:lpstr>Profetizar (bien) no es fácil</vt:lpstr>
      <vt:lpstr>Diferentes granularidades </vt:lpstr>
      <vt:lpstr>DEMO – Profetizar (bien) no es fácil</vt:lpstr>
      <vt:lpstr>Stairway to heaven</vt:lpstr>
      <vt:lpstr>Stairway to heaven</vt:lpstr>
      <vt:lpstr>Stairway to heaven</vt:lpstr>
      <vt:lpstr>Stairway to heaven</vt:lpstr>
      <vt:lpstr>Stairway to heaven</vt:lpstr>
      <vt:lpstr>Stairway to heaven</vt:lpstr>
      <vt:lpstr>DEMO – Stairway to heaven</vt:lpstr>
      <vt:lpstr>Stairway to heaven</vt:lpstr>
      <vt:lpstr>You are not alone…</vt:lpstr>
      <vt:lpstr>PowerPoint Presentation</vt:lpstr>
      <vt:lpstr>PowerPoint Presentation</vt:lpstr>
      <vt:lpstr>¿PREGUNTAS?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Ruiz Urbán</dc:creator>
  <cp:lastModifiedBy>Pau Sempere Sanchez</cp:lastModifiedBy>
  <cp:revision>88</cp:revision>
  <dcterms:created xsi:type="dcterms:W3CDTF">2020-04-28T10:23:02Z</dcterms:created>
  <dcterms:modified xsi:type="dcterms:W3CDTF">2020-06-15T14:58:11Z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0x010100C061F85239E1AF40B85D2632FC32D814</vt:lpwstr>
  </property>
  <property fmtid="{D5CDD505-2E9C-101B-9397-08002B2CF9AE}" pid="3" name="TaxKeyword">
    <vt:lpwstr/>
  </property>
  <property fmtid="{D5CDD505-2E9C-101B-9397-08002B2CF9AE}" pid="4" name="Language">
    <vt:lpwstr>2;#English|0c526062-3e00-4bd1-91d7-e200fd59c229</vt:lpwstr>
  </property>
</Properties>
</file>