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59" r:id="rId4"/>
    <p:sldId id="260" r:id="rId5"/>
    <p:sldId id="261" r:id="rId6"/>
    <p:sldId id="262" r:id="rId7"/>
    <p:sldId id="264"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58"/>
  </p:normalViewPr>
  <p:slideViewPr>
    <p:cSldViewPr snapToGrid="0" snapToObjects="1">
      <p:cViewPr varScale="1">
        <p:scale>
          <a:sx n="120" d="100"/>
          <a:sy n="120" d="100"/>
        </p:scale>
        <p:origin x="1944"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FFF58CD-DD96-4894-8F64-DB2A373FB34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96A8645-DE1A-45BB-99E2-C292B7949BEE}">
      <dgm:prSet/>
      <dgm:spPr/>
      <dgm:t>
        <a:bodyPr/>
        <a:lstStyle/>
        <a:p>
          <a:r>
            <a:rPr lang="en-US" dirty="0"/>
            <a:t>Pandas – Veri </a:t>
          </a:r>
          <a:r>
            <a:rPr lang="en-US" dirty="0" err="1"/>
            <a:t>okuma</a:t>
          </a:r>
          <a:r>
            <a:rPr lang="en-US" dirty="0"/>
            <a:t> </a:t>
          </a:r>
          <a:r>
            <a:rPr lang="en-US" dirty="0" err="1"/>
            <a:t>ve</a:t>
          </a:r>
          <a:r>
            <a:rPr lang="en-US" dirty="0"/>
            <a:t> </a:t>
          </a:r>
          <a:r>
            <a:rPr lang="en-US" dirty="0" err="1"/>
            <a:t>işleme</a:t>
          </a:r>
          <a:endParaRPr lang="en-US" dirty="0"/>
        </a:p>
      </dgm:t>
    </dgm:pt>
    <dgm:pt modelId="{8DD1FDA0-2D19-4074-8E24-8D20B6BE1F5D}" type="parTrans" cxnId="{053E15DF-5F0B-4B3E-A85C-3643FC8CF47F}">
      <dgm:prSet/>
      <dgm:spPr/>
      <dgm:t>
        <a:bodyPr/>
        <a:lstStyle/>
        <a:p>
          <a:endParaRPr lang="en-US"/>
        </a:p>
      </dgm:t>
    </dgm:pt>
    <dgm:pt modelId="{019764E5-FEE3-44B5-AC25-3B43E22F20FF}" type="sibTrans" cxnId="{053E15DF-5F0B-4B3E-A85C-3643FC8CF47F}">
      <dgm:prSet/>
      <dgm:spPr/>
      <dgm:t>
        <a:bodyPr/>
        <a:lstStyle/>
        <a:p>
          <a:endParaRPr lang="en-US"/>
        </a:p>
      </dgm:t>
    </dgm:pt>
    <dgm:pt modelId="{0BC8DE21-6058-447A-8329-65085337AD56}">
      <dgm:prSet/>
      <dgm:spPr/>
      <dgm:t>
        <a:bodyPr/>
        <a:lstStyle/>
        <a:p>
          <a:r>
            <a:rPr lang="en-US" dirty="0" err="1"/>
            <a:t>Numpy</a:t>
          </a:r>
          <a:r>
            <a:rPr lang="en-US" dirty="0"/>
            <a:t> – </a:t>
          </a:r>
          <a:r>
            <a:rPr lang="en-US" dirty="0" err="1"/>
            <a:t>Sayısal</a:t>
          </a:r>
          <a:r>
            <a:rPr lang="en-US" dirty="0"/>
            <a:t> </a:t>
          </a:r>
          <a:r>
            <a:rPr lang="en-US" dirty="0" err="1"/>
            <a:t>işlemler</a:t>
          </a:r>
          <a:endParaRPr lang="en-US" dirty="0"/>
        </a:p>
      </dgm:t>
    </dgm:pt>
    <dgm:pt modelId="{AB134231-5E48-4698-90EF-F7A787919BAB}" type="parTrans" cxnId="{F31B0756-5C5D-46AF-84B7-59709E6B61D4}">
      <dgm:prSet/>
      <dgm:spPr/>
      <dgm:t>
        <a:bodyPr/>
        <a:lstStyle/>
        <a:p>
          <a:endParaRPr lang="en-US"/>
        </a:p>
      </dgm:t>
    </dgm:pt>
    <dgm:pt modelId="{8F3FF39E-3E1A-4506-818E-E850D94D565A}" type="sibTrans" cxnId="{F31B0756-5C5D-46AF-84B7-59709E6B61D4}">
      <dgm:prSet/>
      <dgm:spPr/>
      <dgm:t>
        <a:bodyPr/>
        <a:lstStyle/>
        <a:p>
          <a:endParaRPr lang="en-US"/>
        </a:p>
      </dgm:t>
    </dgm:pt>
    <dgm:pt modelId="{21CBDFE2-5598-4938-BD74-9D22363CA099}">
      <dgm:prSet/>
      <dgm:spPr/>
      <dgm:t>
        <a:bodyPr/>
        <a:lstStyle/>
        <a:p>
          <a:r>
            <a:rPr lang="en-US" dirty="0"/>
            <a:t>Seaborn – </a:t>
          </a:r>
          <a:r>
            <a:rPr lang="en-US" dirty="0" err="1"/>
            <a:t>İstatistiksel</a:t>
          </a:r>
          <a:r>
            <a:rPr lang="en-US" dirty="0"/>
            <a:t> </a:t>
          </a:r>
          <a:r>
            <a:rPr lang="en-US" dirty="0" err="1"/>
            <a:t>görselleştirme</a:t>
          </a:r>
          <a:endParaRPr lang="en-US" dirty="0"/>
        </a:p>
      </dgm:t>
    </dgm:pt>
    <dgm:pt modelId="{9A572461-A357-479C-A560-ADB2A17DB115}" type="parTrans" cxnId="{AAB0989A-BACC-440F-86F3-318DD2099C7E}">
      <dgm:prSet/>
      <dgm:spPr/>
      <dgm:t>
        <a:bodyPr/>
        <a:lstStyle/>
        <a:p>
          <a:endParaRPr lang="en-US"/>
        </a:p>
      </dgm:t>
    </dgm:pt>
    <dgm:pt modelId="{61F067C1-B0C6-450B-BC45-D47C77D5066B}" type="sibTrans" cxnId="{AAB0989A-BACC-440F-86F3-318DD2099C7E}">
      <dgm:prSet/>
      <dgm:spPr/>
      <dgm:t>
        <a:bodyPr/>
        <a:lstStyle/>
        <a:p>
          <a:endParaRPr lang="en-US"/>
        </a:p>
      </dgm:t>
    </dgm:pt>
    <dgm:pt modelId="{636709F4-7140-4450-892D-7610E6D567E1}">
      <dgm:prSet/>
      <dgm:spPr/>
      <dgm:t>
        <a:bodyPr/>
        <a:lstStyle/>
        <a:p>
          <a:r>
            <a:rPr lang="en-US" dirty="0"/>
            <a:t>Matplotlib – </a:t>
          </a:r>
          <a:r>
            <a:rPr lang="en-US" dirty="0" err="1"/>
            <a:t>Grafik</a:t>
          </a:r>
          <a:r>
            <a:rPr lang="en-US" dirty="0"/>
            <a:t> </a:t>
          </a:r>
          <a:r>
            <a:rPr lang="en-US" dirty="0" err="1"/>
            <a:t>özelleştirme</a:t>
          </a:r>
          <a:endParaRPr lang="en-US" dirty="0"/>
        </a:p>
      </dgm:t>
    </dgm:pt>
    <dgm:pt modelId="{A7340A35-E472-46D3-A181-F9CFEEC4E2F1}" type="parTrans" cxnId="{337A5209-2E66-412C-AFC3-012DD590A6A3}">
      <dgm:prSet/>
      <dgm:spPr/>
      <dgm:t>
        <a:bodyPr/>
        <a:lstStyle/>
        <a:p>
          <a:endParaRPr lang="en-US"/>
        </a:p>
      </dgm:t>
    </dgm:pt>
    <dgm:pt modelId="{ED246C76-9C8B-423A-ACCE-0772C29DDCCB}" type="sibTrans" cxnId="{337A5209-2E66-412C-AFC3-012DD590A6A3}">
      <dgm:prSet/>
      <dgm:spPr/>
      <dgm:t>
        <a:bodyPr/>
        <a:lstStyle/>
        <a:p>
          <a:endParaRPr lang="en-US"/>
        </a:p>
      </dgm:t>
    </dgm:pt>
    <dgm:pt modelId="{33845464-CF5E-4DBF-B588-2F75B816AA16}" type="pres">
      <dgm:prSet presAssocID="{1FFF58CD-DD96-4894-8F64-DB2A373FB34F}" presName="root" presStyleCnt="0">
        <dgm:presLayoutVars>
          <dgm:dir/>
          <dgm:resizeHandles val="exact"/>
        </dgm:presLayoutVars>
      </dgm:prSet>
      <dgm:spPr/>
    </dgm:pt>
    <dgm:pt modelId="{370FEC03-9390-49AD-A524-725190A592AC}" type="pres">
      <dgm:prSet presAssocID="{296A8645-DE1A-45BB-99E2-C292B7949BEE}" presName="compNode" presStyleCnt="0"/>
      <dgm:spPr/>
    </dgm:pt>
    <dgm:pt modelId="{4845BE2E-FBCD-453C-89D0-A542C52B5450}" type="pres">
      <dgm:prSet presAssocID="{296A8645-DE1A-45BB-99E2-C292B7949BEE}" presName="bgRect" presStyleLbl="bgShp" presStyleIdx="0" presStyleCnt="4"/>
      <dgm:spPr/>
    </dgm:pt>
    <dgm:pt modelId="{46D2E114-6E5A-4870-BD82-12A65B0D6EBE}" type="pres">
      <dgm:prSet presAssocID="{296A8645-DE1A-45BB-99E2-C292B7949BEE}" presName="iconRect" presStyleLbl="node1" presStyleIdx="0" presStyleCnt="4" custLinFactX="3132" custLinFactY="400000" custLinFactNeighborX="100000" custLinFactNeighborY="477726"/>
      <dgm:spPr>
        <a:ln>
          <a:noFill/>
        </a:ln>
      </dgm:spPr>
    </dgm:pt>
    <dgm:pt modelId="{80FB7543-05D6-4952-85CF-727914BDAF06}" type="pres">
      <dgm:prSet presAssocID="{296A8645-DE1A-45BB-99E2-C292B7949BEE}" presName="spaceRect" presStyleCnt="0"/>
      <dgm:spPr/>
    </dgm:pt>
    <dgm:pt modelId="{A80BC3CF-DB93-4CF0-9365-578D577031E5}" type="pres">
      <dgm:prSet presAssocID="{296A8645-DE1A-45BB-99E2-C292B7949BEE}" presName="parTx" presStyleLbl="revTx" presStyleIdx="0" presStyleCnt="4" custScaleX="87618" custScaleY="85067" custLinFactNeighborX="4061" custLinFactNeighborY="917">
        <dgm:presLayoutVars>
          <dgm:chMax val="0"/>
          <dgm:chPref val="0"/>
        </dgm:presLayoutVars>
      </dgm:prSet>
      <dgm:spPr/>
    </dgm:pt>
    <dgm:pt modelId="{7D87302B-7C11-47AD-944F-87AE1E6D5E48}" type="pres">
      <dgm:prSet presAssocID="{019764E5-FEE3-44B5-AC25-3B43E22F20FF}" presName="sibTrans" presStyleCnt="0"/>
      <dgm:spPr/>
    </dgm:pt>
    <dgm:pt modelId="{2698B82C-631D-42B5-BBEC-1F7E61B0662B}" type="pres">
      <dgm:prSet presAssocID="{0BC8DE21-6058-447A-8329-65085337AD56}" presName="compNode" presStyleCnt="0"/>
      <dgm:spPr/>
    </dgm:pt>
    <dgm:pt modelId="{B4EE2A5D-E699-4828-92E0-EEAC62E0210D}" type="pres">
      <dgm:prSet presAssocID="{0BC8DE21-6058-447A-8329-65085337AD56}" presName="bgRect" presStyleLbl="bgShp" presStyleIdx="1" presStyleCnt="4"/>
      <dgm:spPr/>
    </dgm:pt>
    <dgm:pt modelId="{F0C53D44-51A5-4849-A7EA-99C866B0A46F}" type="pres">
      <dgm:prSet presAssocID="{0BC8DE21-6058-447A-8329-65085337AD56}" presName="iconRect" presStyleLbl="node1" presStyleIdx="1" presStyleCnt="4" custLinFactX="100000" custLinFactY="300000" custLinFactNeighborX="158350" custLinFactNeighborY="350453"/>
      <dgm:spPr>
        <a:ln>
          <a:noFill/>
        </a:ln>
      </dgm:spPr>
    </dgm:pt>
    <dgm:pt modelId="{C08B9B85-80F1-4C7E-BA6B-94D3B2EB74FD}" type="pres">
      <dgm:prSet presAssocID="{0BC8DE21-6058-447A-8329-65085337AD56}" presName="spaceRect" presStyleCnt="0"/>
      <dgm:spPr/>
    </dgm:pt>
    <dgm:pt modelId="{C322452D-CA03-4C26-9E45-D1355FB18FE7}" type="pres">
      <dgm:prSet presAssocID="{0BC8DE21-6058-447A-8329-65085337AD56}" presName="parTx" presStyleLbl="revTx" presStyleIdx="1" presStyleCnt="4" custScaleX="82115" custScaleY="98552" custLinFactNeighborX="4644" custLinFactNeighborY="-4678">
        <dgm:presLayoutVars>
          <dgm:chMax val="0"/>
          <dgm:chPref val="0"/>
        </dgm:presLayoutVars>
      </dgm:prSet>
      <dgm:spPr/>
    </dgm:pt>
    <dgm:pt modelId="{2A49CB88-1ABA-444B-AA69-476E619BADAD}" type="pres">
      <dgm:prSet presAssocID="{8F3FF39E-3E1A-4506-818E-E850D94D565A}" presName="sibTrans" presStyleCnt="0"/>
      <dgm:spPr/>
    </dgm:pt>
    <dgm:pt modelId="{4B27A097-C880-438A-96F3-FEC08DB63804}" type="pres">
      <dgm:prSet presAssocID="{21CBDFE2-5598-4938-BD74-9D22363CA099}" presName="compNode" presStyleCnt="0"/>
      <dgm:spPr/>
    </dgm:pt>
    <dgm:pt modelId="{5A5A55CC-FB35-4341-A543-24F1507424A6}" type="pres">
      <dgm:prSet presAssocID="{21CBDFE2-5598-4938-BD74-9D22363CA099}" presName="bgRect" presStyleLbl="bgShp" presStyleIdx="2" presStyleCnt="4"/>
      <dgm:spPr/>
    </dgm:pt>
    <dgm:pt modelId="{1FFF1E0C-C566-4E9E-956A-92BEBA17B689}" type="pres">
      <dgm:prSet presAssocID="{21CBDFE2-5598-4938-BD74-9D22363CA099}" presName="iconRect" presStyleLbl="node1" presStyleIdx="2" presStyleCnt="4" custLinFactX="186691" custLinFactY="200000" custLinFactNeighborX="200000" custLinFactNeighborY="268247"/>
      <dgm:spPr>
        <a:ln>
          <a:noFill/>
        </a:ln>
      </dgm:spPr>
    </dgm:pt>
    <dgm:pt modelId="{EB297880-BD6E-4839-A785-324226E4ECA0}" type="pres">
      <dgm:prSet presAssocID="{21CBDFE2-5598-4938-BD74-9D22363CA099}" presName="spaceRect" presStyleCnt="0"/>
      <dgm:spPr/>
    </dgm:pt>
    <dgm:pt modelId="{95EDE818-D922-47DA-B624-CBBE6C9151D2}" type="pres">
      <dgm:prSet presAssocID="{21CBDFE2-5598-4938-BD74-9D22363CA099}" presName="parTx" presStyleLbl="revTx" presStyleIdx="2" presStyleCnt="4" custScaleX="71498" custScaleY="82702" custLinFactNeighborX="4645" custLinFactNeighborY="2248">
        <dgm:presLayoutVars>
          <dgm:chMax val="0"/>
          <dgm:chPref val="0"/>
        </dgm:presLayoutVars>
      </dgm:prSet>
      <dgm:spPr/>
    </dgm:pt>
    <dgm:pt modelId="{6336E766-2974-4715-A56A-02085ACE07ED}" type="pres">
      <dgm:prSet presAssocID="{61F067C1-B0C6-450B-BC45-D47C77D5066B}" presName="sibTrans" presStyleCnt="0"/>
      <dgm:spPr/>
    </dgm:pt>
    <dgm:pt modelId="{6E0B18F2-67E7-4C8F-A40B-A7456C3EFD6E}" type="pres">
      <dgm:prSet presAssocID="{636709F4-7140-4450-892D-7610E6D567E1}" presName="compNode" presStyleCnt="0"/>
      <dgm:spPr/>
    </dgm:pt>
    <dgm:pt modelId="{689FBF91-645E-4AB8-B1A2-F93EA41C3C8B}" type="pres">
      <dgm:prSet presAssocID="{636709F4-7140-4450-892D-7610E6D567E1}" presName="bgRect" presStyleLbl="bgShp" presStyleIdx="3" presStyleCnt="4" custLinFactNeighborX="-1533" custLinFactNeighborY="6836"/>
      <dgm:spPr/>
    </dgm:pt>
    <dgm:pt modelId="{2A030E57-E40D-4545-AA00-A8D8A04F5341}" type="pres">
      <dgm:prSet presAssocID="{636709F4-7140-4450-892D-7610E6D567E1}" presName="iconRect" presStyleLbl="node1" presStyleIdx="3" presStyleCnt="4" custFlipVert="1" custScaleX="7167" custScaleY="12370" custLinFactX="-400000" custLinFactY="-100000" custLinFactNeighborX="-415091" custLinFactNeighborY="-173186"/>
      <dgm:spPr>
        <a:ln>
          <a:noFill/>
        </a:ln>
      </dgm:spPr>
    </dgm:pt>
    <dgm:pt modelId="{FB8FEAA1-797C-464C-807A-D356523E00B8}" type="pres">
      <dgm:prSet presAssocID="{636709F4-7140-4450-892D-7610E6D567E1}" presName="spaceRect" presStyleCnt="0"/>
      <dgm:spPr/>
    </dgm:pt>
    <dgm:pt modelId="{8B54C2B6-CF16-4791-8902-5CCEAF65C260}" type="pres">
      <dgm:prSet presAssocID="{636709F4-7140-4450-892D-7610E6D567E1}" presName="parTx" presStyleLbl="revTx" presStyleIdx="3" presStyleCnt="4" custScaleX="82286" custScaleY="67690" custLinFactNeighborX="15529" custLinFactNeighborY="6836">
        <dgm:presLayoutVars>
          <dgm:chMax val="0"/>
          <dgm:chPref val="0"/>
        </dgm:presLayoutVars>
      </dgm:prSet>
      <dgm:spPr/>
    </dgm:pt>
  </dgm:ptLst>
  <dgm:cxnLst>
    <dgm:cxn modelId="{337A5209-2E66-412C-AFC3-012DD590A6A3}" srcId="{1FFF58CD-DD96-4894-8F64-DB2A373FB34F}" destId="{636709F4-7140-4450-892D-7610E6D567E1}" srcOrd="3" destOrd="0" parTransId="{A7340A35-E472-46D3-A181-F9CFEEC4E2F1}" sibTransId="{ED246C76-9C8B-423A-ACCE-0772C29DDCCB}"/>
    <dgm:cxn modelId="{B2D8051A-44B3-40B0-A800-2E5ED2A17DB5}" type="presOf" srcId="{1FFF58CD-DD96-4894-8F64-DB2A373FB34F}" destId="{33845464-CF5E-4DBF-B588-2F75B816AA16}" srcOrd="0" destOrd="0" presId="urn:microsoft.com/office/officeart/2018/2/layout/IconVerticalSolidList"/>
    <dgm:cxn modelId="{F45E0428-2E6B-4C30-88FA-3BE565E7D139}" type="presOf" srcId="{296A8645-DE1A-45BB-99E2-C292B7949BEE}" destId="{A80BC3CF-DB93-4CF0-9365-578D577031E5}" srcOrd="0" destOrd="0" presId="urn:microsoft.com/office/officeart/2018/2/layout/IconVerticalSolidList"/>
    <dgm:cxn modelId="{F31B0756-5C5D-46AF-84B7-59709E6B61D4}" srcId="{1FFF58CD-DD96-4894-8F64-DB2A373FB34F}" destId="{0BC8DE21-6058-447A-8329-65085337AD56}" srcOrd="1" destOrd="0" parTransId="{AB134231-5E48-4698-90EF-F7A787919BAB}" sibTransId="{8F3FF39E-3E1A-4506-818E-E850D94D565A}"/>
    <dgm:cxn modelId="{7B67AC89-3753-41A0-A412-E938266C9EA1}" type="presOf" srcId="{636709F4-7140-4450-892D-7610E6D567E1}" destId="{8B54C2B6-CF16-4791-8902-5CCEAF65C260}" srcOrd="0" destOrd="0" presId="urn:microsoft.com/office/officeart/2018/2/layout/IconVerticalSolidList"/>
    <dgm:cxn modelId="{AAB0989A-BACC-440F-86F3-318DD2099C7E}" srcId="{1FFF58CD-DD96-4894-8F64-DB2A373FB34F}" destId="{21CBDFE2-5598-4938-BD74-9D22363CA099}" srcOrd="2" destOrd="0" parTransId="{9A572461-A357-479C-A560-ADB2A17DB115}" sibTransId="{61F067C1-B0C6-450B-BC45-D47C77D5066B}"/>
    <dgm:cxn modelId="{D77217B6-F009-4800-A059-4B1BF5CF623A}" type="presOf" srcId="{0BC8DE21-6058-447A-8329-65085337AD56}" destId="{C322452D-CA03-4C26-9E45-D1355FB18FE7}" srcOrd="0" destOrd="0" presId="urn:microsoft.com/office/officeart/2018/2/layout/IconVerticalSolidList"/>
    <dgm:cxn modelId="{053E15DF-5F0B-4B3E-A85C-3643FC8CF47F}" srcId="{1FFF58CD-DD96-4894-8F64-DB2A373FB34F}" destId="{296A8645-DE1A-45BB-99E2-C292B7949BEE}" srcOrd="0" destOrd="0" parTransId="{8DD1FDA0-2D19-4074-8E24-8D20B6BE1F5D}" sibTransId="{019764E5-FEE3-44B5-AC25-3B43E22F20FF}"/>
    <dgm:cxn modelId="{F2F2DEFF-A31A-463C-86D3-57F050BAC76C}" type="presOf" srcId="{21CBDFE2-5598-4938-BD74-9D22363CA099}" destId="{95EDE818-D922-47DA-B624-CBBE6C9151D2}" srcOrd="0" destOrd="0" presId="urn:microsoft.com/office/officeart/2018/2/layout/IconVerticalSolidList"/>
    <dgm:cxn modelId="{877698CB-8B2E-423C-BB3A-810DE38DCCAD}" type="presParOf" srcId="{33845464-CF5E-4DBF-B588-2F75B816AA16}" destId="{370FEC03-9390-49AD-A524-725190A592AC}" srcOrd="0" destOrd="0" presId="urn:microsoft.com/office/officeart/2018/2/layout/IconVerticalSolidList"/>
    <dgm:cxn modelId="{DBF81EF2-F346-4C2A-9529-247E344EB340}" type="presParOf" srcId="{370FEC03-9390-49AD-A524-725190A592AC}" destId="{4845BE2E-FBCD-453C-89D0-A542C52B5450}" srcOrd="0" destOrd="0" presId="urn:microsoft.com/office/officeart/2018/2/layout/IconVerticalSolidList"/>
    <dgm:cxn modelId="{EEA85CAC-DC2D-46FC-B310-2133EF3EDA6E}" type="presParOf" srcId="{370FEC03-9390-49AD-A524-725190A592AC}" destId="{46D2E114-6E5A-4870-BD82-12A65B0D6EBE}" srcOrd="1" destOrd="0" presId="urn:microsoft.com/office/officeart/2018/2/layout/IconVerticalSolidList"/>
    <dgm:cxn modelId="{E64DD796-99F5-4B27-8AC6-F0B2E57FA80F}" type="presParOf" srcId="{370FEC03-9390-49AD-A524-725190A592AC}" destId="{80FB7543-05D6-4952-85CF-727914BDAF06}" srcOrd="2" destOrd="0" presId="urn:microsoft.com/office/officeart/2018/2/layout/IconVerticalSolidList"/>
    <dgm:cxn modelId="{EBDA8119-A590-4663-ACCB-585F12F007A5}" type="presParOf" srcId="{370FEC03-9390-49AD-A524-725190A592AC}" destId="{A80BC3CF-DB93-4CF0-9365-578D577031E5}" srcOrd="3" destOrd="0" presId="urn:microsoft.com/office/officeart/2018/2/layout/IconVerticalSolidList"/>
    <dgm:cxn modelId="{3DAB9522-613D-42A4-9117-B0EE9EE67A74}" type="presParOf" srcId="{33845464-CF5E-4DBF-B588-2F75B816AA16}" destId="{7D87302B-7C11-47AD-944F-87AE1E6D5E48}" srcOrd="1" destOrd="0" presId="urn:microsoft.com/office/officeart/2018/2/layout/IconVerticalSolidList"/>
    <dgm:cxn modelId="{68065CD2-694A-4804-9CE4-B16530EEBA06}" type="presParOf" srcId="{33845464-CF5E-4DBF-B588-2F75B816AA16}" destId="{2698B82C-631D-42B5-BBEC-1F7E61B0662B}" srcOrd="2" destOrd="0" presId="urn:microsoft.com/office/officeart/2018/2/layout/IconVerticalSolidList"/>
    <dgm:cxn modelId="{94969211-F64E-4F81-8F21-4D1493D877E3}" type="presParOf" srcId="{2698B82C-631D-42B5-BBEC-1F7E61B0662B}" destId="{B4EE2A5D-E699-4828-92E0-EEAC62E0210D}" srcOrd="0" destOrd="0" presId="urn:microsoft.com/office/officeart/2018/2/layout/IconVerticalSolidList"/>
    <dgm:cxn modelId="{9C50807E-72AE-4E2C-947E-80962AF77F23}" type="presParOf" srcId="{2698B82C-631D-42B5-BBEC-1F7E61B0662B}" destId="{F0C53D44-51A5-4849-A7EA-99C866B0A46F}" srcOrd="1" destOrd="0" presId="urn:microsoft.com/office/officeart/2018/2/layout/IconVerticalSolidList"/>
    <dgm:cxn modelId="{EEEB7A6A-DC8A-4B57-B273-6928AD9019CB}" type="presParOf" srcId="{2698B82C-631D-42B5-BBEC-1F7E61B0662B}" destId="{C08B9B85-80F1-4C7E-BA6B-94D3B2EB74FD}" srcOrd="2" destOrd="0" presId="urn:microsoft.com/office/officeart/2018/2/layout/IconVerticalSolidList"/>
    <dgm:cxn modelId="{65945AFE-DE35-406D-BFF0-71047F441B4A}" type="presParOf" srcId="{2698B82C-631D-42B5-BBEC-1F7E61B0662B}" destId="{C322452D-CA03-4C26-9E45-D1355FB18FE7}" srcOrd="3" destOrd="0" presId="urn:microsoft.com/office/officeart/2018/2/layout/IconVerticalSolidList"/>
    <dgm:cxn modelId="{A7C66B29-7DE4-4F21-8A16-8FDB400F01D7}" type="presParOf" srcId="{33845464-CF5E-4DBF-B588-2F75B816AA16}" destId="{2A49CB88-1ABA-444B-AA69-476E619BADAD}" srcOrd="3" destOrd="0" presId="urn:microsoft.com/office/officeart/2018/2/layout/IconVerticalSolidList"/>
    <dgm:cxn modelId="{580B97AC-9524-4CAE-BF1C-6B59512D9F15}" type="presParOf" srcId="{33845464-CF5E-4DBF-B588-2F75B816AA16}" destId="{4B27A097-C880-438A-96F3-FEC08DB63804}" srcOrd="4" destOrd="0" presId="urn:microsoft.com/office/officeart/2018/2/layout/IconVerticalSolidList"/>
    <dgm:cxn modelId="{03EFAED4-23F3-4F20-828E-ABA6F4F229C9}" type="presParOf" srcId="{4B27A097-C880-438A-96F3-FEC08DB63804}" destId="{5A5A55CC-FB35-4341-A543-24F1507424A6}" srcOrd="0" destOrd="0" presId="urn:microsoft.com/office/officeart/2018/2/layout/IconVerticalSolidList"/>
    <dgm:cxn modelId="{09041E7D-B321-456E-BB3C-CB04C26D1CBD}" type="presParOf" srcId="{4B27A097-C880-438A-96F3-FEC08DB63804}" destId="{1FFF1E0C-C566-4E9E-956A-92BEBA17B689}" srcOrd="1" destOrd="0" presId="urn:microsoft.com/office/officeart/2018/2/layout/IconVerticalSolidList"/>
    <dgm:cxn modelId="{7D4D7F80-AD29-451B-A768-009B34F58CCE}" type="presParOf" srcId="{4B27A097-C880-438A-96F3-FEC08DB63804}" destId="{EB297880-BD6E-4839-A785-324226E4ECA0}" srcOrd="2" destOrd="0" presId="urn:microsoft.com/office/officeart/2018/2/layout/IconVerticalSolidList"/>
    <dgm:cxn modelId="{900DAF70-FF69-40B0-AA08-22F1031589B1}" type="presParOf" srcId="{4B27A097-C880-438A-96F3-FEC08DB63804}" destId="{95EDE818-D922-47DA-B624-CBBE6C9151D2}" srcOrd="3" destOrd="0" presId="urn:microsoft.com/office/officeart/2018/2/layout/IconVerticalSolidList"/>
    <dgm:cxn modelId="{676BC1D8-7C16-4628-8AD9-BD4133C51A46}" type="presParOf" srcId="{33845464-CF5E-4DBF-B588-2F75B816AA16}" destId="{6336E766-2974-4715-A56A-02085ACE07ED}" srcOrd="5" destOrd="0" presId="urn:microsoft.com/office/officeart/2018/2/layout/IconVerticalSolidList"/>
    <dgm:cxn modelId="{3A45EB51-AC3B-4150-97AD-92DB38E32D56}" type="presParOf" srcId="{33845464-CF5E-4DBF-B588-2F75B816AA16}" destId="{6E0B18F2-67E7-4C8F-A40B-A7456C3EFD6E}" srcOrd="6" destOrd="0" presId="urn:microsoft.com/office/officeart/2018/2/layout/IconVerticalSolidList"/>
    <dgm:cxn modelId="{CD9ABF73-862F-4CDD-87D4-E32B949C97B8}" type="presParOf" srcId="{6E0B18F2-67E7-4C8F-A40B-A7456C3EFD6E}" destId="{689FBF91-645E-4AB8-B1A2-F93EA41C3C8B}" srcOrd="0" destOrd="0" presId="urn:microsoft.com/office/officeart/2018/2/layout/IconVerticalSolidList"/>
    <dgm:cxn modelId="{1FBCF73C-78E5-4EA5-BCE5-3C5E9A2ECA4B}" type="presParOf" srcId="{6E0B18F2-67E7-4C8F-A40B-A7456C3EFD6E}" destId="{2A030E57-E40D-4545-AA00-A8D8A04F5341}" srcOrd="1" destOrd="0" presId="urn:microsoft.com/office/officeart/2018/2/layout/IconVerticalSolidList"/>
    <dgm:cxn modelId="{DBE221E3-0E48-4C06-AE13-ECCB549175BA}" type="presParOf" srcId="{6E0B18F2-67E7-4C8F-A40B-A7456C3EFD6E}" destId="{FB8FEAA1-797C-464C-807A-D356523E00B8}" srcOrd="2" destOrd="0" presId="urn:microsoft.com/office/officeart/2018/2/layout/IconVerticalSolidList"/>
    <dgm:cxn modelId="{806C398E-733D-4A98-8DB4-656DE59C5FDF}" type="presParOf" srcId="{6E0B18F2-67E7-4C8F-A40B-A7456C3EFD6E}" destId="{8B54C2B6-CF16-4791-8902-5CCEAF65C26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45BE2E-FBCD-453C-89D0-A542C52B5450}">
      <dsp:nvSpPr>
        <dsp:cNvPr id="0" name=""/>
        <dsp:cNvSpPr/>
      </dsp:nvSpPr>
      <dsp:spPr>
        <a:xfrm>
          <a:off x="0" y="2288"/>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D2E114-6E5A-4870-BD82-12A65B0D6EBE}">
      <dsp:nvSpPr>
        <dsp:cNvPr id="0" name=""/>
        <dsp:cNvSpPr/>
      </dsp:nvSpPr>
      <dsp:spPr>
        <a:xfrm>
          <a:off x="1008745" y="4875918"/>
          <a:ext cx="637913" cy="637913"/>
        </a:xfrm>
        <a:prstGeom prst="rect">
          <a:avLst/>
        </a:prstGeom>
        <a:solidFill>
          <a:schemeClr val="accent2">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80BC3CF-DB93-4CF0-9365-578D577031E5}">
      <dsp:nvSpPr>
        <dsp:cNvPr id="0" name=""/>
        <dsp:cNvSpPr/>
      </dsp:nvSpPr>
      <dsp:spPr>
        <a:xfrm>
          <a:off x="1691626" y="99523"/>
          <a:ext cx="3008407" cy="98664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44550">
            <a:lnSpc>
              <a:spcPct val="90000"/>
            </a:lnSpc>
            <a:spcBef>
              <a:spcPct val="0"/>
            </a:spcBef>
            <a:spcAft>
              <a:spcPct val="35000"/>
            </a:spcAft>
            <a:buNone/>
          </a:pPr>
          <a:r>
            <a:rPr lang="en-US" sz="1900" kern="1200" dirty="0"/>
            <a:t>Pandas – Veri </a:t>
          </a:r>
          <a:r>
            <a:rPr lang="en-US" sz="1900" kern="1200" dirty="0" err="1"/>
            <a:t>okuma</a:t>
          </a:r>
          <a:r>
            <a:rPr lang="en-US" sz="1900" kern="1200" dirty="0"/>
            <a:t> </a:t>
          </a:r>
          <a:r>
            <a:rPr lang="en-US" sz="1900" kern="1200" dirty="0" err="1"/>
            <a:t>ve</a:t>
          </a:r>
          <a:r>
            <a:rPr lang="en-US" sz="1900" kern="1200" dirty="0"/>
            <a:t> </a:t>
          </a:r>
          <a:r>
            <a:rPr lang="en-US" sz="1900" kern="1200" dirty="0" err="1"/>
            <a:t>işleme</a:t>
          </a:r>
          <a:endParaRPr lang="en-US" sz="1900" kern="1200" dirty="0"/>
        </a:p>
      </dsp:txBody>
      <dsp:txXfrm>
        <a:off x="1691626" y="99523"/>
        <a:ext cx="3008407" cy="986643"/>
      </dsp:txXfrm>
    </dsp:sp>
    <dsp:sp modelId="{B4EE2A5D-E699-4828-92E0-EEAC62E0210D}">
      <dsp:nvSpPr>
        <dsp:cNvPr id="0" name=""/>
        <dsp:cNvSpPr/>
      </dsp:nvSpPr>
      <dsp:spPr>
        <a:xfrm>
          <a:off x="0" y="1452092"/>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0C53D44-51A5-4849-A7EA-99C866B0A46F}">
      <dsp:nvSpPr>
        <dsp:cNvPr id="0" name=""/>
        <dsp:cNvSpPr/>
      </dsp:nvSpPr>
      <dsp:spPr>
        <a:xfrm>
          <a:off x="1998902" y="4875918"/>
          <a:ext cx="637913" cy="637913"/>
        </a:xfrm>
        <a:prstGeom prst="rect">
          <a:avLst/>
        </a:prstGeom>
        <a:solidFill>
          <a:schemeClr val="accent3">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322452D-CA03-4C26-9E45-D1355FB18FE7}">
      <dsp:nvSpPr>
        <dsp:cNvPr id="0" name=""/>
        <dsp:cNvSpPr/>
      </dsp:nvSpPr>
      <dsp:spPr>
        <a:xfrm>
          <a:off x="1806118" y="1406232"/>
          <a:ext cx="2819458" cy="114304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44550">
            <a:lnSpc>
              <a:spcPct val="90000"/>
            </a:lnSpc>
            <a:spcBef>
              <a:spcPct val="0"/>
            </a:spcBef>
            <a:spcAft>
              <a:spcPct val="35000"/>
            </a:spcAft>
            <a:buNone/>
          </a:pPr>
          <a:r>
            <a:rPr lang="en-US" sz="1900" kern="1200" dirty="0" err="1"/>
            <a:t>Numpy</a:t>
          </a:r>
          <a:r>
            <a:rPr lang="en-US" sz="1900" kern="1200" dirty="0"/>
            <a:t> – </a:t>
          </a:r>
          <a:r>
            <a:rPr lang="en-US" sz="1900" kern="1200" dirty="0" err="1"/>
            <a:t>Sayısal</a:t>
          </a:r>
          <a:r>
            <a:rPr lang="en-US" sz="1900" kern="1200" dirty="0"/>
            <a:t> </a:t>
          </a:r>
          <a:r>
            <a:rPr lang="en-US" sz="1900" kern="1200" dirty="0" err="1"/>
            <a:t>işlemler</a:t>
          </a:r>
          <a:endParaRPr lang="en-US" sz="1900" kern="1200" dirty="0"/>
        </a:p>
      </dsp:txBody>
      <dsp:txXfrm>
        <a:off x="1806118" y="1406232"/>
        <a:ext cx="2819458" cy="1143048"/>
      </dsp:txXfrm>
    </dsp:sp>
    <dsp:sp modelId="{5A5A55CC-FB35-4341-A543-24F1507424A6}">
      <dsp:nvSpPr>
        <dsp:cNvPr id="0" name=""/>
        <dsp:cNvSpPr/>
      </dsp:nvSpPr>
      <dsp:spPr>
        <a:xfrm>
          <a:off x="0" y="2901896"/>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FF1E0C-C566-4E9E-956A-92BEBA17B689}">
      <dsp:nvSpPr>
        <dsp:cNvPr id="0" name=""/>
        <dsp:cNvSpPr/>
      </dsp:nvSpPr>
      <dsp:spPr>
        <a:xfrm>
          <a:off x="2817607" y="4875918"/>
          <a:ext cx="637913" cy="637913"/>
        </a:xfrm>
        <a:prstGeom prst="rect">
          <a:avLst/>
        </a:prstGeom>
        <a:solidFill>
          <a:schemeClr val="accent4">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5EDE818-D922-47DA-B624-CBBE6C9151D2}">
      <dsp:nvSpPr>
        <dsp:cNvPr id="0" name=""/>
        <dsp:cNvSpPr/>
      </dsp:nvSpPr>
      <dsp:spPr>
        <a:xfrm>
          <a:off x="1988422" y="3028284"/>
          <a:ext cx="2454918" cy="9592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44550">
            <a:lnSpc>
              <a:spcPct val="90000"/>
            </a:lnSpc>
            <a:spcBef>
              <a:spcPct val="0"/>
            </a:spcBef>
            <a:spcAft>
              <a:spcPct val="35000"/>
            </a:spcAft>
            <a:buNone/>
          </a:pPr>
          <a:r>
            <a:rPr lang="en-US" sz="1900" kern="1200" dirty="0"/>
            <a:t>Seaborn – </a:t>
          </a:r>
          <a:r>
            <a:rPr lang="en-US" sz="1900" kern="1200" dirty="0" err="1"/>
            <a:t>İstatistiksel</a:t>
          </a:r>
          <a:r>
            <a:rPr lang="en-US" sz="1900" kern="1200" dirty="0"/>
            <a:t> </a:t>
          </a:r>
          <a:r>
            <a:rPr lang="en-US" sz="1900" kern="1200" dirty="0" err="1"/>
            <a:t>görselleştirme</a:t>
          </a:r>
          <a:endParaRPr lang="en-US" sz="1900" kern="1200" dirty="0"/>
        </a:p>
      </dsp:txBody>
      <dsp:txXfrm>
        <a:off x="1988422" y="3028284"/>
        <a:ext cx="2454918" cy="959213"/>
      </dsp:txXfrm>
    </dsp:sp>
    <dsp:sp modelId="{689FBF91-645E-4AB8-B1A2-F93EA41C3C8B}">
      <dsp:nvSpPr>
        <dsp:cNvPr id="0" name=""/>
        <dsp:cNvSpPr/>
      </dsp:nvSpPr>
      <dsp:spPr>
        <a:xfrm>
          <a:off x="0" y="4353988"/>
          <a:ext cx="4773168" cy="115984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A030E57-E40D-4545-AA00-A8D8A04F5341}">
      <dsp:nvSpPr>
        <dsp:cNvPr id="0" name=""/>
        <dsp:cNvSpPr/>
      </dsp:nvSpPr>
      <dsp:spPr>
        <a:xfrm flipV="1">
          <a:off x="0" y="3149475"/>
          <a:ext cx="45719" cy="78909"/>
        </a:xfrm>
        <a:prstGeom prst="rect">
          <a:avLst/>
        </a:prstGeom>
        <a:solidFill>
          <a:schemeClr val="accent5">
            <a:hueOff val="0"/>
            <a:satOff val="0"/>
            <a:lumOff val="0"/>
            <a:alphaOff val="0"/>
          </a:schemeClr>
        </a:solid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8B54C2B6-CF16-4791-8902-5CCEAF65C260}">
      <dsp:nvSpPr>
        <dsp:cNvPr id="0" name=""/>
        <dsp:cNvSpPr/>
      </dsp:nvSpPr>
      <dsp:spPr>
        <a:xfrm>
          <a:off x="1947837" y="4618359"/>
          <a:ext cx="2825330" cy="78509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2750" tIns="122750" rIns="122750" bIns="122750" numCol="1" spcCol="1270" anchor="ctr" anchorCtr="0">
          <a:noAutofit/>
        </a:bodyPr>
        <a:lstStyle/>
        <a:p>
          <a:pPr marL="0" lvl="0" indent="0" algn="l" defTabSz="844550">
            <a:lnSpc>
              <a:spcPct val="90000"/>
            </a:lnSpc>
            <a:spcBef>
              <a:spcPct val="0"/>
            </a:spcBef>
            <a:spcAft>
              <a:spcPct val="35000"/>
            </a:spcAft>
            <a:buNone/>
          </a:pPr>
          <a:r>
            <a:rPr lang="en-US" sz="1900" kern="1200" dirty="0"/>
            <a:t>Matplotlib – </a:t>
          </a:r>
          <a:r>
            <a:rPr lang="en-US" sz="1900" kern="1200" dirty="0" err="1"/>
            <a:t>Grafik</a:t>
          </a:r>
          <a:r>
            <a:rPr lang="en-US" sz="1900" kern="1200" dirty="0"/>
            <a:t> </a:t>
          </a:r>
          <a:r>
            <a:rPr lang="en-US" sz="1900" kern="1200" dirty="0" err="1"/>
            <a:t>özelleştirme</a:t>
          </a:r>
          <a:endParaRPr lang="en-US" sz="1900" kern="1200" dirty="0"/>
        </a:p>
      </dsp:txBody>
      <dsp:txXfrm>
        <a:off x="1947837" y="4618359"/>
        <a:ext cx="2825330" cy="78509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4/17/25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4/17/25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4/17/25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4/17/25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4/17/25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4/17/25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4/17/25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odewith.mu/es/tutorials/1.0/" TargetMode="External"/><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hyperlink" Target="https://r-craft.org/r-news/the-5-python-skills-you-need-before-you-study-machine-learning/" TargetMode="Externa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hyperlink" Target="https://tr.wikipedia.org/wiki/Pandas" TargetMode="External"/><Relationship Id="rId13" Type="http://schemas.openxmlformats.org/officeDocument/2006/relationships/hyperlink" Target="https://r-craft.org/r-news/the-5-python-skills-you-need-before-you-study-machine-learning/" TargetMode="External"/><Relationship Id="rId3" Type="http://schemas.openxmlformats.org/officeDocument/2006/relationships/diagramLayout" Target="../diagrams/layout1.xml"/><Relationship Id="rId7" Type="http://schemas.openxmlformats.org/officeDocument/2006/relationships/image" Target="../media/image3.png"/><Relationship Id="rId12"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openxmlformats.org/officeDocument/2006/relationships/hyperlink" Target="https://www.tomoyan.net/_detail/python/numpy_logo.svg?id=python:numpy_scipy_matplotlib" TargetMode="External"/><Relationship Id="rId5" Type="http://schemas.openxmlformats.org/officeDocument/2006/relationships/diagramColors" Target="../diagrams/colors1.xml"/><Relationship Id="rId15" Type="http://schemas.openxmlformats.org/officeDocument/2006/relationships/hyperlink" Target="https://wp-prd.let.ethz.ch/WP0-CIPRF9687/chapter/interaktivitaten-diskussion-und-illustrationen/" TargetMode="External"/><Relationship Id="rId10" Type="http://schemas.openxmlformats.org/officeDocument/2006/relationships/image" Target="../media/image5.svg"/><Relationship Id="rId4" Type="http://schemas.openxmlformats.org/officeDocument/2006/relationships/diagramQuickStyle" Target="../diagrams/quickStyle1.xml"/><Relationship Id="rId9" Type="http://schemas.openxmlformats.org/officeDocument/2006/relationships/image" Target="../media/image4.png"/><Relationship Id="rId1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randlow.github.io/posts/machine-learning/hybrid-colab/" TargetMode="External"/><Relationship Id="rId2" Type="http://schemas.openxmlformats.org/officeDocument/2006/relationships/image" Target="../media/image7.jpg"/><Relationship Id="rId1" Type="http://schemas.openxmlformats.org/officeDocument/2006/relationships/slideLayout" Target="../slideLayouts/slideLayout2.xml"/><Relationship Id="rId5" Type="http://schemas.openxmlformats.org/officeDocument/2006/relationships/hyperlink" Target="https://commons.wikimedia.org/wiki/File:Jupyter_logo.svg" TargetMode="Externa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FB33DC6A-1F1C-4A06-834E-CFF88F1C0B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57" name="Freeform: Shape 56">
            <a:extLst>
              <a:ext uri="{FF2B5EF4-FFF2-40B4-BE49-F238E27FC236}">
                <a16:creationId xmlns:a16="http://schemas.microsoft.com/office/drawing/2014/main" id="{0FE1D5CF-87B8-4A8A-AD3C-01D06A60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656480" cy="6858000"/>
          </a:xfrm>
          <a:custGeom>
            <a:avLst/>
            <a:gdLst>
              <a:gd name="connsiteX0" fmla="*/ 0 w 6208641"/>
              <a:gd name="connsiteY0" fmla="*/ 0 h 6858000"/>
              <a:gd name="connsiteX1" fmla="*/ 5464181 w 6208641"/>
              <a:gd name="connsiteY1" fmla="*/ 0 h 6858000"/>
              <a:gd name="connsiteX2" fmla="*/ 5538086 w 6208641"/>
              <a:gd name="connsiteY2" fmla="*/ 159684 h 6858000"/>
              <a:gd name="connsiteX3" fmla="*/ 6208641 w 6208641"/>
              <a:gd name="connsiteY3" fmla="*/ 3706589 h 6858000"/>
              <a:gd name="connsiteX4" fmla="*/ 5734754 w 6208641"/>
              <a:gd name="connsiteY4" fmla="*/ 6730443 h 6858000"/>
              <a:gd name="connsiteX5" fmla="*/ 5689361 w 6208641"/>
              <a:gd name="connsiteY5" fmla="*/ 6858000 h 6858000"/>
              <a:gd name="connsiteX6" fmla="*/ 0 w 620864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8641" h="6858000">
                <a:moveTo>
                  <a:pt x="0" y="0"/>
                </a:moveTo>
                <a:lnTo>
                  <a:pt x="5464181" y="0"/>
                </a:lnTo>
                <a:lnTo>
                  <a:pt x="5538086" y="159684"/>
                </a:lnTo>
                <a:cubicBezTo>
                  <a:pt x="5961440" y="1172168"/>
                  <a:pt x="6208641" y="2392735"/>
                  <a:pt x="6208641" y="3706589"/>
                </a:cubicBezTo>
                <a:cubicBezTo>
                  <a:pt x="6208641" y="4801467"/>
                  <a:pt x="6036974" y="5831563"/>
                  <a:pt x="5734754" y="6730443"/>
                </a:cubicBezTo>
                <a:lnTo>
                  <a:pt x="568936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59" name="Freeform: Shape 58">
            <a:extLst>
              <a:ext uri="{FF2B5EF4-FFF2-40B4-BE49-F238E27FC236}">
                <a16:creationId xmlns:a16="http://schemas.microsoft.com/office/drawing/2014/main" id="{60926200-45C2-41E9-839F-31CD5FE4CD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2493" cy="6858000"/>
          </a:xfrm>
          <a:custGeom>
            <a:avLst/>
            <a:gdLst>
              <a:gd name="connsiteX0" fmla="*/ 0 w 6203325"/>
              <a:gd name="connsiteY0" fmla="*/ 0 h 6858000"/>
              <a:gd name="connsiteX1" fmla="*/ 5458865 w 6203325"/>
              <a:gd name="connsiteY1" fmla="*/ 0 h 6858000"/>
              <a:gd name="connsiteX2" fmla="*/ 5532770 w 6203325"/>
              <a:gd name="connsiteY2" fmla="*/ 159684 h 6858000"/>
              <a:gd name="connsiteX3" fmla="*/ 6203325 w 6203325"/>
              <a:gd name="connsiteY3" fmla="*/ 3706589 h 6858000"/>
              <a:gd name="connsiteX4" fmla="*/ 5729438 w 6203325"/>
              <a:gd name="connsiteY4" fmla="*/ 6730443 h 6858000"/>
              <a:gd name="connsiteX5" fmla="*/ 5684045 w 6203325"/>
              <a:gd name="connsiteY5" fmla="*/ 6858000 h 6858000"/>
              <a:gd name="connsiteX6" fmla="*/ 0 w 6203325"/>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203325" h="6858000">
                <a:moveTo>
                  <a:pt x="0" y="0"/>
                </a:moveTo>
                <a:lnTo>
                  <a:pt x="5458865" y="0"/>
                </a:lnTo>
                <a:lnTo>
                  <a:pt x="5532770" y="159684"/>
                </a:lnTo>
                <a:cubicBezTo>
                  <a:pt x="5956124" y="1172168"/>
                  <a:pt x="6203325" y="2392735"/>
                  <a:pt x="6203325" y="3706589"/>
                </a:cubicBezTo>
                <a:cubicBezTo>
                  <a:pt x="6203325" y="4801467"/>
                  <a:pt x="6031658" y="5831563"/>
                  <a:pt x="5729438" y="6730443"/>
                </a:cubicBezTo>
                <a:lnTo>
                  <a:pt x="5684045"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ctrTitle"/>
          </p:nvPr>
        </p:nvSpPr>
        <p:spPr>
          <a:xfrm>
            <a:off x="366823" y="1106034"/>
            <a:ext cx="3764306" cy="3204134"/>
          </a:xfrm>
        </p:spPr>
        <p:txBody>
          <a:bodyPr anchor="b">
            <a:normAutofit/>
          </a:bodyPr>
          <a:lstStyle/>
          <a:p>
            <a:pPr algn="l"/>
            <a:r>
              <a:rPr lang="tr-TR" sz="4700" dirty="0"/>
              <a:t>Python ile </a:t>
            </a:r>
            <a:br>
              <a:rPr lang="tr-TR" sz="4700" dirty="0"/>
            </a:br>
            <a:r>
              <a:rPr lang="tr-TR" sz="4700" dirty="0"/>
              <a:t>Veri Analizi ve Görselleştirme</a:t>
            </a:r>
          </a:p>
        </p:txBody>
      </p:sp>
      <p:sp>
        <p:nvSpPr>
          <p:cNvPr id="61" name="Rectangle 6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7704"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5" name="Resim 4" descr="logo, kırpıntı çizim, simge, sembol, grafik içeren bir resim&#10;&#10;Yapay zeka tarafından oluşturulan içerik yanlış olabilir.">
            <a:extLst>
              <a:ext uri="{FF2B5EF4-FFF2-40B4-BE49-F238E27FC236}">
                <a16:creationId xmlns:a16="http://schemas.microsoft.com/office/drawing/2014/main" id="{6694AEA5-9D80-82A8-F4EC-A41C28FCB089}"/>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5245553" y="864142"/>
            <a:ext cx="3531623" cy="2266282"/>
          </a:xfrm>
          <a:prstGeom prst="rect">
            <a:avLst/>
          </a:prstGeom>
        </p:spPr>
      </p:pic>
      <p:sp>
        <p:nvSpPr>
          <p:cNvPr id="63" name="Rectangle 6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6823" y="4546920"/>
            <a:ext cx="3764306"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8" name="Resim 7" descr="yazı tipi, logo, grafik, metin içeren bir resim&#10;&#10;Yapay zeka tarafından oluşturulan içerik yanlış olabilir.">
            <a:extLst>
              <a:ext uri="{FF2B5EF4-FFF2-40B4-BE49-F238E27FC236}">
                <a16:creationId xmlns:a16="http://schemas.microsoft.com/office/drawing/2014/main" id="{F085F63C-5EA3-DDE6-C249-5046629D9336}"/>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245553" y="4369314"/>
            <a:ext cx="3531625" cy="110519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8656" y="0"/>
            <a:ext cx="8375586"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5196" y="0"/>
            <a:ext cx="836676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836676" y="548640"/>
            <a:ext cx="7626096" cy="1179576"/>
          </a:xfrm>
        </p:spPr>
        <p:txBody>
          <a:bodyPr>
            <a:normAutofit/>
          </a:bodyPr>
          <a:lstStyle/>
          <a:p>
            <a:r>
              <a:rPr lang="tr-TR" sz="3500"/>
              <a:t>🔍 Neden Veri Analizi?</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4125" y="758952"/>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p:cNvSpPr>
            <a:spLocks noGrp="1"/>
          </p:cNvSpPr>
          <p:nvPr>
            <p:ph idx="1"/>
          </p:nvPr>
        </p:nvSpPr>
        <p:spPr>
          <a:xfrm>
            <a:off x="836676" y="2481943"/>
            <a:ext cx="7626096" cy="2018806"/>
          </a:xfrm>
        </p:spPr>
        <p:txBody>
          <a:bodyPr>
            <a:noAutofit/>
          </a:bodyPr>
          <a:lstStyle/>
          <a:p>
            <a:r>
              <a:rPr lang="tr-TR" sz="2200" dirty="0"/>
              <a:t>Veriyi anlamak karar alma süreçlerini güçlendirir.</a:t>
            </a:r>
          </a:p>
          <a:p>
            <a:r>
              <a:rPr lang="tr-TR" sz="2200" dirty="0"/>
              <a:t>Veri analizi, kararları veriye dayalı yapmayı, geleceği tahmin etmeyi, iş süreçlerini iyileştirmeyi ve rekabet avantajı sağlamayı mümkün kılar. Müşteri davranışlarını anlamak, riskleri azaltmak ve yeni fırsatlar keşfetmek için de önemlidir. Kısacası, veri analizi daha bilinçli, etkili ve hızlı kararlar almanı sağlar.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tr-TR" sz="3200" dirty="0"/>
              <a:t> Python’da Popüler Kütüphaneler</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A6A379C8-1F76-FE4E-8F23-70F2981DA64C}"/>
              </a:ext>
            </a:extLst>
          </p:cNvPr>
          <p:cNvGraphicFramePr>
            <a:graphicFrameLocks noGrp="1"/>
          </p:cNvGraphicFramePr>
          <p:nvPr>
            <p:ph idx="1"/>
            <p:extLst>
              <p:ext uri="{D42A27DB-BD31-4B8C-83A1-F6EECF244321}">
                <p14:modId xmlns:p14="http://schemas.microsoft.com/office/powerpoint/2010/main" val="3752579776"/>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Resim 5" descr="ekran görüntüsü, grafik, yazı tipi, grafik tasarım içeren bir resim&#10;&#10;Yapay zeka tarafından oluşturulan içerik yanlış olabilir.">
            <a:extLst>
              <a:ext uri="{FF2B5EF4-FFF2-40B4-BE49-F238E27FC236}">
                <a16:creationId xmlns:a16="http://schemas.microsoft.com/office/drawing/2014/main" id="{390A7131-A6D1-A837-27DD-525DA70EB53A}"/>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4074952" y="1013865"/>
            <a:ext cx="1645357" cy="669112"/>
          </a:xfrm>
          <a:prstGeom prst="rect">
            <a:avLst/>
          </a:prstGeom>
        </p:spPr>
      </p:pic>
      <p:pic>
        <p:nvPicPr>
          <p:cNvPr id="10" name="Grafik 9">
            <a:extLst>
              <a:ext uri="{FF2B5EF4-FFF2-40B4-BE49-F238E27FC236}">
                <a16:creationId xmlns:a16="http://schemas.microsoft.com/office/drawing/2014/main" id="{D355A5F9-06C7-8696-0533-4686F4847BFC}"/>
              </a:ext>
            </a:extLst>
          </p:cNvPr>
          <p:cNvPicPr>
            <a:picLocks noChangeAspect="1"/>
          </p:cNvPicPr>
          <p:nvPr/>
        </p:nvPicPr>
        <p:blipFill>
          <a:blip r:embed="rId9">
            <a:extLst>
              <a:ext uri="{96DAC541-7B7A-43D3-8B79-37D633B846F1}">
                <asvg:svgBlip xmlns:asvg="http://schemas.microsoft.com/office/drawing/2016/SVG/main" r:embed="rId10"/>
              </a:ext>
              <a:ext uri="{837473B0-CC2E-450A-ABE3-18F120FF3D39}">
                <a1611:picAttrSrcUrl xmlns:a1611="http://schemas.microsoft.com/office/drawing/2016/11/main" r:id="rId11"/>
              </a:ext>
            </a:extLst>
          </a:blip>
          <a:stretch>
            <a:fillRect/>
          </a:stretch>
        </p:blipFill>
        <p:spPr>
          <a:xfrm>
            <a:off x="4115975" y="2355861"/>
            <a:ext cx="1508322" cy="597098"/>
          </a:xfrm>
          <a:prstGeom prst="rect">
            <a:avLst/>
          </a:prstGeom>
        </p:spPr>
      </p:pic>
      <p:pic>
        <p:nvPicPr>
          <p:cNvPr id="16" name="Resim 15" descr="yazı tipi, logo, grafik, metin içeren bir resim&#10;&#10;Yapay zeka tarafından oluşturulan içerik yanlış olabilir.">
            <a:extLst>
              <a:ext uri="{FF2B5EF4-FFF2-40B4-BE49-F238E27FC236}">
                <a16:creationId xmlns:a16="http://schemas.microsoft.com/office/drawing/2014/main" id="{9C3B656A-F03A-24F1-F1A7-2F0D7A92995B}"/>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4074952" y="3905042"/>
            <a:ext cx="1795579" cy="559001"/>
          </a:xfrm>
          <a:prstGeom prst="rect">
            <a:avLst/>
          </a:prstGeom>
        </p:spPr>
      </p:pic>
      <p:pic>
        <p:nvPicPr>
          <p:cNvPr id="19" name="Resim 18" descr="grafik, saat, logo, yazı tipi içeren bir resim&#10;&#10;Yapay zeka tarafından oluşturulan içerik yanlış olabilir.">
            <a:extLst>
              <a:ext uri="{FF2B5EF4-FFF2-40B4-BE49-F238E27FC236}">
                <a16:creationId xmlns:a16="http://schemas.microsoft.com/office/drawing/2014/main" id="{F7D36185-C2CF-064A-EB8C-8AAA3CC5E320}"/>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4074952" y="5422987"/>
            <a:ext cx="1888957" cy="45375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Workshop Ortamı</a:t>
            </a:r>
          </a:p>
        </p:txBody>
      </p:sp>
      <p:sp>
        <p:nvSpPr>
          <p:cNvPr id="3" name="Content Placeholder 2"/>
          <p:cNvSpPr>
            <a:spLocks noGrp="1"/>
          </p:cNvSpPr>
          <p:nvPr>
            <p:ph idx="1"/>
          </p:nvPr>
        </p:nvSpPr>
        <p:spPr/>
        <p:txBody>
          <a:bodyPr>
            <a:normAutofit lnSpcReduction="10000"/>
          </a:bodyPr>
          <a:lstStyle/>
          <a:p>
            <a:pPr marL="0" indent="0">
              <a:buNone/>
            </a:pPr>
            <a:r>
              <a:rPr lang="tr-TR" dirty="0"/>
              <a:t>Çalışma ortamı:</a:t>
            </a:r>
          </a:p>
          <a:p>
            <a:r>
              <a:rPr dirty="0"/>
              <a:t>Google </a:t>
            </a:r>
            <a:r>
              <a:rPr dirty="0" err="1"/>
              <a:t>Colab</a:t>
            </a:r>
            <a:r>
              <a:rPr dirty="0"/>
              <a:t> </a:t>
            </a:r>
            <a:r>
              <a:rPr dirty="0" err="1"/>
              <a:t>veya</a:t>
            </a:r>
            <a:r>
              <a:rPr dirty="0"/>
              <a:t> </a:t>
            </a:r>
            <a:r>
              <a:rPr dirty="0" err="1"/>
              <a:t>Jupyter</a:t>
            </a:r>
            <a:r>
              <a:rPr dirty="0"/>
              <a:t> Notebook</a:t>
            </a:r>
          </a:p>
          <a:p>
            <a:pPr marL="0" indent="0">
              <a:buNone/>
            </a:pPr>
            <a:endParaRPr lang="tr-TR" dirty="0"/>
          </a:p>
          <a:p>
            <a:pPr marL="0" indent="0">
              <a:buNone/>
            </a:pPr>
            <a:endParaRPr lang="tr-TR" dirty="0"/>
          </a:p>
          <a:p>
            <a:pPr marL="0" indent="0">
              <a:buNone/>
            </a:pPr>
            <a:endParaRPr lang="tr-TR" dirty="0"/>
          </a:p>
          <a:p>
            <a:pPr marL="0" indent="0">
              <a:buNone/>
            </a:pPr>
            <a:r>
              <a:rPr dirty="0" err="1"/>
              <a:t>Kurulması</a:t>
            </a:r>
            <a:r>
              <a:rPr dirty="0"/>
              <a:t> </a:t>
            </a:r>
            <a:r>
              <a:rPr dirty="0" err="1"/>
              <a:t>gereken</a:t>
            </a:r>
            <a:r>
              <a:rPr dirty="0"/>
              <a:t> </a:t>
            </a:r>
            <a:r>
              <a:rPr dirty="0" err="1"/>
              <a:t>kütüphaneler</a:t>
            </a:r>
            <a:r>
              <a:rPr dirty="0"/>
              <a:t>:</a:t>
            </a:r>
          </a:p>
          <a:p>
            <a:r>
              <a:rPr dirty="0"/>
              <a:t>pandas</a:t>
            </a:r>
          </a:p>
          <a:p>
            <a:r>
              <a:rPr dirty="0"/>
              <a:t>seaborn</a:t>
            </a:r>
          </a:p>
        </p:txBody>
      </p:sp>
      <p:pic>
        <p:nvPicPr>
          <p:cNvPr id="5" name="Resim 4" descr="daire, grafik, tasarım içeren bir resim&#10;&#10;Yapay zeka tarafından oluşturulan içerik yanlış olabilir.">
            <a:extLst>
              <a:ext uri="{FF2B5EF4-FFF2-40B4-BE49-F238E27FC236}">
                <a16:creationId xmlns:a16="http://schemas.microsoft.com/office/drawing/2014/main" id="{6903839D-3CFE-0034-C670-C9875DC12C8C}"/>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2313172" y="2887035"/>
            <a:ext cx="1083930" cy="1083930"/>
          </a:xfrm>
          <a:prstGeom prst="rect">
            <a:avLst/>
          </a:prstGeom>
        </p:spPr>
      </p:pic>
      <p:pic>
        <p:nvPicPr>
          <p:cNvPr id="8" name="Resim 7" descr="grafik, yazı tipi, daire, grafik tasarım içeren bir resim&#10;&#10;Yapay zeka tarafından oluşturulan içerik yanlış olabilir.">
            <a:extLst>
              <a:ext uri="{FF2B5EF4-FFF2-40B4-BE49-F238E27FC236}">
                <a16:creationId xmlns:a16="http://schemas.microsoft.com/office/drawing/2014/main" id="{6DDC9363-11FD-36F5-70D6-DF575D2AB381}"/>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4970903" y="2808103"/>
            <a:ext cx="1071047" cy="124179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 Gün 1: Pandas ile Veri Analizi</a:t>
            </a:r>
          </a:p>
        </p:txBody>
      </p:sp>
      <p:sp>
        <p:nvSpPr>
          <p:cNvPr id="3" name="Content Placeholder 2"/>
          <p:cNvSpPr>
            <a:spLocks noGrp="1"/>
          </p:cNvSpPr>
          <p:nvPr>
            <p:ph idx="1"/>
          </p:nvPr>
        </p:nvSpPr>
        <p:spPr/>
        <p:txBody>
          <a:bodyPr/>
          <a:lstStyle/>
          <a:p>
            <a:r>
              <a:t>Veri yükleme ve önizleme</a:t>
            </a:r>
          </a:p>
          <a:p>
            <a:r>
              <a:t>Eksik verileri tespit ve temizleme</a:t>
            </a:r>
          </a:p>
          <a:p>
            <a:r>
              <a:t>Yeni sütun ekleme ve filtreleme</a:t>
            </a:r>
          </a:p>
          <a:p>
            <a:r>
              <a:t>Gruplama ve özetleme işlemleri</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 Gün 2: Seaborn ile Görselleştirme</a:t>
            </a:r>
          </a:p>
        </p:txBody>
      </p:sp>
      <p:sp>
        <p:nvSpPr>
          <p:cNvPr id="3" name="Content Placeholder 2"/>
          <p:cNvSpPr>
            <a:spLocks noGrp="1"/>
          </p:cNvSpPr>
          <p:nvPr>
            <p:ph idx="1"/>
          </p:nvPr>
        </p:nvSpPr>
        <p:spPr/>
        <p:txBody>
          <a:bodyPr/>
          <a:lstStyle/>
          <a:p>
            <a:pPr marL="0" indent="0">
              <a:buNone/>
            </a:pPr>
            <a:r>
              <a:rPr dirty="0" err="1"/>
              <a:t>Farklı</a:t>
            </a:r>
            <a:r>
              <a:rPr dirty="0"/>
              <a:t> </a:t>
            </a:r>
            <a:r>
              <a:rPr dirty="0" err="1"/>
              <a:t>grafik</a:t>
            </a:r>
            <a:r>
              <a:rPr dirty="0"/>
              <a:t> </a:t>
            </a:r>
            <a:r>
              <a:rPr dirty="0" err="1"/>
              <a:t>türlerinin</a:t>
            </a:r>
            <a:r>
              <a:rPr dirty="0"/>
              <a:t> </a:t>
            </a:r>
            <a:r>
              <a:rPr dirty="0" err="1"/>
              <a:t>tanıtımı</a:t>
            </a:r>
            <a:endParaRPr dirty="0"/>
          </a:p>
          <a:p>
            <a:r>
              <a:rPr dirty="0" err="1"/>
              <a:t>Barplot</a:t>
            </a:r>
            <a:r>
              <a:rPr dirty="0"/>
              <a:t>, histogram, scatterplot, boxplot</a:t>
            </a:r>
          </a:p>
          <a:p>
            <a:r>
              <a:rPr dirty="0"/>
              <a:t>Heatmap </a:t>
            </a:r>
            <a:r>
              <a:rPr dirty="0" err="1"/>
              <a:t>ile</a:t>
            </a:r>
            <a:r>
              <a:rPr dirty="0"/>
              <a:t> </a:t>
            </a:r>
            <a:r>
              <a:rPr dirty="0" err="1"/>
              <a:t>korelasyon</a:t>
            </a:r>
            <a:r>
              <a:rPr dirty="0"/>
              <a:t> </a:t>
            </a:r>
            <a:r>
              <a:rPr dirty="0" err="1"/>
              <a:t>analizi</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t>🎓 Ekstra Kaynaklar (Workshop Sonrası)</a:t>
            </a:r>
          </a:p>
        </p:txBody>
      </p:sp>
      <p:sp>
        <p:nvSpPr>
          <p:cNvPr id="3" name="Content Placeholder 2"/>
          <p:cNvSpPr>
            <a:spLocks noGrp="1"/>
          </p:cNvSpPr>
          <p:nvPr>
            <p:ph idx="1"/>
          </p:nvPr>
        </p:nvSpPr>
        <p:spPr/>
        <p:txBody>
          <a:bodyPr/>
          <a:lstStyle/>
          <a:p>
            <a:r>
              <a:rPr dirty="0"/>
              <a:t>https://</a:t>
            </a:r>
            <a:r>
              <a:rPr dirty="0" err="1"/>
              <a:t>pandas.pydata.org</a:t>
            </a:r>
            <a:r>
              <a:rPr dirty="0"/>
              <a:t>/docs/</a:t>
            </a:r>
          </a:p>
          <a:p>
            <a:r>
              <a:rPr dirty="0"/>
              <a:t>https://</a:t>
            </a:r>
            <a:r>
              <a:rPr dirty="0" err="1"/>
              <a:t>seaborn.pydata.org</a:t>
            </a:r>
            <a:r>
              <a:rPr dirty="0"/>
              <a:t>/</a:t>
            </a:r>
          </a:p>
          <a:p>
            <a:r>
              <a:rPr dirty="0"/>
              <a:t>https://</a:t>
            </a:r>
            <a:r>
              <a:rPr dirty="0" err="1"/>
              <a:t>www.kaggle.com</a:t>
            </a:r>
            <a:r>
              <a:rPr dirty="0"/>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33</TotalTime>
  <Words>189</Words>
  <Application>Microsoft Macintosh PowerPoint</Application>
  <PresentationFormat>Ekran Gösterisi (4:3)</PresentationFormat>
  <Paragraphs>31</Paragraphs>
  <Slides>7</Slides>
  <Notes>0</Notes>
  <HiddenSlides>0</HiddenSlides>
  <MMClips>0</MMClips>
  <ScaleCrop>false</ScaleCrop>
  <HeadingPairs>
    <vt:vector size="6" baseType="variant">
      <vt:variant>
        <vt:lpstr>Kullanılan Yazı Tipleri</vt:lpstr>
      </vt:variant>
      <vt:variant>
        <vt:i4>2</vt:i4>
      </vt:variant>
      <vt:variant>
        <vt:lpstr>Tema</vt:lpstr>
      </vt:variant>
      <vt:variant>
        <vt:i4>1</vt:i4>
      </vt:variant>
      <vt:variant>
        <vt:lpstr>Slayt Başlıkları</vt:lpstr>
      </vt:variant>
      <vt:variant>
        <vt:i4>7</vt:i4>
      </vt:variant>
    </vt:vector>
  </HeadingPairs>
  <TitlesOfParts>
    <vt:vector size="10" baseType="lpstr">
      <vt:lpstr>Arial</vt:lpstr>
      <vt:lpstr>Calibri</vt:lpstr>
      <vt:lpstr>Office Theme</vt:lpstr>
      <vt:lpstr>Python ile  Veri Analizi ve Görselleştirme</vt:lpstr>
      <vt:lpstr>🔍 Neden Veri Analizi?</vt:lpstr>
      <vt:lpstr> Python’da Popüler Kütüphaneler</vt:lpstr>
      <vt:lpstr>💻 Workshop Ortamı</vt:lpstr>
      <vt:lpstr>📊 Gün 1: Pandas ile Veri Analizi</vt:lpstr>
      <vt:lpstr>📈 Gün 2: Seaborn ile Görselleştirme</vt:lpstr>
      <vt:lpstr>🎓 Ekstra Kaynaklar (Workshop Sonrası)</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Melih Genel</cp:lastModifiedBy>
  <cp:revision>4</cp:revision>
  <dcterms:created xsi:type="dcterms:W3CDTF">2013-01-27T09:14:16Z</dcterms:created>
  <dcterms:modified xsi:type="dcterms:W3CDTF">2025-04-17T15:27:35Z</dcterms:modified>
  <cp:category/>
</cp:coreProperties>
</file>