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1" r:id="rId14"/>
    <p:sldId id="270" r:id="rId15"/>
    <p:sldId id="276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66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9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8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9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6477-362C-4269-AC80-B1C91C859196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46A5-5488-47F0-A422-71C0DE0E33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5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hyperlink" Target="https://www.the-emag.com/blog/la-ley-de-moore-llegar%C3%A1-a-su-fin-en-2021-qu%C3%A9-sigu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iconos-gratis/raton-computadora_721317.ht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aona.com/ley-moore-no-sigue-norm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freepik.es/iconos-gratis/raton-computadora_721317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he-emag.com/blog/la-ley-de-moore-llegar%C3%A1-a-su-fin-en-2021-qu%C3%A9-sigu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hyperlink" Target="https://www.the-emag.com/blog/la-ley-de-moore-llegar%C3%A1-a-su-fin-en-2021-qu%C3%A9-sigu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freepik.es/iconos-gratis/raton-computadora_721317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ixabay.com/es/photos/search/tel%C3%A9fono%20celular/" TargetMode="External"/><Relationship Id="rId7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hyperlink" Target="https://pixabay.com/es/photos/search/negoc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pixabay.com/es/photos/search/codificaci%C3%B3n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pixabay.com/es/photos/search/c%C3%B3digos/" TargetMode="External"/><Relationship Id="rId9" Type="http://schemas.openxmlformats.org/officeDocument/2006/relationships/hyperlink" Target="https://www.freepik.es/iconos-gratis/raton-computadora_721317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iconos-gratis/raton-computadora_721317.ht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7" Type="http://schemas.openxmlformats.org/officeDocument/2006/relationships/hyperlink" Target="https://www.lamicro.co.uk/2-x-intel-xeon-e5-2628-v3-cpu-processor-8-core-2-50ghz-20mb-l3-cache-85w-sr20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ik.es/iconos-gratis/raton-computadora_721317.ht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google.com/url?sa=i&amp;source=images&amp;cd=&amp;ved=&amp;url=http://www.stickpng.com/es/img/iconos-logotipos-emojis/companias-technologicas/logo-qualcomm&amp;psig=AOvVaw0fnU6JJqy5_1F0AjIQ7PBT&amp;ust=1556619136587896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hyperlink" Target="https://www.freepik.es/iconos-gratis/raton-computadora_721317.htm" TargetMode="External"/><Relationship Id="rId12" Type="http://schemas.openxmlformats.org/officeDocument/2006/relationships/image" Target="../media/image11.jpeg"/><Relationship Id="rId17" Type="http://schemas.openxmlformats.org/officeDocument/2006/relationships/hyperlink" Target="http://www.stickpng.com/es/img/iconos-logotipos-emojis/companias-technologicas/logo-intel" TargetMode="External"/><Relationship Id="rId2" Type="http://schemas.openxmlformats.org/officeDocument/2006/relationships/hyperlink" Target="https://www.xatakamovil.com/varios/qualcomm-hace-oficiales-sus-nuevos-procesadores-snapdragon-660-y-snapdragon-630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www.fayerwayer.com/2017/02/samsung-anuncia-su-nuevo-procesador-exynos-9/" TargetMode="External"/><Relationship Id="rId5" Type="http://schemas.openxmlformats.org/officeDocument/2006/relationships/hyperlink" Target="http://www.unav.edu/web/careerservices/empresas/contactanos?p_p_id=101_INSTANCE_MfhKFiqJorBa&amp;p_p_lifecycle=0&amp;p_p_state=normal&amp;p_p_mode=view&amp;p_p_col_id=column-1&amp;p_p_col_pos=1&amp;p_p_col_count=2&amp;_101_INSTANCE_MfhKFiqJorBa_delta=5&amp;_101_INSTANCE_MfhKFiqJorBa_keywords=&amp;_101_INSTANCE_MfhKFiqJorBa_advancedSearch=false&amp;_101_INSTANCE_MfhKFiqJorBa_andOperator=true&amp;p_r_p_564233524_resetCur=false&amp;_101_INSTANCE_MfhKFiqJorBa_cur=2" TargetMode="External"/><Relationship Id="rId15" Type="http://schemas.openxmlformats.org/officeDocument/2006/relationships/hyperlink" Target="https://iconscout.com/icon/samsung-3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8.jpeg"/><Relationship Id="rId9" Type="http://schemas.openxmlformats.org/officeDocument/2006/relationships/hyperlink" Target="https://www.clarin.com/tecnologia/intel-lanzo-core-i9-vale-sirve-potente-novena-generacion-procesadores_0_h5MKkseMd.html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egocio, Documentos, Smartphone, Oficina, Aplic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0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4869" y="198783"/>
            <a:ext cx="6162261" cy="781878"/>
          </a:xfrm>
        </p:spPr>
        <p:txBody>
          <a:bodyPr>
            <a:noAutofit/>
          </a:bodyPr>
          <a:lstStyle/>
          <a:p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la era digital</a:t>
            </a:r>
            <a:endParaRPr lang="es-ES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, Procesador, Macro, Pluma, Pin, Equipo, Electró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7" r="33880"/>
          <a:stretch/>
        </p:blipFill>
        <p:spPr bwMode="auto">
          <a:xfrm>
            <a:off x="35205" y="0"/>
            <a:ext cx="2215166" cy="68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Procesadores: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321" y="1323048"/>
            <a:ext cx="9683484" cy="42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, Procesador, Macro, Pluma, Pin, Equipo, Electró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7" r="33880"/>
          <a:stretch/>
        </p:blipFill>
        <p:spPr bwMode="auto">
          <a:xfrm>
            <a:off x="35205" y="0"/>
            <a:ext cx="2215166" cy="68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Procesadores: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379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Ley de Moor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13" y="0"/>
            <a:ext cx="121858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 de Moore:</a:t>
            </a:r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438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Ley de Moor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Subtítulo 2"/>
          <p:cNvSpPr txBox="1">
            <a:spLocks/>
          </p:cNvSpPr>
          <p:nvPr/>
        </p:nvSpPr>
        <p:spPr>
          <a:xfrm>
            <a:off x="0" y="6571848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Fuente: www.raona.com</a:t>
            </a:r>
            <a:endParaRPr lang="es-ES" sz="14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Ley de Moor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9" r="30829"/>
          <a:stretch/>
        </p:blipFill>
        <p:spPr bwMode="auto">
          <a:xfrm>
            <a:off x="0" y="0"/>
            <a:ext cx="20820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027" y="0"/>
            <a:ext cx="9997973" cy="6761408"/>
          </a:xfrm>
          <a:prstGeom prst="rect">
            <a:avLst/>
          </a:prstGeom>
        </p:spPr>
      </p:pic>
      <p:sp>
        <p:nvSpPr>
          <p:cNvPr id="15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Ley de Moor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9" r="30829"/>
          <a:stretch/>
        </p:blipFill>
        <p:spPr bwMode="auto">
          <a:xfrm>
            <a:off x="0" y="0"/>
            <a:ext cx="20820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7" name="Picture 6" descr="Imagen relacionada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o 7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Imagen relacionada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3" name="Picture 6" descr="Resultado de imagen de unav 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675688" y="5187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 de Moore:</a:t>
            </a:r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enda En Línea, Tienda Online, Tienda, En Lín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25" y="-1"/>
            <a:ext cx="6858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10712310" cy="65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</a:t>
            </a:r>
            <a:r>
              <a:rPr lang="es-ES" sz="4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los dos conceptos previos</a:t>
            </a:r>
          </a:p>
          <a:p>
            <a:pPr algn="l"/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858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enda En Línea, Tienda Online, Tienda, En Lín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r="26466"/>
          <a:stretch/>
        </p:blipFill>
        <p:spPr bwMode="auto">
          <a:xfrm>
            <a:off x="3830" y="-1"/>
            <a:ext cx="22135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10712310" cy="65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</a:t>
            </a:r>
            <a:r>
              <a:rPr lang="es-ES" sz="4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los dos conceptos previos</a:t>
            </a:r>
          </a:p>
          <a:p>
            <a:pPr algn="l"/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93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70" y="1148255"/>
            <a:ext cx="6944346" cy="5461088"/>
          </a:xfrm>
          <a:prstGeom prst="rect">
            <a:avLst/>
          </a:prstGeom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10712310" cy="65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Práctica: Procesador c5i</a:t>
            </a:r>
            <a:endParaRPr lang="es-ES" sz="4000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4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071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4" y="150552"/>
            <a:ext cx="11000191" cy="6647101"/>
          </a:xfrm>
          <a:prstGeom prst="rect">
            <a:avLst/>
          </a:prstGeom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egocio, Documentos, Smartphone, Oficina, Aplic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54456"/>
          <a:stretch/>
        </p:blipFill>
        <p:spPr bwMode="auto">
          <a:xfrm>
            <a:off x="0" y="0"/>
            <a:ext cx="1868557" cy="70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332382" y="2677319"/>
            <a:ext cx="9144000" cy="1655762"/>
          </a:xfrm>
        </p:spPr>
        <p:txBody>
          <a:bodyPr/>
          <a:lstStyle/>
          <a:p>
            <a:r>
              <a:rPr lang="es-ES" dirty="0" smtClean="0"/>
              <a:t>“Una sociedad cada vez mas informatizada, requiere de casi todo profesional </a:t>
            </a:r>
            <a:r>
              <a:rPr lang="es-ES" b="1" dirty="0" smtClean="0"/>
              <a:t>entender qué es un ordenador </a:t>
            </a:r>
            <a:r>
              <a:rPr lang="es-ES" dirty="0" smtClean="0"/>
              <a:t>y </a:t>
            </a:r>
            <a:r>
              <a:rPr lang="es-ES" b="1" dirty="0" smtClean="0"/>
              <a:t>cómo funciona</a:t>
            </a:r>
            <a:r>
              <a:rPr lang="es-ES" dirty="0" smtClean="0"/>
              <a:t>. Para ello, a continuación se explicará la </a:t>
            </a:r>
            <a:r>
              <a:rPr lang="es-ES" b="1" dirty="0" smtClean="0"/>
              <a:t>ley de Moore</a:t>
            </a:r>
            <a:r>
              <a:rPr lang="es-ES" dirty="0" smtClean="0"/>
              <a:t>, qué es un </a:t>
            </a:r>
            <a:r>
              <a:rPr lang="es-ES" b="1" dirty="0" smtClean="0"/>
              <a:t>procesador</a:t>
            </a:r>
            <a:r>
              <a:rPr lang="es-ES" dirty="0" smtClean="0"/>
              <a:t> y se llevará a cabo una práctica sobre los conocimientos adquiridos.” 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01078" y="371061"/>
            <a:ext cx="10190922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 1: La base de la era digital: </a:t>
            </a:r>
            <a:r>
              <a:rPr lang="es-E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 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egocio, Documentos, Smartphone, Oficina, Aplic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54456"/>
          <a:stretch/>
        </p:blipFill>
        <p:spPr bwMode="auto">
          <a:xfrm>
            <a:off x="0" y="0"/>
            <a:ext cx="1868557" cy="70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001078" y="371061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446809" y="1812804"/>
            <a:ext cx="535954" cy="3297222"/>
            <a:chOff x="3526321" y="1395671"/>
            <a:chExt cx="535954" cy="3297222"/>
          </a:xfrm>
        </p:grpSpPr>
        <p:pic>
          <p:nvPicPr>
            <p:cNvPr id="3078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321" y="1395671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321" y="27393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63" y="2067529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321" y="417343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817" y="341124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/>
          <p:cNvSpPr txBox="1"/>
          <p:nvPr/>
        </p:nvSpPr>
        <p:spPr>
          <a:xfrm>
            <a:off x="4280453" y="1809042"/>
            <a:ext cx="60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80453" y="2484662"/>
            <a:ext cx="60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rocesadores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280452" y="3152758"/>
            <a:ext cx="60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Ley de Moore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280452" y="3828378"/>
            <a:ext cx="60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y usos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280452" y="4541959"/>
            <a:ext cx="6016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</a:p>
          <a:p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5056" y="18652"/>
            <a:ext cx="127854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s-ES" altLang="es-ES" sz="384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  <a:hlinkClick r:id="rId2"/>
              </a:rPr>
              <a:t>Negocio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  <a:hlinkClick r:id="rId3"/>
              </a:rPr>
              <a:t>Teléfono Celular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  <a:hlinkClick r:id="rId4"/>
              </a:rPr>
              <a:t>Códigos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  <a:hlinkClick r:id="rId5"/>
              </a:rPr>
              <a:t>Codificación</a:t>
            </a:r>
            <a:endParaRPr kumimoji="0" lang="es-ES" altLang="es-E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Negocio, Teléfono Celular, Códigos, Codificació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23443" cy="68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 rot="16200000">
            <a:off x="10181135" y="-552192"/>
            <a:ext cx="519458" cy="2628383"/>
            <a:chOff x="3542817" y="1370432"/>
            <a:chExt cx="519458" cy="2628383"/>
          </a:xfrm>
        </p:grpSpPr>
        <p:pic>
          <p:nvPicPr>
            <p:cNvPr id="3078" name="Picture 6" descr="Imagen relacionada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370432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n relacionada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46128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n relacionada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91522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347935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n relacionada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991274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77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Negocio, Teléfono Celular, Códigos, Codific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r="46342"/>
          <a:stretch/>
        </p:blipFill>
        <p:spPr bwMode="auto">
          <a:xfrm>
            <a:off x="0" y="-24295"/>
            <a:ext cx="2001079" cy="68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 rot="16200000">
            <a:off x="10181135" y="-552192"/>
            <a:ext cx="519458" cy="2628383"/>
            <a:chOff x="3542817" y="1370432"/>
            <a:chExt cx="519458" cy="2628383"/>
          </a:xfrm>
        </p:grpSpPr>
        <p:pic>
          <p:nvPicPr>
            <p:cNvPr id="3078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370432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46128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91522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347935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991274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/>
          <p:cNvSpPr txBox="1"/>
          <p:nvPr/>
        </p:nvSpPr>
        <p:spPr>
          <a:xfrm>
            <a:off x="3532920" y="2724354"/>
            <a:ext cx="7474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“Un</a:t>
            </a:r>
            <a:r>
              <a:rPr lang="es-ES" sz="2800" dirty="0"/>
              <a:t> </a:t>
            </a:r>
            <a:r>
              <a:rPr lang="es-ES" sz="2800" b="1" dirty="0"/>
              <a:t>ordenador</a:t>
            </a:r>
            <a:r>
              <a:rPr lang="es-ES" sz="2800" dirty="0"/>
              <a:t> es un equipo capaz de calcular y ordenar información, y de ahí su nombre del latín —computare— y del </a:t>
            </a:r>
            <a:r>
              <a:rPr lang="es-ES" sz="2800" dirty="0" smtClean="0"/>
              <a:t>español—ordenador—”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816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Ã³digo Binario, Binaria, Sistema Binario, Byte, Broc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28" y="4241497"/>
            <a:ext cx="2571596" cy="18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egocio, Teléfono Celular, Códigos, Codificació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r="46342"/>
          <a:stretch/>
        </p:blipFill>
        <p:spPr bwMode="auto">
          <a:xfrm>
            <a:off x="0" y="-24295"/>
            <a:ext cx="2001079" cy="68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 rot="16200000">
            <a:off x="10181135" y="-552192"/>
            <a:ext cx="519458" cy="2628383"/>
            <a:chOff x="3542817" y="1370432"/>
            <a:chExt cx="519458" cy="2628383"/>
          </a:xfrm>
        </p:grpSpPr>
        <p:pic>
          <p:nvPicPr>
            <p:cNvPr id="3078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370432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46128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91522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347935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n relacionada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991274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uadroTexto 14"/>
          <p:cNvSpPr txBox="1"/>
          <p:nvPr/>
        </p:nvSpPr>
        <p:spPr>
          <a:xfrm>
            <a:off x="3148607" y="2026305"/>
            <a:ext cx="2708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/>
              <a:t>Hardware</a:t>
            </a:r>
            <a:r>
              <a:rPr lang="es-ES" sz="2800" dirty="0" smtClean="0"/>
              <a:t>: todo equipo físico empleado en la máquina.</a:t>
            </a:r>
            <a:endParaRPr lang="es-ES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3288" y="1274330"/>
            <a:ext cx="747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>
                <a:solidFill>
                  <a:schemeClr val="accent6"/>
                </a:solidFill>
              </a:rPr>
              <a:t>Hardware y software</a:t>
            </a:r>
            <a:endParaRPr lang="es-ES" sz="2800" b="1" u="sng" dirty="0">
              <a:solidFill>
                <a:schemeClr val="accent6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148607" y="4215736"/>
            <a:ext cx="3066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/>
              <a:t>Software</a:t>
            </a:r>
            <a:r>
              <a:rPr lang="es-ES" sz="2800" dirty="0" smtClean="0"/>
              <a:t>: colección de código instalado en el disco duro del ordenador.</a:t>
            </a:r>
            <a:endParaRPr lang="es-ES" sz="2800" dirty="0"/>
          </a:p>
        </p:txBody>
      </p:sp>
      <p:pic>
        <p:nvPicPr>
          <p:cNvPr id="6146" name="Picture 2" descr="Equipo, Escritorio, Estación De Trabajo, Ofic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25" y="1778831"/>
            <a:ext cx="2827556" cy="23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Negocio, Teléfono Celular, Códigos, Codific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r="46342"/>
          <a:stretch/>
        </p:blipFill>
        <p:spPr bwMode="auto">
          <a:xfrm>
            <a:off x="0" y="-24295"/>
            <a:ext cx="2001079" cy="688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Ordenador: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 rot="16200000">
            <a:off x="10181135" y="-552192"/>
            <a:ext cx="519458" cy="2628383"/>
            <a:chOff x="3542817" y="1370432"/>
            <a:chExt cx="519458" cy="2628383"/>
          </a:xfrm>
        </p:grpSpPr>
        <p:pic>
          <p:nvPicPr>
            <p:cNvPr id="3078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370432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46128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1915225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347935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2817" y="2991274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uadroTexto 14"/>
          <p:cNvSpPr txBox="1"/>
          <p:nvPr/>
        </p:nvSpPr>
        <p:spPr>
          <a:xfrm>
            <a:off x="3148607" y="2026305"/>
            <a:ext cx="8365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/>
              <a:t>CPU (central </a:t>
            </a:r>
            <a:r>
              <a:rPr lang="es-ES" sz="2800" b="1" u="sng" dirty="0" err="1" smtClean="0"/>
              <a:t>processing</a:t>
            </a:r>
            <a:r>
              <a:rPr lang="es-ES" sz="2800" b="1" u="sng" dirty="0" smtClean="0"/>
              <a:t> </a:t>
            </a:r>
            <a:r>
              <a:rPr lang="es-ES" sz="2800" b="1" u="sng" dirty="0" err="1" smtClean="0"/>
              <a:t>unit</a:t>
            </a:r>
            <a:r>
              <a:rPr lang="es-ES" sz="2800" b="1" u="sng" dirty="0" smtClean="0"/>
              <a:t>):</a:t>
            </a:r>
            <a:r>
              <a:rPr lang="es-ES" sz="2800" dirty="0"/>
              <a:t> es el </a:t>
            </a:r>
            <a:r>
              <a:rPr lang="es-ES" sz="2800" dirty="0" smtClean="0"/>
              <a:t>hardware</a:t>
            </a:r>
            <a:r>
              <a:rPr lang="es-ES" sz="2800" dirty="0"/>
              <a:t> dentro de un </a:t>
            </a:r>
            <a:r>
              <a:rPr lang="es-ES" sz="2800" dirty="0" smtClean="0"/>
              <a:t>ordenador</a:t>
            </a:r>
            <a:r>
              <a:rPr lang="es-ES" sz="2800" dirty="0"/>
              <a:t> u otros dispositivos programables, que interpreta las </a:t>
            </a:r>
            <a:r>
              <a:rPr lang="es-ES" sz="2800" dirty="0" smtClean="0"/>
              <a:t>instrucciones</a:t>
            </a:r>
            <a:r>
              <a:rPr lang="es-ES" sz="2800" dirty="0"/>
              <a:t> de un </a:t>
            </a:r>
            <a:r>
              <a:rPr lang="es-ES" sz="2800" dirty="0" smtClean="0"/>
              <a:t>programa informático mediante </a:t>
            </a:r>
            <a:r>
              <a:rPr lang="es-ES" sz="2800" dirty="0"/>
              <a:t>la realización de las operaciones básicas aritméticas, lógicas y de entrada/salida del </a:t>
            </a:r>
            <a:r>
              <a:rPr lang="es-ES" sz="2800" dirty="0" smtClean="0"/>
              <a:t>sistema.</a:t>
            </a:r>
            <a:endParaRPr lang="es-ES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3288" y="1274330"/>
            <a:ext cx="747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>
                <a:solidFill>
                  <a:schemeClr val="accent6"/>
                </a:solidFill>
              </a:rPr>
              <a:t>Hardware y software</a:t>
            </a:r>
            <a:endParaRPr lang="es-ES" sz="2800" b="1" u="sn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Resultado de imagen de CPU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6" y="4501829"/>
            <a:ext cx="2977776" cy="185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, Procesador, Macro, Pluma, Pin, Equipo, Electró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" y="-1"/>
            <a:ext cx="10287113" cy="68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Procesadores: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383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n de qualcomm procesadore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56" y="4679136"/>
            <a:ext cx="2623855" cy="16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pu, Procesador, Macro, Pluma, Pin, Equipo, Electrón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7" r="33880"/>
          <a:stretch/>
        </p:blipFill>
        <p:spPr bwMode="auto">
          <a:xfrm>
            <a:off x="35205" y="0"/>
            <a:ext cx="2215166" cy="68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unav 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4" y="5931160"/>
            <a:ext cx="2368961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23288" y="366377"/>
            <a:ext cx="8189844" cy="781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Procesadores:</a:t>
            </a:r>
            <a:endParaRPr lang="es-E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110986" y="497587"/>
            <a:ext cx="2644070" cy="524141"/>
            <a:chOff x="9110986" y="497587"/>
            <a:chExt cx="2644070" cy="524141"/>
          </a:xfrm>
        </p:grpSpPr>
        <p:pic>
          <p:nvPicPr>
            <p:cNvPr id="14" name="Picture 6" descr="Imagen relacionada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86" y="497587"/>
              <a:ext cx="519458" cy="51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 rot="16200000">
              <a:off x="10453532" y="-279796"/>
              <a:ext cx="519458" cy="2083590"/>
              <a:chOff x="3542817" y="1915225"/>
              <a:chExt cx="519458" cy="2083590"/>
            </a:xfrm>
          </p:grpSpPr>
          <p:pic>
            <p:nvPicPr>
              <p:cNvPr id="9" name="Picture 6" descr="Imagen relacionada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46128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n relacionada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1915225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n relacionada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3479357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Imagen relacionada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42817" y="2991274"/>
                <a:ext cx="519458" cy="51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CuadroTexto 14"/>
          <p:cNvSpPr txBox="1"/>
          <p:nvPr/>
        </p:nvSpPr>
        <p:spPr>
          <a:xfrm>
            <a:off x="2643012" y="988311"/>
            <a:ext cx="42052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 smtClean="0"/>
              <a:t>En resumen: </a:t>
            </a:r>
          </a:p>
          <a:p>
            <a:endParaRPr lang="es-ES" sz="2000" b="1" i="1" dirty="0"/>
          </a:p>
          <a:p>
            <a:r>
              <a:rPr lang="es-ES" sz="2800" b="1" dirty="0" smtClean="0"/>
              <a:t>El procesador</a:t>
            </a:r>
            <a:endParaRPr lang="es-E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48242" y="1552525"/>
            <a:ext cx="436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Componente electrónico donde se realizan los procesos lógicos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5095914" y="1784792"/>
            <a:ext cx="1606379" cy="36646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Imagen relacionada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954" y="4904531"/>
            <a:ext cx="3020153" cy="149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86" y="4679136"/>
            <a:ext cx="3430888" cy="17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643012" y="2789228"/>
            <a:ext cx="475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u="sng" dirty="0" smtClean="0">
                <a:solidFill>
                  <a:schemeClr val="accent6">
                    <a:lumMod val="50000"/>
                  </a:schemeClr>
                </a:solidFill>
              </a:rPr>
              <a:t>Principales empresas en el mercado</a:t>
            </a:r>
            <a:endParaRPr lang="es-ES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6" name="Picture 12" descr="Resultado de imagen de qualcomm 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90" y="2490682"/>
            <a:ext cx="3112971" cy="31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samsung 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38" y="28279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intel pn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71" y="3376705"/>
            <a:ext cx="2036623" cy="13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182</Words>
  <Application>Microsoft Office PowerPoint</Application>
  <PresentationFormat>Panorámica</PresentationFormat>
  <Paragraphs>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Ainhoa Andonegui</dc:creator>
  <cp:lastModifiedBy>Ainhoa Andonegui</cp:lastModifiedBy>
  <cp:revision>25</cp:revision>
  <dcterms:created xsi:type="dcterms:W3CDTF">2019-04-15T14:17:59Z</dcterms:created>
  <dcterms:modified xsi:type="dcterms:W3CDTF">2019-05-02T16:20:48Z</dcterms:modified>
</cp:coreProperties>
</file>