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7"/>
  </p:notesMasterIdLst>
  <p:handoutMasterIdLst>
    <p:handoutMasterId r:id="rId8"/>
  </p:handoutMasterIdLst>
  <p:sldIdLst>
    <p:sldId id="257" r:id="rId2"/>
    <p:sldId id="261" r:id="rId3"/>
    <p:sldId id="262" r:id="rId4"/>
    <p:sldId id="264"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6" d="100"/>
          <a:sy n="86" d="100"/>
        </p:scale>
        <p:origin x="48" y="72"/>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95002C5-35DC-436C-80A8-F7F365A1C05F}" type="datetime1">
              <a:rPr lang="es-ES" smtClean="0"/>
              <a:t>15/05/2023</a:t>
            </a:fld>
            <a:endParaRPr lang="en-U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‹Nº›</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346148A-B81C-499D-BBDC-E7DC72AD78A6}" type="datetime1">
              <a:rPr lang="es-ES" smtClean="0"/>
              <a:t>15/05/2023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
              <a:t>Haga clic para modificar los estilos de texto del patrón</a:t>
            </a:r>
            <a:endParaRPr lang="en-US"/>
          </a:p>
          <a:p>
            <a:pPr lvl="1" rtl="0"/>
            <a:r>
              <a:rPr lang="es"/>
              <a:t>Segundo nivel</a:t>
            </a:r>
          </a:p>
          <a:p>
            <a:pPr lvl="2" rtl="0"/>
            <a:r>
              <a:rPr lang="es"/>
              <a:t>Tercer nivel</a:t>
            </a:r>
          </a:p>
          <a:p>
            <a:pPr lvl="3" rtl="0"/>
            <a:r>
              <a:rPr lang="es"/>
              <a:t>Cuarto nivel</a:t>
            </a:r>
          </a:p>
          <a:p>
            <a:pPr lvl="4" rtl="0"/>
            <a:r>
              <a:rPr lang="es"/>
              <a:t>Quinto nivel</a:t>
            </a:r>
            <a:endParaRPr lang="en-US"/>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‹Nº›</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rtl="0"/>
            <a:fld id="{128B3612-7596-428F-BEBA-524567D122DA}" type="datetime1">
              <a:rPr lang="es-ES" smtClean="0"/>
              <a:t>15/05/2023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136765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08CE3C82-A0BA-4FCB-9A65-18297E6F6D17}" type="datetime1">
              <a:rPr lang="es-ES" smtClean="0"/>
              <a:t>15/05/2023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4167077965"/>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08CE3C82-A0BA-4FCB-9A65-18297E6F6D17}" type="datetime1">
              <a:rPr lang="es-ES" smtClean="0"/>
              <a:t>15/05/2023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7842605"/>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08CE3C82-A0BA-4FCB-9A65-18297E6F6D17}" type="datetime1">
              <a:rPr lang="es-ES" smtClean="0"/>
              <a:t>15/05/2023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975938496"/>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08CE3C82-A0BA-4FCB-9A65-18297E6F6D17}" type="datetime1">
              <a:rPr lang="es-ES" smtClean="0"/>
              <a:t>15/05/2023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1670796"/>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08CE3C82-A0BA-4FCB-9A65-18297E6F6D17}" type="datetime1">
              <a:rPr lang="es-ES" smtClean="0"/>
              <a:t>15/05/2023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393481217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E042B49A-4710-49DC-A1E8-E794875F7056}" type="datetime1">
              <a:rPr lang="es-ES" smtClean="0"/>
              <a:t>15/05/2023</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4103769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D252E24F-BFCD-4C7D-A31B-7C8B19637161}" type="datetime1">
              <a:rPr lang="es-ES" smtClean="0"/>
              <a:t>15/05/2023</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097093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8CE3C82-A0BA-4FCB-9A65-18297E6F6D17}" type="datetime1">
              <a:rPr lang="es-ES" smtClean="0"/>
              <a:t>15/05/2023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161970119"/>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FAC0F8D7-0A2B-4471-A8AD-A9354B9C481D}" type="datetime1">
              <a:rPr lang="es-ES" smtClean="0"/>
              <a:t>15/05/2023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220835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75D3A395-2732-409E-9DDF-0AAD960473E8}" type="datetime1">
              <a:rPr lang="es-ES" smtClean="0"/>
              <a:t>15/05/2023</a:t>
            </a:fld>
            <a:endParaRPr lang="en-US"/>
          </a:p>
        </p:txBody>
      </p:sp>
      <p:sp>
        <p:nvSpPr>
          <p:cNvPr id="6" name="Footer Placeholder 5"/>
          <p:cNvSpPr>
            <a:spLocks noGrp="1"/>
          </p:cNvSpPr>
          <p:nvPr>
            <p:ph type="ftr" sz="quarter" idx="11"/>
          </p:nvPr>
        </p:nvSpPr>
        <p:spPr/>
        <p:txBody>
          <a:bodyPr/>
          <a:lstStyle/>
          <a:p>
            <a:pPr rtl="0"/>
            <a:endParaRPr lang="en-US"/>
          </a:p>
        </p:txBody>
      </p:sp>
      <p:sp>
        <p:nvSpPr>
          <p:cNvPr id="7" name="Slide Number Placeholder 6"/>
          <p:cNvSpPr>
            <a:spLocks noGrp="1"/>
          </p:cNvSpPr>
          <p:nvPr>
            <p:ph type="sldNum" sz="quarter" idx="12"/>
          </p:nvPr>
        </p:nvSpPr>
        <p:spPr/>
        <p:txBody>
          <a:body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122124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50D4F463-B38C-4724-8E19-974CB9EFEB80}" type="datetime1">
              <a:rPr lang="es-ES" smtClean="0"/>
              <a:t>15/05/2023</a:t>
            </a:fld>
            <a:endParaRPr lang="en-US"/>
          </a:p>
        </p:txBody>
      </p:sp>
      <p:sp>
        <p:nvSpPr>
          <p:cNvPr id="8" name="Footer Placeholder 7"/>
          <p:cNvSpPr>
            <a:spLocks noGrp="1"/>
          </p:cNvSpPr>
          <p:nvPr>
            <p:ph type="ftr" sz="quarter" idx="11"/>
          </p:nvPr>
        </p:nvSpPr>
        <p:spPr/>
        <p:txBody>
          <a:bodyPr/>
          <a:lstStyle/>
          <a:p>
            <a:pPr rtl="0"/>
            <a:endParaRPr lang="en-US"/>
          </a:p>
        </p:txBody>
      </p:sp>
      <p:sp>
        <p:nvSpPr>
          <p:cNvPr id="9" name="Slide Number Placeholder 8"/>
          <p:cNvSpPr>
            <a:spLocks noGrp="1"/>
          </p:cNvSpPr>
          <p:nvPr>
            <p:ph type="sldNum" sz="quarter" idx="12"/>
          </p:nvPr>
        </p:nvSpPr>
        <p:spPr/>
        <p:txBody>
          <a:body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72422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C15089BA-E437-45E0-A84B-86EF204AD4EF}" type="datetime1">
              <a:rPr lang="es-ES" smtClean="0"/>
              <a:t>15/05/2023</a:t>
            </a:fld>
            <a:endParaRPr lang="en-US"/>
          </a:p>
        </p:txBody>
      </p:sp>
      <p:sp>
        <p:nvSpPr>
          <p:cNvPr id="4" name="Footer Placeholder 3"/>
          <p:cNvSpPr>
            <a:spLocks noGrp="1"/>
          </p:cNvSpPr>
          <p:nvPr>
            <p:ph type="ftr" sz="quarter" idx="11"/>
          </p:nvPr>
        </p:nvSpPr>
        <p:spPr/>
        <p:txBody>
          <a:bodyPr/>
          <a:lstStyle/>
          <a:p>
            <a:pPr rtl="0"/>
            <a:endParaRPr lang="en-US"/>
          </a:p>
        </p:txBody>
      </p:sp>
      <p:sp>
        <p:nvSpPr>
          <p:cNvPr id="5" name="Slide Number Placeholder 4"/>
          <p:cNvSpPr>
            <a:spLocks noGrp="1"/>
          </p:cNvSpPr>
          <p:nvPr>
            <p:ph type="sldNum" sz="quarter" idx="12"/>
          </p:nvPr>
        </p:nvSpPr>
        <p:spPr/>
        <p:txBody>
          <a:body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1098085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AAFB7C9E-3979-4C02-B5BE-C4A5BB72B56E}" type="datetime1">
              <a:rPr lang="es-ES" smtClean="0"/>
              <a:t>15/05/2023</a:t>
            </a:fld>
            <a:endParaRPr lang="en-US"/>
          </a:p>
        </p:txBody>
      </p:sp>
      <p:sp>
        <p:nvSpPr>
          <p:cNvPr id="3" name="Footer Placeholder 2"/>
          <p:cNvSpPr>
            <a:spLocks noGrp="1"/>
          </p:cNvSpPr>
          <p:nvPr>
            <p:ph type="ftr" sz="quarter" idx="11"/>
          </p:nvPr>
        </p:nvSpPr>
        <p:spPr/>
        <p:txBody>
          <a:bodyPr/>
          <a:lstStyle/>
          <a:p>
            <a:pPr rtl="0"/>
            <a:endParaRPr lang="en-US"/>
          </a:p>
        </p:txBody>
      </p:sp>
      <p:sp>
        <p:nvSpPr>
          <p:cNvPr id="4" name="Slide Number Placeholder 3"/>
          <p:cNvSpPr>
            <a:spLocks noGrp="1"/>
          </p:cNvSpPr>
          <p:nvPr>
            <p:ph type="sldNum" sz="quarter" idx="12"/>
          </p:nvPr>
        </p:nvSpPr>
        <p:spPr/>
        <p:txBody>
          <a:body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5476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E6FD8054-BDAA-4DA8-ADFE-61AA54D08F24}" type="datetime1">
              <a:rPr lang="es-ES" smtClean="0"/>
              <a:t>15/05/2023</a:t>
            </a:fld>
            <a:endParaRPr lang="en-US"/>
          </a:p>
        </p:txBody>
      </p:sp>
      <p:sp>
        <p:nvSpPr>
          <p:cNvPr id="6" name="Footer Placeholder 5"/>
          <p:cNvSpPr>
            <a:spLocks noGrp="1"/>
          </p:cNvSpPr>
          <p:nvPr>
            <p:ph type="ftr" sz="quarter" idx="11"/>
          </p:nvPr>
        </p:nvSpPr>
        <p:spPr/>
        <p:txBody>
          <a:bodyPr/>
          <a:lstStyle/>
          <a:p>
            <a:pPr rtl="0"/>
            <a:endParaRPr lang="en-US"/>
          </a:p>
        </p:txBody>
      </p:sp>
      <p:sp>
        <p:nvSpPr>
          <p:cNvPr id="7" name="Slide Number Placeholder 6"/>
          <p:cNvSpPr>
            <a:spLocks noGrp="1"/>
          </p:cNvSpPr>
          <p:nvPr>
            <p:ph type="sldNum" sz="quarter" idx="12"/>
          </p:nvPr>
        </p:nvSpPr>
        <p:spPr/>
        <p:txBody>
          <a:body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16597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‹Nº›</a:t>
            </a:fld>
            <a:endParaRPr lang="en-US"/>
          </a:p>
        </p:txBody>
      </p:sp>
      <p:sp>
        <p:nvSpPr>
          <p:cNvPr id="5" name="Date Placeholder 4"/>
          <p:cNvSpPr>
            <a:spLocks noGrp="1"/>
          </p:cNvSpPr>
          <p:nvPr>
            <p:ph type="dt" sz="half" idx="10"/>
          </p:nvPr>
        </p:nvSpPr>
        <p:spPr/>
        <p:txBody>
          <a:bodyPr/>
          <a:lstStyle/>
          <a:p>
            <a:pPr rtl="0"/>
            <a:fld id="{08CE3C82-A0BA-4FCB-9A65-18297E6F6D17}" type="datetime1">
              <a:rPr lang="es-ES" smtClean="0"/>
              <a:t>15/05/2023</a:t>
            </a:fld>
            <a:endParaRPr lang="en-US" dirty="0"/>
          </a:p>
        </p:txBody>
      </p:sp>
    </p:spTree>
    <p:extLst>
      <p:ext uri="{BB962C8B-B14F-4D97-AF65-F5344CB8AC3E}">
        <p14:creationId xmlns:p14="http://schemas.microsoft.com/office/powerpoint/2010/main" val="1201002578"/>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08CE3C82-A0BA-4FCB-9A65-18297E6F6D17}" type="datetime1">
              <a:rPr lang="es-ES" smtClean="0"/>
              <a:t>15/05/2023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3729607695"/>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descr="Un primer plano de un logotipo&#10;&#10;Descripción generada automá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9091" t="9091"/>
          <a:stretch/>
        </p:blipFill>
        <p:spPr>
          <a:xfrm>
            <a:off x="20" y="10"/>
            <a:ext cx="12191979" cy="6857990"/>
          </a:xfrm>
          <a:prstGeom prst="rect">
            <a:avLst/>
          </a:prstGeom>
        </p:spPr>
      </p:pic>
      <p:sp>
        <p:nvSpPr>
          <p:cNvPr id="11" name="Isosceles Triangle 10">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Parallelogram 12">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18C3B467-088C-4F3D-A9A7-105C4E1E20CD}"/>
              </a:ext>
            </a:extLst>
          </p:cNvPr>
          <p:cNvSpPr>
            <a:spLocks noGrp="1"/>
          </p:cNvSpPr>
          <p:nvPr>
            <p:ph type="ctrTitle"/>
          </p:nvPr>
        </p:nvSpPr>
        <p:spPr>
          <a:xfrm>
            <a:off x="4772244" y="1528858"/>
            <a:ext cx="4482553" cy="2369131"/>
          </a:xfrm>
        </p:spPr>
        <p:txBody>
          <a:bodyPr rtlCol="0">
            <a:normAutofit fontScale="90000"/>
          </a:bodyPr>
          <a:lstStyle/>
          <a:p>
            <a:pPr algn="ctr" rtl="0"/>
            <a:r>
              <a:rPr lang="es" dirty="0"/>
              <a:t>Introducción al Proyecto ENCASA</a:t>
            </a:r>
          </a:p>
        </p:txBody>
      </p:sp>
      <p:sp>
        <p:nvSpPr>
          <p:cNvPr id="3" name="Subtítulo 2">
            <a:extLst>
              <a:ext uri="{FF2B5EF4-FFF2-40B4-BE49-F238E27FC236}">
                <a16:creationId xmlns:a16="http://schemas.microsoft.com/office/drawing/2014/main" id="{C8722DDC-8EEE-4A06-8DFE-B44871EAA2CF}"/>
              </a:ext>
            </a:extLst>
          </p:cNvPr>
          <p:cNvSpPr>
            <a:spLocks noGrp="1"/>
          </p:cNvSpPr>
          <p:nvPr>
            <p:ph type="subTitle" idx="1"/>
          </p:nvPr>
        </p:nvSpPr>
        <p:spPr>
          <a:xfrm>
            <a:off x="12341849" y="4462420"/>
            <a:ext cx="4485725" cy="1096899"/>
          </a:xfrm>
        </p:spPr>
        <p:txBody>
          <a:bodyPr rtlCol="0">
            <a:normAutofit/>
          </a:bodyPr>
          <a:lstStyle/>
          <a:p>
            <a:pPr rtl="0">
              <a:spcAft>
                <a:spcPts val="600"/>
              </a:spcAft>
            </a:pPr>
            <a:endParaRPr lang="es" dirty="0"/>
          </a:p>
        </p:txBody>
      </p:sp>
      <p:sp>
        <p:nvSpPr>
          <p:cNvPr id="25"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CuadroTexto 4">
            <a:extLst>
              <a:ext uri="{FF2B5EF4-FFF2-40B4-BE49-F238E27FC236}">
                <a16:creationId xmlns:a16="http://schemas.microsoft.com/office/drawing/2014/main" id="{59FF06AF-AA01-4716-B306-0E0A984F622B}"/>
              </a:ext>
            </a:extLst>
          </p:cNvPr>
          <p:cNvSpPr txBox="1"/>
          <p:nvPr/>
        </p:nvSpPr>
        <p:spPr>
          <a:xfrm>
            <a:off x="5827220" y="4554125"/>
            <a:ext cx="3486584" cy="1431161"/>
          </a:xfrm>
          <a:prstGeom prst="rect">
            <a:avLst/>
          </a:prstGeom>
          <a:noFill/>
        </p:spPr>
        <p:txBody>
          <a:bodyPr wrap="square">
            <a:spAutoFit/>
          </a:bodyPr>
          <a:lstStyle/>
          <a:p>
            <a:pPr algn="r">
              <a:spcAft>
                <a:spcPts val="600"/>
              </a:spcAft>
            </a:pPr>
            <a:r>
              <a:rPr lang="es-ES" b="1" i="0" dirty="0">
                <a:solidFill>
                  <a:schemeClr val="accent2">
                    <a:lumMod val="75000"/>
                  </a:schemeClr>
                </a:solidFill>
                <a:effectLst/>
                <a:latin typeface="Bierstadt" panose="020B0604020202020204" pitchFamily="34" charset="0"/>
              </a:rPr>
              <a:t>Pau Bofill Collado </a:t>
            </a:r>
          </a:p>
          <a:p>
            <a:pPr algn="r">
              <a:spcAft>
                <a:spcPts val="600"/>
              </a:spcAft>
            </a:pPr>
            <a:r>
              <a:rPr lang="es-ES" b="1" i="0" dirty="0">
                <a:solidFill>
                  <a:schemeClr val="accent2">
                    <a:lumMod val="75000"/>
                  </a:schemeClr>
                </a:solidFill>
                <a:effectLst/>
                <a:latin typeface="Bierstadt" panose="020B0604020202020204" pitchFamily="34" charset="0"/>
              </a:rPr>
              <a:t>Igor </a:t>
            </a:r>
            <a:r>
              <a:rPr lang="es-ES" b="1" i="0" dirty="0" err="1">
                <a:solidFill>
                  <a:schemeClr val="accent2">
                    <a:lumMod val="75000"/>
                  </a:schemeClr>
                </a:solidFill>
                <a:effectLst/>
                <a:latin typeface="Bierstadt" panose="020B0604020202020204" pitchFamily="34" charset="0"/>
              </a:rPr>
              <a:t>Pisarenko</a:t>
            </a:r>
            <a:r>
              <a:rPr lang="es-ES" b="1" i="0" dirty="0">
                <a:solidFill>
                  <a:schemeClr val="accent2">
                    <a:lumMod val="75000"/>
                  </a:schemeClr>
                </a:solidFill>
                <a:effectLst/>
                <a:latin typeface="Bierstadt" panose="020B0604020202020204" pitchFamily="34" charset="0"/>
              </a:rPr>
              <a:t> </a:t>
            </a:r>
          </a:p>
          <a:p>
            <a:pPr algn="r">
              <a:spcAft>
                <a:spcPts val="600"/>
              </a:spcAft>
            </a:pPr>
            <a:r>
              <a:rPr lang="es-ES" b="1" i="0" dirty="0">
                <a:solidFill>
                  <a:schemeClr val="accent2">
                    <a:lumMod val="75000"/>
                  </a:schemeClr>
                </a:solidFill>
                <a:effectLst/>
                <a:latin typeface="Bierstadt" panose="020B0604020202020204" pitchFamily="34" charset="0"/>
              </a:rPr>
              <a:t>Pau López </a:t>
            </a:r>
          </a:p>
          <a:p>
            <a:pPr algn="r">
              <a:spcAft>
                <a:spcPts val="600"/>
              </a:spcAft>
            </a:pPr>
            <a:r>
              <a:rPr lang="es-ES" b="1" i="0" dirty="0">
                <a:solidFill>
                  <a:schemeClr val="accent2">
                    <a:lumMod val="75000"/>
                  </a:schemeClr>
                </a:solidFill>
                <a:effectLst/>
                <a:latin typeface="Bierstadt" panose="020B0604020202020204" pitchFamily="34" charset="0"/>
              </a:rPr>
              <a:t>Adrià Gil </a:t>
            </a:r>
            <a:r>
              <a:rPr lang="es-ES" b="1" i="0" dirty="0" err="1">
                <a:solidFill>
                  <a:schemeClr val="accent2">
                    <a:lumMod val="75000"/>
                  </a:schemeClr>
                </a:solidFill>
                <a:effectLst/>
                <a:latin typeface="Bierstadt" panose="020B0604020202020204" pitchFamily="34" charset="0"/>
              </a:rPr>
              <a:t>Martinez</a:t>
            </a:r>
            <a:r>
              <a:rPr lang="es-ES" b="1" i="0" dirty="0">
                <a:solidFill>
                  <a:schemeClr val="accent2">
                    <a:lumMod val="75000"/>
                  </a:schemeClr>
                </a:solidFill>
                <a:effectLst/>
                <a:latin typeface="Bierstadt" panose="020B0604020202020204" pitchFamily="34" charset="0"/>
              </a:rPr>
              <a:t> </a:t>
            </a:r>
            <a:endParaRPr lang="es-ES" b="1" dirty="0">
              <a:solidFill>
                <a:schemeClr val="accent2">
                  <a:lumMod val="75000"/>
                </a:schemeClr>
              </a:solidFill>
              <a:latin typeface="Bierstadt" panose="020B0604020202020204" pitchFamily="34" charset="0"/>
            </a:endParaRPr>
          </a:p>
        </p:txBody>
      </p:sp>
    </p:spTree>
    <p:extLst>
      <p:ext uri="{BB962C8B-B14F-4D97-AF65-F5344CB8AC3E}">
        <p14:creationId xmlns:p14="http://schemas.microsoft.com/office/powerpoint/2010/main" val="258428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p:txBody>
          <a:bodyPr rtlCol="0">
            <a:normAutofit/>
          </a:bodyPr>
          <a:lstStyle/>
          <a:p>
            <a:pPr algn="ctr" rtl="0"/>
            <a:r>
              <a:rPr lang="es" dirty="0"/>
              <a:t>Organización del equipo</a:t>
            </a:r>
          </a:p>
        </p:txBody>
      </p:sp>
      <p:sp>
        <p:nvSpPr>
          <p:cNvPr id="4" name="Marcador de contenido 3">
            <a:extLst>
              <a:ext uri="{FF2B5EF4-FFF2-40B4-BE49-F238E27FC236}">
                <a16:creationId xmlns:a16="http://schemas.microsoft.com/office/drawing/2014/main" id="{6757CB2C-CFCE-7795-7A89-2355CB876217}"/>
              </a:ext>
            </a:extLst>
          </p:cNvPr>
          <p:cNvSpPr>
            <a:spLocks noGrp="1"/>
          </p:cNvSpPr>
          <p:nvPr>
            <p:ph idx="1"/>
          </p:nvPr>
        </p:nvSpPr>
        <p:spPr/>
        <p:txBody>
          <a:bodyPr>
            <a:normAutofit lnSpcReduction="10000"/>
          </a:bodyPr>
          <a:lstStyle/>
          <a:p>
            <a:pPr marL="0" indent="0">
              <a:buNone/>
            </a:pPr>
            <a:r>
              <a:rPr lang="es-ES" dirty="0"/>
              <a:t>El equipo se ha reunido en tres ocasiones:</a:t>
            </a:r>
          </a:p>
          <a:p>
            <a:pPr marL="0" indent="0">
              <a:buNone/>
            </a:pPr>
            <a:r>
              <a:rPr lang="es-ES" dirty="0"/>
              <a:t>Meeting-20/03-2022:</a:t>
            </a:r>
          </a:p>
          <a:p>
            <a:pPr marL="0" indent="0">
              <a:buNone/>
            </a:pPr>
            <a:r>
              <a:rPr lang="es-ES" dirty="0"/>
              <a:t>-Formación del grupo i </a:t>
            </a:r>
            <a:r>
              <a:rPr lang="es-ES" dirty="0" err="1"/>
              <a:t>creació</a:t>
            </a:r>
            <a:r>
              <a:rPr lang="es-ES" dirty="0"/>
              <a:t> </a:t>
            </a:r>
            <a:r>
              <a:rPr lang="es-ES" dirty="0" err="1"/>
              <a:t>dels</a:t>
            </a:r>
            <a:r>
              <a:rPr lang="es-ES" dirty="0"/>
              <a:t> </a:t>
            </a:r>
            <a:r>
              <a:rPr lang="es-ES" dirty="0" err="1"/>
              <a:t>repositoris</a:t>
            </a:r>
            <a:r>
              <a:rPr lang="es-ES" dirty="0"/>
              <a:t> de GitHub i </a:t>
            </a:r>
            <a:r>
              <a:rPr lang="es-ES" dirty="0" err="1"/>
              <a:t>AzureDev</a:t>
            </a:r>
            <a:r>
              <a:rPr lang="es-ES" dirty="0"/>
              <a:t>(nominalmente). Link de GitHub y Azure. Planificación de futuras reuniones.</a:t>
            </a:r>
          </a:p>
          <a:p>
            <a:pPr marL="0" indent="0">
              <a:buNone/>
            </a:pPr>
            <a:r>
              <a:rPr lang="es-ES" dirty="0"/>
              <a:t> </a:t>
            </a:r>
          </a:p>
          <a:p>
            <a:pPr marL="0" indent="0">
              <a:buNone/>
            </a:pPr>
            <a:r>
              <a:rPr lang="es-ES" dirty="0"/>
              <a:t>Meeting-26/03-2022: </a:t>
            </a:r>
            <a:r>
              <a:rPr lang="es-ES" i="0" dirty="0">
                <a:effectLst/>
              </a:rPr>
              <a:t>Discusión de la planificación, ampliación del grupo con nuevo miembro, organización del grupo para el sprint 1 presencial. Estudio e inicio de etiquetaje de requisitos.</a:t>
            </a:r>
          </a:p>
          <a:p>
            <a:pPr marL="0" indent="0">
              <a:buNone/>
            </a:pPr>
            <a:endParaRPr lang="es-ES" dirty="0"/>
          </a:p>
          <a:p>
            <a:pPr marL="0" indent="0">
              <a:buNone/>
            </a:pPr>
            <a:r>
              <a:rPr lang="es-ES" dirty="0"/>
              <a:t>Meeting-27/03-2022: </a:t>
            </a:r>
            <a:r>
              <a:rPr lang="es-ES" i="0" dirty="0">
                <a:effectLst/>
              </a:rPr>
              <a:t>Distribución de roles. Trabajo sobre la lista de requisitos. Primeros </a:t>
            </a:r>
            <a:r>
              <a:rPr lang="es-ES" i="0" dirty="0" err="1">
                <a:effectLst/>
              </a:rPr>
              <a:t>commits</a:t>
            </a:r>
            <a:r>
              <a:rPr lang="es-ES" i="0" dirty="0">
                <a:effectLst/>
              </a:rPr>
              <a:t> al GitHub.</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1DE316-B014-D52B-6994-C2EC86A05A55}"/>
              </a:ext>
            </a:extLst>
          </p:cNvPr>
          <p:cNvSpPr>
            <a:spLocks noGrp="1"/>
          </p:cNvSpPr>
          <p:nvPr>
            <p:ph type="title"/>
          </p:nvPr>
        </p:nvSpPr>
        <p:spPr/>
        <p:txBody>
          <a:bodyPr/>
          <a:lstStyle/>
          <a:p>
            <a:r>
              <a:rPr lang="es-ES" dirty="0"/>
              <a:t>Incidencias en este sprint</a:t>
            </a:r>
          </a:p>
        </p:txBody>
      </p:sp>
      <p:sp>
        <p:nvSpPr>
          <p:cNvPr id="3" name="Marcador de contenido 2">
            <a:extLst>
              <a:ext uri="{FF2B5EF4-FFF2-40B4-BE49-F238E27FC236}">
                <a16:creationId xmlns:a16="http://schemas.microsoft.com/office/drawing/2014/main" id="{6557D19A-44CD-17AA-884D-5FD96D08477F}"/>
              </a:ext>
            </a:extLst>
          </p:cNvPr>
          <p:cNvSpPr>
            <a:spLocks noGrp="1"/>
          </p:cNvSpPr>
          <p:nvPr>
            <p:ph idx="1"/>
          </p:nvPr>
        </p:nvSpPr>
        <p:spPr/>
        <p:txBody>
          <a:bodyPr/>
          <a:lstStyle/>
          <a:p>
            <a:pPr marL="0" indent="0">
              <a:buNone/>
            </a:pPr>
            <a:endParaRPr lang="es-ES" dirty="0"/>
          </a:p>
          <a:p>
            <a:r>
              <a:rPr lang="es-ES" dirty="0"/>
              <a:t>El grupo ha tardado en contactar con el último compañero y esto ha provocado un retraso en el desarrollo de las actividades.</a:t>
            </a:r>
          </a:p>
          <a:p>
            <a:r>
              <a:rPr lang="es-ES" dirty="0"/>
              <a:t>Problemas con el enlace de Azure con GitHub, donde nadie puede entrar al repositorio por problemas con el repositorio web.</a:t>
            </a:r>
          </a:p>
          <a:p>
            <a:endParaRPr lang="es-ES" dirty="0"/>
          </a:p>
        </p:txBody>
      </p:sp>
      <p:sp>
        <p:nvSpPr>
          <p:cNvPr id="4" name="Marcador de fecha 3">
            <a:extLst>
              <a:ext uri="{FF2B5EF4-FFF2-40B4-BE49-F238E27FC236}">
                <a16:creationId xmlns:a16="http://schemas.microsoft.com/office/drawing/2014/main" id="{1D700BD6-F33E-8F1E-E368-A33A7B4CB105}"/>
              </a:ext>
            </a:extLst>
          </p:cNvPr>
          <p:cNvSpPr>
            <a:spLocks noGrp="1"/>
          </p:cNvSpPr>
          <p:nvPr>
            <p:ph type="dt" sz="half" idx="10"/>
          </p:nvPr>
        </p:nvSpPr>
        <p:spPr/>
        <p:txBody>
          <a:bodyPr/>
          <a:lstStyle/>
          <a:p>
            <a:pPr rtl="0"/>
            <a:fld id="{08CE3C82-A0BA-4FCB-9A65-18297E6F6D17}" type="datetime1">
              <a:rPr lang="es-ES" smtClean="0"/>
              <a:t>15/05/2023</a:t>
            </a:fld>
            <a:endParaRPr lang="en-US" dirty="0"/>
          </a:p>
        </p:txBody>
      </p:sp>
    </p:spTree>
    <p:extLst>
      <p:ext uri="{BB962C8B-B14F-4D97-AF65-F5344CB8AC3E}">
        <p14:creationId xmlns:p14="http://schemas.microsoft.com/office/powerpoint/2010/main" val="141850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B319B-870A-CAED-4673-472F2BB95C16}"/>
              </a:ext>
            </a:extLst>
          </p:cNvPr>
          <p:cNvSpPr>
            <a:spLocks noGrp="1"/>
          </p:cNvSpPr>
          <p:nvPr>
            <p:ph type="title"/>
          </p:nvPr>
        </p:nvSpPr>
        <p:spPr/>
        <p:txBody>
          <a:bodyPr/>
          <a:lstStyle/>
          <a:p>
            <a:r>
              <a:rPr lang="es-ES" dirty="0" err="1"/>
              <a:t>Planificació</a:t>
            </a:r>
            <a:r>
              <a:rPr lang="es-ES" dirty="0"/>
              <a:t> futura	</a:t>
            </a:r>
          </a:p>
        </p:txBody>
      </p:sp>
      <p:sp>
        <p:nvSpPr>
          <p:cNvPr id="3" name="Marcador de contenido 2">
            <a:extLst>
              <a:ext uri="{FF2B5EF4-FFF2-40B4-BE49-F238E27FC236}">
                <a16:creationId xmlns:a16="http://schemas.microsoft.com/office/drawing/2014/main" id="{11E39BBC-4E7D-BAE9-2213-17F4DC913B53}"/>
              </a:ext>
            </a:extLst>
          </p:cNvPr>
          <p:cNvSpPr>
            <a:spLocks noGrp="1"/>
          </p:cNvSpPr>
          <p:nvPr>
            <p:ph idx="1"/>
          </p:nvPr>
        </p:nvSpPr>
        <p:spPr>
          <a:xfrm>
            <a:off x="1112049" y="4100975"/>
            <a:ext cx="8596668" cy="3880773"/>
          </a:xfrm>
        </p:spPr>
        <p:txBody>
          <a:bodyPr/>
          <a:lstStyle/>
          <a:p>
            <a:r>
              <a:rPr lang="es-ES" dirty="0"/>
              <a:t>Reestructurar el repositorio de GitHub acorde con el documento de especificaciones.</a:t>
            </a:r>
          </a:p>
          <a:p>
            <a:r>
              <a:rPr lang="es-ES" dirty="0"/>
              <a:t>Crear un diagrama </a:t>
            </a:r>
            <a:r>
              <a:rPr lang="es-ES" dirty="0" err="1"/>
              <a:t>burn-down</a:t>
            </a:r>
            <a:r>
              <a:rPr lang="es-ES" dirty="0"/>
              <a:t>, donde seguir el progreso esperado.</a:t>
            </a:r>
          </a:p>
          <a:p>
            <a:r>
              <a:rPr lang="es-ES" dirty="0"/>
              <a:t>Crear diagrama de casos de uso.</a:t>
            </a:r>
          </a:p>
          <a:p>
            <a:r>
              <a:rPr lang="es-ES" dirty="0"/>
              <a:t>Crear diagrama de actividades, que distribuya las tareas pendientes para cada miembro.</a:t>
            </a:r>
          </a:p>
        </p:txBody>
      </p:sp>
      <p:sp>
        <p:nvSpPr>
          <p:cNvPr id="4" name="Marcador de fecha 3">
            <a:extLst>
              <a:ext uri="{FF2B5EF4-FFF2-40B4-BE49-F238E27FC236}">
                <a16:creationId xmlns:a16="http://schemas.microsoft.com/office/drawing/2014/main" id="{7872E221-5B3B-8E0F-F459-549E3F3EDC0A}"/>
              </a:ext>
            </a:extLst>
          </p:cNvPr>
          <p:cNvSpPr>
            <a:spLocks noGrp="1"/>
          </p:cNvSpPr>
          <p:nvPr>
            <p:ph type="dt" sz="half" idx="10"/>
          </p:nvPr>
        </p:nvSpPr>
        <p:spPr/>
        <p:txBody>
          <a:bodyPr/>
          <a:lstStyle/>
          <a:p>
            <a:pPr rtl="0"/>
            <a:fld id="{08CE3C82-A0BA-4FCB-9A65-18297E6F6D17}" type="datetime1">
              <a:rPr lang="es-ES" smtClean="0"/>
              <a:t>15/05/2023</a:t>
            </a:fld>
            <a:endParaRPr lang="en-US" dirty="0"/>
          </a:p>
        </p:txBody>
      </p:sp>
      <p:sp>
        <p:nvSpPr>
          <p:cNvPr id="5" name="Marcador de contenido 2">
            <a:extLst>
              <a:ext uri="{FF2B5EF4-FFF2-40B4-BE49-F238E27FC236}">
                <a16:creationId xmlns:a16="http://schemas.microsoft.com/office/drawing/2014/main" id="{3CF0EE4B-3A0F-A684-39CD-92AB67F1E2B2}"/>
              </a:ext>
            </a:extLst>
          </p:cNvPr>
          <p:cNvSpPr txBox="1">
            <a:spLocks/>
          </p:cNvSpPr>
          <p:nvPr/>
        </p:nvSpPr>
        <p:spPr>
          <a:xfrm>
            <a:off x="482462" y="1565275"/>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ES" dirty="0"/>
              <a:t>Hemos acordado en las anteriores reuniones que es necesario una vez acabados los requisitos, otra reunión. En la siguiente reunión se decidirá cómo distribuir los backlogs, pues los requisitos están íntimamente relacionados. Esto puede producir cierta confusión al comenzar a escribir el código.</a:t>
            </a:r>
          </a:p>
          <a:p>
            <a:r>
              <a:rPr lang="es-ES" dirty="0"/>
              <a:t>Explicar cómo planteamos los requisitos que hemos obtenido de cara al programa y proyecto en general.</a:t>
            </a:r>
          </a:p>
          <a:p>
            <a:r>
              <a:rPr lang="es-ES" dirty="0" err="1"/>
              <a:t>Finalitzar</a:t>
            </a:r>
            <a:r>
              <a:rPr lang="es-ES" dirty="0"/>
              <a:t> </a:t>
            </a:r>
            <a:r>
              <a:rPr lang="es-ES" dirty="0" err="1"/>
              <a:t>els</a:t>
            </a:r>
            <a:r>
              <a:rPr lang="es-ES" dirty="0"/>
              <a:t> </a:t>
            </a:r>
            <a:r>
              <a:rPr lang="es-ES" dirty="0" err="1"/>
              <a:t>requisits</a:t>
            </a:r>
            <a:r>
              <a:rPr lang="es-ES" dirty="0"/>
              <a:t> no </a:t>
            </a:r>
            <a:r>
              <a:rPr lang="es-ES" dirty="0" err="1"/>
              <a:t>funcionals</a:t>
            </a:r>
            <a:r>
              <a:rPr lang="es-ES" dirty="0"/>
              <a:t>.</a:t>
            </a:r>
          </a:p>
          <a:p>
            <a:endParaRPr lang="es-ES" dirty="0"/>
          </a:p>
        </p:txBody>
      </p:sp>
    </p:spTree>
    <p:extLst>
      <p:ext uri="{BB962C8B-B14F-4D97-AF65-F5344CB8AC3E}">
        <p14:creationId xmlns:p14="http://schemas.microsoft.com/office/powerpoint/2010/main" val="145516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26FE84-5439-A49B-124F-B91FA52F94B3}"/>
              </a:ext>
            </a:extLst>
          </p:cNvPr>
          <p:cNvSpPr>
            <a:spLocks noGrp="1"/>
          </p:cNvSpPr>
          <p:nvPr>
            <p:ph type="title"/>
          </p:nvPr>
        </p:nvSpPr>
        <p:spPr>
          <a:xfrm>
            <a:off x="5159394" y="2768600"/>
            <a:ext cx="8596668" cy="1320800"/>
          </a:xfrm>
        </p:spPr>
        <p:txBody>
          <a:bodyPr>
            <a:normAutofit/>
          </a:bodyPr>
          <a:lstStyle/>
          <a:p>
            <a:r>
              <a:rPr lang="es-ES" sz="6600" b="1" dirty="0">
                <a:solidFill>
                  <a:schemeClr val="accent2">
                    <a:lumMod val="50000"/>
                  </a:schemeClr>
                </a:solidFill>
              </a:rPr>
              <a:t>FIN</a:t>
            </a:r>
          </a:p>
        </p:txBody>
      </p:sp>
      <p:sp>
        <p:nvSpPr>
          <p:cNvPr id="3" name="Marcador de contenido 2">
            <a:extLst>
              <a:ext uri="{FF2B5EF4-FFF2-40B4-BE49-F238E27FC236}">
                <a16:creationId xmlns:a16="http://schemas.microsoft.com/office/drawing/2014/main" id="{2CB214C1-B904-FC0A-EA61-FA1F323CEE15}"/>
              </a:ext>
            </a:extLst>
          </p:cNvPr>
          <p:cNvSpPr>
            <a:spLocks noGrp="1"/>
          </p:cNvSpPr>
          <p:nvPr>
            <p:ph idx="1"/>
          </p:nvPr>
        </p:nvSpPr>
        <p:spPr>
          <a:xfrm>
            <a:off x="1321911" y="6858000"/>
            <a:ext cx="8596668" cy="3880773"/>
          </a:xfrm>
        </p:spPr>
        <p:txBody>
          <a:bodyPr/>
          <a:lstStyle/>
          <a:p>
            <a:pPr marL="0" indent="0">
              <a:buNone/>
            </a:pPr>
            <a:endParaRPr lang="es-ES" dirty="0"/>
          </a:p>
        </p:txBody>
      </p:sp>
      <p:sp>
        <p:nvSpPr>
          <p:cNvPr id="4" name="Marcador de fecha 3">
            <a:extLst>
              <a:ext uri="{FF2B5EF4-FFF2-40B4-BE49-F238E27FC236}">
                <a16:creationId xmlns:a16="http://schemas.microsoft.com/office/drawing/2014/main" id="{B52F4804-86AC-F66A-730F-4F3F54C6C96A}"/>
              </a:ext>
            </a:extLst>
          </p:cNvPr>
          <p:cNvSpPr>
            <a:spLocks noGrp="1"/>
          </p:cNvSpPr>
          <p:nvPr>
            <p:ph type="dt" sz="half" idx="10"/>
          </p:nvPr>
        </p:nvSpPr>
        <p:spPr>
          <a:xfrm>
            <a:off x="7205133" y="5681272"/>
            <a:ext cx="2043798" cy="725215"/>
          </a:xfrm>
        </p:spPr>
        <p:txBody>
          <a:bodyPr/>
          <a:lstStyle/>
          <a:p>
            <a:pPr rtl="0"/>
            <a:fld id="{08CE3C82-A0BA-4FCB-9A65-18297E6F6D17}" type="datetime1">
              <a:rPr lang="es-ES" sz="2000" smtClean="0"/>
              <a:t>15/05/2023</a:t>
            </a:fld>
            <a:endParaRPr lang="en-US" sz="2000" dirty="0"/>
          </a:p>
        </p:txBody>
      </p:sp>
    </p:spTree>
    <p:extLst>
      <p:ext uri="{BB962C8B-B14F-4D97-AF65-F5344CB8AC3E}">
        <p14:creationId xmlns:p14="http://schemas.microsoft.com/office/powerpoint/2010/main" val="50629978"/>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356</TotalTime>
  <Words>275</Words>
  <Application>Microsoft Office PowerPoint</Application>
  <PresentationFormat>Panorámica</PresentationFormat>
  <Paragraphs>29</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vt:lpstr>
      <vt:lpstr>Bierstadt</vt:lpstr>
      <vt:lpstr>Calibri</vt:lpstr>
      <vt:lpstr>Trebuchet MS</vt:lpstr>
      <vt:lpstr>Wingdings 3</vt:lpstr>
      <vt:lpstr>Faceta</vt:lpstr>
      <vt:lpstr>Introducción al Proyecto ENCASA</vt:lpstr>
      <vt:lpstr>Organización del equipo</vt:lpstr>
      <vt:lpstr>Incidencias en este sprint</vt:lpstr>
      <vt:lpstr>Planificació futura </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Proyecto ENCASA</dc:title>
  <dc:creator>Pau López</dc:creator>
  <cp:lastModifiedBy>Pau López</cp:lastModifiedBy>
  <cp:revision>1</cp:revision>
  <dcterms:created xsi:type="dcterms:W3CDTF">2023-03-30T08:06:53Z</dcterms:created>
  <dcterms:modified xsi:type="dcterms:W3CDTF">2023-05-15T12:06:47Z</dcterms:modified>
</cp:coreProperties>
</file>