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/>
    <p:restoredTop sz="95477"/>
  </p:normalViewPr>
  <p:slideViewPr>
    <p:cSldViewPr snapToGrid="0">
      <p:cViewPr varScale="1">
        <p:scale>
          <a:sx n="98" d="100"/>
          <a:sy n="98" d="100"/>
        </p:scale>
        <p:origin x="760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95DC-6830-BEE4-BF69-C63800BEF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Building an Event Management System</a:t>
            </a:r>
            <a:br>
              <a:rPr lang="en-GB" dirty="0"/>
            </a:br>
            <a:endParaRPr lang="en-U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90B61-A656-4E9C-0D0C-AC88D142E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dirty="0"/>
              <a:t> SDLC &amp; System Design Overview</a:t>
            </a:r>
            <a:endParaRPr lang="en-UG" sz="2800" dirty="0"/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06301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1BFF-00D6-FDF1-F5FF-2389672B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2400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Maintenance &amp; Continuous Improvement</a:t>
            </a:r>
            <a:endParaRPr lang="en-U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D9F68-4990-8021-86AE-E4B1B46EC51D}"/>
              </a:ext>
            </a:extLst>
          </p:cNvPr>
          <p:cNvSpPr txBox="1"/>
          <p:nvPr/>
        </p:nvSpPr>
        <p:spPr>
          <a:xfrm>
            <a:off x="488707" y="1536174"/>
            <a:ext cx="55000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badi MT Condensed Light" panose="020B0306030101010103" pitchFamily="34" charset="77"/>
              </a:rPr>
              <a:t>Monitoring Tools:</a:t>
            </a:r>
            <a:r>
              <a:rPr lang="en-GB" sz="2400" dirty="0">
                <a:latin typeface="Abadi MT Condensed Light" panose="020B0306030101010103" pitchFamily="34" charset="77"/>
              </a:rPr>
              <a:t> Use of logs, metrics, and dashboards.</a:t>
            </a:r>
          </a:p>
          <a:p>
            <a:r>
              <a:rPr lang="en-GB" sz="2400" b="1" dirty="0">
                <a:latin typeface="Abadi MT Condensed Light" panose="020B0306030101010103" pitchFamily="34" charset="77"/>
              </a:rPr>
              <a:t>CI/CD Pipelines:</a:t>
            </a:r>
            <a:r>
              <a:rPr lang="en-GB" sz="2400" dirty="0">
                <a:latin typeface="Abadi MT Condensed Light" panose="020B0306030101010103" pitchFamily="34" charset="77"/>
              </a:rPr>
              <a:t> Automated deployment and updates.</a:t>
            </a:r>
          </a:p>
          <a:p>
            <a:r>
              <a:rPr lang="en-GB" sz="2400" b="1" dirty="0">
                <a:latin typeface="Abadi MT Condensed Light" panose="020B0306030101010103" pitchFamily="34" charset="77"/>
              </a:rPr>
              <a:t>Feedback Loop:</a:t>
            </a:r>
            <a:r>
              <a:rPr lang="en-GB" sz="2400" dirty="0">
                <a:latin typeface="Abadi MT Condensed Light" panose="020B0306030101010103" pitchFamily="34" charset="77"/>
              </a:rPr>
              <a:t> Incorporate user feedback and analytics for ongoing enhancements.</a:t>
            </a:r>
          </a:p>
          <a:p>
            <a:endParaRPr lang="en-GB" sz="2400" dirty="0"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9448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1BFF-00D6-FDF1-F5FF-2389672B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G" dirty="0"/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BEE1E-BB9D-4E83-3148-2487B7E11290}"/>
              </a:ext>
            </a:extLst>
          </p:cNvPr>
          <p:cNvSpPr txBox="1"/>
          <p:nvPr/>
        </p:nvSpPr>
        <p:spPr>
          <a:xfrm>
            <a:off x="1828800" y="1837765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Abadi MT Condensed Light" panose="020B0306030101010103" pitchFamily="34" charset="77"/>
              </a:rPr>
              <a:t>Overview of SDLC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Abadi MT Condensed Light" panose="020B0306030101010103" pitchFamily="34" charset="77"/>
              </a:rPr>
              <a:t>SDLC Phases in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Abadi MT Condensed Light" panose="020B0306030101010103" pitchFamily="34" charset="77"/>
              </a:rPr>
              <a:t>System Design for Event Management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Abadi MT Condensed Light" panose="020B0306030101010103" pitchFamily="34" charset="77"/>
              </a:rPr>
              <a:t>Key Architectural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Abadi MT Condensed Light" panose="020B0306030101010103" pitchFamily="34" charset="77"/>
              </a:rPr>
              <a:t>Scalability, Security, &amp;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Abadi MT Condensed Light" panose="020B0306030101010103" pitchFamily="34" charset="77"/>
              </a:rPr>
              <a:t>Q&amp;A</a:t>
            </a:r>
            <a:endParaRPr lang="en-UG" sz="3600" dirty="0"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4160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1BFF-00D6-FDF1-F5FF-2389672B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59080"/>
            <a:ext cx="10396882" cy="1151965"/>
          </a:xfrm>
        </p:spPr>
        <p:txBody>
          <a:bodyPr/>
          <a:lstStyle/>
          <a:p>
            <a:pPr algn="ctr"/>
            <a:r>
              <a:rPr lang="en-GB" dirty="0"/>
              <a:t>Introduction to SDLC</a:t>
            </a:r>
            <a:endParaRPr lang="en-U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BEE1E-BB9D-4E83-3148-2487B7E11290}"/>
              </a:ext>
            </a:extLst>
          </p:cNvPr>
          <p:cNvSpPr txBox="1"/>
          <p:nvPr/>
        </p:nvSpPr>
        <p:spPr>
          <a:xfrm>
            <a:off x="1769442" y="1654885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Copperplate Gothic Bold" panose="020E0705020206020404" pitchFamily="34" charset="77"/>
              </a:rPr>
              <a:t>Definition</a:t>
            </a:r>
            <a:r>
              <a:rPr lang="en-GB" sz="3600" dirty="0">
                <a:latin typeface="Abadi MT Condensed Light" panose="020B0306030101010103" pitchFamily="34" charset="77"/>
              </a:rPr>
              <a:t>: A structured process for designing, developing, testing, deploying, and maintaining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>
                <a:latin typeface="Copperplate Gothic Bold" panose="020E0705020206020404" pitchFamily="34" charset="77"/>
              </a:rPr>
              <a:t>Benefits</a:t>
            </a:r>
            <a:r>
              <a:rPr lang="en-GB" sz="3600" b="1" dirty="0"/>
              <a:t>:</a:t>
            </a:r>
            <a:r>
              <a:rPr lang="en-GB" sz="3600" b="1" dirty="0">
                <a:latin typeface="Abadi MT Condensed Light" panose="020B0306030101010103" pitchFamily="34" charset="77"/>
              </a:rPr>
              <a:t> </a:t>
            </a:r>
            <a:r>
              <a:rPr lang="en-GB" sz="3600" dirty="0">
                <a:latin typeface="Abadi MT Condensed Light" panose="020B0306030101010103" pitchFamily="34" charset="77"/>
              </a:rPr>
              <a:t>Improved project management, risk mitigation, quality assurance, cost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b="1" dirty="0">
                <a:latin typeface="Copperplate Gothic Bold" panose="020E0705020206020404" pitchFamily="34" charset="77"/>
              </a:rPr>
              <a:t>Common Models</a:t>
            </a:r>
            <a:r>
              <a:rPr lang="en-GB" sz="3600" b="1" dirty="0"/>
              <a:t>:</a:t>
            </a:r>
            <a:r>
              <a:rPr lang="en-GB" sz="3600" b="1" dirty="0">
                <a:latin typeface="Abadi MT Condensed Light" panose="020B0306030101010103" pitchFamily="34" charset="77"/>
              </a:rPr>
              <a:t>  </a:t>
            </a:r>
            <a:r>
              <a:rPr lang="en-GB" sz="3600" dirty="0">
                <a:latin typeface="Abadi MT Condensed Light" panose="020B0306030101010103" pitchFamily="34" charset="77"/>
              </a:rPr>
              <a:t>Waterfall, Spiral, Agile, Iterative, etc.</a:t>
            </a:r>
          </a:p>
        </p:txBody>
      </p:sp>
    </p:spTree>
    <p:extLst>
      <p:ext uri="{BB962C8B-B14F-4D97-AF65-F5344CB8AC3E}">
        <p14:creationId xmlns:p14="http://schemas.microsoft.com/office/powerpoint/2010/main" val="255448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1BFF-00D6-FDF1-F5FF-2389672B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6882" cy="1151965"/>
          </a:xfrm>
        </p:spPr>
        <p:txBody>
          <a:bodyPr/>
          <a:lstStyle/>
          <a:p>
            <a:pPr algn="ctr"/>
            <a:r>
              <a:rPr lang="en-GB" dirty="0"/>
              <a:t>SDLC Phases Overview</a:t>
            </a:r>
            <a:endParaRPr lang="en-U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BEE1E-BB9D-4E83-3148-2487B7E11290}"/>
              </a:ext>
            </a:extLst>
          </p:cNvPr>
          <p:cNvSpPr txBox="1"/>
          <p:nvPr/>
        </p:nvSpPr>
        <p:spPr>
          <a:xfrm>
            <a:off x="1981200" y="1151965"/>
            <a:ext cx="8229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badi MT Condensed Light" panose="020B0306030101010103" pitchFamily="34" charset="77"/>
              </a:rPr>
              <a:t>Planning &amp; Analysis:</a:t>
            </a:r>
            <a:r>
              <a:rPr lang="en-GB" sz="2800" dirty="0">
                <a:latin typeface="Abadi MT Condensed Light" panose="020B0306030101010103" pitchFamily="34" charset="77"/>
              </a:rPr>
              <a:t> Gathering requirements, feasibility studies, defining scope.</a:t>
            </a:r>
          </a:p>
          <a:p>
            <a:r>
              <a:rPr lang="en-GB" sz="2800" b="1" dirty="0">
                <a:latin typeface="Abadi MT Condensed Light" panose="020B0306030101010103" pitchFamily="34" charset="77"/>
              </a:rPr>
              <a:t>Design:</a:t>
            </a:r>
            <a:r>
              <a:rPr lang="en-GB" sz="2800" dirty="0">
                <a:latin typeface="Abadi MT Condensed Light" panose="020B0306030101010103" pitchFamily="34" charset="77"/>
              </a:rPr>
              <a:t> Architectural planning, database schema, UI/UX design.</a:t>
            </a:r>
          </a:p>
          <a:p>
            <a:r>
              <a:rPr lang="en-GB" sz="2800" b="1" dirty="0">
                <a:latin typeface="Abadi MT Condensed Light" panose="020B0306030101010103" pitchFamily="34" charset="77"/>
              </a:rPr>
              <a:t>Implementation (Coding):</a:t>
            </a:r>
            <a:r>
              <a:rPr lang="en-GB" sz="2800" dirty="0">
                <a:latin typeface="Abadi MT Condensed Light" panose="020B0306030101010103" pitchFamily="34" charset="77"/>
              </a:rPr>
              <a:t> Developing code based on design specifications.</a:t>
            </a:r>
          </a:p>
          <a:p>
            <a:r>
              <a:rPr lang="en-GB" sz="2800" b="1" dirty="0">
                <a:latin typeface="Abadi MT Condensed Light" panose="020B0306030101010103" pitchFamily="34" charset="77"/>
              </a:rPr>
              <a:t>Testing:</a:t>
            </a:r>
            <a:r>
              <a:rPr lang="en-GB" sz="2800" dirty="0">
                <a:latin typeface="Abadi MT Condensed Light" panose="020B0306030101010103" pitchFamily="34" charset="77"/>
              </a:rPr>
              <a:t> Unit, integration, user acceptance tests.</a:t>
            </a:r>
          </a:p>
          <a:p>
            <a:r>
              <a:rPr lang="en-GB" sz="2800" b="1" dirty="0">
                <a:latin typeface="Abadi MT Condensed Light" panose="020B0306030101010103" pitchFamily="34" charset="77"/>
              </a:rPr>
              <a:t>Deployment:</a:t>
            </a:r>
            <a:r>
              <a:rPr lang="en-GB" sz="2800" dirty="0">
                <a:latin typeface="Abadi MT Condensed Light" panose="020B0306030101010103" pitchFamily="34" charset="77"/>
              </a:rPr>
              <a:t> Releasing the system for public use.</a:t>
            </a:r>
          </a:p>
          <a:p>
            <a:r>
              <a:rPr lang="en-GB" sz="2800" b="1" dirty="0">
                <a:latin typeface="Abadi MT Condensed Light" panose="020B0306030101010103" pitchFamily="34" charset="77"/>
              </a:rPr>
              <a:t>Maintenance:</a:t>
            </a:r>
            <a:r>
              <a:rPr lang="en-GB" sz="2800" dirty="0">
                <a:latin typeface="Abadi MT Condensed Light" panose="020B0306030101010103" pitchFamily="34" charset="77"/>
              </a:rPr>
              <a:t> Ongoing support, updates, and enhancements.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600" dirty="0"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2569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1BFF-00D6-FDF1-F5FF-2389672B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2400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Applying SDLC to an Event Management System</a:t>
            </a:r>
            <a:endParaRPr lang="en-U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BEE1E-BB9D-4E83-3148-2487B7E11290}"/>
              </a:ext>
            </a:extLst>
          </p:cNvPr>
          <p:cNvSpPr txBox="1"/>
          <p:nvPr/>
        </p:nvSpPr>
        <p:spPr>
          <a:xfrm>
            <a:off x="137160" y="1658987"/>
            <a:ext cx="56083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badi MT Condensed Light" panose="020B0306030101010103" pitchFamily="34" charset="77"/>
              </a:rPr>
              <a:t>Requirement Analysis:</a:t>
            </a:r>
            <a:endParaRPr lang="en-GB" sz="2400" dirty="0">
              <a:latin typeface="Abadi MT Condensed Light" panose="020B03060301010101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Abadi MT Condensed Light" panose="020B0306030101010103" pitchFamily="34" charset="77"/>
              </a:rPr>
              <a:t>Identify features (event creation, ticketing, payment, notifications).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Abadi MT Condensed Light" panose="020B0306030101010103" pitchFamily="34" charset="77"/>
              </a:rPr>
              <a:t>Stakeholder interviews (organizers, attendees, admin).</a:t>
            </a:r>
          </a:p>
          <a:p>
            <a:endParaRPr lang="en-GB" sz="2400" dirty="0">
              <a:latin typeface="Abadi MT Condensed Light" panose="020B0306030101010103" pitchFamily="34" charset="77"/>
            </a:endParaRPr>
          </a:p>
          <a:p>
            <a:r>
              <a:rPr lang="en-GB" sz="2400" b="1" dirty="0">
                <a:latin typeface="Abadi MT Condensed Light" panose="020B0306030101010103" pitchFamily="34" charset="77"/>
              </a:rPr>
              <a:t>Design Documentation:</a:t>
            </a:r>
            <a:endParaRPr lang="en-GB" sz="2400" dirty="0">
              <a:latin typeface="Abadi MT Condensed Light" panose="020B03060301010101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Abadi MT Condensed Light" panose="020B0306030101010103" pitchFamily="34" charset="77"/>
              </a:rPr>
              <a:t>Create Software Requirements Specification (SRS).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Abadi MT Condensed Light" panose="020B0306030101010103" pitchFamily="34" charset="77"/>
              </a:rPr>
              <a:t>Develop high-level architectural diagrams.</a:t>
            </a:r>
          </a:p>
          <a:p>
            <a:endParaRPr lang="en-GB" sz="2400" dirty="0">
              <a:latin typeface="Abadi MT Condensed Light" panose="020B03060301010101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600" dirty="0">
              <a:latin typeface="Abadi MT Condensed Light" panose="020B03060301010101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D9F68-4990-8021-86AE-E4B1B46EC51D}"/>
              </a:ext>
            </a:extLst>
          </p:cNvPr>
          <p:cNvSpPr txBox="1"/>
          <p:nvPr/>
        </p:nvSpPr>
        <p:spPr>
          <a:xfrm>
            <a:off x="5884242" y="4038600"/>
            <a:ext cx="5500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badi MT Condensed Light" panose="020B0306030101010103" pitchFamily="34" charset="77"/>
              </a:rPr>
              <a:t>Testing Strategy:</a:t>
            </a:r>
            <a:endParaRPr lang="en-GB" sz="2400" dirty="0">
              <a:latin typeface="Abadi MT Condensed Light" panose="020B03060301010101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Abadi MT Condensed Light" panose="020B0306030101010103" pitchFamily="34" charset="77"/>
              </a:rPr>
              <a:t>Simulate high traffic scenarios and real-time booking flows.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57337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1BFF-00D6-FDF1-F5FF-2389672B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2400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High-Level System Architecture</a:t>
            </a:r>
            <a:endParaRPr lang="en-U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D9F68-4990-8021-86AE-E4B1B46EC51D}"/>
              </a:ext>
            </a:extLst>
          </p:cNvPr>
          <p:cNvSpPr txBox="1"/>
          <p:nvPr/>
        </p:nvSpPr>
        <p:spPr>
          <a:xfrm>
            <a:off x="384204" y="1304365"/>
            <a:ext cx="55000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badi MT Condensed Light" panose="020B0306030101010103" pitchFamily="34" charset="77"/>
              </a:rPr>
              <a:t>Architecture Type:</a:t>
            </a:r>
            <a:r>
              <a:rPr lang="en-GB" sz="2400" dirty="0">
                <a:latin typeface="Abadi MT Condensed Light" panose="020B0306030101010103" pitchFamily="34" charset="77"/>
              </a:rPr>
              <a:t> Event-driven, monolith application</a:t>
            </a:r>
          </a:p>
          <a:p>
            <a:r>
              <a:rPr lang="en-GB" sz="2400" b="1" dirty="0">
                <a:latin typeface="Abadi MT Condensed Light" panose="020B0306030101010103" pitchFamily="34" charset="77"/>
              </a:rPr>
              <a:t>Key Components:</a:t>
            </a:r>
            <a:endParaRPr lang="en-GB" sz="2400" dirty="0">
              <a:latin typeface="Abadi MT Condensed Light" panose="020B03060301010101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Abadi MT Condensed Light" panose="020B0306030101010103" pitchFamily="34" charset="77"/>
              </a:rPr>
              <a:t>User Management Service:</a:t>
            </a:r>
            <a:r>
              <a:rPr lang="en-GB" sz="2400" dirty="0">
                <a:latin typeface="Abadi MT Condensed Light" panose="020B0306030101010103" pitchFamily="34" charset="77"/>
              </a:rPr>
              <a:t> Handles registration, authentication, profiles.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Abadi MT Condensed Light" panose="020B0306030101010103" pitchFamily="34" charset="77"/>
              </a:rPr>
              <a:t>Event Management Service:</a:t>
            </a:r>
            <a:r>
              <a:rPr lang="en-GB" sz="2400" dirty="0">
                <a:latin typeface="Abadi MT Condensed Light" panose="020B0306030101010103" pitchFamily="34" charset="77"/>
              </a:rPr>
              <a:t> Creates and manages events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Abadi MT Condensed Light" panose="020B0306030101010103" pitchFamily="34" charset="77"/>
              </a:rPr>
              <a:t>Ticketing &amp; Booking Service:</a:t>
            </a:r>
            <a:r>
              <a:rPr lang="en-GB" sz="2400" dirty="0">
                <a:latin typeface="Abadi MT Condensed Light" panose="020B0306030101010103" pitchFamily="34" charset="77"/>
              </a:rPr>
              <a:t> Manages ticket inventory, booking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Abadi MT Condensed Light" panose="020B0306030101010103" pitchFamily="34" charset="77"/>
              </a:rPr>
              <a:t>Payment Integration:</a:t>
            </a:r>
            <a:r>
              <a:rPr lang="en-GB" sz="2400" dirty="0">
                <a:latin typeface="Abadi MT Condensed Light" panose="020B0306030101010103" pitchFamily="34" charset="77"/>
              </a:rPr>
              <a:t> Secure payment gateway integration.</a:t>
            </a:r>
          </a:p>
          <a:p>
            <a:endParaRPr lang="en-GB" sz="2400" dirty="0">
              <a:latin typeface="Abadi MT Condensed Light" panose="020B03060301010101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AD1535-7657-81CD-3453-89D5DF341910}"/>
              </a:ext>
            </a:extLst>
          </p:cNvPr>
          <p:cNvSpPr txBox="1"/>
          <p:nvPr/>
        </p:nvSpPr>
        <p:spPr>
          <a:xfrm>
            <a:off x="5719405" y="1397725"/>
            <a:ext cx="610147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badi MT Condensed Light" panose="020B0306030101010103" pitchFamily="34" charset="77"/>
              </a:rPr>
              <a:t>Notification Service:</a:t>
            </a:r>
            <a:r>
              <a:rPr lang="en-GB" sz="2000" dirty="0">
                <a:latin typeface="Abadi MT Condensed Light" panose="020B0306030101010103" pitchFamily="34" charset="77"/>
              </a:rPr>
              <a:t> Real-time alerts (email, SMS, app notifications).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badi MT Condensed Light" panose="020B0306030101010103" pitchFamily="34" charset="77"/>
              </a:rPr>
              <a:t>Analytics &amp; Reporting:</a:t>
            </a:r>
            <a:r>
              <a:rPr lang="en-GB" sz="2000" dirty="0">
                <a:latin typeface="Abadi MT Condensed Light" panose="020B0306030101010103" pitchFamily="34" charset="77"/>
              </a:rPr>
              <a:t> Real-time data processing and dashboard.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84247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1BFF-00D6-FDF1-F5FF-2389672B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2400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Detailed Component Diagram</a:t>
            </a:r>
            <a:endParaRPr lang="en-U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E5ABA-1B85-5F6C-6D4E-3E341944F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49" y="1149530"/>
            <a:ext cx="7852047" cy="44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1BFF-00D6-FDF1-F5FF-2389672B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2400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Scalability &amp; Performance Considerations</a:t>
            </a:r>
            <a:endParaRPr lang="en-U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D9F68-4990-8021-86AE-E4B1B46EC51D}"/>
              </a:ext>
            </a:extLst>
          </p:cNvPr>
          <p:cNvSpPr txBox="1"/>
          <p:nvPr/>
        </p:nvSpPr>
        <p:spPr>
          <a:xfrm>
            <a:off x="384204" y="1552559"/>
            <a:ext cx="55000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badi MT Condensed Light" panose="020B0306030101010103" pitchFamily="34" charset="77"/>
              </a:rPr>
              <a:t>Horizontal Scaling:  </a:t>
            </a:r>
            <a:r>
              <a:rPr lang="en-GB" sz="2400" dirty="0">
                <a:latin typeface="Abadi MT Condensed Light" panose="020B0306030101010103" pitchFamily="34" charset="77"/>
              </a:rPr>
              <a:t>Add more replicas of databases based on requests</a:t>
            </a:r>
          </a:p>
          <a:p>
            <a:r>
              <a:rPr lang="en-GB" sz="2400" b="1" dirty="0">
                <a:latin typeface="Abadi MT Condensed Light" panose="020B0306030101010103" pitchFamily="34" charset="77"/>
              </a:rPr>
              <a:t>Caching:</a:t>
            </a:r>
            <a:r>
              <a:rPr lang="en-GB" sz="2400" dirty="0">
                <a:latin typeface="Abadi MT Condensed Light" panose="020B0306030101010103" pitchFamily="34" charset="77"/>
              </a:rPr>
              <a:t> Use Redis or similar to improve response times.</a:t>
            </a:r>
          </a:p>
          <a:p>
            <a:r>
              <a:rPr lang="en-GB" sz="2400" b="1" dirty="0">
                <a:latin typeface="Abadi MT Condensed Light" panose="020B0306030101010103" pitchFamily="34" charset="77"/>
              </a:rPr>
              <a:t>Event-Driven Design Benefits:</a:t>
            </a:r>
            <a:endParaRPr lang="en-GB" sz="2400" dirty="0">
              <a:latin typeface="Abadi MT Condensed Light" panose="020B03060301010101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Abadi MT Condensed Light" panose="020B0306030101010103" pitchFamily="34" charset="77"/>
              </a:rPr>
              <a:t>Asynchronous processing reduces bottlenecks.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Abadi MT Condensed Light" panose="020B0306030101010103" pitchFamily="34" charset="77"/>
              </a:rPr>
              <a:t>Push-based messaging lowers network overhead.</a:t>
            </a:r>
          </a:p>
          <a:p>
            <a:endParaRPr lang="en-GB" sz="2400" dirty="0"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1436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1BFF-00D6-FDF1-F5FF-2389672B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2400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Security &amp; Reliability</a:t>
            </a:r>
            <a:endParaRPr lang="en-U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D9F68-4990-8021-86AE-E4B1B46EC51D}"/>
              </a:ext>
            </a:extLst>
          </p:cNvPr>
          <p:cNvSpPr txBox="1"/>
          <p:nvPr/>
        </p:nvSpPr>
        <p:spPr>
          <a:xfrm>
            <a:off x="488707" y="1536174"/>
            <a:ext cx="55000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badi MT Condensed Light" panose="020B0306030101010103" pitchFamily="34" charset="77"/>
              </a:rPr>
              <a:t>Security Practices:</a:t>
            </a:r>
            <a:endParaRPr lang="en-GB" sz="2400" dirty="0">
              <a:latin typeface="Abadi MT Condensed Light" panose="020B03060301010101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Abadi MT Condensed Light" panose="020B0306030101010103" pitchFamily="34" charset="77"/>
              </a:rPr>
              <a:t> Sessions for authentication.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Abadi MT Condensed Light" panose="020B0306030101010103" pitchFamily="34" charset="77"/>
              </a:rPr>
              <a:t> Encryption of data in transit and at rest.</a:t>
            </a:r>
          </a:p>
          <a:p>
            <a:r>
              <a:rPr lang="en-GB" sz="2400" b="1" dirty="0">
                <a:latin typeface="Abadi MT Condensed Light" panose="020B0306030101010103" pitchFamily="34" charset="77"/>
              </a:rPr>
              <a:t>Fault Tolerance:</a:t>
            </a:r>
            <a:endParaRPr lang="en-GB" sz="2400" dirty="0">
              <a:latin typeface="Abadi MT Condensed Light" panose="020B03060301010101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badi MT Condensed Light" panose="020B0306030101010103" pitchFamily="34" charset="77"/>
              </a:rPr>
              <a:t>Automated recovery with event replay.</a:t>
            </a:r>
          </a:p>
          <a:p>
            <a:r>
              <a:rPr lang="en-GB" sz="2400" b="1" dirty="0">
                <a:latin typeface="Abadi MT Condensed Light" panose="020B0306030101010103" pitchFamily="34" charset="77"/>
              </a:rPr>
              <a:t>Testing:</a:t>
            </a:r>
            <a:endParaRPr lang="en-GB" sz="2400" dirty="0">
              <a:latin typeface="Abadi MT Condensed Light" panose="020B0306030101010103" pitchFamily="34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Abadi MT Condensed Light" panose="020B0306030101010103" pitchFamily="34" charset="77"/>
              </a:rPr>
              <a:t> Comprehensive testing strategies (unit, feature, stress testing).</a:t>
            </a:r>
          </a:p>
          <a:p>
            <a:endParaRPr lang="en-GB" sz="2400" dirty="0"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01673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136</TotalTime>
  <Words>416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 MT Condensed Light</vt:lpstr>
      <vt:lpstr>Arial</vt:lpstr>
      <vt:lpstr>Copperplate Gothic Bold</vt:lpstr>
      <vt:lpstr>Impact</vt:lpstr>
      <vt:lpstr>Main Event</vt:lpstr>
      <vt:lpstr>Building an Event Management System </vt:lpstr>
      <vt:lpstr>AGENDA</vt:lpstr>
      <vt:lpstr>Introduction to SDLC</vt:lpstr>
      <vt:lpstr>SDLC Phases Overview</vt:lpstr>
      <vt:lpstr>Applying SDLC to an Event Management System</vt:lpstr>
      <vt:lpstr>High-Level System Architecture</vt:lpstr>
      <vt:lpstr>Detailed Component Diagram</vt:lpstr>
      <vt:lpstr>Scalability &amp; Performance Considerations</vt:lpstr>
      <vt:lpstr>Security &amp; Reliability</vt:lpstr>
      <vt:lpstr>Maintenance &amp; Continuous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Event Management System </dc:title>
  <dc:creator>Microsoft Office User</dc:creator>
  <cp:lastModifiedBy>Microsoft Office User</cp:lastModifiedBy>
  <cp:revision>1</cp:revision>
  <dcterms:created xsi:type="dcterms:W3CDTF">2025-04-02T17:59:04Z</dcterms:created>
  <dcterms:modified xsi:type="dcterms:W3CDTF">2025-04-02T20:15:09Z</dcterms:modified>
</cp:coreProperties>
</file>