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766" r:id="rId5"/>
    <p:sldMasterId id="2147483765" r:id="rId6"/>
    <p:sldMasterId id="2147483775" r:id="rId7"/>
    <p:sldMasterId id="2147483778" r:id="rId8"/>
  </p:sldMasterIdLst>
  <p:notesMasterIdLst>
    <p:notesMasterId r:id="rId23"/>
  </p:notesMasterIdLst>
  <p:sldIdLst>
    <p:sldId id="268" r:id="rId9"/>
    <p:sldId id="257" r:id="rId10"/>
    <p:sldId id="270" r:id="rId11"/>
    <p:sldId id="259" r:id="rId12"/>
    <p:sldId id="261" r:id="rId13"/>
    <p:sldId id="260" r:id="rId14"/>
    <p:sldId id="264" r:id="rId15"/>
    <p:sldId id="262" r:id="rId16"/>
    <p:sldId id="269" r:id="rId17"/>
    <p:sldId id="266" r:id="rId18"/>
    <p:sldId id="272" r:id="rId19"/>
    <p:sldId id="271" r:id="rId20"/>
    <p:sldId id="267" r:id="rId21"/>
    <p:sldId id="265" r:id="rId2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a:srgbClr val="FCDD00"/>
    <a:srgbClr val="981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33D0F-0F1B-4DA2-877D-73E0AA6AED0E}" v="21" dt="2023-08-22T11:21:17.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8" autoAdjust="0"/>
    <p:restoredTop sz="89688" autoAdjust="0"/>
  </p:normalViewPr>
  <p:slideViewPr>
    <p:cSldViewPr snapToGrid="0">
      <p:cViewPr varScale="1">
        <p:scale>
          <a:sx n="100" d="100"/>
          <a:sy n="100" d="100"/>
        </p:scale>
        <p:origin x="1332" y="84"/>
      </p:cViewPr>
      <p:guideLst/>
    </p:cSldViewPr>
  </p:slideViewPr>
  <p:notesTextViewPr>
    <p:cViewPr>
      <p:scale>
        <a:sx n="100" d="100"/>
        <a:sy n="100" d="100"/>
      </p:scale>
      <p:origin x="0" y="0"/>
    </p:cViewPr>
  </p:notesTextViewPr>
  <p:gridSpacing cx="75609" cy="7560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20F55-E09E-7F42-B5C2-206BEAFB62A2}" type="datetimeFigureOut">
              <a:rPr lang="sv-SE" smtClean="0"/>
              <a:t>2023-12-11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56DE9-60E4-F646-A5E1-FD949532A2D9}" type="slidenum">
              <a:rPr lang="sv-SE" smtClean="0"/>
              <a:t>‹#›</a:t>
            </a:fld>
            <a:endParaRPr lang="sv-SE"/>
          </a:p>
        </p:txBody>
      </p:sp>
    </p:spTree>
    <p:extLst>
      <p:ext uri="{BB962C8B-B14F-4D97-AF65-F5344CB8AC3E}">
        <p14:creationId xmlns:p14="http://schemas.microsoft.com/office/powerpoint/2010/main" val="383692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2</a:t>
            </a:fld>
            <a:endParaRPr lang="sv-SE"/>
          </a:p>
        </p:txBody>
      </p:sp>
    </p:spTree>
    <p:extLst>
      <p:ext uri="{BB962C8B-B14F-4D97-AF65-F5344CB8AC3E}">
        <p14:creationId xmlns:p14="http://schemas.microsoft.com/office/powerpoint/2010/main" val="13501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5</a:t>
            </a:fld>
            <a:endParaRPr lang="sv-SE"/>
          </a:p>
        </p:txBody>
      </p:sp>
    </p:spTree>
    <p:extLst>
      <p:ext uri="{BB962C8B-B14F-4D97-AF65-F5344CB8AC3E}">
        <p14:creationId xmlns:p14="http://schemas.microsoft.com/office/powerpoint/2010/main" val="812841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www.facebook.com/advania.se/" TargetMode="External"/><Relationship Id="rId13" Type="http://schemas.openxmlformats.org/officeDocument/2006/relationships/hyperlink" Target="https://www.instagram.com/lifeatadvania/" TargetMode="External"/><Relationship Id="rId3" Type="http://schemas.openxmlformats.org/officeDocument/2006/relationships/image" Target="../media/image5.svg"/><Relationship Id="rId7" Type="http://schemas.openxmlformats.org/officeDocument/2006/relationships/hyperlink" Target="https://www.linkedin.com/company/2603603/admin/" TargetMode="External"/><Relationship Id="rId12"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svg"/><Relationship Id="rId11" Type="http://schemas.openxmlformats.org/officeDocument/2006/relationships/image" Target="../media/image10.pn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hyperlink" Target="http://advania.se/" TargetMode="External"/><Relationship Id="rId9"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5.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Rubrikbild">
    <p:spTree>
      <p:nvGrpSpPr>
        <p:cNvPr id="1" name=""/>
        <p:cNvGrpSpPr/>
        <p:nvPr/>
      </p:nvGrpSpPr>
      <p:grpSpPr>
        <a:xfrm>
          <a:off x="0" y="0"/>
          <a:ext cx="0" cy="0"/>
          <a:chOff x="0" y="0"/>
          <a:chExt cx="0" cy="0"/>
        </a:xfrm>
      </p:grpSpPr>
      <p:sp>
        <p:nvSpPr>
          <p:cNvPr id="6" name="Bild 5">
            <a:extLst>
              <a:ext uri="{FF2B5EF4-FFF2-40B4-BE49-F238E27FC236}">
                <a16:creationId xmlns:a16="http://schemas.microsoft.com/office/drawing/2014/main" id="{3C48E9F4-AC74-22A6-F2E4-CAD2F8589E74}"/>
              </a:ext>
            </a:extLst>
          </p:cNvPr>
          <p:cNvSpPr/>
          <p:nvPr userDrawn="1"/>
        </p:nvSpPr>
        <p:spPr>
          <a:xfrm flipH="1" flipV="1">
            <a:off x="-1" y="-12972"/>
            <a:ext cx="7188591" cy="6882770"/>
          </a:xfrm>
          <a:custGeom>
            <a:avLst/>
            <a:gdLst>
              <a:gd name="connsiteX0" fmla="*/ 1835457 w 5064526"/>
              <a:gd name="connsiteY0" fmla="*/ 0 h 6858000"/>
              <a:gd name="connsiteX1" fmla="*/ 5064526 w 5064526"/>
              <a:gd name="connsiteY1" fmla="*/ 0 h 6858000"/>
              <a:gd name="connsiteX2" fmla="*/ 5064526 w 5064526"/>
              <a:gd name="connsiteY2" fmla="*/ 6858000 h 6858000"/>
              <a:gd name="connsiteX3" fmla="*/ 0 w 5064526"/>
              <a:gd name="connsiteY3" fmla="*/ 6855651 h 6858000"/>
              <a:gd name="connsiteX4" fmla="*/ 1835457 w 5064526"/>
              <a:gd name="connsiteY4" fmla="*/ 0 h 6858000"/>
              <a:gd name="connsiteX0" fmla="*/ 1835457 w 7164697"/>
              <a:gd name="connsiteY0" fmla="*/ 0 h 6858000"/>
              <a:gd name="connsiteX1" fmla="*/ 5064526 w 7164697"/>
              <a:gd name="connsiteY1" fmla="*/ 0 h 6858000"/>
              <a:gd name="connsiteX2" fmla="*/ 7164697 w 7164697"/>
              <a:gd name="connsiteY2" fmla="*/ 6858000 h 6858000"/>
              <a:gd name="connsiteX3" fmla="*/ 0 w 7164697"/>
              <a:gd name="connsiteY3" fmla="*/ 6855651 h 6858000"/>
              <a:gd name="connsiteX4" fmla="*/ 1835457 w 7164697"/>
              <a:gd name="connsiteY4" fmla="*/ 0 h 6858000"/>
              <a:gd name="connsiteX0" fmla="*/ 1835457 w 7164697"/>
              <a:gd name="connsiteY0" fmla="*/ 11798 h 6869798"/>
              <a:gd name="connsiteX1" fmla="*/ 7164697 w 7164697"/>
              <a:gd name="connsiteY1" fmla="*/ 0 h 6869798"/>
              <a:gd name="connsiteX2" fmla="*/ 7164697 w 7164697"/>
              <a:gd name="connsiteY2" fmla="*/ 6869798 h 6869798"/>
              <a:gd name="connsiteX3" fmla="*/ 0 w 7164697"/>
              <a:gd name="connsiteY3" fmla="*/ 6867449 h 6869798"/>
              <a:gd name="connsiteX4" fmla="*/ 1835457 w 7164697"/>
              <a:gd name="connsiteY4" fmla="*/ 11798 h 6869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4697" h="6869798">
                <a:moveTo>
                  <a:pt x="1835457" y="11798"/>
                </a:moveTo>
                <a:lnTo>
                  <a:pt x="7164697" y="0"/>
                </a:lnTo>
                <a:lnTo>
                  <a:pt x="7164697" y="6869798"/>
                </a:lnTo>
                <a:lnTo>
                  <a:pt x="0" y="6867449"/>
                </a:lnTo>
                <a:lnTo>
                  <a:pt x="1835457" y="11798"/>
                </a:lnTo>
                <a:close/>
              </a:path>
            </a:pathLst>
          </a:custGeom>
          <a:solidFill>
            <a:schemeClr val="accent3"/>
          </a:solidFill>
          <a:ln w="6338" cap="flat">
            <a:noFill/>
            <a:prstDash val="solid"/>
            <a:miter/>
          </a:ln>
        </p:spPr>
        <p:txBody>
          <a:bodyPr rtlCol="0" anchor="ctr"/>
          <a:lstStyle/>
          <a:p>
            <a:endParaRPr lang="sv-SE" dirty="0"/>
          </a:p>
        </p:txBody>
      </p:sp>
      <p:sp>
        <p:nvSpPr>
          <p:cNvPr id="3" name="Underrubrik 2">
            <a:extLst>
              <a:ext uri="{FF2B5EF4-FFF2-40B4-BE49-F238E27FC236}">
                <a16:creationId xmlns:a16="http://schemas.microsoft.com/office/drawing/2014/main" id="{BE1BC57A-34BD-A7A2-9F51-00A898B6233D}"/>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id="{E3A6CB11-1C72-4C37-88CE-A222673A3325}"/>
              </a:ext>
            </a:extLst>
          </p:cNvPr>
          <p:cNvSpPr>
            <a:spLocks noGrp="1"/>
          </p:cNvSpPr>
          <p:nvPr>
            <p:ph type="dt" sz="half" idx="10"/>
          </p:nvPr>
        </p:nvSpPr>
        <p:spPr>
          <a:xfrm>
            <a:off x="789140" y="4502497"/>
            <a:ext cx="2776142" cy="365125"/>
          </a:xfrm>
          <a:prstGeom prst="rect">
            <a:avLst/>
          </a:prstGeom>
        </p:spPr>
        <p:txBody>
          <a:bodyPr/>
          <a:lstStyle>
            <a:lvl1pPr>
              <a:defRPr sz="1600">
                <a:solidFill>
                  <a:schemeClr val="bg1"/>
                </a:solidFill>
                <a:latin typeface="+mn-lt"/>
              </a:defRPr>
            </a:lvl1pPr>
          </a:lstStyle>
          <a:p>
            <a:fld id="{C6F47C66-D121-9A42-BA24-809897433D99}" type="datetimeFigureOut">
              <a:rPr lang="sv-SE" smtClean="0"/>
              <a:pPr/>
              <a:t>2023-12-11</a:t>
            </a:fld>
            <a:endParaRPr lang="sv-SE" dirty="0"/>
          </a:p>
        </p:txBody>
      </p:sp>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9140" y="5322198"/>
            <a:ext cx="1415441" cy="695139"/>
          </a:xfrm>
          <a:prstGeom prst="rect">
            <a:avLst/>
          </a:prstGeom>
        </p:spPr>
      </p:pic>
      <p:sp>
        <p:nvSpPr>
          <p:cNvPr id="5" name="Platshållare för bild 9">
            <a:extLst>
              <a:ext uri="{FF2B5EF4-FFF2-40B4-BE49-F238E27FC236}">
                <a16:creationId xmlns:a16="http://schemas.microsoft.com/office/drawing/2014/main" id="{F1CCFDFC-8116-577E-8BE8-AC257A265CD3}"/>
              </a:ext>
            </a:extLst>
          </p:cNvPr>
          <p:cNvSpPr>
            <a:spLocks noGrp="1"/>
          </p:cNvSpPr>
          <p:nvPr>
            <p:ph type="pic" sz="quarter" idx="15"/>
          </p:nvPr>
        </p:nvSpPr>
        <p:spPr>
          <a:xfrm>
            <a:off x="5329630" y="-12972"/>
            <a:ext cx="6886601" cy="688327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 name="connsiteX0" fmla="*/ 1835457 w 6856471"/>
              <a:gd name="connsiteY0" fmla="*/ 0 h 6858000"/>
              <a:gd name="connsiteX1" fmla="*/ 6856471 w 6856471"/>
              <a:gd name="connsiteY1" fmla="*/ 0 h 6858000"/>
              <a:gd name="connsiteX2" fmla="*/ 5063067 w 6856471"/>
              <a:gd name="connsiteY2" fmla="*/ 6858000 h 6858000"/>
              <a:gd name="connsiteX3" fmla="*/ 0 w 6856471"/>
              <a:gd name="connsiteY3" fmla="*/ 6855651 h 6858000"/>
              <a:gd name="connsiteX4" fmla="*/ 1835457 w 6856471"/>
              <a:gd name="connsiteY4" fmla="*/ 0 h 6858000"/>
              <a:gd name="connsiteX0" fmla="*/ 1835457 w 6862370"/>
              <a:gd name="connsiteY0" fmla="*/ 0 h 6855651"/>
              <a:gd name="connsiteX1" fmla="*/ 6856471 w 6862370"/>
              <a:gd name="connsiteY1" fmla="*/ 0 h 6855651"/>
              <a:gd name="connsiteX2" fmla="*/ 6862370 w 6862370"/>
              <a:gd name="connsiteY2" fmla="*/ 6852101 h 6855651"/>
              <a:gd name="connsiteX3" fmla="*/ 0 w 6862370"/>
              <a:gd name="connsiteY3" fmla="*/ 6855651 h 6855651"/>
              <a:gd name="connsiteX4" fmla="*/ 1835457 w 6862370"/>
              <a:gd name="connsiteY4" fmla="*/ 0 h 6855651"/>
              <a:gd name="connsiteX0" fmla="*/ 1835457 w 6866470"/>
              <a:gd name="connsiteY0" fmla="*/ 0 h 6855651"/>
              <a:gd name="connsiteX1" fmla="*/ 6866147 w 6866470"/>
              <a:gd name="connsiteY1" fmla="*/ 4819 h 6855651"/>
              <a:gd name="connsiteX2" fmla="*/ 6862370 w 6866470"/>
              <a:gd name="connsiteY2" fmla="*/ 6852101 h 6855651"/>
              <a:gd name="connsiteX3" fmla="*/ 0 w 6866470"/>
              <a:gd name="connsiteY3" fmla="*/ 6855651 h 6855651"/>
              <a:gd name="connsiteX4" fmla="*/ 1835457 w 6866470"/>
              <a:gd name="connsiteY4" fmla="*/ 0 h 6855651"/>
              <a:gd name="connsiteX0" fmla="*/ 1835457 w 6878636"/>
              <a:gd name="connsiteY0" fmla="*/ 0 h 6856149"/>
              <a:gd name="connsiteX1" fmla="*/ 6866147 w 6878636"/>
              <a:gd name="connsiteY1" fmla="*/ 4819 h 6856149"/>
              <a:gd name="connsiteX2" fmla="*/ 6878636 w 6878636"/>
              <a:gd name="connsiteY2" fmla="*/ 6856149 h 6856149"/>
              <a:gd name="connsiteX3" fmla="*/ 0 w 6878636"/>
              <a:gd name="connsiteY3" fmla="*/ 6855651 h 6856149"/>
              <a:gd name="connsiteX4" fmla="*/ 1835457 w 6878636"/>
              <a:gd name="connsiteY4" fmla="*/ 0 h 6856149"/>
              <a:gd name="connsiteX0" fmla="*/ 1835457 w 6890715"/>
              <a:gd name="connsiteY0" fmla="*/ 0 h 6856149"/>
              <a:gd name="connsiteX1" fmla="*/ 6890546 w 6890715"/>
              <a:gd name="connsiteY1" fmla="*/ 12915 h 6856149"/>
              <a:gd name="connsiteX2" fmla="*/ 6878636 w 6890715"/>
              <a:gd name="connsiteY2" fmla="*/ 6856149 h 6856149"/>
              <a:gd name="connsiteX3" fmla="*/ 0 w 6890715"/>
              <a:gd name="connsiteY3" fmla="*/ 6855651 h 6856149"/>
              <a:gd name="connsiteX4" fmla="*/ 1835457 w 6890715"/>
              <a:gd name="connsiteY4" fmla="*/ 0 h 6856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0715" h="6856149">
                <a:moveTo>
                  <a:pt x="1835457" y="0"/>
                </a:moveTo>
                <a:lnTo>
                  <a:pt x="6890546" y="12915"/>
                </a:lnTo>
                <a:cubicBezTo>
                  <a:pt x="6892512" y="2296949"/>
                  <a:pt x="6876670" y="4572115"/>
                  <a:pt x="6878636" y="6856149"/>
                </a:cubicBezTo>
                <a:lnTo>
                  <a:pt x="0" y="6855651"/>
                </a:lnTo>
                <a:lnTo>
                  <a:pt x="1835457" y="0"/>
                </a:lnTo>
                <a:close/>
              </a:path>
            </a:pathLst>
          </a:custGeom>
          <a:ln>
            <a:noFill/>
          </a:ln>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416102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_2 spalt">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800" y="1677599"/>
            <a:ext cx="5123213"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Platshållare för innehåll 2">
            <a:extLst>
              <a:ext uri="{FF2B5EF4-FFF2-40B4-BE49-F238E27FC236}">
                <a16:creationId xmlns:a16="http://schemas.microsoft.com/office/drawing/2014/main" id="{0574A7DB-B008-DA8B-72F4-BA604B95E859}"/>
              </a:ext>
            </a:extLst>
          </p:cNvPr>
          <p:cNvSpPr>
            <a:spLocks noGrp="1"/>
          </p:cNvSpPr>
          <p:nvPr>
            <p:ph idx="14"/>
          </p:nvPr>
        </p:nvSpPr>
        <p:spPr>
          <a:xfrm>
            <a:off x="6230589" y="1677599"/>
            <a:ext cx="5123213" cy="4498749"/>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64717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bild hög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7527085"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4" name="Platshållare för bild 3">
            <a:extLst>
              <a:ext uri="{FF2B5EF4-FFF2-40B4-BE49-F238E27FC236}">
                <a16:creationId xmlns:a16="http://schemas.microsoft.com/office/drawing/2014/main" id="{6B38ABA2-E775-31BD-E6DF-5D9028083F39}"/>
              </a:ext>
            </a:extLst>
          </p:cNvPr>
          <p:cNvSpPr>
            <a:spLocks noGrp="1"/>
          </p:cNvSpPr>
          <p:nvPr>
            <p:ph type="pic" sz="quarter" idx="14"/>
          </p:nvPr>
        </p:nvSpPr>
        <p:spPr>
          <a:xfrm>
            <a:off x="8518668" y="0"/>
            <a:ext cx="3673332" cy="6858000"/>
          </a:xfrm>
        </p:spPr>
        <p:txBody>
          <a:bodyPr/>
          <a:lstStyle/>
          <a:p>
            <a:endParaRPr lang="sv-SE" dirty="0"/>
          </a:p>
        </p:txBody>
      </p:sp>
      <p:sp>
        <p:nvSpPr>
          <p:cNvPr id="5" name="Rubrik 8">
            <a:extLst>
              <a:ext uri="{FF2B5EF4-FFF2-40B4-BE49-F238E27FC236}">
                <a16:creationId xmlns:a16="http://schemas.microsoft.com/office/drawing/2014/main" id="{E90C16AA-FCEE-64BB-CFC7-C0AE2DFB2A30}"/>
              </a:ext>
            </a:extLst>
          </p:cNvPr>
          <p:cNvSpPr>
            <a:spLocks noGrp="1"/>
          </p:cNvSpPr>
          <p:nvPr>
            <p:ph type="title"/>
          </p:nvPr>
        </p:nvSpPr>
        <p:spPr>
          <a:xfrm>
            <a:off x="838200" y="975600"/>
            <a:ext cx="7527085"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54786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4_Text-bild vänst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3962400" y="1677600"/>
            <a:ext cx="7417496"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3962400" y="623540"/>
            <a:ext cx="552450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3962400" y="975600"/>
            <a:ext cx="7415843" cy="633600"/>
          </a:xfrm>
        </p:spPr>
        <p:txBody>
          <a:bodyPr/>
          <a:lstStyle/>
          <a:p>
            <a:r>
              <a:rPr lang="sv-SE" dirty="0"/>
              <a:t>Klicka här för att ändra mall för rubrikformat</a:t>
            </a:r>
          </a:p>
        </p:txBody>
      </p:sp>
      <p:sp>
        <p:nvSpPr>
          <p:cNvPr id="2" name="Platshållare för bild 3">
            <a:extLst>
              <a:ext uri="{FF2B5EF4-FFF2-40B4-BE49-F238E27FC236}">
                <a16:creationId xmlns:a16="http://schemas.microsoft.com/office/drawing/2014/main" id="{650C9654-1BD9-F9FB-40DF-6D27DE36353C}"/>
              </a:ext>
            </a:extLst>
          </p:cNvPr>
          <p:cNvSpPr>
            <a:spLocks noGrp="1"/>
          </p:cNvSpPr>
          <p:nvPr>
            <p:ph type="pic" sz="quarter" idx="14"/>
          </p:nvPr>
        </p:nvSpPr>
        <p:spPr>
          <a:xfrm>
            <a:off x="88900" y="0"/>
            <a:ext cx="3584432" cy="6858000"/>
          </a:xfrm>
        </p:spPr>
        <p:txBody>
          <a:bodyPr/>
          <a:lstStyle/>
          <a:p>
            <a:endParaRPr lang="sv-SE" dirty="0"/>
          </a:p>
        </p:txBody>
      </p:sp>
    </p:spTree>
    <p:extLst>
      <p:ext uri="{BB962C8B-B14F-4D97-AF65-F5344CB8AC3E}">
        <p14:creationId xmlns:p14="http://schemas.microsoft.com/office/powerpoint/2010/main" val="3379303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5_Text-bild sne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6769100"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6769100" cy="633600"/>
          </a:xfrm>
        </p:spPr>
        <p:txBody>
          <a:bodyPr anchor="t"/>
          <a:lstStyle/>
          <a:p>
            <a:r>
              <a:rPr lang="sv-SE" dirty="0"/>
              <a:t>Klicka här för att ändra mall för rubrikformat</a:t>
            </a:r>
          </a:p>
        </p:txBody>
      </p:sp>
      <p:sp>
        <p:nvSpPr>
          <p:cNvPr id="15" name="Platshållare för bild 14">
            <a:extLst>
              <a:ext uri="{FF2B5EF4-FFF2-40B4-BE49-F238E27FC236}">
                <a16:creationId xmlns:a16="http://schemas.microsoft.com/office/drawing/2014/main" id="{F52E3BA0-C4F0-42CF-9D9C-C28F5E42742A}"/>
              </a:ext>
            </a:extLst>
          </p:cNvPr>
          <p:cNvSpPr>
            <a:spLocks noGrp="1"/>
          </p:cNvSpPr>
          <p:nvPr>
            <p:ph type="pic" sz="quarter" idx="14"/>
          </p:nvPr>
        </p:nvSpPr>
        <p:spPr>
          <a:xfrm>
            <a:off x="7128933" y="0"/>
            <a:ext cx="5063067" cy="685800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Lst>
            <a:ahLst/>
            <a:cxnLst>
              <a:cxn ang="0">
                <a:pos x="connsiteX0" y="connsiteY0"/>
              </a:cxn>
              <a:cxn ang="0">
                <a:pos x="connsiteX1" y="connsiteY1"/>
              </a:cxn>
              <a:cxn ang="0">
                <a:pos x="connsiteX2" y="connsiteY2"/>
              </a:cxn>
              <a:cxn ang="0">
                <a:pos x="connsiteX3" y="connsiteY3"/>
              </a:cxn>
            </a:cxnLst>
            <a:rect l="l" t="t" r="r" b="b"/>
            <a:pathLst>
              <a:path w="5063067" h="6858000">
                <a:moveTo>
                  <a:pt x="1835457" y="0"/>
                </a:moveTo>
                <a:lnTo>
                  <a:pt x="5063067" y="0"/>
                </a:lnTo>
                <a:lnTo>
                  <a:pt x="5063067" y="6858000"/>
                </a:lnTo>
                <a:lnTo>
                  <a:pt x="0" y="6855651"/>
                </a:lnTo>
                <a:close/>
              </a:path>
            </a:pathLst>
          </a:custGeom>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32352903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6_Rubri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9AF3D6A7-A7B7-7718-CBA9-3A9F17A6A26E}"/>
              </a:ext>
            </a:extLst>
          </p:cNvPr>
          <p:cNvSpPr/>
          <p:nvPr userDrawn="1"/>
        </p:nvSpPr>
        <p:spPr>
          <a:xfrm>
            <a:off x="0" y="0"/>
            <a:ext cx="12191999" cy="22645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Rektangel 1">
            <a:extLst>
              <a:ext uri="{FF2B5EF4-FFF2-40B4-BE49-F238E27FC236}">
                <a16:creationId xmlns:a16="http://schemas.microsoft.com/office/drawing/2014/main" id="{42A6738C-DF5C-03CA-34FF-82513AABEC06}"/>
              </a:ext>
            </a:extLst>
          </p:cNvPr>
          <p:cNvSpPr/>
          <p:nvPr userDrawn="1"/>
        </p:nvSpPr>
        <p:spPr>
          <a:xfrm rot="5400000">
            <a:off x="6038004" y="-3780205"/>
            <a:ext cx="115994" cy="12191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701613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7_Rubrik">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27246952-B5FB-AD2F-F939-F9EB11E34BDD}"/>
              </a:ext>
            </a:extLst>
          </p:cNvPr>
          <p:cNvSpPr/>
          <p:nvPr userDrawn="1"/>
        </p:nvSpPr>
        <p:spPr>
          <a:xfrm>
            <a:off x="94128" y="0"/>
            <a:ext cx="12097871" cy="6024282"/>
          </a:xfrm>
          <a:custGeom>
            <a:avLst/>
            <a:gdLst>
              <a:gd name="connsiteX0" fmla="*/ 0 w 12192000"/>
              <a:gd name="connsiteY0" fmla="*/ 0 h 5042647"/>
              <a:gd name="connsiteX1" fmla="*/ 12192000 w 12192000"/>
              <a:gd name="connsiteY1" fmla="*/ 0 h 5042647"/>
              <a:gd name="connsiteX2" fmla="*/ 12192000 w 12192000"/>
              <a:gd name="connsiteY2" fmla="*/ 5042647 h 5042647"/>
              <a:gd name="connsiteX3" fmla="*/ 0 w 12192000"/>
              <a:gd name="connsiteY3" fmla="*/ 5042647 h 5042647"/>
              <a:gd name="connsiteX4" fmla="*/ 0 w 12192000"/>
              <a:gd name="connsiteY4" fmla="*/ 0 h 5042647"/>
              <a:gd name="connsiteX0" fmla="*/ 0 w 12192000"/>
              <a:gd name="connsiteY0" fmla="*/ 0 h 6024282"/>
              <a:gd name="connsiteX1" fmla="*/ 12192000 w 12192000"/>
              <a:gd name="connsiteY1" fmla="*/ 0 h 6024282"/>
              <a:gd name="connsiteX2" fmla="*/ 12192000 w 12192000"/>
              <a:gd name="connsiteY2" fmla="*/ 5042647 h 6024282"/>
              <a:gd name="connsiteX3" fmla="*/ 13447 w 12192000"/>
              <a:gd name="connsiteY3" fmla="*/ 6024282 h 6024282"/>
              <a:gd name="connsiteX4" fmla="*/ 0 w 12192000"/>
              <a:gd name="connsiteY4" fmla="*/ 0 h 6024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24282">
                <a:moveTo>
                  <a:pt x="0" y="0"/>
                </a:moveTo>
                <a:lnTo>
                  <a:pt x="12192000" y="0"/>
                </a:lnTo>
                <a:lnTo>
                  <a:pt x="12192000" y="5042647"/>
                </a:lnTo>
                <a:lnTo>
                  <a:pt x="13447" y="6024282"/>
                </a:lnTo>
                <a:cubicBezTo>
                  <a:pt x="8965" y="4016188"/>
                  <a:pt x="4482" y="2008094"/>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70069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8_Text-tonplatta hög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3E12451C-C286-AD44-5731-5E1FCB6A345F}"/>
              </a:ext>
            </a:extLst>
          </p:cNvPr>
          <p:cNvSpPr/>
          <p:nvPr userDrawn="1"/>
        </p:nvSpPr>
        <p:spPr>
          <a:xfrm>
            <a:off x="7600207" y="1"/>
            <a:ext cx="459179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16239896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9_Text-tonplatta vänst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3E12451C-C286-AD44-5731-5E1FCB6A345F}"/>
              </a:ext>
            </a:extLst>
          </p:cNvPr>
          <p:cNvSpPr/>
          <p:nvPr userDrawn="1"/>
        </p:nvSpPr>
        <p:spPr>
          <a:xfrm>
            <a:off x="102140" y="1"/>
            <a:ext cx="448965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4838698"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4838698"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4838698"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171325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Slutbild-logotyp">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id="{B9DC182A-C62D-CBA3-F44E-93338CC677A5}"/>
              </a:ext>
            </a:extLst>
          </p:cNvPr>
          <p:cNvSpPr/>
          <p:nvPr userDrawn="1"/>
        </p:nvSpPr>
        <p:spPr>
          <a:xfrm>
            <a:off x="106792" y="0"/>
            <a:ext cx="120852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5" name="Bild 4">
            <a:extLst>
              <a:ext uri="{FF2B5EF4-FFF2-40B4-BE49-F238E27FC236}">
                <a16:creationId xmlns:a16="http://schemas.microsoft.com/office/drawing/2014/main" id="{F9CEFC0E-5FF5-6E5A-F78D-11EFD87AAC5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91489" y="2652982"/>
            <a:ext cx="3225800" cy="1552036"/>
          </a:xfrm>
          <a:prstGeom prst="rect">
            <a:avLst/>
          </a:prstGeom>
        </p:spPr>
      </p:pic>
      <p:cxnSp>
        <p:nvCxnSpPr>
          <p:cNvPr id="14" name="Rak 13">
            <a:extLst>
              <a:ext uri="{FF2B5EF4-FFF2-40B4-BE49-F238E27FC236}">
                <a16:creationId xmlns:a16="http://schemas.microsoft.com/office/drawing/2014/main" id="{4B14DEDD-5B56-C262-ADAF-FA34435E856B}"/>
              </a:ext>
            </a:extLst>
          </p:cNvPr>
          <p:cNvCxnSpPr/>
          <p:nvPr userDrawn="1"/>
        </p:nvCxnSpPr>
        <p:spPr>
          <a:xfrm>
            <a:off x="603250" y="5829300"/>
            <a:ext cx="10985500"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5" name="textruta 14">
            <a:extLst>
              <a:ext uri="{FF2B5EF4-FFF2-40B4-BE49-F238E27FC236}">
                <a16:creationId xmlns:a16="http://schemas.microsoft.com/office/drawing/2014/main" id="{FE8B656F-A0DD-AA59-BF86-4510FA3E2A5D}"/>
              </a:ext>
            </a:extLst>
          </p:cNvPr>
          <p:cNvSpPr txBox="1"/>
          <p:nvPr userDrawn="1"/>
        </p:nvSpPr>
        <p:spPr>
          <a:xfrm>
            <a:off x="6723573" y="6281375"/>
            <a:ext cx="4967817" cy="276999"/>
          </a:xfrm>
          <a:prstGeom prst="rect">
            <a:avLst/>
          </a:prstGeom>
          <a:noFill/>
        </p:spPr>
        <p:txBody>
          <a:bodyPr wrap="square" rtlCol="0">
            <a:spAutoFit/>
          </a:bodyPr>
          <a:lstStyle/>
          <a:p>
            <a:pPr algn="r"/>
            <a:r>
              <a:rPr lang="sv-SE" sz="1200" b="0" i="0" dirty="0">
                <a:latin typeface="+mn-lt"/>
              </a:rPr>
              <a:t>Vi gör det enkelt att växa med IT | </a:t>
            </a:r>
            <a:r>
              <a:rPr lang="sv-SE" sz="1200" b="0" i="0" dirty="0" err="1">
                <a:latin typeface="+mn-lt"/>
                <a:hlinkClick r:id="rId4"/>
              </a:rPr>
              <a:t>advania.se</a:t>
            </a:r>
            <a:r>
              <a:rPr lang="sv-SE" sz="1200" b="0" i="0" dirty="0">
                <a:latin typeface="+mn-lt"/>
                <a:hlinkClick r:id="rId4"/>
              </a:rPr>
              <a:t> </a:t>
            </a:r>
            <a:endParaRPr lang="sv-SE" sz="1200" b="0" i="0" dirty="0">
              <a:latin typeface="+mn-lt"/>
            </a:endParaRPr>
          </a:p>
        </p:txBody>
      </p:sp>
      <p:pic>
        <p:nvPicPr>
          <p:cNvPr id="4" name="Bild 3">
            <a:extLst>
              <a:ext uri="{FF2B5EF4-FFF2-40B4-BE49-F238E27FC236}">
                <a16:creationId xmlns:a16="http://schemas.microsoft.com/office/drawing/2014/main" id="{B79A4FF7-0A5D-C8AE-5A0B-0784E50696F2}"/>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03251" y="6303600"/>
            <a:ext cx="158750" cy="158750"/>
          </a:xfrm>
          <a:prstGeom prst="rect">
            <a:avLst/>
          </a:prstGeom>
        </p:spPr>
      </p:pic>
      <p:sp>
        <p:nvSpPr>
          <p:cNvPr id="6" name="textruta 5">
            <a:extLst>
              <a:ext uri="{FF2B5EF4-FFF2-40B4-BE49-F238E27FC236}">
                <a16:creationId xmlns:a16="http://schemas.microsoft.com/office/drawing/2014/main" id="{7133BC6B-0FF2-2F5C-4EF0-7C6AC121F1FA}"/>
              </a:ext>
            </a:extLst>
          </p:cNvPr>
          <p:cNvSpPr txBox="1"/>
          <p:nvPr userDrawn="1"/>
        </p:nvSpPr>
        <p:spPr>
          <a:xfrm>
            <a:off x="762001" y="6303600"/>
            <a:ext cx="1117599" cy="246221"/>
          </a:xfrm>
          <a:prstGeom prst="rect">
            <a:avLst/>
          </a:prstGeom>
          <a:noFill/>
        </p:spPr>
        <p:txBody>
          <a:bodyPr wrap="square" rtlCol="0">
            <a:spAutoFit/>
          </a:bodyPr>
          <a:lstStyle/>
          <a:p>
            <a:r>
              <a:rPr lang="sv-SE" sz="1000" b="0" i="0" u="none" dirty="0">
                <a:solidFill>
                  <a:schemeClr val="tx1"/>
                </a:solidFill>
                <a:latin typeface="+mn-lt"/>
                <a:hlinkClick r:id="rId7">
                  <a:extLst>
                    <a:ext uri="{A12FA001-AC4F-418D-AE19-62706E023703}">
                      <ahyp:hlinkClr xmlns:ahyp="http://schemas.microsoft.com/office/drawing/2018/hyperlinkcolor" val="tx"/>
                    </a:ext>
                  </a:extLst>
                </a:hlinkClick>
              </a:rPr>
              <a:t>Advania Sverige</a:t>
            </a:r>
            <a:endParaRPr lang="sv-SE" sz="1000" b="0" i="0" u="none" dirty="0">
              <a:solidFill>
                <a:schemeClr val="tx1"/>
              </a:solidFill>
              <a:latin typeface="+mn-lt"/>
            </a:endParaRPr>
          </a:p>
        </p:txBody>
      </p:sp>
      <p:sp>
        <p:nvSpPr>
          <p:cNvPr id="8" name="textruta 7">
            <a:extLst>
              <a:ext uri="{FF2B5EF4-FFF2-40B4-BE49-F238E27FC236}">
                <a16:creationId xmlns:a16="http://schemas.microsoft.com/office/drawing/2014/main" id="{C4AAF1C1-2BE8-790F-11CD-6B3433491B36}"/>
              </a:ext>
            </a:extLst>
          </p:cNvPr>
          <p:cNvSpPr txBox="1"/>
          <p:nvPr userDrawn="1"/>
        </p:nvSpPr>
        <p:spPr>
          <a:xfrm>
            <a:off x="2120240" y="6303600"/>
            <a:ext cx="1117599" cy="246221"/>
          </a:xfrm>
          <a:prstGeom prst="rect">
            <a:avLst/>
          </a:prstGeom>
          <a:noFill/>
        </p:spPr>
        <p:txBody>
          <a:bodyPr wrap="square" rtlCol="0">
            <a:spAutoFit/>
          </a:bodyPr>
          <a:lstStyle/>
          <a:p>
            <a:r>
              <a:rPr lang="sv-SE" sz="1000" b="0" i="0" dirty="0">
                <a:solidFill>
                  <a:schemeClr val="tx1"/>
                </a:solidFill>
                <a:latin typeface="+mn-lt"/>
                <a:hlinkClick r:id="rId8">
                  <a:extLst>
                    <a:ext uri="{A12FA001-AC4F-418D-AE19-62706E023703}">
                      <ahyp:hlinkClr xmlns:ahyp="http://schemas.microsoft.com/office/drawing/2018/hyperlinkcolor" val="tx"/>
                    </a:ext>
                  </a:extLst>
                </a:hlinkClick>
              </a:rPr>
              <a:t>Advania Sverige</a:t>
            </a:r>
            <a:endParaRPr lang="sv-SE" sz="1000" b="0" i="0" dirty="0">
              <a:solidFill>
                <a:schemeClr val="tx1"/>
              </a:solidFill>
              <a:latin typeface="+mn-lt"/>
            </a:endParaRPr>
          </a:p>
        </p:txBody>
      </p:sp>
      <p:pic>
        <p:nvPicPr>
          <p:cNvPr id="10" name="Bild 9">
            <a:extLst>
              <a:ext uri="{FF2B5EF4-FFF2-40B4-BE49-F238E27FC236}">
                <a16:creationId xmlns:a16="http://schemas.microsoft.com/office/drawing/2014/main" id="{23139753-D898-61D2-94D9-FBDAFEB3FEB9}"/>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971672" y="6303600"/>
            <a:ext cx="158751" cy="158751"/>
          </a:xfrm>
          <a:prstGeom prst="rect">
            <a:avLst/>
          </a:prstGeom>
        </p:spPr>
      </p:pic>
      <p:pic>
        <p:nvPicPr>
          <p:cNvPr id="12" name="Bild 11">
            <a:extLst>
              <a:ext uri="{FF2B5EF4-FFF2-40B4-BE49-F238E27FC236}">
                <a16:creationId xmlns:a16="http://schemas.microsoft.com/office/drawing/2014/main" id="{3EA4AE40-4A4A-A866-7591-558D401A456C}"/>
              </a:ext>
            </a:extLst>
          </p:cNvPr>
          <p:cNvPicPr>
            <a:picLocks noChangeAspect="1"/>
          </p:cNvPicPr>
          <p:nvPr userDrawn="1"/>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3331628" y="6303600"/>
            <a:ext cx="162818" cy="158747"/>
          </a:xfrm>
          <a:prstGeom prst="rect">
            <a:avLst/>
          </a:prstGeom>
        </p:spPr>
      </p:pic>
      <p:sp>
        <p:nvSpPr>
          <p:cNvPr id="13" name="textruta 12">
            <a:extLst>
              <a:ext uri="{FF2B5EF4-FFF2-40B4-BE49-F238E27FC236}">
                <a16:creationId xmlns:a16="http://schemas.microsoft.com/office/drawing/2014/main" id="{A2256472-1FDC-EE86-1955-5BCE6A5AE2FD}"/>
              </a:ext>
            </a:extLst>
          </p:cNvPr>
          <p:cNvSpPr txBox="1"/>
          <p:nvPr userDrawn="1"/>
        </p:nvSpPr>
        <p:spPr>
          <a:xfrm>
            <a:off x="3474203" y="6303600"/>
            <a:ext cx="1157982" cy="246221"/>
          </a:xfrm>
          <a:prstGeom prst="rect">
            <a:avLst/>
          </a:prstGeom>
          <a:noFill/>
        </p:spPr>
        <p:txBody>
          <a:bodyPr wrap="square" rtlCol="0">
            <a:spAutoFit/>
          </a:bodyPr>
          <a:lstStyle/>
          <a:p>
            <a:r>
              <a:rPr lang="sv-SE" sz="1000" b="0" i="0" dirty="0" err="1">
                <a:solidFill>
                  <a:schemeClr val="tx1"/>
                </a:solidFill>
                <a:latin typeface="+mn-lt"/>
                <a:hlinkClick r:id="rId13">
                  <a:extLst>
                    <a:ext uri="{A12FA001-AC4F-418D-AE19-62706E023703}">
                      <ahyp:hlinkClr xmlns:ahyp="http://schemas.microsoft.com/office/drawing/2018/hyperlinkcolor" val="tx"/>
                    </a:ext>
                  </a:extLst>
                </a:hlinkClick>
              </a:rPr>
              <a:t>Lifeatadvania</a:t>
            </a:r>
            <a:endParaRPr lang="sv-SE" sz="1000" b="0" i="0" dirty="0">
              <a:solidFill>
                <a:schemeClr val="tx1"/>
              </a:solidFill>
              <a:latin typeface="+mn-lt"/>
            </a:endParaRPr>
          </a:p>
        </p:txBody>
      </p:sp>
    </p:spTree>
    <p:extLst>
      <p:ext uri="{BB962C8B-B14F-4D97-AF65-F5344CB8AC3E}">
        <p14:creationId xmlns:p14="http://schemas.microsoft.com/office/powerpoint/2010/main" val="3819236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2937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Rubrikbild">
    <p:bg>
      <p:bgPr>
        <a:solidFill>
          <a:schemeClr val="accent3"/>
        </a:solidFill>
        <a:effectLst/>
      </p:bgPr>
    </p:bg>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id="{BE1BC57A-34BD-A7A2-9F51-00A898B6233D}"/>
              </a:ext>
            </a:extLst>
          </p:cNvPr>
          <p:cNvSpPr>
            <a:spLocks noGrp="1"/>
          </p:cNvSpPr>
          <p:nvPr>
            <p:ph type="subTitle" idx="1" hasCustomPrompt="1"/>
          </p:nvPr>
        </p:nvSpPr>
        <p:spPr>
          <a:xfrm>
            <a:off x="706008" y="6077654"/>
            <a:ext cx="4308953"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id="{E3A6CB11-1C72-4C37-88CE-A222673A3325}"/>
              </a:ext>
            </a:extLst>
          </p:cNvPr>
          <p:cNvSpPr>
            <a:spLocks noGrp="1"/>
          </p:cNvSpPr>
          <p:nvPr>
            <p:ph type="dt" sz="half" idx="10"/>
          </p:nvPr>
        </p:nvSpPr>
        <p:spPr>
          <a:xfrm>
            <a:off x="5245069" y="6053902"/>
            <a:ext cx="2531884" cy="365126"/>
          </a:xfrm>
          <a:prstGeom prst="rect">
            <a:avLst/>
          </a:prstGeom>
        </p:spPr>
        <p:txBody>
          <a:bodyPr/>
          <a:lstStyle>
            <a:lvl1pPr>
              <a:defRPr sz="1600">
                <a:solidFill>
                  <a:schemeClr val="bg1"/>
                </a:solidFill>
              </a:defRPr>
            </a:lvl1pPr>
          </a:lstStyle>
          <a:p>
            <a:fld id="{C6F47C66-D121-9A42-BA24-809897433D99}" type="datetimeFigureOut">
              <a:rPr lang="sv-SE" smtClean="0"/>
              <a:pPr/>
              <a:t>2023-12-11</a:t>
            </a:fld>
            <a:endParaRPr lang="sv-SE" dirty="0"/>
          </a:p>
        </p:txBody>
      </p:sp>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970466" y="5924507"/>
            <a:ext cx="1415441" cy="695139"/>
          </a:xfrm>
          <a:prstGeom prst="rect">
            <a:avLst/>
          </a:prstGeom>
        </p:spPr>
      </p:pic>
      <p:sp>
        <p:nvSpPr>
          <p:cNvPr id="6" name="Rektangel 5">
            <a:extLst>
              <a:ext uri="{FF2B5EF4-FFF2-40B4-BE49-F238E27FC236}">
                <a16:creationId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96308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563436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984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651832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44946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519086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092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617224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147299794"/>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66669629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97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with image - Dark">
    <p:spTree>
      <p:nvGrpSpPr>
        <p:cNvPr id="1" name=""/>
        <p:cNvGrpSpPr/>
        <p:nvPr/>
      </p:nvGrpSpPr>
      <p:grpSpPr>
        <a:xfrm>
          <a:off x="0" y="0"/>
          <a:ext cx="0" cy="0"/>
          <a:chOff x="0" y="0"/>
          <a:chExt cx="0" cy="0"/>
        </a:xfrm>
      </p:grpSpPr>
      <p:sp>
        <p:nvSpPr>
          <p:cNvPr id="8" name="Rektangel 16">
            <a:extLst>
              <a:ext uri="{FF2B5EF4-FFF2-40B4-BE49-F238E27FC236}">
                <a16:creationId xmlns:a16="http://schemas.microsoft.com/office/drawing/2014/main" id="{F881663A-0DEF-0618-D7F8-4F86854339CC}"/>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4" name="Platshållare för text 7">
            <a:extLst>
              <a:ext uri="{FF2B5EF4-FFF2-40B4-BE49-F238E27FC236}">
                <a16:creationId xmlns:a16="http://schemas.microsoft.com/office/drawing/2014/main" id="{2A2A34A1-B5E3-62D8-E009-A5DCA332B9E3}"/>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5" name="Rubrik 1">
            <a:extLst>
              <a:ext uri="{FF2B5EF4-FFF2-40B4-BE49-F238E27FC236}">
                <a16:creationId xmlns:a16="http://schemas.microsoft.com/office/drawing/2014/main" id="{4AC8A357-CD1E-F918-1660-D5F6770F07B3}"/>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6" name="Underrubrik 2">
            <a:extLst>
              <a:ext uri="{FF2B5EF4-FFF2-40B4-BE49-F238E27FC236}">
                <a16:creationId xmlns:a16="http://schemas.microsoft.com/office/drawing/2014/main" id="{C8F8CFA9-708B-7001-3DD3-8E23344B04F2}"/>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pic>
        <p:nvPicPr>
          <p:cNvPr id="9" name="Bildobjekt 8">
            <a:extLst>
              <a:ext uri="{FF2B5EF4-FFF2-40B4-BE49-F238E27FC236}">
                <a16:creationId xmlns:a16="http://schemas.microsoft.com/office/drawing/2014/main" id="{82F7D53B-F1CC-ED5F-6EA0-26F78961B07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9139" y="5940417"/>
            <a:ext cx="1523284" cy="736254"/>
          </a:xfrm>
          <a:prstGeom prst="rect">
            <a:avLst/>
          </a:prstGeom>
        </p:spPr>
      </p:pic>
      <p:sp>
        <p:nvSpPr>
          <p:cNvPr id="3" name="Platshållare för bild 19">
            <a:extLst>
              <a:ext uri="{FF2B5EF4-FFF2-40B4-BE49-F238E27FC236}">
                <a16:creationId xmlns:a16="http://schemas.microsoft.com/office/drawing/2014/main" id="{1EAE65AC-4F1E-D6E0-D1CC-5A1DD8977F13}"/>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29749193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9578972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57198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21062090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4831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22B7-1B61-1556-9332-554BE3463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E1FE6-B772-0931-E8E3-4290924B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F716E-BEF3-ABAC-2311-2D9BB33745A4}"/>
              </a:ext>
            </a:extLst>
          </p:cNvPr>
          <p:cNvSpPr>
            <a:spLocks noGrp="1"/>
          </p:cNvSpPr>
          <p:nvPr>
            <p:ph type="dt" sz="half" idx="10"/>
          </p:nvPr>
        </p:nvSpPr>
        <p:spPr/>
        <p:txBody>
          <a:bodyPr/>
          <a:lstStyle/>
          <a:p>
            <a:fld id="{787A3980-9F17-4DF1-B0CE-86F31B480A53}" type="datetimeFigureOut">
              <a:rPr lang="en-US" smtClean="0"/>
              <a:t>12/11/2023</a:t>
            </a:fld>
            <a:endParaRPr lang="en-US"/>
          </a:p>
        </p:txBody>
      </p:sp>
      <p:sp>
        <p:nvSpPr>
          <p:cNvPr id="5" name="Footer Placeholder 4">
            <a:extLst>
              <a:ext uri="{FF2B5EF4-FFF2-40B4-BE49-F238E27FC236}">
                <a16:creationId xmlns:a16="http://schemas.microsoft.com/office/drawing/2014/main" id="{7B75F5C3-38C2-7483-848B-2ADF3918C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BBE71-7345-ACB0-7C13-4BBC069F3093}"/>
              </a:ext>
            </a:extLst>
          </p:cNvPr>
          <p:cNvSpPr>
            <a:spLocks noGrp="1"/>
          </p:cNvSpPr>
          <p:nvPr>
            <p:ph type="sldNum" sz="quarter" idx="12"/>
          </p:nvPr>
        </p:nvSpPr>
        <p:spPr/>
        <p:txBody>
          <a:bodyPr/>
          <a:lstStyle/>
          <a:p>
            <a:fld id="{0D1D1185-1EA0-4A46-BB98-2A53CDE952BF}" type="slidenum">
              <a:rPr lang="en-US" smtClean="0"/>
              <a:t>‹#›</a:t>
            </a:fld>
            <a:endParaRPr lang="en-US"/>
          </a:p>
        </p:txBody>
      </p:sp>
    </p:spTree>
    <p:extLst>
      <p:ext uri="{BB962C8B-B14F-4D97-AF65-F5344CB8AC3E}">
        <p14:creationId xmlns:p14="http://schemas.microsoft.com/office/powerpoint/2010/main" val="157933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1_rubrik-bakggrund">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6" name="Rektangel 5">
            <a:extLst>
              <a:ext uri="{FF2B5EF4-FFF2-40B4-BE49-F238E27FC236}">
                <a16:creationId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116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2-Rubrik-bild">
    <p:spTree>
      <p:nvGrpSpPr>
        <p:cNvPr id="1" name=""/>
        <p:cNvGrpSpPr/>
        <p:nvPr/>
      </p:nvGrpSpPr>
      <p:grpSpPr>
        <a:xfrm>
          <a:off x="0" y="0"/>
          <a:ext cx="0" cy="0"/>
          <a:chOff x="0" y="0"/>
          <a:chExt cx="0" cy="0"/>
        </a:xfrm>
      </p:grpSpPr>
      <p:sp>
        <p:nvSpPr>
          <p:cNvPr id="3" name="Rektangel 16">
            <a:extLst>
              <a:ext uri="{FF2B5EF4-FFF2-40B4-BE49-F238E27FC236}">
                <a16:creationId xmlns:a16="http://schemas.microsoft.com/office/drawing/2014/main" id="{8CF9C5E4-7656-8813-3B1F-B8BF2C344021}"/>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id="{6C63892A-29E0-48E7-1989-4986F91E8C10}"/>
              </a:ext>
            </a:extLst>
          </p:cNvPr>
          <p:cNvSpPr>
            <a:spLocks noGrp="1"/>
          </p:cNvSpPr>
          <p:nvPr>
            <p:ph type="title" hasCustomPrompt="1"/>
          </p:nvPr>
        </p:nvSpPr>
        <p:spPr>
          <a:xfrm>
            <a:off x="831595" y="2604513"/>
            <a:ext cx="4705605" cy="1484887"/>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20" name="Platshållare för bild 19">
            <a:extLst>
              <a:ext uri="{FF2B5EF4-FFF2-40B4-BE49-F238E27FC236}">
                <a16:creationId xmlns:a16="http://schemas.microsoft.com/office/drawing/2014/main" id="{CA582FED-5BD3-56EA-29AF-D3EE7981EA47}"/>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17678019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_Rubrik-bakggrund sned">
    <p:spTree>
      <p:nvGrpSpPr>
        <p:cNvPr id="1" name=""/>
        <p:cNvGrpSpPr/>
        <p:nvPr/>
      </p:nvGrpSpPr>
      <p:grpSpPr>
        <a:xfrm>
          <a:off x="0" y="0"/>
          <a:ext cx="0" cy="0"/>
          <a:chOff x="0" y="0"/>
          <a:chExt cx="0" cy="0"/>
        </a:xfrm>
      </p:grpSpPr>
      <p:sp>
        <p:nvSpPr>
          <p:cNvPr id="5" name="Rektangel 16">
            <a:extLst>
              <a:ext uri="{FF2B5EF4-FFF2-40B4-BE49-F238E27FC236}">
                <a16:creationId xmlns:a16="http://schemas.microsoft.com/office/drawing/2014/main" id="{52932134-686F-0D6F-276A-63545A07A782}"/>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id="{6C63892A-29E0-48E7-1989-4986F91E8C10}"/>
              </a:ext>
            </a:extLst>
          </p:cNvPr>
          <p:cNvSpPr>
            <a:spLocks noGrp="1"/>
          </p:cNvSpPr>
          <p:nvPr>
            <p:ph type="title" hasCustomPrompt="1"/>
          </p:nvPr>
        </p:nvSpPr>
        <p:spPr>
          <a:xfrm>
            <a:off x="831594" y="2960113"/>
            <a:ext cx="9690631" cy="1227574"/>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4" name="Platshållare för text 7">
            <a:extLst>
              <a:ext uri="{FF2B5EF4-FFF2-40B4-BE49-F238E27FC236}">
                <a16:creationId xmlns:a16="http://schemas.microsoft.com/office/drawing/2014/main" id="{167579F2-B68B-0163-2FD0-9CC6608052CD}"/>
              </a:ext>
            </a:extLst>
          </p:cNvPr>
          <p:cNvSpPr>
            <a:spLocks noGrp="1"/>
          </p:cNvSpPr>
          <p:nvPr>
            <p:ph type="body" sz="quarter" idx="14" hasCustomPrompt="1"/>
          </p:nvPr>
        </p:nvSpPr>
        <p:spPr>
          <a:xfrm>
            <a:off x="832195" y="2607848"/>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Tree>
    <p:extLst>
      <p:ext uri="{BB962C8B-B14F-4D97-AF65-F5344CB8AC3E}">
        <p14:creationId xmlns:p14="http://schemas.microsoft.com/office/powerpoint/2010/main" val="310763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4-bild">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E3541002-6901-FECE-6592-F5F17A359417}"/>
              </a:ext>
            </a:extLst>
          </p:cNvPr>
          <p:cNvSpPr>
            <a:spLocks noGrp="1"/>
          </p:cNvSpPr>
          <p:nvPr>
            <p:ph type="pic" sz="quarter" idx="10"/>
          </p:nvPr>
        </p:nvSpPr>
        <p:spPr>
          <a:xfrm>
            <a:off x="0" y="0"/>
            <a:ext cx="12192000" cy="6858000"/>
          </a:xfrm>
        </p:spPr>
        <p:txBody>
          <a:bodyPr/>
          <a:lstStyle/>
          <a:p>
            <a:endParaRPr lang="sv-SE"/>
          </a:p>
        </p:txBody>
      </p:sp>
    </p:spTree>
    <p:extLst>
      <p:ext uri="{BB962C8B-B14F-4D97-AF65-F5344CB8AC3E}">
        <p14:creationId xmlns:p14="http://schemas.microsoft.com/office/powerpoint/2010/main" val="55013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1_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9375"/>
            <a:ext cx="10515600" cy="4498374"/>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3011"/>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6223"/>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607400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theme" Target="../theme/theme5.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3778117839"/>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776" r:id="rId3"/>
    <p:sldLayoutId id="2147483777"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834535109"/>
      </p:ext>
    </p:extLst>
  </p:cSld>
  <p:clrMap bg1="lt1" tx1="dk1" bg2="lt2" tx2="dk2" accent1="accent1" accent2="accent2" accent3="accent3" accent4="accent4" accent5="accent5" accent6="accent6" hlink="hlink" folHlink="folHlink"/>
  <p:sldLayoutIdLst>
    <p:sldLayoutId id="2147483768" r:id="rId1"/>
    <p:sldLayoutId id="2147483771" r:id="rId2"/>
    <p:sldLayoutId id="2147483772" r:id="rId3"/>
    <p:sldLayoutId id="2147483770"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748638610"/>
      </p:ext>
    </p:extLst>
  </p:cSld>
  <p:clrMap bg1="lt1" tx1="dk1" bg2="lt2" tx2="dk2" accent1="accent1" accent2="accent2" accent3="accent3" accent4="accent4" accent5="accent5" accent6="accent6" hlink="hlink" folHlink="folHlink"/>
  <p:sldLayoutIdLst>
    <p:sldLayoutId id="2147483650" r:id="rId1"/>
    <p:sldLayoutId id="2147483675" r:id="rId2"/>
    <p:sldLayoutId id="2147483658" r:id="rId3"/>
    <p:sldLayoutId id="2147483672" r:id="rId4"/>
    <p:sldLayoutId id="2147483659" r:id="rId5"/>
    <p:sldLayoutId id="2147483689" r:id="rId6"/>
    <p:sldLayoutId id="2147483690" r:id="rId7"/>
    <p:sldLayoutId id="2147483676" r:id="rId8"/>
    <p:sldLayoutId id="2147483691" r:id="rId9"/>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076861308"/>
      </p:ext>
    </p:extLst>
  </p:cSld>
  <p:clrMap bg1="lt1" tx1="dk1" bg2="lt2" tx2="dk2" accent1="accent1" accent2="accent2" accent3="accent3" accent4="accent4" accent5="accent5" accent6="accent6" hlink="hlink" folHlink="folHlink"/>
  <p:sldLayoutIdLst>
    <p:sldLayoutId id="2147483769" r:id="rId1"/>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1760614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fi-FI" sz="2800" dirty="0" err="1"/>
              <a:t>Azure</a:t>
            </a:r>
            <a:r>
              <a:rPr lang="fi-FI" sz="2800" dirty="0"/>
              <a:t> </a:t>
            </a:r>
            <a:r>
              <a:rPr lang="fi-FI" sz="2800" dirty="0" err="1"/>
              <a:t>OpenAI</a:t>
            </a:r>
            <a:r>
              <a:rPr lang="fi-FI" sz="2800" dirty="0"/>
              <a:t> Chat</a:t>
            </a:r>
            <a:r>
              <a:rPr lang="en-US" dirty="0"/>
              <a:t> Web part</a:t>
            </a:r>
            <a:br>
              <a:rPr lang="en-US" dirty="0"/>
            </a:br>
            <a:r>
              <a:rPr lang="en-US" dirty="0"/>
              <a:t>for SharePoint Online</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Paul Borisov, Cloud Architect</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December 2023</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74437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248900" cy="367350"/>
          </a:xfrm>
        </p:spPr>
        <p:txBody>
          <a:bodyPr>
            <a:normAutofit/>
          </a:bodyPr>
          <a:lstStyle/>
          <a:p>
            <a:r>
              <a:rPr lang="fi-FI" sz="1800" b="1" dirty="0" err="1"/>
              <a:t>Optional</a:t>
            </a:r>
            <a:r>
              <a:rPr lang="fi-FI" sz="1800" b="1" dirty="0"/>
              <a:t> </a:t>
            </a:r>
            <a:r>
              <a:rPr lang="fi-FI" sz="1800" b="1" dirty="0" err="1"/>
              <a:t>integrations</a:t>
            </a:r>
            <a:r>
              <a:rPr lang="fi-FI" sz="1800" b="1" dirty="0"/>
              <a:t>: </a:t>
            </a:r>
            <a:r>
              <a:rPr lang="fi-FI" sz="1800" b="1" dirty="0" err="1"/>
              <a:t>Search</a:t>
            </a:r>
            <a:r>
              <a:rPr lang="fi-FI" sz="1800" b="1" dirty="0"/>
              <a:t> on </a:t>
            </a:r>
            <a:r>
              <a:rPr lang="fi-FI" sz="1800" b="1" dirty="0" err="1"/>
              <a:t>the</a:t>
            </a:r>
            <a:r>
              <a:rPr lang="fi-FI" sz="1800" b="1" dirty="0"/>
              <a:t> Internet </a:t>
            </a:r>
            <a:r>
              <a:rPr lang="fi-FI" sz="1800" b="1" dirty="0" err="1"/>
              <a:t>with</a:t>
            </a:r>
            <a:r>
              <a:rPr lang="fi-FI" sz="1800" b="1" dirty="0"/>
              <a:t> </a:t>
            </a:r>
            <a:r>
              <a:rPr lang="fi-FI" sz="1800" b="1" dirty="0" err="1"/>
              <a:t>the</a:t>
            </a:r>
            <a:r>
              <a:rPr lang="fi-FI" sz="1800" b="1" dirty="0"/>
              <a:t> </a:t>
            </a:r>
            <a:r>
              <a:rPr lang="fi-FI" sz="1800" b="1" dirty="0" err="1"/>
              <a:t>summary</a:t>
            </a:r>
            <a:r>
              <a:rPr lang="fi-FI" sz="1800" b="1" dirty="0"/>
              <a:t> for Bing and Google </a:t>
            </a:r>
            <a:r>
              <a:rPr lang="fi-FI" sz="1800" b="1" dirty="0" err="1"/>
              <a:t>results</a:t>
            </a:r>
            <a:endParaRPr lang="en-US" sz="1800" b="1" dirty="0"/>
          </a:p>
        </p:txBody>
      </p:sp>
      <p:pic>
        <p:nvPicPr>
          <p:cNvPr id="6" name="Picture 5">
            <a:extLst>
              <a:ext uri="{FF2B5EF4-FFF2-40B4-BE49-F238E27FC236}">
                <a16:creationId xmlns:a16="http://schemas.microsoft.com/office/drawing/2014/main" id="{14F35C15-B612-A23D-D19B-4752C8B25D28}"/>
              </a:ext>
            </a:extLst>
          </p:cNvPr>
          <p:cNvPicPr>
            <a:picLocks noChangeAspect="1"/>
          </p:cNvPicPr>
          <p:nvPr/>
        </p:nvPicPr>
        <p:blipFill>
          <a:blip r:embed="rId2"/>
          <a:stretch>
            <a:fillRect/>
          </a:stretch>
        </p:blipFill>
        <p:spPr>
          <a:xfrm>
            <a:off x="0" y="520708"/>
            <a:ext cx="12192000" cy="5816584"/>
          </a:xfrm>
          <a:prstGeom prst="rect">
            <a:avLst/>
          </a:prstGeom>
        </p:spPr>
      </p:pic>
    </p:spTree>
    <p:extLst>
      <p:ext uri="{BB962C8B-B14F-4D97-AF65-F5344CB8AC3E}">
        <p14:creationId xmlns:p14="http://schemas.microsoft.com/office/powerpoint/2010/main" val="4396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248900" cy="367350"/>
          </a:xfrm>
        </p:spPr>
        <p:txBody>
          <a:bodyPr>
            <a:normAutofit fontScale="90000"/>
          </a:bodyPr>
          <a:lstStyle/>
          <a:p>
            <a:r>
              <a:rPr lang="fi-FI" sz="2200" b="1" dirty="0"/>
              <a:t>Image </a:t>
            </a:r>
            <a:r>
              <a:rPr lang="fi-FI" sz="2200" b="1" dirty="0" err="1"/>
              <a:t>Generations</a:t>
            </a:r>
            <a:r>
              <a:rPr lang="fi-FI" sz="2200" b="1" dirty="0"/>
              <a:t>: Dalle-3</a:t>
            </a:r>
            <a:endParaRPr lang="en-US" sz="2200" b="1" dirty="0"/>
          </a:p>
        </p:txBody>
      </p:sp>
      <p:pic>
        <p:nvPicPr>
          <p:cNvPr id="4" name="Picture 3">
            <a:extLst>
              <a:ext uri="{FF2B5EF4-FFF2-40B4-BE49-F238E27FC236}">
                <a16:creationId xmlns:a16="http://schemas.microsoft.com/office/drawing/2014/main" id="{6CA54F19-0F1F-A1D5-93FE-EEB1EACBB84E}"/>
              </a:ext>
            </a:extLst>
          </p:cNvPr>
          <p:cNvPicPr>
            <a:picLocks noChangeAspect="1"/>
          </p:cNvPicPr>
          <p:nvPr/>
        </p:nvPicPr>
        <p:blipFill>
          <a:blip r:embed="rId2"/>
          <a:stretch>
            <a:fillRect/>
          </a:stretch>
        </p:blipFill>
        <p:spPr>
          <a:xfrm>
            <a:off x="597801" y="565638"/>
            <a:ext cx="7688949" cy="6093758"/>
          </a:xfrm>
          <a:prstGeom prst="rect">
            <a:avLst/>
          </a:prstGeom>
        </p:spPr>
      </p:pic>
    </p:spTree>
    <p:extLst>
      <p:ext uri="{BB962C8B-B14F-4D97-AF65-F5344CB8AC3E}">
        <p14:creationId xmlns:p14="http://schemas.microsoft.com/office/powerpoint/2010/main" val="76620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515600" cy="633600"/>
          </a:xfrm>
        </p:spPr>
        <p:txBody>
          <a:bodyPr>
            <a:normAutofit/>
          </a:bodyPr>
          <a:lstStyle/>
          <a:p>
            <a:r>
              <a:rPr lang="fi-FI" sz="2200" b="1" dirty="0"/>
              <a:t>Using GPT-4 Vision for Image Analysis: a Technical </a:t>
            </a:r>
            <a:r>
              <a:rPr lang="fi-FI" sz="2200" b="1" dirty="0" err="1"/>
              <a:t>Diagram</a:t>
            </a:r>
            <a:endParaRPr lang="en-US" sz="2200" b="1" dirty="0"/>
          </a:p>
        </p:txBody>
      </p:sp>
      <p:sp>
        <p:nvSpPr>
          <p:cNvPr id="7" name="Content Placeholder 6">
            <a:extLst>
              <a:ext uri="{FF2B5EF4-FFF2-40B4-BE49-F238E27FC236}">
                <a16:creationId xmlns:a16="http://schemas.microsoft.com/office/drawing/2014/main" id="{A9956986-3D93-CB62-0694-A7C79DCEE6A3}"/>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2A913121-22CB-A59F-152A-C02676F37B5E}"/>
              </a:ext>
            </a:extLst>
          </p:cNvPr>
          <p:cNvPicPr>
            <a:picLocks noChangeAspect="1"/>
          </p:cNvPicPr>
          <p:nvPr/>
        </p:nvPicPr>
        <p:blipFill>
          <a:blip r:embed="rId2"/>
          <a:stretch>
            <a:fillRect/>
          </a:stretch>
        </p:blipFill>
        <p:spPr>
          <a:xfrm>
            <a:off x="542925" y="856800"/>
            <a:ext cx="11353800" cy="5702260"/>
          </a:xfrm>
          <a:prstGeom prst="rect">
            <a:avLst/>
          </a:prstGeom>
        </p:spPr>
      </p:pic>
    </p:spTree>
    <p:extLst>
      <p:ext uri="{BB962C8B-B14F-4D97-AF65-F5344CB8AC3E}">
        <p14:creationId xmlns:p14="http://schemas.microsoft.com/office/powerpoint/2010/main" val="358168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838200" y="223200"/>
            <a:ext cx="10515600" cy="633600"/>
          </a:xfrm>
        </p:spPr>
        <p:txBody>
          <a:bodyPr>
            <a:normAutofit/>
          </a:bodyPr>
          <a:lstStyle/>
          <a:p>
            <a:r>
              <a:rPr lang="fi-FI" sz="2200" b="1" dirty="0"/>
              <a:t>Using GPT-4 Vision for Image Analysis: a Photo</a:t>
            </a:r>
            <a:endParaRPr lang="en-US" sz="2200" b="1" dirty="0"/>
          </a:p>
        </p:txBody>
      </p:sp>
      <p:pic>
        <p:nvPicPr>
          <p:cNvPr id="7" name="Content Placeholder 6">
            <a:extLst>
              <a:ext uri="{FF2B5EF4-FFF2-40B4-BE49-F238E27FC236}">
                <a16:creationId xmlns:a16="http://schemas.microsoft.com/office/drawing/2014/main" id="{9370295D-27D7-A282-B476-2D139AED3FEB}"/>
              </a:ext>
            </a:extLst>
          </p:cNvPr>
          <p:cNvPicPr>
            <a:picLocks noGrp="1" noChangeAspect="1"/>
          </p:cNvPicPr>
          <p:nvPr>
            <p:ph idx="1"/>
          </p:nvPr>
        </p:nvPicPr>
        <p:blipFill>
          <a:blip r:embed="rId2"/>
          <a:stretch>
            <a:fillRect/>
          </a:stretch>
        </p:blipFill>
        <p:spPr>
          <a:xfrm>
            <a:off x="838200" y="788542"/>
            <a:ext cx="10028483" cy="5846258"/>
          </a:xfrm>
        </p:spPr>
      </p:pic>
    </p:spTree>
    <p:extLst>
      <p:ext uri="{BB962C8B-B14F-4D97-AF65-F5344CB8AC3E}">
        <p14:creationId xmlns:p14="http://schemas.microsoft.com/office/powerpoint/2010/main" val="362245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838199" y="212313"/>
            <a:ext cx="10635343" cy="495257"/>
          </a:xfrm>
        </p:spPr>
        <p:txBody>
          <a:bodyPr>
            <a:normAutofit/>
          </a:bodyPr>
          <a:lstStyle/>
          <a:p>
            <a:r>
              <a:rPr lang="fi-FI" sz="2200" b="1" dirty="0" err="1"/>
              <a:t>Azure</a:t>
            </a:r>
            <a:r>
              <a:rPr lang="fi-FI" sz="2200" b="1" dirty="0"/>
              <a:t> </a:t>
            </a:r>
            <a:r>
              <a:rPr lang="fi-FI" sz="2200" b="1" dirty="0" err="1"/>
              <a:t>OpenAI</a:t>
            </a:r>
            <a:r>
              <a:rPr lang="fi-FI" sz="2200" b="1" dirty="0"/>
              <a:t> Chat web </a:t>
            </a:r>
            <a:r>
              <a:rPr lang="fi-FI" sz="2200" b="1" dirty="0" err="1"/>
              <a:t>part</a:t>
            </a:r>
            <a:r>
              <a:rPr lang="fi-FI" sz="2200" b="1" dirty="0"/>
              <a:t> for SharePoint Online, c</a:t>
            </a:r>
            <a:r>
              <a:rPr lang="nb-NO" sz="2200" b="1" dirty="0"/>
              <a:t>onfigurable options</a:t>
            </a:r>
            <a:endParaRPr lang="en-US" sz="2200" b="1" dirty="0"/>
          </a:p>
        </p:txBody>
      </p:sp>
      <p:pic>
        <p:nvPicPr>
          <p:cNvPr id="15" name="Content Placeholder 14">
            <a:extLst>
              <a:ext uri="{FF2B5EF4-FFF2-40B4-BE49-F238E27FC236}">
                <a16:creationId xmlns:a16="http://schemas.microsoft.com/office/drawing/2014/main" id="{7E445325-0473-670D-BEB7-8C5A6518532B}"/>
              </a:ext>
            </a:extLst>
          </p:cNvPr>
          <p:cNvPicPr>
            <a:picLocks noGrp="1" noChangeAspect="1"/>
          </p:cNvPicPr>
          <p:nvPr>
            <p:ph idx="1"/>
          </p:nvPr>
        </p:nvPicPr>
        <p:blipFill>
          <a:blip r:embed="rId2"/>
          <a:stretch>
            <a:fillRect/>
          </a:stretch>
        </p:blipFill>
        <p:spPr>
          <a:xfrm>
            <a:off x="838199" y="824139"/>
            <a:ext cx="1793370" cy="5747657"/>
          </a:xfrm>
        </p:spPr>
      </p:pic>
      <p:pic>
        <p:nvPicPr>
          <p:cNvPr id="17" name="Picture 16">
            <a:extLst>
              <a:ext uri="{FF2B5EF4-FFF2-40B4-BE49-F238E27FC236}">
                <a16:creationId xmlns:a16="http://schemas.microsoft.com/office/drawing/2014/main" id="{F278BE6F-0192-6E92-2BD9-6D1E76BD3681}"/>
              </a:ext>
            </a:extLst>
          </p:cNvPr>
          <p:cNvPicPr>
            <a:picLocks noChangeAspect="1"/>
          </p:cNvPicPr>
          <p:nvPr/>
        </p:nvPicPr>
        <p:blipFill>
          <a:blip r:embed="rId3"/>
          <a:stretch>
            <a:fillRect/>
          </a:stretch>
        </p:blipFill>
        <p:spPr>
          <a:xfrm>
            <a:off x="3054735" y="824139"/>
            <a:ext cx="1813363" cy="5747657"/>
          </a:xfrm>
          <a:prstGeom prst="rect">
            <a:avLst/>
          </a:prstGeom>
        </p:spPr>
      </p:pic>
      <p:pic>
        <p:nvPicPr>
          <p:cNvPr id="21" name="Picture 20">
            <a:extLst>
              <a:ext uri="{FF2B5EF4-FFF2-40B4-BE49-F238E27FC236}">
                <a16:creationId xmlns:a16="http://schemas.microsoft.com/office/drawing/2014/main" id="{08A3E7A7-636F-C57C-609A-727600B4B0E4}"/>
              </a:ext>
            </a:extLst>
          </p:cNvPr>
          <p:cNvPicPr>
            <a:picLocks noChangeAspect="1"/>
          </p:cNvPicPr>
          <p:nvPr/>
        </p:nvPicPr>
        <p:blipFill>
          <a:blip r:embed="rId4"/>
          <a:stretch>
            <a:fillRect/>
          </a:stretch>
        </p:blipFill>
        <p:spPr>
          <a:xfrm>
            <a:off x="5255524" y="824138"/>
            <a:ext cx="1591267" cy="5747657"/>
          </a:xfrm>
          <a:prstGeom prst="rect">
            <a:avLst/>
          </a:prstGeom>
        </p:spPr>
      </p:pic>
      <p:pic>
        <p:nvPicPr>
          <p:cNvPr id="23" name="Picture 22">
            <a:extLst>
              <a:ext uri="{FF2B5EF4-FFF2-40B4-BE49-F238E27FC236}">
                <a16:creationId xmlns:a16="http://schemas.microsoft.com/office/drawing/2014/main" id="{42AD77BF-E706-83B8-4D04-6D0154581E72}"/>
              </a:ext>
            </a:extLst>
          </p:cNvPr>
          <p:cNvPicPr>
            <a:picLocks noChangeAspect="1"/>
          </p:cNvPicPr>
          <p:nvPr/>
        </p:nvPicPr>
        <p:blipFill>
          <a:blip r:embed="rId5"/>
          <a:stretch>
            <a:fillRect/>
          </a:stretch>
        </p:blipFill>
        <p:spPr>
          <a:xfrm>
            <a:off x="7323905" y="824138"/>
            <a:ext cx="1827626" cy="5747657"/>
          </a:xfrm>
          <a:prstGeom prst="rect">
            <a:avLst/>
          </a:prstGeom>
        </p:spPr>
      </p:pic>
      <p:pic>
        <p:nvPicPr>
          <p:cNvPr id="8" name="Picture 7">
            <a:extLst>
              <a:ext uri="{FF2B5EF4-FFF2-40B4-BE49-F238E27FC236}">
                <a16:creationId xmlns:a16="http://schemas.microsoft.com/office/drawing/2014/main" id="{D19D1FDD-4F34-7C9A-4736-B6D9BC87E8F4}"/>
              </a:ext>
            </a:extLst>
          </p:cNvPr>
          <p:cNvPicPr>
            <a:picLocks noChangeAspect="1"/>
          </p:cNvPicPr>
          <p:nvPr/>
        </p:nvPicPr>
        <p:blipFill>
          <a:blip r:embed="rId6"/>
          <a:stretch>
            <a:fillRect/>
          </a:stretch>
        </p:blipFill>
        <p:spPr>
          <a:xfrm>
            <a:off x="9663086" y="824138"/>
            <a:ext cx="2115502" cy="5747657"/>
          </a:xfrm>
          <a:prstGeom prst="rect">
            <a:avLst/>
          </a:prstGeom>
        </p:spPr>
      </p:pic>
    </p:spTree>
    <p:extLst>
      <p:ext uri="{BB962C8B-B14F-4D97-AF65-F5344CB8AC3E}">
        <p14:creationId xmlns:p14="http://schemas.microsoft.com/office/powerpoint/2010/main" val="395037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E509-7D7A-1DE8-E093-8F68C111D4FF}"/>
              </a:ext>
            </a:extLst>
          </p:cNvPr>
          <p:cNvSpPr>
            <a:spLocks noGrp="1"/>
          </p:cNvSpPr>
          <p:nvPr>
            <p:ph type="title"/>
          </p:nvPr>
        </p:nvSpPr>
        <p:spPr>
          <a:xfrm>
            <a:off x="838200" y="234085"/>
            <a:ext cx="10814612" cy="331971"/>
          </a:xfrm>
        </p:spPr>
        <p:txBody>
          <a:bodyPr>
            <a:noAutofit/>
          </a:bodyPr>
          <a:lstStyle/>
          <a:p>
            <a:r>
              <a:rPr lang="en-US" sz="2200" b="1" dirty="0"/>
              <a:t>Data Access Diagram: the following slide provides details on data privacy</a:t>
            </a:r>
          </a:p>
        </p:txBody>
      </p:sp>
      <p:pic>
        <p:nvPicPr>
          <p:cNvPr id="7" name="Picture 6" descr="A screenshot of a computer&#10;&#10;Description automatically generated">
            <a:extLst>
              <a:ext uri="{FF2B5EF4-FFF2-40B4-BE49-F238E27FC236}">
                <a16:creationId xmlns:a16="http://schemas.microsoft.com/office/drawing/2014/main" id="{5DD7AA24-E70F-7352-C9FE-FAF9CB083B5F}"/>
              </a:ext>
            </a:extLst>
          </p:cNvPr>
          <p:cNvPicPr>
            <a:picLocks noChangeAspect="1"/>
          </p:cNvPicPr>
          <p:nvPr/>
        </p:nvPicPr>
        <p:blipFill>
          <a:blip r:embed="rId3"/>
          <a:stretch>
            <a:fillRect/>
          </a:stretch>
        </p:blipFill>
        <p:spPr>
          <a:xfrm>
            <a:off x="970850" y="647311"/>
            <a:ext cx="10573450" cy="5869671"/>
          </a:xfrm>
          <a:prstGeom prst="rect">
            <a:avLst/>
          </a:prstGeom>
        </p:spPr>
      </p:pic>
    </p:spTree>
    <p:extLst>
      <p:ext uri="{BB962C8B-B14F-4D97-AF65-F5344CB8AC3E}">
        <p14:creationId xmlns:p14="http://schemas.microsoft.com/office/powerpoint/2010/main" val="199602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sz="2200" b="1" dirty="0"/>
              <a:t>Data Privacy</a:t>
            </a:r>
          </a:p>
        </p:txBody>
      </p:sp>
      <p:sp>
        <p:nvSpPr>
          <p:cNvPr id="3" name="Content Placeholder 2"/>
          <p:cNvSpPr>
            <a:spLocks noGrp="1"/>
          </p:cNvSpPr>
          <p:nvPr>
            <p:ph idx="1"/>
          </p:nvPr>
        </p:nvSpPr>
        <p:spPr>
          <a:xfrm>
            <a:off x="838200" y="1191491"/>
            <a:ext cx="10515600" cy="4998958"/>
          </a:xfrm>
        </p:spPr>
        <p:txBody>
          <a:bodyPr>
            <a:normAutofit fontScale="85000" lnSpcReduction="20000"/>
          </a:bodyPr>
          <a:lstStyle/>
          <a:p>
            <a:pPr marL="0" indent="0">
              <a:buNone/>
            </a:pPr>
            <a:r>
              <a:rPr lang="fi-FI" dirty="0"/>
              <a:t>Azure OpenAI Chat </a:t>
            </a:r>
            <a:r>
              <a:rPr lang="en-US" dirty="0"/>
              <a:t>web part interacts with private </a:t>
            </a:r>
            <a:r>
              <a:rPr lang="en-US" b="1" dirty="0"/>
              <a:t>Azure </a:t>
            </a:r>
            <a:r>
              <a:rPr lang="en-US" b="1" dirty="0" err="1"/>
              <a:t>OpenAI</a:t>
            </a:r>
            <a:r>
              <a:rPr lang="en-US" dirty="0"/>
              <a:t> endpoints that are published via Azure API Management service (APIM).</a:t>
            </a:r>
          </a:p>
          <a:p>
            <a:r>
              <a:rPr lang="en-US" dirty="0"/>
              <a:t>By default, this setup provides enhanced data privacy. In this configuration, requests to AI do not travel outside your Azure tenant.</a:t>
            </a:r>
          </a:p>
          <a:p>
            <a:r>
              <a:rPr lang="en-US" dirty="0"/>
              <a:t>APIM consistently validates the identities of SharePoint users for each individual request. If the request originates from authorized domains, APIM retrieves the </a:t>
            </a:r>
            <a:r>
              <a:rPr lang="en-US" b="1" dirty="0"/>
              <a:t>**</a:t>
            </a:r>
            <a:r>
              <a:rPr lang="en-US" b="1" dirty="0" err="1"/>
              <a:t>api</a:t>
            </a:r>
            <a:r>
              <a:rPr lang="en-US" b="1" dirty="0"/>
              <a:t>-key**</a:t>
            </a:r>
            <a:r>
              <a:rPr lang="en-US" dirty="0"/>
              <a:t> from the secure vault and injects it into the request before forwarding it to the AI endpoint. This process ensures that the </a:t>
            </a:r>
            <a:r>
              <a:rPr lang="en-US" dirty="0" err="1"/>
              <a:t>api</a:t>
            </a:r>
            <a:r>
              <a:rPr lang="en-US" dirty="0"/>
              <a:t>-key does not get exposed in the browser.</a:t>
            </a:r>
          </a:p>
          <a:p>
            <a:pPr algn="l">
              <a:buFont typeface="Arial" panose="020B0604020202020204" pitchFamily="34" charset="0"/>
              <a:buChar char="•"/>
            </a:pPr>
            <a:r>
              <a:rPr lang="en-US" b="0" i="0" dirty="0">
                <a:solidFill>
                  <a:srgbClr val="1F2328"/>
                </a:solidFill>
                <a:effectLst/>
                <a:latin typeface="-apple-system"/>
              </a:rPr>
              <a:t>Chats are private and visible only to their creators. Creators have the option to share their chats when this feature is enabled in the web part settings (disabled by default). </a:t>
            </a:r>
            <a:r>
              <a:rPr lang="en-US" b="0" i="0" dirty="0">
                <a:solidFill>
                  <a:srgbClr val="242424"/>
                </a:solidFill>
                <a:effectLst/>
                <a:latin typeface="Segoe UI" panose="020B0502040204020203" pitchFamily="34" charset="0"/>
              </a:rPr>
              <a:t>Creators can share their chats with everyone or only with specific people in the company.</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The web part incorporates tampering prevention logic to guard against unauthorized access to another user's data by their GUID.</a:t>
            </a:r>
            <a:endParaRPr lang="en-US" dirty="0"/>
          </a:p>
          <a:p>
            <a:r>
              <a:rPr lang="en-US" dirty="0"/>
              <a:t>In addition to the default configuration, you have the option to publish the Native Open AI endpoint in APIM. You can find instructions in the project documentation.</a:t>
            </a:r>
          </a:p>
          <a:p>
            <a:pPr lvl="1"/>
            <a:r>
              <a:rPr lang="en-US" b="1" dirty="0"/>
              <a:t>CONS</a:t>
            </a:r>
            <a:r>
              <a:rPr lang="en-US" dirty="0"/>
              <a:t>: Granting access to the Native Open AI endpoint requires a separate </a:t>
            </a:r>
            <a:r>
              <a:rPr lang="en-US" b="1" dirty="0" err="1"/>
              <a:t>api</a:t>
            </a:r>
            <a:r>
              <a:rPr lang="en-US" b="1" dirty="0"/>
              <a:t>-key</a:t>
            </a:r>
            <a:r>
              <a:rPr lang="en-US" dirty="0"/>
              <a:t> for it and could potentially compromise data privacy, as requests might travel outside your Azure tenant under this setup.</a:t>
            </a:r>
          </a:p>
          <a:p>
            <a:pPr lvl="1"/>
            <a:r>
              <a:rPr lang="en-US" b="1" dirty="0"/>
              <a:t>PROS</a:t>
            </a:r>
            <a:r>
              <a:rPr lang="en-US" dirty="0"/>
              <a:t>: Using the Native OpenAI endpoint could grant you access to the latest language models like GPT-4 Vision and GPT-4 Turbo 128k (1106 Preview).</a:t>
            </a:r>
          </a:p>
          <a:p>
            <a:pPr marL="0" indent="0">
              <a:buNone/>
            </a:pPr>
            <a:endParaRPr lang="fi-FI" dirty="0"/>
          </a:p>
        </p:txBody>
      </p:sp>
    </p:spTree>
    <p:extLst>
      <p:ext uri="{BB962C8B-B14F-4D97-AF65-F5344CB8AC3E}">
        <p14:creationId xmlns:p14="http://schemas.microsoft.com/office/powerpoint/2010/main" val="269708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EAA6-2931-7871-AE0B-44838F77C5FB}"/>
              </a:ext>
            </a:extLst>
          </p:cNvPr>
          <p:cNvSpPr>
            <a:spLocks noGrp="1"/>
          </p:cNvSpPr>
          <p:nvPr>
            <p:ph type="title"/>
          </p:nvPr>
        </p:nvSpPr>
        <p:spPr>
          <a:xfrm>
            <a:off x="756555" y="365125"/>
            <a:ext cx="10613573" cy="449687"/>
          </a:xfrm>
        </p:spPr>
        <p:txBody>
          <a:bodyPr>
            <a:noAutofit/>
          </a:bodyPr>
          <a:lstStyle/>
          <a:p>
            <a:r>
              <a:rPr lang="fi-FI" sz="2200" b="1" dirty="0"/>
              <a:t>User </a:t>
            </a:r>
            <a:r>
              <a:rPr lang="fi-FI" sz="2200" b="1" dirty="0" err="1"/>
              <a:t>Interface</a:t>
            </a:r>
            <a:endParaRPr lang="en-US" sz="2200" b="1" dirty="0"/>
          </a:p>
        </p:txBody>
      </p:sp>
      <p:pic>
        <p:nvPicPr>
          <p:cNvPr id="9" name="Picture 8">
            <a:extLst>
              <a:ext uri="{FF2B5EF4-FFF2-40B4-BE49-F238E27FC236}">
                <a16:creationId xmlns:a16="http://schemas.microsoft.com/office/drawing/2014/main" id="{272BC01E-7E7D-21FE-6E4B-A910B1BA4C12}"/>
              </a:ext>
            </a:extLst>
          </p:cNvPr>
          <p:cNvPicPr>
            <a:picLocks noChangeAspect="1"/>
          </p:cNvPicPr>
          <p:nvPr/>
        </p:nvPicPr>
        <p:blipFill>
          <a:blip r:embed="rId2"/>
          <a:stretch>
            <a:fillRect/>
          </a:stretch>
        </p:blipFill>
        <p:spPr>
          <a:xfrm>
            <a:off x="876299" y="871537"/>
            <a:ext cx="10500247" cy="5862638"/>
          </a:xfrm>
          <a:prstGeom prst="rect">
            <a:avLst/>
          </a:prstGeom>
        </p:spPr>
      </p:pic>
    </p:spTree>
    <p:extLst>
      <p:ext uri="{BB962C8B-B14F-4D97-AF65-F5344CB8AC3E}">
        <p14:creationId xmlns:p14="http://schemas.microsoft.com/office/powerpoint/2010/main" val="101925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FD47860-F6A1-B897-374B-24702BE72B46}"/>
              </a:ext>
            </a:extLst>
          </p:cNvPr>
          <p:cNvSpPr txBox="1">
            <a:spLocks/>
          </p:cNvSpPr>
          <p:nvPr/>
        </p:nvSpPr>
        <p:spPr>
          <a:xfrm>
            <a:off x="533399" y="365125"/>
            <a:ext cx="10134600" cy="44968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a:lstStyle>
          <a:p>
            <a:r>
              <a:rPr lang="fi-FI" sz="2200" b="1" dirty="0"/>
              <a:t>Full-</a:t>
            </a:r>
            <a:r>
              <a:rPr lang="fi-FI" sz="2200" b="1" dirty="0" err="1"/>
              <a:t>Screen</a:t>
            </a:r>
            <a:r>
              <a:rPr lang="fi-FI" sz="2200" b="1" dirty="0"/>
              <a:t> </a:t>
            </a:r>
            <a:r>
              <a:rPr lang="fi-FI" sz="2200" b="1" dirty="0" err="1"/>
              <a:t>Mode</a:t>
            </a:r>
            <a:endParaRPr lang="en-US" sz="2200" b="1" dirty="0"/>
          </a:p>
        </p:txBody>
      </p:sp>
      <p:pic>
        <p:nvPicPr>
          <p:cNvPr id="12" name="Content Placeholder 11">
            <a:extLst>
              <a:ext uri="{FF2B5EF4-FFF2-40B4-BE49-F238E27FC236}">
                <a16:creationId xmlns:a16="http://schemas.microsoft.com/office/drawing/2014/main" id="{41CA9F10-158E-6A52-3450-7A2B2DA6720A}"/>
              </a:ext>
            </a:extLst>
          </p:cNvPr>
          <p:cNvPicPr>
            <a:picLocks noGrp="1" noChangeAspect="1"/>
          </p:cNvPicPr>
          <p:nvPr>
            <p:ph idx="1"/>
          </p:nvPr>
        </p:nvPicPr>
        <p:blipFill>
          <a:blip r:embed="rId3"/>
          <a:stretch>
            <a:fillRect/>
          </a:stretch>
        </p:blipFill>
        <p:spPr>
          <a:xfrm>
            <a:off x="609600" y="954449"/>
            <a:ext cx="11042270" cy="5538425"/>
          </a:xfrm>
        </p:spPr>
      </p:pic>
    </p:spTree>
    <p:extLst>
      <p:ext uri="{BB962C8B-B14F-4D97-AF65-F5344CB8AC3E}">
        <p14:creationId xmlns:p14="http://schemas.microsoft.com/office/powerpoint/2010/main" val="424238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365126"/>
            <a:ext cx="10613571" cy="567382"/>
          </a:xfrm>
        </p:spPr>
        <p:txBody>
          <a:bodyPr>
            <a:noAutofit/>
          </a:bodyPr>
          <a:lstStyle/>
          <a:p>
            <a:r>
              <a:rPr lang="fi-FI" sz="2200" b="1" dirty="0" err="1"/>
              <a:t>Features</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32508"/>
            <a:ext cx="10515600" cy="5634547"/>
          </a:xfrm>
        </p:spPr>
        <p:txBody>
          <a:bodyPr>
            <a:normAutofit fontScale="47500" lnSpcReduction="20000"/>
          </a:bodyPr>
          <a:lstStyle/>
          <a:p>
            <a:pPr marL="0" indent="0">
              <a:buNone/>
            </a:pPr>
            <a:r>
              <a:rPr lang="en-US" b="1" dirty="0"/>
              <a:t>Key features</a:t>
            </a:r>
          </a:p>
          <a:p>
            <a:r>
              <a:rPr lang="en-US" dirty="0"/>
              <a:t>Support for the latest text language models provided by Microsoft and Native OpenAI: GPT-4 32k, GPT 3.5 16k, GPT-4 Vision, GPT-4 Turbo (1106)</a:t>
            </a:r>
          </a:p>
          <a:p>
            <a:r>
              <a:rPr lang="en-US" dirty="0"/>
              <a:t>Unlimited Chats per user and the option to support Unlimited Chat History Length</a:t>
            </a:r>
          </a:p>
          <a:p>
            <a:r>
              <a:rPr lang="en-US" dirty="0"/>
              <a:t>Chat Sharing: Public sharing with Everyone in the company and Private sharing for a limited number of company users</a:t>
            </a:r>
          </a:p>
          <a:p>
            <a:r>
              <a:rPr lang="en-US" dirty="0"/>
              <a:t>Support for the Full-Screen Mode. Support for Regular and Full-Width Site Page Sections</a:t>
            </a:r>
          </a:p>
          <a:p>
            <a:r>
              <a:rPr lang="en-US" dirty="0"/>
              <a:t>Mobile-Friendly UI with simple customizations (CSS)</a:t>
            </a:r>
          </a:p>
          <a:p>
            <a:r>
              <a:rPr lang="en-US" dirty="0"/>
              <a:t>Event Streaming to provide consecutive outputs of AI-responses</a:t>
            </a:r>
          </a:p>
          <a:p>
            <a:r>
              <a:rPr lang="en-US" dirty="0"/>
              <a:t>Code Highlighter with options to select Highlight Styles.</a:t>
            </a:r>
          </a:p>
          <a:p>
            <a:r>
              <a:rPr lang="en-US" dirty="0"/>
              <a:t>Upper and Lower Side positioning for the Prompt Area Textbox</a:t>
            </a:r>
          </a:p>
          <a:p>
            <a:r>
              <a:rPr lang="en-US" dirty="0"/>
              <a:t>Full-Scale Localizations: English, Finnish, and Norwegian</a:t>
            </a:r>
          </a:p>
          <a:p>
            <a:r>
              <a:rPr lang="en-US" dirty="0"/>
              <a:t>Optional integrations with company data. For security reasons, these integrations are disabled by default and must be explicitly enabled in the web part settings.</a:t>
            </a:r>
          </a:p>
          <a:p>
            <a:pPr lvl="1"/>
            <a:r>
              <a:rPr lang="en-US" dirty="0"/>
              <a:t>AI-Image generations with Dalle3. High-definition images available out-of-the-box</a:t>
            </a:r>
          </a:p>
          <a:p>
            <a:pPr lvl="1"/>
            <a:r>
              <a:rPr lang="en-US" dirty="0"/>
              <a:t>Search on the Internet with Bing and Google</a:t>
            </a:r>
          </a:p>
          <a:p>
            <a:pPr lvl="1"/>
            <a:r>
              <a:rPr lang="en-US" dirty="0"/>
              <a:t>SharePoint Search</a:t>
            </a:r>
          </a:p>
          <a:p>
            <a:pPr lvl="1"/>
            <a:r>
              <a:rPr lang="en-US" dirty="0"/>
              <a:t>Company Users</a:t>
            </a:r>
          </a:p>
          <a:p>
            <a:pPr lvl="1"/>
            <a:r>
              <a:rPr lang="en-US" dirty="0"/>
              <a:t>Local Date and Time</a:t>
            </a:r>
          </a:p>
          <a:p>
            <a:pPr lvl="1"/>
            <a:r>
              <a:rPr lang="en-US" dirty="0"/>
              <a:t>Analysis of an uploaded PDF and summarization of its content</a:t>
            </a:r>
          </a:p>
          <a:p>
            <a:pPr lvl="1"/>
            <a:r>
              <a:rPr lang="en-US" dirty="0"/>
              <a:t>Analysis of uploaded images and description of their </a:t>
            </a:r>
            <a:r>
              <a:rPr lang="en-US" sz="2100" dirty="0"/>
              <a:t>content. As of December 2023, Image Analysis </a:t>
            </a:r>
            <a:r>
              <a:rPr lang="en-US" dirty="0"/>
              <a:t>is only available with the Native OpenAI endpoint</a:t>
            </a:r>
          </a:p>
          <a:p>
            <a:pPr lvl="1"/>
            <a:r>
              <a:rPr lang="en-US" dirty="0"/>
              <a:t>Voice input and examples for prompt texts</a:t>
            </a:r>
          </a:p>
          <a:p>
            <a:pPr marL="0" indent="0">
              <a:buNone/>
            </a:pPr>
            <a:br>
              <a:rPr lang="en-US" b="1" dirty="0"/>
            </a:br>
            <a:r>
              <a:rPr lang="en-US" b="1" dirty="0"/>
              <a:t>Advanced features</a:t>
            </a:r>
          </a:p>
          <a:p>
            <a:r>
              <a:rPr lang="en-US" dirty="0"/>
              <a:t>Built-in integration with API Management Service.</a:t>
            </a:r>
          </a:p>
          <a:p>
            <a:pPr lvl="1"/>
            <a:r>
              <a:rPr lang="en-US" dirty="0"/>
              <a:t>For customers that do not have it, the web part also supports direct queries to API with an </a:t>
            </a:r>
            <a:r>
              <a:rPr lang="en-US" dirty="0" err="1"/>
              <a:t>api</a:t>
            </a:r>
            <a:r>
              <a:rPr lang="en-US" dirty="0"/>
              <a:t>-key (configurable)</a:t>
            </a:r>
          </a:p>
          <a:p>
            <a:r>
              <a:rPr lang="en-US" dirty="0"/>
              <a:t>Default support for Azure OpenAI and Native OpenAI API</a:t>
            </a:r>
          </a:p>
          <a:p>
            <a:r>
              <a:rPr lang="en-US" dirty="0"/>
              <a:t>Alternative storage types to manage Chat History</a:t>
            </a:r>
          </a:p>
          <a:p>
            <a:pPr lvl="1"/>
            <a:r>
              <a:rPr lang="en-US" dirty="0"/>
              <a:t>SharePoint List: Supports up to 5000 Chats, Built-in “One-Click” list provisioning, Chat Privacy and Security Trimming for SharePoint Search</a:t>
            </a:r>
          </a:p>
          <a:p>
            <a:pPr lvl="1"/>
            <a:r>
              <a:rPr lang="en-US" dirty="0"/>
              <a:t>Azure SQL Database: Provides more advanced storage capabilities tested on 1 Million+ Chat records</a:t>
            </a:r>
          </a:p>
          <a:p>
            <a:pPr lvl="1"/>
            <a:r>
              <a:rPr lang="en-US" dirty="0"/>
              <a:t>Local Storage: it can be used to provide quick demo without long-time configurations</a:t>
            </a:r>
          </a:p>
        </p:txBody>
      </p:sp>
    </p:spTree>
    <p:extLst>
      <p:ext uri="{BB962C8B-B14F-4D97-AF65-F5344CB8AC3E}">
        <p14:creationId xmlns:p14="http://schemas.microsoft.com/office/powerpoint/2010/main" val="4212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203201"/>
            <a:ext cx="10613571" cy="567382"/>
          </a:xfrm>
        </p:spPr>
        <p:txBody>
          <a:bodyPr>
            <a:noAutofit/>
          </a:bodyPr>
          <a:lstStyle/>
          <a:p>
            <a:r>
              <a:rPr lang="fi-FI" sz="2200" b="1" dirty="0"/>
              <a:t>Optional Integrations: SharePoint Search, Company Users, Local Date &amp; Time</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17890"/>
            <a:ext cx="10515600" cy="5349560"/>
          </a:xfrm>
        </p:spPr>
        <p:txBody>
          <a:bodyPr>
            <a:normAutofit fontScale="55000" lnSpcReduction="20000"/>
          </a:bodyPr>
          <a:lstStyle/>
          <a:p>
            <a:pPr marL="0" indent="0">
              <a:buNone/>
            </a:pPr>
            <a:r>
              <a:rPr lang="en-US" sz="3600" b="1" dirty="0"/>
              <a:t>How it works</a:t>
            </a:r>
          </a:p>
          <a:p>
            <a:pPr marL="0" indent="0">
              <a:buNone/>
            </a:pPr>
            <a:r>
              <a:rPr lang="en-US" dirty="0"/>
              <a:t>The Function Calling feature is available in both Azure OpenAI and Native OpenAI (more advanced version). The flow for using this feature typically looks like:</a:t>
            </a:r>
          </a:p>
          <a:p>
            <a:pPr marL="457200" indent="-457200">
              <a:buFont typeface="+mj-lt"/>
              <a:buAutoNum type="arabicPeriod"/>
            </a:pPr>
            <a:r>
              <a:rPr lang="en-US" dirty="0"/>
              <a:t>In the process of interacting with OpenAI, you can send a request with options to call available integration functions that you have provided. </a:t>
            </a:r>
          </a:p>
          <a:p>
            <a:pPr marL="457200" indent="-457200">
              <a:buFont typeface="+mj-lt"/>
              <a:buAutoNum type="arabicPeriod"/>
            </a:pPr>
            <a:r>
              <a:rPr lang="en-US" dirty="0"/>
              <a:t>If OpenAI determines that it requires specific data, it will request to call a function with parameters that it deems suitable.</a:t>
            </a:r>
          </a:p>
          <a:p>
            <a:pPr marL="457200" indent="-457200">
              <a:buFont typeface="+mj-lt"/>
              <a:buAutoNum type="arabicPeriod"/>
            </a:pPr>
            <a:r>
              <a:rPr lang="en-US" dirty="0"/>
              <a:t>To meet OpenAI's demand, you can call the function with the proposed parameters on behalf of OpenAI. This allows you to obtain raw results locally, which you can then submit to OpenAI. You have control over what data you submit.</a:t>
            </a:r>
          </a:p>
          <a:p>
            <a:pPr marL="457200" indent="-457200">
              <a:buFont typeface="+mj-lt"/>
              <a:buAutoNum type="arabicPeriod"/>
            </a:pPr>
            <a:r>
              <a:rPr lang="en-US" dirty="0"/>
              <a:t>If OpenAI determines that it needs more information, it may demand calling another function, and this process can continue as necessary.</a:t>
            </a:r>
          </a:p>
          <a:p>
            <a:pPr marL="457200" indent="-457200">
              <a:buFont typeface="+mj-lt"/>
              <a:buAutoNum type="arabicPeriod"/>
            </a:pPr>
            <a:r>
              <a:rPr lang="en-US" dirty="0"/>
              <a:t>OpenAI handles the received data and transforms it as you have requested. The final response from OpenAI will include the results based on the processed data.</a:t>
            </a:r>
          </a:p>
          <a:p>
            <a:pPr marL="0" indent="0">
              <a:buNone/>
            </a:pPr>
            <a:r>
              <a:rPr lang="en-US" sz="2100" dirty="0">
                <a:solidFill>
                  <a:srgbClr val="6A9955"/>
                </a:solidFill>
                <a:latin typeface="Consolas" panose="020B0609020204030204" pitchFamily="49" charset="0"/>
              </a:rPr>
              <a:t>// 3 show cases available in the web part:</a:t>
            </a:r>
          </a:p>
          <a:p>
            <a:pPr marL="0" indent="0">
              <a:buNone/>
            </a:pPr>
            <a:r>
              <a:rPr lang="en-US" sz="2100" dirty="0">
                <a:solidFill>
                  <a:srgbClr val="6A9955"/>
                </a:solidFill>
                <a:latin typeface="Consolas" panose="020B0609020204030204" pitchFamily="49" charset="0"/>
              </a:rPr>
              <a:t>// Search in SharePoint for “your text“. Format the results as an HTML table.</a:t>
            </a:r>
          </a:p>
          <a:p>
            <a:pPr marL="0" indent="0">
              <a:buNone/>
            </a:pPr>
            <a:r>
              <a:rPr lang="en-US" sz="2100" dirty="0">
                <a:solidFill>
                  <a:srgbClr val="6A9955"/>
                </a:solidFill>
                <a:latin typeface="Consolas" panose="020B0609020204030204" pitchFamily="49" charset="0"/>
              </a:rPr>
              <a:t>// Get company users that have names starting with P. Format the results as an HTML table.</a:t>
            </a:r>
          </a:p>
          <a:p>
            <a:pPr marL="0" indent="0">
              <a:buNone/>
            </a:pPr>
            <a:r>
              <a:rPr lang="en-US" sz="2100" dirty="0">
                <a:solidFill>
                  <a:srgbClr val="6A9955"/>
                </a:solidFill>
                <a:latin typeface="Consolas" panose="020B0609020204030204" pitchFamily="49" charset="0"/>
              </a:rPr>
              <a:t>// Date, Time, Date and time.</a:t>
            </a:r>
          </a:p>
          <a:p>
            <a:pPr marL="0" indent="0">
              <a:buNone/>
            </a:pPr>
            <a:r>
              <a:rPr lang="en-US" b="1" dirty="0">
                <a:solidFill>
                  <a:srgbClr val="C586C0"/>
                </a:solidFill>
                <a:effectLst/>
                <a:latin typeface="Arial" panose="020B0604020202020204" pitchFamily="34" charset="0"/>
                <a:cs typeface="Arial" panose="020B0604020202020204" pitchFamily="34" charset="0"/>
              </a:rPr>
              <a:t>export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C586C0"/>
                </a:solidFill>
                <a:effectLst/>
                <a:latin typeface="Arial" panose="020B0604020202020204" pitchFamily="34" charset="0"/>
                <a:cs typeface="Arial" panose="020B0604020202020204" pitchFamily="34" charset="0"/>
              </a:rPr>
              <a:t>default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class</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4EC9B0"/>
                </a:solidFill>
                <a:effectLst/>
                <a:latin typeface="Arial" panose="020B0604020202020204" pitchFamily="34" charset="0"/>
                <a:cs typeface="Arial" panose="020B0604020202020204" pitchFamily="34" charset="0"/>
              </a:rPr>
              <a:t>FunctionHelper</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private</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static</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9CDCFE"/>
                </a:solidFill>
                <a:effectLst/>
                <a:latin typeface="Arial" panose="020B0604020202020204" pitchFamily="34" charset="0"/>
                <a:cs typeface="Arial" panose="020B0604020202020204" pitchFamily="34" charset="0"/>
              </a:rPr>
              <a:t>available</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9CDCFE"/>
                </a:solidFill>
                <a:effectLst/>
                <a:latin typeface="Arial" panose="020B0604020202020204" pitchFamily="34" charset="0"/>
                <a:cs typeface="Arial" panose="020B0604020202020204" pitchFamily="34" charset="0"/>
              </a:rPr>
              <a:t>key</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string</a:t>
            </a:r>
            <a:r>
              <a:rPr lang="en-US" b="1" dirty="0">
                <a:solidFill>
                  <a:srgbClr val="CCCCCC"/>
                </a:solidFill>
                <a:effectLst/>
                <a:latin typeface="Arial" panose="020B0604020202020204" pitchFamily="34" charset="0"/>
                <a:cs typeface="Arial" panose="020B0604020202020204" pitchFamily="34" charset="0"/>
              </a:rPr>
              <a:t>]</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any</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DCDCAA"/>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peopleSearch</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p>
          <a:p>
            <a:pPr marL="0" indent="0">
              <a:buNone/>
            </a:pPr>
            <a:endParaRPr lang="en-US" dirty="0"/>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81037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Integrations</a:t>
            </a:r>
          </a:p>
        </p:txBody>
      </p:sp>
      <p:pic>
        <p:nvPicPr>
          <p:cNvPr id="27" name="Content Placeholder 26">
            <a:extLst>
              <a:ext uri="{FF2B5EF4-FFF2-40B4-BE49-F238E27FC236}">
                <a16:creationId xmlns:a16="http://schemas.microsoft.com/office/drawing/2014/main" id="{C589F45A-47BA-AD3F-B6B9-4C25D5583B7B}"/>
              </a:ext>
            </a:extLst>
          </p:cNvPr>
          <p:cNvPicPr>
            <a:picLocks noGrp="1" noChangeAspect="1"/>
          </p:cNvPicPr>
          <p:nvPr>
            <p:ph idx="1"/>
          </p:nvPr>
        </p:nvPicPr>
        <p:blipFill>
          <a:blip r:embed="rId2"/>
          <a:stretch>
            <a:fillRect/>
          </a:stretch>
        </p:blipFill>
        <p:spPr>
          <a:xfrm>
            <a:off x="4777316" y="1105446"/>
            <a:ext cx="6780700" cy="4644778"/>
          </a:xfrm>
          <a:prstGeom prst="rect">
            <a:avLst/>
          </a:prstGeom>
        </p:spPr>
      </p:pic>
    </p:spTree>
    <p:extLst>
      <p:ext uri="{BB962C8B-B14F-4D97-AF65-F5344CB8AC3E}">
        <p14:creationId xmlns:p14="http://schemas.microsoft.com/office/powerpoint/2010/main" val="78744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Upload and Summarize PDF content</a:t>
            </a:r>
          </a:p>
        </p:txBody>
      </p:sp>
      <p:pic>
        <p:nvPicPr>
          <p:cNvPr id="6" name="Picture 5">
            <a:extLst>
              <a:ext uri="{FF2B5EF4-FFF2-40B4-BE49-F238E27FC236}">
                <a16:creationId xmlns:a16="http://schemas.microsoft.com/office/drawing/2014/main" id="{13A3744A-9F9C-FBF8-BC2E-266B8A5B5C82}"/>
              </a:ext>
            </a:extLst>
          </p:cNvPr>
          <p:cNvPicPr>
            <a:picLocks noChangeAspect="1"/>
          </p:cNvPicPr>
          <p:nvPr/>
        </p:nvPicPr>
        <p:blipFill>
          <a:blip r:embed="rId2"/>
          <a:stretch>
            <a:fillRect/>
          </a:stretch>
        </p:blipFill>
        <p:spPr>
          <a:xfrm>
            <a:off x="4311775" y="1557338"/>
            <a:ext cx="7741186" cy="3776662"/>
          </a:xfrm>
          <a:prstGeom prst="rect">
            <a:avLst/>
          </a:prstGeom>
        </p:spPr>
      </p:pic>
    </p:spTree>
    <p:extLst>
      <p:ext uri="{BB962C8B-B14F-4D97-AF65-F5344CB8AC3E}">
        <p14:creationId xmlns:p14="http://schemas.microsoft.com/office/powerpoint/2010/main" val="3216709208"/>
      </p:ext>
    </p:extLst>
  </p:cSld>
  <p:clrMapOvr>
    <a:masterClrMapping/>
  </p:clrMapOvr>
</p:sld>
</file>

<file path=ppt/theme/theme1.xml><?xml version="1.0" encoding="utf-8"?>
<a:theme xmlns:a="http://schemas.openxmlformats.org/drawingml/2006/main" name="1_Framsida">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apitel_utan logo">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Innehåll">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utbild">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AB62619-1353-8944-90A4-FD37F865A533}">
  <we:reference id="f12c312d-282a-4734-8843-05915fdfef0b" version="4.3.3.0" store="EXCatalog" storeType="EXCatalog"/>
  <we:alternateReferences>
    <we:reference id="WA104178141" version="4.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798f8e1-d94f-43b6-bccc-367c41141139">
      <UserInfo>
        <DisplayName>Mikko Niemi</DisplayName>
        <AccountId>737</AccountId>
        <AccountType/>
      </UserInfo>
      <UserInfo>
        <DisplayName>Paul Borisov</DisplayName>
        <AccountId>877</AccountId>
        <AccountType/>
      </UserInfo>
    </SharedWithUsers>
    <Active xmlns="392cedaa-eab3-47fe-9a6e-9ea878a2bb54">true</Active>
    <lcf76f155ced4ddcb4097134ff3c332f xmlns="392cedaa-eab3-47fe-9a6e-9ea878a2bb54">
      <Terms xmlns="http://schemas.microsoft.com/office/infopath/2007/PartnerControls"/>
    </lcf76f155ced4ddcb4097134ff3c332f>
    <TaxCatchAll xmlns="c798f8e1-d94f-43b6-bccc-367c41141139" xsi:nil="true"/>
    <_Flow_SignoffStatus xmlns="392cedaa-eab3-47fe-9a6e-9ea878a2bb5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2B64339E820D49817C0EC2C570556A" ma:contentTypeVersion="20" ma:contentTypeDescription="Create a new document." ma:contentTypeScope="" ma:versionID="a73d3dbd2a54abdd6f0b69909c857179">
  <xsd:schema xmlns:xsd="http://www.w3.org/2001/XMLSchema" xmlns:xs="http://www.w3.org/2001/XMLSchema" xmlns:p="http://schemas.microsoft.com/office/2006/metadata/properties" xmlns:ns2="392cedaa-eab3-47fe-9a6e-9ea878a2bb54" xmlns:ns3="c798f8e1-d94f-43b6-bccc-367c41141139" targetNamespace="http://schemas.microsoft.com/office/2006/metadata/properties" ma:root="true" ma:fieldsID="9b05d43af1f1fef90c53f865b6e9612b" ns2:_="" ns3:_="">
    <xsd:import namespace="392cedaa-eab3-47fe-9a6e-9ea878a2bb54"/>
    <xsd:import namespace="c798f8e1-d94f-43b6-bccc-367c41141139"/>
    <xsd:element name="properties">
      <xsd:complexType>
        <xsd:sequence>
          <xsd:element name="documentManagement">
            <xsd:complexType>
              <xsd:all>
                <xsd:element ref="ns2:MediaServiceMetadata" minOccurs="0"/>
                <xsd:element ref="ns2:MediaServiceFastMetadata" minOccurs="0"/>
                <xsd:element ref="ns2:Activ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element ref="ns2:MediaServiceSearchProperties"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2cedaa-eab3-47fe-9a6e-9ea878a2b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Active" ma:index="10" nillable="true" ma:displayName="Active" ma:default="1" ma:description="ACtive or non-active Customer" ma:format="Dropdown" ma:internalName="Active">
      <xsd:simpleType>
        <xsd:restriction base="dms:Boolea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d649d15-5ef6-452c-b25e-4e0203f70b17"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_Flow_SignoffStatus" ma:index="25" nillable="true" ma:displayName="Sign-off status" ma:internalName="Sign_x002d_off_x0020_status">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98f8e1-d94f-43b6-bccc-367c411411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8fe6075-ad3c-43b2-995b-1790178a56e8}" ma:internalName="TaxCatchAll" ma:showField="CatchAllData" ma:web="c798f8e1-d94f-43b6-bccc-367c411411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46CC52-5A97-4F3F-A94E-EB63C63EC836}">
  <ds:schemaRefs>
    <ds:schemaRef ds:uri="http://purl.org/dc/dcmitype/"/>
    <ds:schemaRef ds:uri="392cedaa-eab3-47fe-9a6e-9ea878a2bb54"/>
    <ds:schemaRef ds:uri="http://purl.org/dc/elements/1.1/"/>
    <ds:schemaRef ds:uri="c798f8e1-d94f-43b6-bccc-367c41141139"/>
    <ds:schemaRef ds:uri="http://www.w3.org/XML/1998/namespace"/>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57BC327B-C3C1-4E06-92DC-7EC1EA012C4A}">
  <ds:schemaRefs>
    <ds:schemaRef ds:uri="http://schemas.microsoft.com/sharepoint/v3/contenttype/forms"/>
  </ds:schemaRefs>
</ds:datastoreItem>
</file>

<file path=customXml/itemProps3.xml><?xml version="1.0" encoding="utf-8"?>
<ds:datastoreItem xmlns:ds="http://schemas.openxmlformats.org/officeDocument/2006/customXml" ds:itemID="{B8C4BC3E-5712-4D8B-9BE3-2381F7BB3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2cedaa-eab3-47fe-9a6e-9ea878a2bb54"/>
    <ds:schemaRef ds:uri="c798f8e1-d94f-43b6-bccc-367c41141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0d22a8d-923a-445e-82d4-32329da21746}" enabled="0" method="" siteId="{70d22a8d-923a-445e-82d4-32329da21746}" removed="1"/>
</clbl:labelList>
</file>

<file path=docProps/app.xml><?xml version="1.0" encoding="utf-8"?>
<Properties xmlns="http://schemas.openxmlformats.org/officeDocument/2006/extended-properties" xmlns:vt="http://schemas.openxmlformats.org/officeDocument/2006/docPropsVTypes">
  <TotalTime>9888</TotalTime>
  <Words>981</Words>
  <Application>Microsoft Office PowerPoint</Application>
  <PresentationFormat>Widescreen</PresentationFormat>
  <Paragraphs>74</Paragraphs>
  <Slides>14</Slides>
  <Notes>2</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14</vt:i4>
      </vt:variant>
    </vt:vector>
  </HeadingPairs>
  <TitlesOfParts>
    <vt:vector size="27" baseType="lpstr">
      <vt:lpstr>Adelle Rg</vt:lpstr>
      <vt:lpstr>Adelle Sans</vt:lpstr>
      <vt:lpstr>-apple-system</vt:lpstr>
      <vt:lpstr>Arial</vt:lpstr>
      <vt:lpstr>Calibri</vt:lpstr>
      <vt:lpstr>Consolas</vt:lpstr>
      <vt:lpstr>Segoe UI</vt:lpstr>
      <vt:lpstr>Tenorite</vt:lpstr>
      <vt:lpstr>1_Framsida</vt:lpstr>
      <vt:lpstr>2_Kapitel_utan logo</vt:lpstr>
      <vt:lpstr>3_Innehåll</vt:lpstr>
      <vt:lpstr>Slutbild</vt:lpstr>
      <vt:lpstr>Office Theme</vt:lpstr>
      <vt:lpstr>Azure OpenAI Chat Web part for SharePoint Online</vt:lpstr>
      <vt:lpstr>Data Access Diagram: the following slide provides details on data privacy</vt:lpstr>
      <vt:lpstr>Data Privacy</vt:lpstr>
      <vt:lpstr>User Interface</vt:lpstr>
      <vt:lpstr>PowerPoint Presentation</vt:lpstr>
      <vt:lpstr>Features</vt:lpstr>
      <vt:lpstr>Optional Integrations: SharePoint Search, Company Users, Local Date &amp; Time</vt:lpstr>
      <vt:lpstr>Integrations</vt:lpstr>
      <vt:lpstr>Upload and Summarize PDF content</vt:lpstr>
      <vt:lpstr>Optional integrations: Search on the Internet with the summary for Bing and Google results</vt:lpstr>
      <vt:lpstr>Image Generations: Dalle-3</vt:lpstr>
      <vt:lpstr>Using GPT-4 Vision for Image Analysis: a Technical Diagram</vt:lpstr>
      <vt:lpstr>Using GPT-4 Vision for Image Analysis: a Photo</vt:lpstr>
      <vt:lpstr>Azure OpenAI Chat web part for SharePoint Online, configurable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Chats web part for SharePoint Online</dc:title>
  <dc:creator>admin</dc:creator>
  <cp:lastModifiedBy>O365 Admin, Goodtech</cp:lastModifiedBy>
  <cp:revision>506</cp:revision>
  <dcterms:created xsi:type="dcterms:W3CDTF">2022-08-11T07:43:00Z</dcterms:created>
  <dcterms:modified xsi:type="dcterms:W3CDTF">2023-12-11T14:38:06Z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0x0101008D2B64339E820D49817C0EC2C570556A</vt:lpwstr>
  </property>
  <property fmtid="{D5CDD505-2E9C-101B-9397-08002B2CF9AE}" pid="3" name="MediaServiceImageTags">
    <vt:lpwstr/>
  </property>
</Properties>
</file>