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1"/>
  </p:notesMasterIdLst>
  <p:sldIdLst>
    <p:sldId id="268" r:id="rId9"/>
    <p:sldId id="257" r:id="rId10"/>
    <p:sldId id="270" r:id="rId11"/>
    <p:sldId id="259" r:id="rId12"/>
    <p:sldId id="261" r:id="rId13"/>
    <p:sldId id="260" r:id="rId14"/>
    <p:sldId id="264" r:id="rId15"/>
    <p:sldId id="262" r:id="rId16"/>
    <p:sldId id="269" r:id="rId17"/>
    <p:sldId id="266" r:id="rId18"/>
    <p:sldId id="267" r:id="rId19"/>
    <p:sldId id="265"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8" autoAdjust="0"/>
    <p:restoredTop sz="89688" autoAdjust="0"/>
  </p:normalViewPr>
  <p:slideViewPr>
    <p:cSldViewPr snapToGrid="0">
      <p:cViewPr varScale="1">
        <p:scale>
          <a:sx n="104" d="100"/>
          <a:sy n="104" d="100"/>
        </p:scale>
        <p:origin x="1212" y="108"/>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2023-11-26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5</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 xmlns:a16="http://schemas.microsoft.com/office/drawing/2014/main"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 xmlns:a16="http://schemas.microsoft.com/office/drawing/2014/main"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 xmlns:a16="http://schemas.microsoft.com/office/drawing/2014/main"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2023-11-26</a:t>
            </a:fld>
            <a:endParaRPr lang="sv-SE" dirty="0"/>
          </a:p>
        </p:txBody>
      </p:sp>
      <p:sp>
        <p:nvSpPr>
          <p:cNvPr id="2" name="Rubrik 1">
            <a:extLst>
              <a:ext uri="{FF2B5EF4-FFF2-40B4-BE49-F238E27FC236}">
                <a16:creationId xmlns="" xmlns:a16="http://schemas.microsoft.com/office/drawing/2014/main"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 xmlns:a16="http://schemas.microsoft.com/office/drawing/2014/main"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 xmlns:a16="http://schemas.microsoft.com/office/drawing/2014/main"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 xmlns:a16="http://schemas.microsoft.com/office/drawing/2014/main"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 xmlns:a16="http://schemas.microsoft.com/office/drawing/2014/main"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 xmlns:a16="http://schemas.microsoft.com/office/drawing/2014/main"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 xmlns:a16="http://schemas.microsoft.com/office/drawing/2014/main"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 xmlns:a16="http://schemas.microsoft.com/office/drawing/2014/main"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 xmlns:a16="http://schemas.microsoft.com/office/drawing/2014/main"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 xmlns:a16="http://schemas.microsoft.com/office/drawing/2014/main"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 xmlns:a16="http://schemas.microsoft.com/office/drawing/2014/main"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 xmlns:a16="http://schemas.microsoft.com/office/drawing/2014/main"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 xmlns:a16="http://schemas.microsoft.com/office/drawing/2014/main"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 xmlns:a16="http://schemas.microsoft.com/office/drawing/2014/main"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 xmlns:a16="http://schemas.microsoft.com/office/drawing/2014/main" id="{F9CEFC0E-5FF5-6E5A-F78D-11EFD87AAC5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 xmlns:a16="http://schemas.microsoft.com/office/drawing/2014/main"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 xmlns:a16="http://schemas.microsoft.com/office/drawing/2014/main"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 xmlns:a16="http://schemas.microsoft.com/office/drawing/2014/main"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 xmlns:a16="http://schemas.microsoft.com/office/drawing/2014/main"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 xmlns:ahyp="http://schemas.microsoft.com/office/drawing/2018/hyperlinkcolor"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 xmlns:a16="http://schemas.microsoft.com/office/drawing/2014/main"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 xmlns:ahyp="http://schemas.microsoft.com/office/drawing/2018/hyperlinkcolor"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 xmlns:a16="http://schemas.microsoft.com/office/drawing/2014/main"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 xmlns:a16="http://schemas.microsoft.com/office/drawing/2014/main"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 xmlns:asvg="http://schemas.microsoft.com/office/drawing/2016/SVG/main"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 xmlns:a16="http://schemas.microsoft.com/office/drawing/2014/main"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 xmlns:ahyp="http://schemas.microsoft.com/office/drawing/2018/hyperlinkcolor"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 xmlns:a16="http://schemas.microsoft.com/office/drawing/2014/main"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 xmlns:a16="http://schemas.microsoft.com/office/drawing/2014/main"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2023-11-26</a:t>
            </a:fld>
            <a:endParaRPr lang="sv-SE" dirty="0"/>
          </a:p>
        </p:txBody>
      </p:sp>
      <p:sp>
        <p:nvSpPr>
          <p:cNvPr id="2" name="Rubrik 1">
            <a:extLst>
              <a:ext uri="{FF2B5EF4-FFF2-40B4-BE49-F238E27FC236}">
                <a16:creationId xmlns=""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 xmlns:a16="http://schemas.microsoft.com/office/drawing/2014/main" id="{F05D2CCB-CCFC-4A8A-ADA9-C1E4D13B968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AEE644D4-F9A4-4237-BD5C-4B97ABA9337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 xmlns:a16="http://schemas.microsoft.com/office/drawing/2014/main" id="{BDAC7E4E-FE06-4E90-8107-6B543E5515ED}"/>
              </a:ext>
              <a:ext uri="{C183D7F6-B498-43B3-948B-1728B52AA6E4}">
                <adec:decorative xmlns=""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 xmlns:a16="http://schemas.microsoft.com/office/drawing/2014/main" id="{73C911F2-9041-416A-B83C-F23B354E063B}"/>
              </a:ext>
              <a:ext uri="{C183D7F6-B498-43B3-948B-1728B52AA6E4}">
                <adec:decorative xmlns=""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187AAB93-862D-455E-9E73-3D0DAEFDEDB4}"/>
              </a:ext>
              <a:ext uri="{C183D7F6-B498-43B3-948B-1728B52AA6E4}">
                <adec:decorative xmlns=""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 xmlns:a16="http://schemas.microsoft.com/office/drawing/2014/main" id="{B0DFD584-E5CF-41EF-B51E-679CE22DDF9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 xmlns:a16="http://schemas.microsoft.com/office/drawing/2014/main" id="{E5C02DDF-25A6-42C7-9525-F279CE2095C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786F69D-D4FA-4075-A7EC-8D31A184F630}"/>
              </a:ext>
              <a:ext uri="{C183D7F6-B498-43B3-948B-1728B52AA6E4}">
                <adec:decorative xmlns=""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 xmlns:a16="http://schemas.microsoft.com/office/drawing/2014/main" id="{9D2AF524-D4B4-4A3A-9CE4-EDAFE1D5A37B}"/>
              </a:ext>
              <a:ext uri="{C183D7F6-B498-43B3-948B-1728B52AA6E4}">
                <adec:decorative xmlns=""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 xmlns:a16="http://schemas.microsoft.com/office/drawing/2014/main" id="{D3795F91-C721-4363-956D-756673AE7957}"/>
              </a:ext>
              <a:ext uri="{C183D7F6-B498-43B3-948B-1728B52AA6E4}">
                <adec:decorative xmlns=""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 xmlns:a16="http://schemas.microsoft.com/office/drawing/2014/main" id="{8AC14461-E27D-413D-B31A-47B74646AF25}"/>
              </a:ext>
              <a:ext uri="{C183D7F6-B498-43B3-948B-1728B52AA6E4}">
                <adec:decorative xmlns=""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 xmlns:a16="http://schemas.microsoft.com/office/drawing/2014/main" id="{4D6AEA4C-7710-4829-BA87-8DD77F15932C}"/>
              </a:ext>
              <a:ext uri="{C183D7F6-B498-43B3-948B-1728B52AA6E4}">
                <adec:decorative xmlns=""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 xmlns:a16="http://schemas.microsoft.com/office/drawing/2014/main" id="{E9BD473E-6203-491C-87AC-54AC0AB23333}"/>
              </a:ext>
              <a:ext uri="{C183D7F6-B498-43B3-948B-1728B52AA6E4}">
                <adec:decorative xmlns=""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 xmlns:a16="http://schemas.microsoft.com/office/drawing/2014/main"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 xmlns:a16="http://schemas.microsoft.com/office/drawing/2014/main"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 xmlns:a16="http://schemas.microsoft.com/office/drawing/2014/main"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 xmlns:a16="http://schemas.microsoft.com/office/drawing/2014/main"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 xmlns:a16="http://schemas.microsoft.com/office/drawing/2014/main"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 xmlns:a16="http://schemas.microsoft.com/office/drawing/2014/main"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 xmlns:a16="http://schemas.microsoft.com/office/drawing/2014/main" id="{B2368EF4-1233-48C7-8DB5-75844BFCD594}"/>
              </a:ext>
              <a:ext uri="{C183D7F6-B498-43B3-948B-1728B52AA6E4}">
                <adec:decorative xmlns=""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 xmlns:a16="http://schemas.microsoft.com/office/drawing/2014/main" id="{ED3361C9-310A-4255-A94E-B77588962DA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89F716E-BEF3-ABAC-2311-2D9BB33745A4}"/>
              </a:ext>
            </a:extLst>
          </p:cNvPr>
          <p:cNvSpPr>
            <a:spLocks noGrp="1"/>
          </p:cNvSpPr>
          <p:nvPr>
            <p:ph type="dt" sz="half" idx="10"/>
          </p:nvPr>
        </p:nvSpPr>
        <p:spPr/>
        <p:txBody>
          <a:bodyPr/>
          <a:lstStyle/>
          <a:p>
            <a:fld id="{787A3980-9F17-4DF1-B0CE-86F31B480A53}" type="datetimeFigureOut">
              <a:rPr lang="en-US" smtClean="0"/>
              <a:t>11/26/2023</a:t>
            </a:fld>
            <a:endParaRPr lang="en-US"/>
          </a:p>
        </p:txBody>
      </p:sp>
      <p:sp>
        <p:nvSpPr>
          <p:cNvPr id="5" name="Footer Placeholder 4">
            <a:extLst>
              <a:ext uri="{FF2B5EF4-FFF2-40B4-BE49-F238E27FC236}">
                <a16:creationId xmlns="" xmlns:a16="http://schemas.microsoft.com/office/drawing/2014/main"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 xmlns:a16="http://schemas.microsoft.com/office/drawing/2014/main"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 xmlns:a16="http://schemas.microsoft.com/office/drawing/2014/main"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 xmlns:a16="http://schemas.microsoft.com/office/drawing/2014/main"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 xmlns:a16="http://schemas.microsoft.com/office/drawing/2014/main"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 xmlns:a16="http://schemas.microsoft.com/office/drawing/2014/main"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 xmlns:a16="http://schemas.microsoft.com/office/drawing/2014/main"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 xmlns:a16="http://schemas.microsoft.com/office/drawing/2014/main"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 xmlns:a16="http://schemas.microsoft.com/office/drawing/2014/main"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 xmlns:a16="http://schemas.microsoft.com/office/drawing/2014/main"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 xmlns:a16="http://schemas.microsoft.com/office/drawing/2014/main"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package" Target="../embeddings/Microsoft_Visio_Drawing11.vsd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SharePoint Online</a:t>
            </a:r>
          </a:p>
        </p:txBody>
      </p:sp>
      <p:sp>
        <p:nvSpPr>
          <p:cNvPr id="3" name="Subtitle 2">
            <a:extLst>
              <a:ext uri="{FF2B5EF4-FFF2-40B4-BE49-F238E27FC236}">
                <a16:creationId xmlns=""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November 2023</a:t>
            </a:r>
          </a:p>
        </p:txBody>
      </p:sp>
      <p:sp>
        <p:nvSpPr>
          <p:cNvPr id="6" name="Slide Number Placeholder 5">
            <a:extLst>
              <a:ext uri="{FF2B5EF4-FFF2-40B4-BE49-F238E27FC236}">
                <a16:creationId xmlns=""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GPT-4 Vision for Image Analysis: a Technical </a:t>
            </a:r>
            <a:r>
              <a:rPr lang="fi-FI" sz="2200" b="1" dirty="0" err="1"/>
              <a:t>Diagram</a:t>
            </a:r>
            <a:endParaRPr lang="en-US" sz="2200" b="1" dirty="0"/>
          </a:p>
        </p:txBody>
      </p:sp>
      <p:sp>
        <p:nvSpPr>
          <p:cNvPr id="7" name="Content Placeholder 6">
            <a:extLst>
              <a:ext uri="{FF2B5EF4-FFF2-40B4-BE49-F238E27FC236}">
                <a16:creationId xmlns="" xmlns:a16="http://schemas.microsoft.com/office/drawing/2014/main"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 xmlns:a16="http://schemas.microsoft.com/office/drawing/2014/main"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43961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GPT-4 Vision for Image Analysis: a Photo</a:t>
            </a:r>
            <a:endParaRPr lang="en-US" sz="2200" b="1" dirty="0"/>
          </a:p>
        </p:txBody>
      </p:sp>
      <p:pic>
        <p:nvPicPr>
          <p:cNvPr id="7" name="Content Placeholder 6">
            <a:extLst>
              <a:ext uri="{FF2B5EF4-FFF2-40B4-BE49-F238E27FC236}">
                <a16:creationId xmlns="" xmlns:a16="http://schemas.microsoft.com/office/drawing/2014/main"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Azure</a:t>
            </a:r>
            <a:r>
              <a:rPr lang="fi-FI" sz="2200" b="1" dirty="0"/>
              <a:t> </a:t>
            </a:r>
            <a:r>
              <a:rPr lang="fi-FI" sz="2200" b="1" dirty="0" err="1"/>
              <a:t>OpenAI</a:t>
            </a:r>
            <a:r>
              <a:rPr lang="fi-FI" sz="2200" b="1" dirty="0"/>
              <a:t> Chat web </a:t>
            </a:r>
            <a:r>
              <a:rPr lang="fi-FI" sz="2200" b="1" dirty="0" err="1"/>
              <a:t>part</a:t>
            </a:r>
            <a:r>
              <a:rPr lang="fi-FI" sz="2200" b="1" dirty="0"/>
              <a:t> for SharePoint Online, c</a:t>
            </a:r>
            <a:r>
              <a:rPr lang="nb-NO" sz="2200" b="1" dirty="0"/>
              <a:t>onfigurable options</a:t>
            </a:r>
            <a:endParaRPr lang="en-US" sz="2200" b="1" dirty="0"/>
          </a:p>
        </p:txBody>
      </p:sp>
      <p:pic>
        <p:nvPicPr>
          <p:cNvPr id="15" name="Content Placeholder 14">
            <a:extLst>
              <a:ext uri="{FF2B5EF4-FFF2-40B4-BE49-F238E27FC236}">
                <a16:creationId xmlns="" xmlns:a16="http://schemas.microsoft.com/office/drawing/2014/main"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 xmlns:a16="http://schemas.microsoft.com/office/drawing/2014/main"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 xmlns:a16="http://schemas.microsoft.com/office/drawing/2014/main"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 xmlns:a16="http://schemas.microsoft.com/office/drawing/2014/main"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spTree>
    <p:extLst>
      <p:ext uri="{BB962C8B-B14F-4D97-AF65-F5344CB8AC3E}">
        <p14:creationId xmlns:p14="http://schemas.microsoft.com/office/powerpoint/2010/main" val="3950374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a:t>
            </a:r>
            <a:r>
              <a:rPr lang="en-US" sz="2200" b="1" dirty="0" smtClean="0"/>
              <a:t>the </a:t>
            </a:r>
            <a:r>
              <a:rPr lang="en-US" sz="2200" b="1" dirty="0"/>
              <a:t>following slide </a:t>
            </a:r>
            <a:r>
              <a:rPr lang="en-US" sz="2200" b="1" dirty="0" smtClean="0"/>
              <a:t>provides details on data privacy</a:t>
            </a:r>
            <a:endParaRPr lang="en-US" sz="2200" b="1" dirty="0"/>
          </a:p>
        </p:txBody>
      </p:sp>
      <p:graphicFrame>
        <p:nvGraphicFramePr>
          <p:cNvPr id="8" name="Content Placeholder 7">
            <a:extLst>
              <a:ext uri="{FF2B5EF4-FFF2-40B4-BE49-F238E27FC236}">
                <a16:creationId xmlns="" xmlns:a16="http://schemas.microsoft.com/office/drawing/2014/main" id="{A36E811B-4FC1-D8EF-9B8C-ADFEF26752E5}"/>
              </a:ext>
            </a:extLst>
          </p:cNvPr>
          <p:cNvGraphicFramePr>
            <a:graphicFrameLocks noGrp="1" noChangeAspect="1"/>
          </p:cNvGraphicFramePr>
          <p:nvPr>
            <p:ph idx="1"/>
            <p:extLst>
              <p:ext uri="{D42A27DB-BD31-4B8C-83A1-F6EECF244321}">
                <p14:modId xmlns:p14="http://schemas.microsoft.com/office/powerpoint/2010/main" val="173824095"/>
              </p:ext>
            </p:extLst>
          </p:nvPr>
        </p:nvGraphicFramePr>
        <p:xfrm>
          <a:off x="838199" y="740231"/>
          <a:ext cx="10814613" cy="5802087"/>
        </p:xfrm>
        <a:graphic>
          <a:graphicData uri="http://schemas.openxmlformats.org/presentationml/2006/ole">
            <mc:AlternateContent xmlns:mc="http://schemas.openxmlformats.org/markup-compatibility/2006">
              <mc:Choice xmlns:v="urn:schemas-microsoft-com:vml" Requires="v">
                <p:oleObj spid="_x0000_s1102" name="Visio" r:id="rId4" imgW="10172880" imgH="5457865" progId="Visio.Drawing.15">
                  <p:embed/>
                </p:oleObj>
              </mc:Choice>
              <mc:Fallback>
                <p:oleObj name="Visio" r:id="rId4" imgW="10172880" imgH="5457865" progId="Visio.Drawing.15">
                  <p:embed/>
                  <p:pic>
                    <p:nvPicPr>
                      <p:cNvPr id="8" name="Content Placeholder 7">
                        <a:extLst>
                          <a:ext uri="{FF2B5EF4-FFF2-40B4-BE49-F238E27FC236}">
                            <a16:creationId xmlns="" xmlns:a16="http://schemas.microsoft.com/office/drawing/2014/main" id="{A36E811B-4FC1-D8EF-9B8C-ADFEF26752E5}"/>
                          </a:ext>
                        </a:extLst>
                      </p:cNvPr>
                      <p:cNvPicPr/>
                      <p:nvPr/>
                    </p:nvPicPr>
                    <p:blipFill>
                      <a:blip r:embed="rId5"/>
                      <a:stretch>
                        <a:fillRect/>
                      </a:stretch>
                    </p:blipFill>
                    <p:spPr>
                      <a:xfrm>
                        <a:off x="838199" y="740231"/>
                        <a:ext cx="10814613" cy="5802087"/>
                      </a:xfrm>
                      <a:prstGeom prst="rect">
                        <a:avLst/>
                      </a:prstGeom>
                    </p:spPr>
                  </p:pic>
                </p:oleObj>
              </mc:Fallback>
            </mc:AlternateContent>
          </a:graphicData>
        </a:graphic>
      </p:graphicFrame>
    </p:spTree>
    <p:extLst>
      <p:ext uri="{BB962C8B-B14F-4D97-AF65-F5344CB8AC3E}">
        <p14:creationId xmlns:p14="http://schemas.microsoft.com/office/powerpoint/2010/main" val="1996022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smtClean="0"/>
              <a:t>Data Privacy</a:t>
            </a:r>
            <a:endParaRPr lang="fi-FI" sz="2200" b="1" dirty="0"/>
          </a:p>
        </p:txBody>
      </p:sp>
      <p:sp>
        <p:nvSpPr>
          <p:cNvPr id="3" name="Content Placeholder 2"/>
          <p:cNvSpPr>
            <a:spLocks noGrp="1"/>
          </p:cNvSpPr>
          <p:nvPr>
            <p:ph idx="1"/>
          </p:nvPr>
        </p:nvSpPr>
        <p:spPr>
          <a:xfrm>
            <a:off x="838200" y="1191491"/>
            <a:ext cx="10515600" cy="4998958"/>
          </a:xfrm>
        </p:spPr>
        <p:txBody>
          <a:bodyPr>
            <a:normAutofit lnSpcReduction="10000"/>
          </a:bodyPr>
          <a:lstStyle/>
          <a:p>
            <a:pPr marL="0" indent="0">
              <a:buNone/>
            </a:pPr>
            <a:r>
              <a:rPr lang="fi-FI" dirty="0" smtClean="0"/>
              <a:t>Azure </a:t>
            </a:r>
            <a:r>
              <a:rPr lang="fi-FI" dirty="0"/>
              <a:t>OpenAI </a:t>
            </a:r>
            <a:r>
              <a:rPr lang="fi-FI" dirty="0" smtClean="0"/>
              <a:t>Chat </a:t>
            </a:r>
            <a:r>
              <a:rPr lang="en-US" dirty="0" smtClean="0"/>
              <a:t>web </a:t>
            </a:r>
            <a:r>
              <a:rPr lang="en-US" dirty="0"/>
              <a:t>part interacts </a:t>
            </a:r>
            <a:r>
              <a:rPr lang="en-US" dirty="0" smtClean="0"/>
              <a:t>with private</a:t>
            </a:r>
            <a:r>
              <a:rPr lang="en-US" dirty="0"/>
              <a:t> </a:t>
            </a:r>
            <a:r>
              <a:rPr lang="en-US" b="1" dirty="0"/>
              <a:t>Azure </a:t>
            </a:r>
            <a:r>
              <a:rPr lang="en-US" b="1" dirty="0" err="1"/>
              <a:t>OpenAI</a:t>
            </a:r>
            <a:r>
              <a:rPr lang="en-US" dirty="0"/>
              <a:t> endpoints that are published via Azure API Management service (APIM).</a:t>
            </a:r>
          </a:p>
          <a:p>
            <a:r>
              <a:rPr lang="en-US" dirty="0"/>
              <a:t>By default, this setup provides enhanced data privacy.</a:t>
            </a:r>
            <a:r>
              <a:rPr lang="en-US" dirty="0"/>
              <a:t> </a:t>
            </a:r>
            <a:r>
              <a:rPr lang="en-US" dirty="0" smtClean="0"/>
              <a:t>In </a:t>
            </a:r>
            <a:r>
              <a:rPr lang="en-US" dirty="0"/>
              <a:t>this configuration, requests to AI do not travel outside your Azure tenant.</a:t>
            </a:r>
          </a:p>
          <a:p>
            <a:r>
              <a:rPr lang="en-US" dirty="0"/>
              <a:t>APIM consistently validates the identities of SharePoint users for each individual request. If the request originates from authorized domains, APIM retrieves the </a:t>
            </a:r>
            <a:r>
              <a:rPr lang="en-US" b="1" dirty="0"/>
              <a:t>**</a:t>
            </a:r>
            <a:r>
              <a:rPr lang="en-US" b="1" dirty="0" err="1"/>
              <a:t>api</a:t>
            </a:r>
            <a:r>
              <a:rPr lang="en-US" b="1" dirty="0"/>
              <a:t>-key**</a:t>
            </a:r>
            <a:r>
              <a:rPr lang="en-US" dirty="0"/>
              <a:t> from the secure vault and injects it into the request before forwarding it to the AI endpoint. This process ensures that the </a:t>
            </a:r>
            <a:r>
              <a:rPr lang="en-US" dirty="0" err="1"/>
              <a:t>api</a:t>
            </a:r>
            <a:r>
              <a:rPr lang="en-US" dirty="0"/>
              <a:t>-key does not get exposed in the browser</a:t>
            </a:r>
            <a:r>
              <a:rPr lang="en-US" dirty="0" smtClean="0"/>
              <a:t>.</a:t>
            </a:r>
            <a:endParaRPr lang="en-US" dirty="0"/>
          </a:p>
          <a:p>
            <a:r>
              <a:rPr lang="en-US" dirty="0"/>
              <a:t>In addition to the default configuration, you have the option to publish the Native Open AI endpoint in APIM</a:t>
            </a:r>
            <a:r>
              <a:rPr lang="en-US" dirty="0" smtClean="0"/>
              <a:t>. You can find instructions in the project documentation.</a:t>
            </a:r>
            <a:endParaRPr lang="en-US" dirty="0"/>
          </a:p>
          <a:p>
            <a:pPr lvl="1"/>
            <a:r>
              <a:rPr lang="en-US" b="1" dirty="0"/>
              <a:t>CONS</a:t>
            </a:r>
            <a:r>
              <a:rPr lang="en-US" dirty="0"/>
              <a:t>: Granting access to the Native Open AI endpoint requires a separate </a:t>
            </a:r>
            <a:r>
              <a:rPr lang="en-US" b="1" dirty="0" err="1"/>
              <a:t>api</a:t>
            </a:r>
            <a:r>
              <a:rPr lang="en-US" b="1" dirty="0"/>
              <a:t>-key</a:t>
            </a:r>
            <a:r>
              <a:rPr lang="en-US" dirty="0"/>
              <a:t> for it and could potentially compromise data privacy, as requests might travel outside your Azure tenant under this setup.</a:t>
            </a:r>
          </a:p>
          <a:p>
            <a:pPr lvl="1"/>
            <a:r>
              <a:rPr lang="en-US" b="1" dirty="0"/>
              <a:t>PROS</a:t>
            </a:r>
            <a:r>
              <a:rPr lang="en-US" dirty="0"/>
              <a:t>: Using the Native </a:t>
            </a:r>
            <a:r>
              <a:rPr lang="en-US" dirty="0" err="1"/>
              <a:t>OpenAI</a:t>
            </a:r>
            <a:r>
              <a:rPr lang="en-US" dirty="0"/>
              <a:t> endpoint could </a:t>
            </a:r>
            <a:r>
              <a:rPr lang="en-US" dirty="0" smtClean="0"/>
              <a:t>grant </a:t>
            </a:r>
            <a:r>
              <a:rPr lang="en-US" dirty="0"/>
              <a:t>you access to the latest language models like </a:t>
            </a:r>
            <a:r>
              <a:rPr lang="en-US" dirty="0" smtClean="0"/>
              <a:t>GPT-4 Vision </a:t>
            </a:r>
            <a:r>
              <a:rPr lang="en-US" dirty="0"/>
              <a:t>and </a:t>
            </a:r>
            <a:r>
              <a:rPr lang="en-US" dirty="0" smtClean="0"/>
              <a:t>GPT-4 1106 Parallel processing </a:t>
            </a:r>
            <a:r>
              <a:rPr lang="en-US" dirty="0"/>
              <a:t>that are not currently available in Azure </a:t>
            </a:r>
            <a:r>
              <a:rPr lang="en-US" dirty="0" err="1" smtClean="0"/>
              <a:t>OpenAI</a:t>
            </a:r>
            <a:r>
              <a:rPr lang="en-US" dirty="0" smtClean="0"/>
              <a:t>.</a:t>
            </a:r>
            <a:endParaRPr lang="en-US" dirty="0"/>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FEAA6-2931-7871-AE0B-44838F77C5FB}"/>
              </a:ext>
            </a:extLst>
          </p:cNvPr>
          <p:cNvSpPr>
            <a:spLocks noGrp="1"/>
          </p:cNvSpPr>
          <p:nvPr>
            <p:ph type="title"/>
          </p:nvPr>
        </p:nvSpPr>
        <p:spPr>
          <a:xfrm>
            <a:off x="756555" y="365125"/>
            <a:ext cx="10613573" cy="449687"/>
          </a:xfrm>
        </p:spPr>
        <p:txBody>
          <a:bodyPr>
            <a:noAutofit/>
          </a:bodyPr>
          <a:lstStyle/>
          <a:p>
            <a:r>
              <a:rPr lang="fi-FI" sz="2200" b="1" dirty="0"/>
              <a:t>User </a:t>
            </a:r>
            <a:r>
              <a:rPr lang="fi-FI" sz="2200" b="1" dirty="0" err="1"/>
              <a:t>Interface</a:t>
            </a:r>
            <a:endParaRPr lang="en-US" sz="2200" b="1" dirty="0"/>
          </a:p>
        </p:txBody>
      </p:sp>
      <p:pic>
        <p:nvPicPr>
          <p:cNvPr id="5" name="Content Placeholder 4" descr="A screenshot of a computer program&#10;&#10;Description automatically generated">
            <a:extLst>
              <a:ext uri="{FF2B5EF4-FFF2-40B4-BE49-F238E27FC236}">
                <a16:creationId xmlns="" xmlns:a16="http://schemas.microsoft.com/office/drawing/2014/main" id="{064F1820-447F-FDE5-E82A-87C8736A8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32094"/>
            <a:ext cx="10216081" cy="5743633"/>
          </a:xfrm>
        </p:spPr>
      </p:pic>
    </p:spTree>
    <p:extLst>
      <p:ext uri="{BB962C8B-B14F-4D97-AF65-F5344CB8AC3E}">
        <p14:creationId xmlns:p14="http://schemas.microsoft.com/office/powerpoint/2010/main" val="1019250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2200" b="1" dirty="0"/>
              <a:t>Full-</a:t>
            </a:r>
            <a:r>
              <a:rPr lang="fi-FI" sz="2200" b="1" dirty="0" err="1"/>
              <a:t>Screen</a:t>
            </a:r>
            <a:r>
              <a:rPr lang="fi-FI" sz="2200" b="1" dirty="0"/>
              <a:t> </a:t>
            </a:r>
            <a:r>
              <a:rPr lang="fi-FI" sz="2200" b="1" dirty="0" err="1"/>
              <a:t>Mode</a:t>
            </a:r>
            <a:endParaRPr lang="en-US" sz="2200" b="1" dirty="0"/>
          </a:p>
        </p:txBody>
      </p:sp>
      <p:pic>
        <p:nvPicPr>
          <p:cNvPr id="12" name="Content Placeholder 11">
            <a:extLst>
              <a:ext uri="{FF2B5EF4-FFF2-40B4-BE49-F238E27FC236}">
                <a16:creationId xmlns="" xmlns:a16="http://schemas.microsoft.com/office/drawing/2014/main"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err="1"/>
              <a:t>Features</a:t>
            </a:r>
            <a:endParaRPr lang="en-US" sz="2200" b="1" dirty="0"/>
          </a:p>
        </p:txBody>
      </p:sp>
      <p:sp>
        <p:nvSpPr>
          <p:cNvPr id="3" name="Content Placeholder 2">
            <a:extLst>
              <a:ext uri="{FF2B5EF4-FFF2-40B4-BE49-F238E27FC236}">
                <a16:creationId xmlns="" xmlns:a16="http://schemas.microsoft.com/office/drawing/2014/main" id="{960E2D50-8FEA-D3F2-244E-86C96E33367C}"/>
              </a:ext>
            </a:extLst>
          </p:cNvPr>
          <p:cNvSpPr>
            <a:spLocks noGrp="1"/>
          </p:cNvSpPr>
          <p:nvPr>
            <p:ph idx="1"/>
          </p:nvPr>
        </p:nvSpPr>
        <p:spPr>
          <a:xfrm>
            <a:off x="847253" y="932508"/>
            <a:ext cx="10515600" cy="5634547"/>
          </a:xfrm>
        </p:spPr>
        <p:txBody>
          <a:bodyPr>
            <a:normAutofit fontScale="55000" lnSpcReduction="20000"/>
          </a:bodyPr>
          <a:lstStyle/>
          <a:p>
            <a:pPr marL="0" indent="0">
              <a:buNone/>
            </a:pPr>
            <a:r>
              <a:rPr lang="en-US" b="1" dirty="0"/>
              <a:t>Key features</a:t>
            </a:r>
          </a:p>
          <a:p>
            <a:r>
              <a:rPr lang="en-US" dirty="0"/>
              <a:t>Support for the latest text language models provided by Microsoft and Native OpenAI: GPT-4 32k, GPT 3.5 16k, GPT-4 Vision, GPT-4 1106, GPT-3.5 1106</a:t>
            </a:r>
          </a:p>
          <a:p>
            <a:r>
              <a:rPr lang="en-US" dirty="0"/>
              <a:t>Unlimited Chats and Unlimited Chat History Length</a:t>
            </a:r>
          </a:p>
          <a:p>
            <a:r>
              <a:rPr lang="en-US" dirty="0"/>
              <a:t>Chat Sharing: Unlimited for Everyone and Private for a limited number of Members</a:t>
            </a:r>
          </a:p>
          <a:p>
            <a:r>
              <a:rPr lang="en-US" dirty="0"/>
              <a:t>Support for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smtClean="0"/>
              <a:t>Optional integrations with company data. </a:t>
            </a:r>
            <a:r>
              <a:rPr lang="en-US" dirty="0"/>
              <a:t>For security reasons, these integrations are disabled by default and must be explicitly enabled in the web part settings.</a:t>
            </a:r>
          </a:p>
          <a:p>
            <a:pPr lvl="1"/>
            <a:r>
              <a:rPr lang="en-US" dirty="0" smtClean="0"/>
              <a:t>SharePoint Search</a:t>
            </a:r>
          </a:p>
          <a:p>
            <a:pPr lvl="1"/>
            <a:r>
              <a:rPr lang="en-US" dirty="0" smtClean="0"/>
              <a:t>Company Users</a:t>
            </a:r>
          </a:p>
          <a:p>
            <a:pPr lvl="1"/>
            <a:r>
              <a:rPr lang="en-US" dirty="0" smtClean="0"/>
              <a:t>Local </a:t>
            </a:r>
            <a:r>
              <a:rPr lang="en-US" dirty="0"/>
              <a:t>Date and </a:t>
            </a:r>
            <a:r>
              <a:rPr lang="en-US" dirty="0" smtClean="0"/>
              <a:t>Time</a:t>
            </a:r>
            <a:endParaRPr lang="en-US" dirty="0"/>
          </a:p>
          <a:p>
            <a:pPr lvl="1"/>
            <a:r>
              <a:rPr lang="en-US" dirty="0" smtClean="0"/>
              <a:t>Analysis </a:t>
            </a:r>
            <a:r>
              <a:rPr lang="en-US" dirty="0"/>
              <a:t>of an uploaded PDF and </a:t>
            </a:r>
            <a:r>
              <a:rPr lang="en-US" dirty="0" smtClean="0"/>
              <a:t>summarization </a:t>
            </a:r>
            <a:r>
              <a:rPr lang="en-US" dirty="0"/>
              <a:t>of its </a:t>
            </a:r>
            <a:r>
              <a:rPr lang="en-US" dirty="0" smtClean="0"/>
              <a:t>content</a:t>
            </a:r>
          </a:p>
          <a:p>
            <a:pPr lvl="1"/>
            <a:r>
              <a:rPr lang="en-US" dirty="0" smtClean="0"/>
              <a:t>Analysis </a:t>
            </a:r>
            <a:r>
              <a:rPr lang="en-US" dirty="0"/>
              <a:t>of uploaded images and description of their </a:t>
            </a:r>
            <a:r>
              <a:rPr lang="en-US" sz="2100" dirty="0"/>
              <a:t>content. </a:t>
            </a:r>
            <a:r>
              <a:rPr lang="en-US" sz="2100" dirty="0"/>
              <a:t>As </a:t>
            </a:r>
            <a:r>
              <a:rPr lang="en-US" sz="2100" dirty="0"/>
              <a:t>of November 2023, Image </a:t>
            </a:r>
            <a:r>
              <a:rPr lang="en-US" sz="2100" dirty="0" smtClean="0"/>
              <a:t>Analysis </a:t>
            </a:r>
            <a:r>
              <a:rPr lang="en-US" dirty="0"/>
              <a:t>is only available with the Native </a:t>
            </a:r>
            <a:r>
              <a:rPr lang="en-US" dirty="0" err="1"/>
              <a:t>OpenAI</a:t>
            </a:r>
            <a:r>
              <a:rPr lang="en-US" dirty="0"/>
              <a:t> </a:t>
            </a:r>
            <a:r>
              <a:rPr lang="en-US" dirty="0" smtClean="0"/>
              <a:t>endpoint.</a:t>
            </a:r>
            <a:endParaRPr lang="en-US" dirty="0"/>
          </a:p>
          <a:p>
            <a:pPr marL="0" indent="0">
              <a:buNone/>
            </a:pPr>
            <a:r>
              <a:rPr lang="en-US" b="1" dirty="0"/>
              <a:t/>
            </a:r>
            <a:br>
              <a:rPr lang="en-US" b="1" dirty="0"/>
            </a:br>
            <a:r>
              <a:rPr lang="en-US" b="1" dirty="0"/>
              <a:t>Advanced features</a:t>
            </a:r>
          </a:p>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Seamless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Enterprise-grade performance,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42121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2E33F5-15E4-66F2-F002-5CE98856317A}"/>
              </a:ext>
            </a:extLst>
          </p:cNvPr>
          <p:cNvSpPr>
            <a:spLocks noGrp="1"/>
          </p:cNvSpPr>
          <p:nvPr>
            <p:ph type="title"/>
          </p:nvPr>
        </p:nvSpPr>
        <p:spPr>
          <a:xfrm>
            <a:off x="838199" y="203201"/>
            <a:ext cx="10613571" cy="567382"/>
          </a:xfrm>
        </p:spPr>
        <p:txBody>
          <a:bodyPr>
            <a:noAutofit/>
          </a:bodyPr>
          <a:lstStyle/>
          <a:p>
            <a:r>
              <a:rPr lang="fi-FI" sz="2200" b="1" dirty="0" smtClean="0"/>
              <a:t>Optional Integrations</a:t>
            </a:r>
            <a:r>
              <a:rPr lang="fi-FI" sz="2200" b="1" dirty="0"/>
              <a:t>: </a:t>
            </a:r>
            <a:r>
              <a:rPr lang="fi-FI" sz="2200" b="1" dirty="0"/>
              <a:t>SharePoint Search</a:t>
            </a:r>
            <a:r>
              <a:rPr lang="fi-FI" sz="2200" b="1" dirty="0"/>
              <a:t>, Company Users, Local Date &amp; Time</a:t>
            </a:r>
            <a:endParaRPr lang="en-US" sz="2200" b="1" dirty="0"/>
          </a:p>
        </p:txBody>
      </p:sp>
      <p:sp>
        <p:nvSpPr>
          <p:cNvPr id="3" name="Content Placeholder 2">
            <a:extLst>
              <a:ext uri="{FF2B5EF4-FFF2-40B4-BE49-F238E27FC236}">
                <a16:creationId xmlns="" xmlns:a16="http://schemas.microsoft.com/office/drawing/2014/main"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smtClean="0">
                <a:solidFill>
                  <a:srgbClr val="FFFFFF"/>
                </a:solidFill>
                <a:latin typeface="+mj-lt"/>
                <a:ea typeface="+mj-ea"/>
                <a:cs typeface="+mj-cs"/>
              </a:rPr>
              <a:t>Integrations</a:t>
            </a:r>
            <a:endParaRPr lang="en-US" sz="2500" kern="1200" dirty="0">
              <a:solidFill>
                <a:srgbClr val="FFFFFF"/>
              </a:solidFill>
              <a:latin typeface="+mj-lt"/>
              <a:ea typeface="+mj-ea"/>
              <a:cs typeface="+mj-cs"/>
            </a:endParaRPr>
          </a:p>
        </p:txBody>
      </p:sp>
      <p:pic>
        <p:nvPicPr>
          <p:cNvPr id="27" name="Content Placeholder 26">
            <a:extLst>
              <a:ext uri="{FF2B5EF4-FFF2-40B4-BE49-F238E27FC236}">
                <a16:creationId xmlns="" xmlns:a16="http://schemas.microsoft.com/office/drawing/2014/main"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a:t>
            </a:r>
            <a:r>
              <a:rPr lang="en-US" sz="2500" kern="1200" dirty="0" smtClean="0">
                <a:solidFill>
                  <a:srgbClr val="FFFFFF"/>
                </a:solidFill>
                <a:latin typeface="+mj-lt"/>
                <a:ea typeface="+mj-ea"/>
                <a:cs typeface="+mj-cs"/>
              </a:rPr>
              <a:t>Summarize </a:t>
            </a:r>
            <a:r>
              <a:rPr lang="en-US" sz="2500" kern="1200" dirty="0">
                <a:solidFill>
                  <a:srgbClr val="FFFFFF"/>
                </a:solidFill>
                <a:latin typeface="+mj-lt"/>
                <a:ea typeface="+mj-ea"/>
                <a:cs typeface="+mj-cs"/>
              </a:rPr>
              <a:t>PDF content</a:t>
            </a:r>
          </a:p>
        </p:txBody>
      </p:sp>
      <p:pic>
        <p:nvPicPr>
          <p:cNvPr id="6" name="Picture 5">
            <a:extLst>
              <a:ext uri="{FF2B5EF4-FFF2-40B4-BE49-F238E27FC236}">
                <a16:creationId xmlns="" xmlns:a16="http://schemas.microsoft.com/office/drawing/2014/main"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Props1.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2.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9809</TotalTime>
  <Words>508</Words>
  <Application>Microsoft Office PowerPoint</Application>
  <PresentationFormat>Widescreen</PresentationFormat>
  <Paragraphs>67</Paragraphs>
  <Slides>12</Slides>
  <Notes>2</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12</vt:i4>
      </vt:variant>
    </vt:vector>
  </HeadingPairs>
  <TitlesOfParts>
    <vt:vector size="25" baseType="lpstr">
      <vt:lpstr>Adelle Rg</vt:lpstr>
      <vt:lpstr>Adelle Sans</vt:lpstr>
      <vt:lpstr>Arial</vt:lpstr>
      <vt:lpstr>Calibri</vt:lpstr>
      <vt:lpstr>Calibri Light</vt:lpstr>
      <vt:lpstr>Consolas</vt:lpstr>
      <vt:lpstr>Tenorite</vt:lpstr>
      <vt:lpstr>1_Framsida</vt:lpstr>
      <vt:lpstr>2_Kapitel_utan logo</vt:lpstr>
      <vt:lpstr>3_Innehåll</vt:lpstr>
      <vt:lpstr>Slutbild</vt:lpstr>
      <vt:lpstr>Office Theme</vt:lpstr>
      <vt:lpstr>Visio</vt:lpstr>
      <vt:lpstr>Azure OpenAI Chat Web part for SharePoint Online</vt:lpstr>
      <vt:lpstr>Data Access Diagram: the following slide provides details on data privacy</vt:lpstr>
      <vt:lpstr>Data Privacy</vt:lpstr>
      <vt:lpstr>User Interface</vt:lpstr>
      <vt:lpstr>PowerPoint Presentation</vt:lpstr>
      <vt:lpstr>Features</vt:lpstr>
      <vt:lpstr>Optional Integrations: SharePoint Search, Company Users, Local Date &amp; Time</vt:lpstr>
      <vt:lpstr>Integrations</vt:lpstr>
      <vt:lpstr>Upload and Summarize PDF content</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lastModifiedBy>Paul Borisov</cp:lastModifiedBy>
  <cp:revision>463</cp:revision>
  <dcterms:created xsi:type="dcterms:W3CDTF">2022-08-11T07:43:00Z</dcterms:created>
  <dcterms:modified xsi:type="dcterms:W3CDTF">2023-11-26T11:28:45Z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