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0"/>
  </p:notesMasterIdLst>
  <p:sldIdLst>
    <p:sldId id="268" r:id="rId9"/>
    <p:sldId id="257" r:id="rId10"/>
    <p:sldId id="259" r:id="rId11"/>
    <p:sldId id="261" r:id="rId12"/>
    <p:sldId id="260" r:id="rId13"/>
    <p:sldId id="264" r:id="rId14"/>
    <p:sldId id="262" r:id="rId15"/>
    <p:sldId id="269" r:id="rId16"/>
    <p:sldId id="266" r:id="rId17"/>
    <p:sldId id="267" r:id="rId18"/>
    <p:sldId id="265" r:id="rId1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89688" autoAdjust="0"/>
  </p:normalViewPr>
  <p:slideViewPr>
    <p:cSldViewPr snapToGrid="0">
      <p:cViewPr varScale="1">
        <p:scale>
          <a:sx n="106" d="100"/>
          <a:sy n="106" d="100"/>
        </p:scale>
        <p:origin x="1114" y="72"/>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2023-11-25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4</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xmlns=""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xmlns=""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xmlns=""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2023-11-25</a:t>
            </a:fld>
            <a:endParaRPr lang="sv-SE" dirty="0"/>
          </a:p>
        </p:txBody>
      </p:sp>
      <p:sp>
        <p:nvSpPr>
          <p:cNvPr id="2" name="Rubrik 1">
            <a:extLst>
              <a:ext uri="{FF2B5EF4-FFF2-40B4-BE49-F238E27FC236}">
                <a16:creationId xmlns:a16="http://schemas.microsoft.com/office/drawing/2014/main" xmlns=""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xmlns=""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xmlns=""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xmlns=""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xmlns=""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xmlns=""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xmlns=""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xmlns=""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xmlns=""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xmlns=""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xmlns=""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xmlns=""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xmlns=""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xmlns=""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xmlns=""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xmlns="" id="{F9CEFC0E-5FF5-6E5A-F78D-11EFD87AAC5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xmlns=""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xmlns=""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xmlns=""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xmlns=""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xmlns=""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xmlns=""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xmlns=""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xmlns=""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xmlns=""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xmlns=""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xmlns=""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xmlns=""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xmlns=""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xmlns=""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2023-11-25</a:t>
            </a:fld>
            <a:endParaRPr lang="sv-SE" dirty="0"/>
          </a:p>
        </p:txBody>
      </p:sp>
      <p:sp>
        <p:nvSpPr>
          <p:cNvPr id="2" name="Rubrik 1">
            <a:extLst>
              <a:ext uri="{FF2B5EF4-FFF2-40B4-BE49-F238E27FC236}">
                <a16:creationId xmlns:a16="http://schemas.microsoft.com/office/drawing/2014/main" xmlns=""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xmlns=""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xmlns=""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xmlns=""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xmlns=""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xmlns=""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xmlns=""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xmlns=""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xmlns=""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xmlns=""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xmlns=""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xmlns=""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xmlns=""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xmlns=""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xmlns=""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xmlns=""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xmlns=""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xmlns=""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xmlns=""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xmlns=""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xmlns=""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xmlns=""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xmlns=""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xmlns=""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xmlns=""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9F716E-BEF3-ABAC-2311-2D9BB33745A4}"/>
              </a:ext>
            </a:extLst>
          </p:cNvPr>
          <p:cNvSpPr>
            <a:spLocks noGrp="1"/>
          </p:cNvSpPr>
          <p:nvPr>
            <p:ph type="dt" sz="half" idx="10"/>
          </p:nvPr>
        </p:nvSpPr>
        <p:spPr/>
        <p:txBody>
          <a:bodyPr/>
          <a:lstStyle/>
          <a:p>
            <a:fld id="{787A3980-9F17-4DF1-B0CE-86F31B480A53}" type="datetimeFigureOut">
              <a:rPr lang="en-US" smtClean="0"/>
              <a:t>11/25/2023</a:t>
            </a:fld>
            <a:endParaRPr lang="en-US"/>
          </a:p>
        </p:txBody>
      </p:sp>
      <p:sp>
        <p:nvSpPr>
          <p:cNvPr id="5" name="Footer Placeholder 4">
            <a:extLst>
              <a:ext uri="{FF2B5EF4-FFF2-40B4-BE49-F238E27FC236}">
                <a16:creationId xmlns:a16="http://schemas.microsoft.com/office/drawing/2014/main" xmlns=""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xmlns=""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xmlns=""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xmlns=""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xmlns=""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xmlns=""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xmlns=""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xmlns=""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xmlns=""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xmlns=""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xmlns=""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xmlns=""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package" Target="../embeddings/Microsoft_Visio_Drawing1.vsdx"/><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SharePoint Online</a:t>
            </a:r>
          </a:p>
        </p:txBody>
      </p:sp>
      <p:sp>
        <p:nvSpPr>
          <p:cNvPr id="3" name="Subtitle 2">
            <a:extLst>
              <a:ext uri="{FF2B5EF4-FFF2-40B4-BE49-F238E27FC236}">
                <a16:creationId xmlns:a16="http://schemas.microsoft.com/office/drawing/2014/main" xmlns=""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a16="http://schemas.microsoft.com/office/drawing/2014/main" xmlns=""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November 2023</a:t>
            </a:r>
          </a:p>
        </p:txBody>
      </p:sp>
      <p:sp>
        <p:nvSpPr>
          <p:cNvPr id="6" name="Slide Number Placeholder 5">
            <a:extLst>
              <a:ext uri="{FF2B5EF4-FFF2-40B4-BE49-F238E27FC236}">
                <a16:creationId xmlns:a16="http://schemas.microsoft.com/office/drawing/2014/main" xmlns=""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3A936-2F2F-96BC-CE44-52D4AF6D60D3}"/>
              </a:ext>
            </a:extLst>
          </p:cNvPr>
          <p:cNvSpPr>
            <a:spLocks noGrp="1"/>
          </p:cNvSpPr>
          <p:nvPr>
            <p:ph type="title"/>
          </p:nvPr>
        </p:nvSpPr>
        <p:spPr>
          <a:xfrm>
            <a:off x="838200" y="223200"/>
            <a:ext cx="10515600" cy="633600"/>
          </a:xfrm>
        </p:spPr>
        <p:txBody>
          <a:bodyPr/>
          <a:lstStyle/>
          <a:p>
            <a:r>
              <a:rPr lang="fi-FI" dirty="0"/>
              <a:t>Using GPT-4 Vision for Image Analysis: a Photo</a:t>
            </a:r>
            <a:endParaRPr lang="en-US" dirty="0"/>
          </a:p>
        </p:txBody>
      </p:sp>
      <p:pic>
        <p:nvPicPr>
          <p:cNvPr id="7" name="Content Placeholder 6">
            <a:extLst>
              <a:ext uri="{FF2B5EF4-FFF2-40B4-BE49-F238E27FC236}">
                <a16:creationId xmlns:a16="http://schemas.microsoft.com/office/drawing/2014/main" xmlns=""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FEF875-A7E4-5CCE-5AED-7D80496B5A60}"/>
              </a:ext>
            </a:extLst>
          </p:cNvPr>
          <p:cNvSpPr>
            <a:spLocks noGrp="1"/>
          </p:cNvSpPr>
          <p:nvPr>
            <p:ph type="title"/>
          </p:nvPr>
        </p:nvSpPr>
        <p:spPr>
          <a:xfrm>
            <a:off x="838199" y="212313"/>
            <a:ext cx="10635343" cy="495257"/>
          </a:xfrm>
        </p:spPr>
        <p:txBody>
          <a:bodyPr>
            <a:normAutofit fontScale="90000"/>
          </a:bodyPr>
          <a:lstStyle/>
          <a:p>
            <a:r>
              <a:rPr lang="fi-FI" sz="3000" dirty="0" err="1"/>
              <a:t>Azure</a:t>
            </a:r>
            <a:r>
              <a:rPr lang="fi-FI" sz="3000" dirty="0"/>
              <a:t> </a:t>
            </a:r>
            <a:r>
              <a:rPr lang="fi-FI" sz="3300" dirty="0" err="1"/>
              <a:t>OpenAI</a:t>
            </a:r>
            <a:r>
              <a:rPr lang="fi-FI" sz="3000" dirty="0"/>
              <a:t> Chat web </a:t>
            </a:r>
            <a:r>
              <a:rPr lang="fi-FI" sz="3000" dirty="0" err="1"/>
              <a:t>part</a:t>
            </a:r>
            <a:r>
              <a:rPr lang="fi-FI" sz="3000" dirty="0"/>
              <a:t> for SharePoint Online, c</a:t>
            </a:r>
            <a:r>
              <a:rPr lang="nb-NO" sz="3000" dirty="0"/>
              <a:t>onfigurable options</a:t>
            </a:r>
            <a:endParaRPr lang="en-US" sz="3000" dirty="0"/>
          </a:p>
        </p:txBody>
      </p:sp>
      <p:pic>
        <p:nvPicPr>
          <p:cNvPr id="15" name="Content Placeholder 14">
            <a:extLst>
              <a:ext uri="{FF2B5EF4-FFF2-40B4-BE49-F238E27FC236}">
                <a16:creationId xmlns:a16="http://schemas.microsoft.com/office/drawing/2014/main" xmlns=""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a16="http://schemas.microsoft.com/office/drawing/2014/main" xmlns=""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a16="http://schemas.microsoft.com/office/drawing/2014/main" xmlns=""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a16="http://schemas.microsoft.com/office/drawing/2014/main" xmlns=""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spTree>
    <p:extLst>
      <p:ext uri="{BB962C8B-B14F-4D97-AF65-F5344CB8AC3E}">
        <p14:creationId xmlns:p14="http://schemas.microsoft.com/office/powerpoint/2010/main" val="3950374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3E509-7D7A-1DE8-E093-8F68C111D4FF}"/>
              </a:ext>
            </a:extLst>
          </p:cNvPr>
          <p:cNvSpPr>
            <a:spLocks noGrp="1"/>
          </p:cNvSpPr>
          <p:nvPr>
            <p:ph type="title"/>
          </p:nvPr>
        </p:nvSpPr>
        <p:spPr>
          <a:xfrm>
            <a:off x="838200" y="234085"/>
            <a:ext cx="9851571" cy="331971"/>
          </a:xfrm>
        </p:spPr>
        <p:txBody>
          <a:bodyPr>
            <a:normAutofit fontScale="90000"/>
          </a:bodyPr>
          <a:lstStyle/>
          <a:p>
            <a:r>
              <a:rPr lang="fi-FI" sz="2000" b="1" dirty="0"/>
              <a:t>Data Access </a:t>
            </a:r>
            <a:r>
              <a:rPr lang="fi-FI" sz="2000" b="1" dirty="0" err="1"/>
              <a:t>Diagram</a:t>
            </a:r>
            <a:endParaRPr lang="en-US" sz="2000" b="1" dirty="0"/>
          </a:p>
        </p:txBody>
      </p:sp>
      <p:graphicFrame>
        <p:nvGraphicFramePr>
          <p:cNvPr id="8" name="Content Placeholder 7">
            <a:extLst>
              <a:ext uri="{FF2B5EF4-FFF2-40B4-BE49-F238E27FC236}">
                <a16:creationId xmlns:a16="http://schemas.microsoft.com/office/drawing/2014/main" xmlns="" id="{A36E811B-4FC1-D8EF-9B8C-ADFEF26752E5}"/>
              </a:ext>
            </a:extLst>
          </p:cNvPr>
          <p:cNvGraphicFramePr>
            <a:graphicFrameLocks noGrp="1" noChangeAspect="1"/>
          </p:cNvGraphicFramePr>
          <p:nvPr>
            <p:ph idx="1"/>
            <p:extLst>
              <p:ext uri="{D42A27DB-BD31-4B8C-83A1-F6EECF244321}">
                <p14:modId xmlns:p14="http://schemas.microsoft.com/office/powerpoint/2010/main" val="173824095"/>
              </p:ext>
            </p:extLst>
          </p:nvPr>
        </p:nvGraphicFramePr>
        <p:xfrm>
          <a:off x="838199" y="740231"/>
          <a:ext cx="10814613" cy="5802087"/>
        </p:xfrm>
        <a:graphic>
          <a:graphicData uri="http://schemas.openxmlformats.org/presentationml/2006/ole">
            <mc:AlternateContent xmlns:mc="http://schemas.openxmlformats.org/markup-compatibility/2006">
              <mc:Choice xmlns:v="urn:schemas-microsoft-com:vml" Requires="v">
                <p:oleObj spid="_x0000_s1026" name="Visio" r:id="rId5" imgW="10172880" imgH="5457865" progId="Visio.Drawing.15">
                  <p:embed/>
                </p:oleObj>
              </mc:Choice>
              <mc:Fallback>
                <p:oleObj name="Visio" r:id="rId5" imgW="10172880" imgH="5457865" progId="Visio.Drawing.15">
                  <p:embed/>
                  <p:pic>
                    <p:nvPicPr>
                      <p:cNvPr id="8" name="Content Placeholder 7">
                        <a:extLst>
                          <a:ext uri="{FF2B5EF4-FFF2-40B4-BE49-F238E27FC236}">
                            <a16:creationId xmlns:a16="http://schemas.microsoft.com/office/drawing/2014/main" xmlns="" id="{A36E811B-4FC1-D8EF-9B8C-ADFEF26752E5}"/>
                          </a:ext>
                        </a:extLst>
                      </p:cNvPr>
                      <p:cNvPicPr/>
                      <p:nvPr/>
                    </p:nvPicPr>
                    <p:blipFill>
                      <a:blip r:embed="rId6"/>
                      <a:stretch>
                        <a:fillRect/>
                      </a:stretch>
                    </p:blipFill>
                    <p:spPr>
                      <a:xfrm>
                        <a:off x="838199" y="740231"/>
                        <a:ext cx="10814613" cy="5802087"/>
                      </a:xfrm>
                      <a:prstGeom prst="rect">
                        <a:avLst/>
                      </a:prstGeom>
                    </p:spPr>
                  </p:pic>
                </p:oleObj>
              </mc:Fallback>
            </mc:AlternateContent>
          </a:graphicData>
        </a:graphic>
      </p:graphicFrame>
    </p:spTree>
    <p:extLst>
      <p:ext uri="{BB962C8B-B14F-4D97-AF65-F5344CB8AC3E}">
        <p14:creationId xmlns:p14="http://schemas.microsoft.com/office/powerpoint/2010/main" val="1996022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FEAA6-2931-7871-AE0B-44838F77C5FB}"/>
              </a:ext>
            </a:extLst>
          </p:cNvPr>
          <p:cNvSpPr>
            <a:spLocks noGrp="1"/>
          </p:cNvSpPr>
          <p:nvPr>
            <p:ph type="title"/>
          </p:nvPr>
        </p:nvSpPr>
        <p:spPr>
          <a:xfrm>
            <a:off x="756555" y="365125"/>
            <a:ext cx="10613573" cy="449687"/>
          </a:xfrm>
        </p:spPr>
        <p:txBody>
          <a:bodyPr>
            <a:noAutofit/>
          </a:bodyPr>
          <a:lstStyle/>
          <a:p>
            <a:r>
              <a:rPr lang="fi-FI" sz="3000" dirty="0"/>
              <a:t>User </a:t>
            </a:r>
            <a:r>
              <a:rPr lang="fi-FI" sz="3000" dirty="0" err="1"/>
              <a:t>Interface</a:t>
            </a:r>
            <a:endParaRPr lang="en-US" sz="3000" dirty="0"/>
          </a:p>
        </p:txBody>
      </p:sp>
      <p:pic>
        <p:nvPicPr>
          <p:cNvPr id="5" name="Content Placeholder 4" descr="A screenshot of a computer program&#10;&#10;Description automatically generated">
            <a:extLst>
              <a:ext uri="{FF2B5EF4-FFF2-40B4-BE49-F238E27FC236}">
                <a16:creationId xmlns:a16="http://schemas.microsoft.com/office/drawing/2014/main" xmlns="" id="{064F1820-447F-FDE5-E82A-87C8736A8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32094"/>
            <a:ext cx="10216081" cy="5743633"/>
          </a:xfrm>
        </p:spPr>
      </p:pic>
    </p:spTree>
    <p:extLst>
      <p:ext uri="{BB962C8B-B14F-4D97-AF65-F5344CB8AC3E}">
        <p14:creationId xmlns:p14="http://schemas.microsoft.com/office/powerpoint/2010/main" val="1019250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3000" dirty="0"/>
              <a:t>Full-</a:t>
            </a:r>
            <a:r>
              <a:rPr lang="fi-FI" sz="3000" dirty="0" err="1"/>
              <a:t>Screen</a:t>
            </a:r>
            <a:r>
              <a:rPr lang="fi-FI" sz="3000" dirty="0"/>
              <a:t> </a:t>
            </a:r>
            <a:r>
              <a:rPr lang="fi-FI" sz="3000" dirty="0" err="1"/>
              <a:t>Mode</a:t>
            </a:r>
            <a:endParaRPr lang="en-US" sz="3000" dirty="0"/>
          </a:p>
        </p:txBody>
      </p:sp>
      <p:pic>
        <p:nvPicPr>
          <p:cNvPr id="12" name="Content Placeholder 11">
            <a:extLst>
              <a:ext uri="{FF2B5EF4-FFF2-40B4-BE49-F238E27FC236}">
                <a16:creationId xmlns:a16="http://schemas.microsoft.com/office/drawing/2014/main" xmlns=""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E33F5-15E4-66F2-F002-5CE98856317A}"/>
              </a:ext>
            </a:extLst>
          </p:cNvPr>
          <p:cNvSpPr>
            <a:spLocks noGrp="1"/>
          </p:cNvSpPr>
          <p:nvPr>
            <p:ph type="title"/>
          </p:nvPr>
        </p:nvSpPr>
        <p:spPr>
          <a:xfrm>
            <a:off x="838199" y="365126"/>
            <a:ext cx="10613571" cy="567382"/>
          </a:xfrm>
        </p:spPr>
        <p:txBody>
          <a:bodyPr>
            <a:noAutofit/>
          </a:bodyPr>
          <a:lstStyle/>
          <a:p>
            <a:r>
              <a:rPr lang="fi-FI" sz="3000" dirty="0" err="1"/>
              <a:t>Features</a:t>
            </a:r>
            <a:endParaRPr lang="en-US" sz="3000" dirty="0"/>
          </a:p>
        </p:txBody>
      </p:sp>
      <p:sp>
        <p:nvSpPr>
          <p:cNvPr id="3" name="Content Placeholder 2">
            <a:extLst>
              <a:ext uri="{FF2B5EF4-FFF2-40B4-BE49-F238E27FC236}">
                <a16:creationId xmlns:a16="http://schemas.microsoft.com/office/drawing/2014/main" xmlns="" id="{960E2D50-8FEA-D3F2-244E-86C96E33367C}"/>
              </a:ext>
            </a:extLst>
          </p:cNvPr>
          <p:cNvSpPr>
            <a:spLocks noGrp="1"/>
          </p:cNvSpPr>
          <p:nvPr>
            <p:ph idx="1"/>
          </p:nvPr>
        </p:nvSpPr>
        <p:spPr>
          <a:xfrm>
            <a:off x="847253" y="1213165"/>
            <a:ext cx="10515600" cy="4945692"/>
          </a:xfrm>
        </p:spPr>
        <p:txBody>
          <a:bodyPr>
            <a:normAutofit fontScale="55000" lnSpcReduction="20000"/>
          </a:bodyPr>
          <a:lstStyle/>
          <a:p>
            <a:pPr marL="0" indent="0">
              <a:buNone/>
            </a:pPr>
            <a:r>
              <a:rPr lang="en-US" b="1" dirty="0"/>
              <a:t>Key features</a:t>
            </a:r>
          </a:p>
          <a:p>
            <a:r>
              <a:rPr lang="en-US" dirty="0"/>
              <a:t>Support for the latest text language models provided by Microsoft and Native OpenAI: GPT-4 32k, GPT 3.5 16k, GPT-4 Vision, GPT-4 1106, GPT-3.5 1106</a:t>
            </a:r>
          </a:p>
          <a:p>
            <a:r>
              <a:rPr lang="en-US" dirty="0"/>
              <a:t>Unlimited Chats and Unlimited Chat History Length</a:t>
            </a:r>
          </a:p>
          <a:p>
            <a:r>
              <a:rPr lang="en-US" dirty="0"/>
              <a:t>Chat Sharing: Unlimited for Everyone and Private for a limited number of Members</a:t>
            </a:r>
          </a:p>
          <a:p>
            <a:r>
              <a:rPr lang="en-US" dirty="0"/>
              <a:t>Support for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a:t>External Integrations, SharePoint Search, Company Users, Local Date and Time, PDF Uploads to </a:t>
            </a:r>
            <a:r>
              <a:rPr lang="en-US" dirty="0" err="1"/>
              <a:t>Summarise</a:t>
            </a:r>
            <a:r>
              <a:rPr lang="en-US" dirty="0"/>
              <a:t> their Content</a:t>
            </a:r>
          </a:p>
          <a:p>
            <a:r>
              <a:rPr lang="en-US" dirty="0"/>
              <a:t>Image Analysis: </a:t>
            </a:r>
            <a:r>
              <a:rPr lang="en-US" b="0" i="0" dirty="0">
                <a:solidFill>
                  <a:srgbClr val="1F2328"/>
                </a:solidFill>
                <a:effectLst/>
                <a:latin typeface="-apple-system"/>
              </a:rPr>
              <a:t>Upload images to describe their Content (as of November 2023, this is available in Native OpenAI only)</a:t>
            </a:r>
            <a:endParaRPr lang="en-US" dirty="0"/>
          </a:p>
          <a:p>
            <a:pPr marL="0" indent="0">
              <a:buNone/>
            </a:pPr>
            <a:r>
              <a:rPr lang="en-US" b="1" dirty="0"/>
              <a:t/>
            </a:r>
            <a:br>
              <a:rPr lang="en-US" b="1" dirty="0"/>
            </a:br>
            <a:r>
              <a:rPr lang="en-US" b="1" dirty="0"/>
              <a:t>Advanced features</a:t>
            </a:r>
          </a:p>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Seamless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Enterprise-grade performance,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42121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E33F5-15E4-66F2-F002-5CE98856317A}"/>
              </a:ext>
            </a:extLst>
          </p:cNvPr>
          <p:cNvSpPr>
            <a:spLocks noGrp="1"/>
          </p:cNvSpPr>
          <p:nvPr>
            <p:ph type="title"/>
          </p:nvPr>
        </p:nvSpPr>
        <p:spPr>
          <a:xfrm>
            <a:off x="838199" y="203201"/>
            <a:ext cx="10613571" cy="567382"/>
          </a:xfrm>
        </p:spPr>
        <p:txBody>
          <a:bodyPr>
            <a:noAutofit/>
          </a:bodyPr>
          <a:lstStyle/>
          <a:p>
            <a:r>
              <a:rPr lang="fi-FI" dirty="0" err="1"/>
              <a:t>External</a:t>
            </a:r>
            <a:r>
              <a:rPr lang="fi-FI" dirty="0"/>
              <a:t> </a:t>
            </a:r>
            <a:r>
              <a:rPr lang="fi-FI" dirty="0" err="1"/>
              <a:t>Integrations</a:t>
            </a:r>
            <a:r>
              <a:rPr lang="fi-FI" dirty="0"/>
              <a:t>: </a:t>
            </a:r>
            <a:r>
              <a:rPr lang="fi-FI" dirty="0" err="1"/>
              <a:t>SPSearch</a:t>
            </a:r>
            <a:r>
              <a:rPr lang="fi-FI" dirty="0"/>
              <a:t>, Company </a:t>
            </a:r>
            <a:r>
              <a:rPr lang="fi-FI" dirty="0" err="1"/>
              <a:t>Users</a:t>
            </a:r>
            <a:r>
              <a:rPr lang="fi-FI" dirty="0"/>
              <a:t>, </a:t>
            </a:r>
            <a:r>
              <a:rPr lang="fi-FI" dirty="0" err="1"/>
              <a:t>Local</a:t>
            </a:r>
            <a:r>
              <a:rPr lang="fi-FI" dirty="0"/>
              <a:t> </a:t>
            </a:r>
            <a:r>
              <a:rPr lang="fi-FI" dirty="0" err="1"/>
              <a:t>Date</a:t>
            </a:r>
            <a:r>
              <a:rPr lang="fi-FI" dirty="0"/>
              <a:t> &amp; Time</a:t>
            </a:r>
            <a:endParaRPr lang="en-US" dirty="0"/>
          </a:p>
        </p:txBody>
      </p:sp>
      <p:sp>
        <p:nvSpPr>
          <p:cNvPr id="3" name="Content Placeholder 2">
            <a:extLst>
              <a:ext uri="{FF2B5EF4-FFF2-40B4-BE49-F238E27FC236}">
                <a16:creationId xmlns:a16="http://schemas.microsoft.com/office/drawing/2014/main" xmlns=""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External Integrations</a:t>
            </a:r>
          </a:p>
        </p:txBody>
      </p:sp>
      <p:pic>
        <p:nvPicPr>
          <p:cNvPr id="27" name="Content Placeholder 26">
            <a:extLst>
              <a:ext uri="{FF2B5EF4-FFF2-40B4-BE49-F238E27FC236}">
                <a16:creationId xmlns:a16="http://schemas.microsoft.com/office/drawing/2014/main" xmlns=""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a:t>
            </a:r>
            <a:r>
              <a:rPr lang="en-US" sz="2500" kern="1200" dirty="0" err="1">
                <a:solidFill>
                  <a:srgbClr val="FFFFFF"/>
                </a:solidFill>
                <a:latin typeface="+mj-lt"/>
                <a:ea typeface="+mj-ea"/>
                <a:cs typeface="+mj-cs"/>
              </a:rPr>
              <a:t>Summarise</a:t>
            </a:r>
            <a:r>
              <a:rPr lang="en-US" sz="2500" kern="1200" dirty="0">
                <a:solidFill>
                  <a:srgbClr val="FFFFFF"/>
                </a:solidFill>
                <a:latin typeface="+mj-lt"/>
                <a:ea typeface="+mj-ea"/>
                <a:cs typeface="+mj-cs"/>
              </a:rPr>
              <a:t> PDF content</a:t>
            </a:r>
          </a:p>
        </p:txBody>
      </p:sp>
      <p:pic>
        <p:nvPicPr>
          <p:cNvPr id="6" name="Picture 5">
            <a:extLst>
              <a:ext uri="{FF2B5EF4-FFF2-40B4-BE49-F238E27FC236}">
                <a16:creationId xmlns:a16="http://schemas.microsoft.com/office/drawing/2014/main" xmlns=""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3A936-2F2F-96BC-CE44-52D4AF6D60D3}"/>
              </a:ext>
            </a:extLst>
          </p:cNvPr>
          <p:cNvSpPr>
            <a:spLocks noGrp="1"/>
          </p:cNvSpPr>
          <p:nvPr>
            <p:ph type="title"/>
          </p:nvPr>
        </p:nvSpPr>
        <p:spPr>
          <a:xfrm>
            <a:off x="504825" y="89850"/>
            <a:ext cx="10515600" cy="633600"/>
          </a:xfrm>
        </p:spPr>
        <p:txBody>
          <a:bodyPr/>
          <a:lstStyle/>
          <a:p>
            <a:r>
              <a:rPr lang="fi-FI" dirty="0"/>
              <a:t>Using GPT-4 Vision for Image Analysis: a Technical </a:t>
            </a:r>
            <a:r>
              <a:rPr lang="fi-FI" dirty="0" err="1"/>
              <a:t>Diagram</a:t>
            </a:r>
            <a:endParaRPr lang="en-US" dirty="0"/>
          </a:p>
        </p:txBody>
      </p:sp>
      <p:sp>
        <p:nvSpPr>
          <p:cNvPr id="7" name="Content Placeholder 6">
            <a:extLst>
              <a:ext uri="{FF2B5EF4-FFF2-40B4-BE49-F238E27FC236}">
                <a16:creationId xmlns:a16="http://schemas.microsoft.com/office/drawing/2014/main" xmlns=""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xmlns=""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43961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Props1.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3.xml><?xml version="1.0" encoding="utf-8"?>
<ds:datastoreItem xmlns:ds="http://schemas.openxmlformats.org/officeDocument/2006/customXml" ds:itemID="{F046CC52-5A97-4F3F-A94E-EB63C63EC836}">
  <ds:schemaRef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purl.org/dc/elements/1.1/"/>
    <ds:schemaRef ds:uri="http://schemas.openxmlformats.org/package/2006/metadata/core-properties"/>
    <ds:schemaRef ds:uri="c798f8e1-d94f-43b6-bccc-367c41141139"/>
    <ds:schemaRef ds:uri="392cedaa-eab3-47fe-9a6e-9ea878a2bb54"/>
    <ds:schemaRef ds:uri="http://schemas.microsoft.com/office/2006/metadata/properties"/>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9760</TotalTime>
  <Words>461</Words>
  <Application>Microsoft Office PowerPoint</Application>
  <PresentationFormat>Widescreen</PresentationFormat>
  <Paragraphs>56</Paragraphs>
  <Slides>11</Slides>
  <Notes>2</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25" baseType="lpstr">
      <vt:lpstr>Adelle Rg</vt:lpstr>
      <vt:lpstr>Adelle Sans</vt:lpstr>
      <vt:lpstr>-apple-system</vt:lpstr>
      <vt:lpstr>Arial</vt:lpstr>
      <vt:lpstr>Calibri</vt:lpstr>
      <vt:lpstr>Calibri Light</vt:lpstr>
      <vt:lpstr>Consolas</vt:lpstr>
      <vt:lpstr>Tenorite</vt:lpstr>
      <vt:lpstr>1_Framsida</vt:lpstr>
      <vt:lpstr>2_Kapitel_utan logo</vt:lpstr>
      <vt:lpstr>3_Innehåll</vt:lpstr>
      <vt:lpstr>Slutbild</vt:lpstr>
      <vt:lpstr>Office Theme</vt:lpstr>
      <vt:lpstr>Visio</vt:lpstr>
      <vt:lpstr>Azure OpenAI Chat Web part for SharePoint Online</vt:lpstr>
      <vt:lpstr>Data Access Diagram</vt:lpstr>
      <vt:lpstr>User Interface</vt:lpstr>
      <vt:lpstr>PowerPoint Presentation</vt:lpstr>
      <vt:lpstr>Features</vt:lpstr>
      <vt:lpstr>External Integrations: SPSearch, Company Users, Local Date &amp; Time</vt:lpstr>
      <vt:lpstr>External Integrations</vt:lpstr>
      <vt:lpstr>Upload and Summarise PDF content</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  </dc:title>
  <cp:lastModifiedBy>Paul Borisov</cp:lastModifiedBy>
  <cp:revision>399</cp:revision>
  <dcterms:created xsi:type="dcterms:W3CDTF">2022-08-11T07:43:00Z</dcterms:created>
  <dcterms:modified xsi:type="dcterms:W3CDTF">2023-11-25T14:59:47Z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