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1"/>
  </p:notesMasterIdLst>
  <p:sldIdLst>
    <p:sldId id="268" r:id="rId9"/>
    <p:sldId id="257" r:id="rId10"/>
    <p:sldId id="270" r:id="rId11"/>
    <p:sldId id="259" r:id="rId12"/>
    <p:sldId id="261" r:id="rId13"/>
    <p:sldId id="260" r:id="rId14"/>
    <p:sldId id="264" r:id="rId15"/>
    <p:sldId id="262" r:id="rId16"/>
    <p:sldId id="269" r:id="rId17"/>
    <p:sldId id="266" r:id="rId18"/>
    <p:sldId id="267" r:id="rId19"/>
    <p:sldId id="26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8" autoAdjust="0"/>
    <p:restoredTop sz="89688" autoAdjust="0"/>
  </p:normalViewPr>
  <p:slideViewPr>
    <p:cSldViewPr snapToGrid="0">
      <p:cViewPr varScale="1">
        <p:scale>
          <a:sx n="104" d="100"/>
          <a:sy n="104" d="100"/>
        </p:scale>
        <p:origin x="1212" y="108"/>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2023-11-27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xmlns=""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xmlns=""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xmlns=""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2023-11-27</a:t>
            </a:fld>
            <a:endParaRPr lang="sv-SE" dirty="0"/>
          </a:p>
        </p:txBody>
      </p:sp>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xmlns=""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xmlns=""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xmlns=""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xmlns=""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xmlns=""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xmlns=""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xmlns=""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xmlns=""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xmlns=""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xmlns=""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xmlns=""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xmlns="" id="{F9CEFC0E-5FF5-6E5A-F78D-11EFD87AAC5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xmlns=""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xmlns=""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xmlns=""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xmlns=""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xmlns=""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xmlns=""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xmlns=""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xmlns=""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xmlns=""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xmlns=""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xmlns=""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xmlns=""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xmlns=""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xmlns=""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2023-11-27</a:t>
            </a:fld>
            <a:endParaRPr lang="sv-SE" dirty="0"/>
          </a:p>
        </p:txBody>
      </p:sp>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xmlns=""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xmlns=""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xmlns=""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xmlns=""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xmlns=""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xmlns=""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xmlns=""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xmlns=""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9F716E-BEF3-ABAC-2311-2D9BB33745A4}"/>
              </a:ext>
            </a:extLst>
          </p:cNvPr>
          <p:cNvSpPr>
            <a:spLocks noGrp="1"/>
          </p:cNvSpPr>
          <p:nvPr>
            <p:ph type="dt" sz="half" idx="10"/>
          </p:nvPr>
        </p:nvSpPr>
        <p:spPr/>
        <p:txBody>
          <a:bodyPr/>
          <a:lstStyle/>
          <a:p>
            <a:fld id="{787A3980-9F17-4DF1-B0CE-86F31B480A53}" type="datetimeFigureOut">
              <a:rPr lang="en-US" smtClean="0"/>
              <a:t>11/27/2023</a:t>
            </a:fld>
            <a:endParaRPr lang="en-US"/>
          </a:p>
        </p:txBody>
      </p:sp>
      <p:sp>
        <p:nvSpPr>
          <p:cNvPr id="5" name="Footer Placeholder 4">
            <a:extLst>
              <a:ext uri="{FF2B5EF4-FFF2-40B4-BE49-F238E27FC236}">
                <a16:creationId xmlns:a16="http://schemas.microsoft.com/office/drawing/2014/main" xmlns=""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xmlns=""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xmlns=""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xmlns=""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xmlns=""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xmlns=""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xmlns=""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xmlns=""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xmlns=""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xmlns=""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xmlns=""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xmlns=""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xmlns=""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xmlns=""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xmlns=""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xmlns=""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xmlns=""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xmlns=""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xmlns=""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xmlns=""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November 2023</a:t>
            </a:r>
          </a:p>
        </p:txBody>
      </p:sp>
      <p:sp>
        <p:nvSpPr>
          <p:cNvPr id="6" name="Slide Number Placeholder 5">
            <a:extLst>
              <a:ext uri="{FF2B5EF4-FFF2-40B4-BE49-F238E27FC236}">
                <a16:creationId xmlns:a16="http://schemas.microsoft.com/office/drawing/2014/main" xmlns=""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xmlns=""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xmlns=""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43961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xmlns=""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xmlns=""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xmlns=""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xmlns=""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xmlns=""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spTree>
    <p:extLst>
      <p:ext uri="{BB962C8B-B14F-4D97-AF65-F5344CB8AC3E}">
        <p14:creationId xmlns:p14="http://schemas.microsoft.com/office/powerpoint/2010/main" val="3950374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a:t>
            </a:r>
            <a:r>
              <a:rPr lang="en-US" sz="2200" b="1" dirty="0" smtClean="0"/>
              <a:t>the </a:t>
            </a:r>
            <a:r>
              <a:rPr lang="en-US" sz="2200" b="1" dirty="0"/>
              <a:t>following slide </a:t>
            </a:r>
            <a:r>
              <a:rPr lang="en-US" sz="2200" b="1" dirty="0" smtClean="0"/>
              <a:t>provides details on data privacy</a:t>
            </a:r>
            <a:endParaRPr lang="en-US" sz="22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712" y="701970"/>
            <a:ext cx="10572684" cy="5754248"/>
          </a:xfrm>
        </p:spPr>
      </p:pic>
    </p:spTree>
    <p:extLst>
      <p:ext uri="{BB962C8B-B14F-4D97-AF65-F5344CB8AC3E}">
        <p14:creationId xmlns:p14="http://schemas.microsoft.com/office/powerpoint/2010/main" val="1996022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smtClean="0"/>
              <a:t>Data Privacy</a:t>
            </a:r>
            <a:endParaRPr lang="fi-FI" sz="2200" b="1" dirty="0"/>
          </a:p>
        </p:txBody>
      </p:sp>
      <p:sp>
        <p:nvSpPr>
          <p:cNvPr id="3" name="Content Placeholder 2"/>
          <p:cNvSpPr>
            <a:spLocks noGrp="1"/>
          </p:cNvSpPr>
          <p:nvPr>
            <p:ph idx="1"/>
          </p:nvPr>
        </p:nvSpPr>
        <p:spPr>
          <a:xfrm>
            <a:off x="838200" y="1191491"/>
            <a:ext cx="10515600" cy="4998958"/>
          </a:xfrm>
        </p:spPr>
        <p:txBody>
          <a:bodyPr>
            <a:normAutofit lnSpcReduction="10000"/>
          </a:bodyPr>
          <a:lstStyle/>
          <a:p>
            <a:pPr marL="0" indent="0">
              <a:buNone/>
            </a:pPr>
            <a:r>
              <a:rPr lang="fi-FI" dirty="0" smtClean="0"/>
              <a:t>Azure </a:t>
            </a:r>
            <a:r>
              <a:rPr lang="fi-FI" dirty="0"/>
              <a:t>OpenAI </a:t>
            </a:r>
            <a:r>
              <a:rPr lang="fi-FI" dirty="0" smtClean="0"/>
              <a:t>Chat </a:t>
            </a:r>
            <a:r>
              <a:rPr lang="en-US" dirty="0" smtClean="0"/>
              <a:t>web </a:t>
            </a:r>
            <a:r>
              <a:rPr lang="en-US" dirty="0"/>
              <a:t>part interacts </a:t>
            </a:r>
            <a:r>
              <a:rPr lang="en-US" dirty="0" smtClean="0"/>
              <a:t>with private</a:t>
            </a:r>
            <a:r>
              <a:rPr lang="en-US" dirty="0"/>
              <a:t> </a:t>
            </a:r>
            <a:r>
              <a:rPr lang="en-US" b="1" dirty="0"/>
              <a:t>Azure </a:t>
            </a:r>
            <a:r>
              <a:rPr lang="en-US" b="1" dirty="0" err="1"/>
              <a:t>OpenAI</a:t>
            </a:r>
            <a:r>
              <a:rPr lang="en-US" dirty="0"/>
              <a:t> endpoints that are published via Azure API Management service (APIM).</a:t>
            </a:r>
          </a:p>
          <a:p>
            <a:r>
              <a:rPr lang="en-US" dirty="0"/>
              <a:t>By default, this setup provides enhanced data privacy. </a:t>
            </a:r>
            <a:r>
              <a:rPr lang="en-US" dirty="0" smtClean="0"/>
              <a:t>In </a:t>
            </a:r>
            <a:r>
              <a:rPr lang="en-US" dirty="0"/>
              <a:t>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r>
              <a:rPr lang="en-US" dirty="0" smtClean="0"/>
              <a:t>.</a:t>
            </a:r>
            <a:endParaRPr lang="en-US" dirty="0"/>
          </a:p>
          <a:p>
            <a:r>
              <a:rPr lang="en-US" dirty="0"/>
              <a:t>In addition to the default configuration, you have the option to publish the Native Open AI endpoint in APIM</a:t>
            </a:r>
            <a:r>
              <a:rPr lang="en-US" dirty="0" smtClean="0"/>
              <a:t>. You can find instructions in the project documentation.</a:t>
            </a:r>
            <a:endParaRPr lang="en-US" dirty="0"/>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a:t>
            </a:r>
            <a:r>
              <a:rPr lang="en-US" dirty="0" err="1"/>
              <a:t>OpenAI</a:t>
            </a:r>
            <a:r>
              <a:rPr lang="en-US" dirty="0"/>
              <a:t> endpoint could </a:t>
            </a:r>
            <a:r>
              <a:rPr lang="en-US" dirty="0" smtClean="0"/>
              <a:t>grant </a:t>
            </a:r>
            <a:r>
              <a:rPr lang="en-US" dirty="0"/>
              <a:t>you access to the latest language models like </a:t>
            </a:r>
            <a:r>
              <a:rPr lang="en-US" dirty="0" smtClean="0"/>
              <a:t>GPT-4 Vision </a:t>
            </a:r>
            <a:r>
              <a:rPr lang="en-US" dirty="0"/>
              <a:t>and </a:t>
            </a:r>
            <a:r>
              <a:rPr lang="en-US" dirty="0" smtClean="0"/>
              <a:t>GPT-4 1106 Parallel processing </a:t>
            </a:r>
            <a:r>
              <a:rPr lang="en-US" dirty="0"/>
              <a:t>that are not currently available in Azure </a:t>
            </a:r>
            <a:r>
              <a:rPr lang="en-US" dirty="0" err="1" smtClean="0"/>
              <a:t>OpenAI</a:t>
            </a:r>
            <a:r>
              <a:rPr lang="en-US" dirty="0" smtClean="0"/>
              <a:t>.</a:t>
            </a:r>
            <a:endParaRPr lang="en-US" dirty="0"/>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5" name="Content Placeholder 4" descr="A screenshot of a computer program&#10;&#10;Description automatically generated">
            <a:extLst>
              <a:ext uri="{FF2B5EF4-FFF2-40B4-BE49-F238E27FC236}">
                <a16:creationId xmlns:a16="http://schemas.microsoft.com/office/drawing/2014/main" xmlns="" id="{064F1820-447F-FDE5-E82A-87C8736A8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32094"/>
            <a:ext cx="10216081" cy="5743633"/>
          </a:xfrm>
        </p:spPr>
      </p:pic>
    </p:spTree>
    <p:extLst>
      <p:ext uri="{BB962C8B-B14F-4D97-AF65-F5344CB8AC3E}">
        <p14:creationId xmlns:p14="http://schemas.microsoft.com/office/powerpoint/2010/main" val="1019250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xmlns=""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E33F5-15E4-66F2-F002-5CE98856317A}"/>
              </a:ext>
            </a:extLst>
          </p:cNvPr>
          <p:cNvSpPr>
            <a:spLocks noGrp="1"/>
          </p:cNvSpPr>
          <p:nvPr>
            <p:ph type="title"/>
          </p:nvPr>
        </p:nvSpPr>
        <p:spPr>
          <a:xfrm>
            <a:off x="838199" y="365126"/>
            <a:ext cx="10613571" cy="567382"/>
          </a:xfrm>
        </p:spPr>
        <p:txBody>
          <a:bodyPr>
            <a:noAutofit/>
          </a:bodyPr>
          <a:lstStyle/>
          <a:p>
            <a:r>
              <a:rPr lang="fi-FI" sz="2200" b="1" dirty="0" err="1"/>
              <a:t>Features</a:t>
            </a:r>
            <a:endParaRPr lang="en-US" sz="2200" b="1" dirty="0"/>
          </a:p>
        </p:txBody>
      </p:sp>
      <p:sp>
        <p:nvSpPr>
          <p:cNvPr id="3" name="Content Placeholder 2">
            <a:extLst>
              <a:ext uri="{FF2B5EF4-FFF2-40B4-BE49-F238E27FC236}">
                <a16:creationId xmlns:a16="http://schemas.microsoft.com/office/drawing/2014/main" xmlns="" id="{960E2D50-8FEA-D3F2-244E-86C96E33367C}"/>
              </a:ext>
            </a:extLst>
          </p:cNvPr>
          <p:cNvSpPr>
            <a:spLocks noGrp="1"/>
          </p:cNvSpPr>
          <p:nvPr>
            <p:ph idx="1"/>
          </p:nvPr>
        </p:nvSpPr>
        <p:spPr>
          <a:xfrm>
            <a:off x="847253" y="932508"/>
            <a:ext cx="10515600" cy="5634547"/>
          </a:xfrm>
        </p:spPr>
        <p:txBody>
          <a:bodyPr>
            <a:normAutofit fontScale="55000" lnSpcReduction="20000"/>
          </a:bodyPr>
          <a:lstStyle/>
          <a:p>
            <a:pPr marL="0" indent="0">
              <a:buNone/>
            </a:pPr>
            <a:r>
              <a:rPr lang="en-US" b="1" dirty="0"/>
              <a:t>Key features</a:t>
            </a:r>
          </a:p>
          <a:p>
            <a:r>
              <a:rPr lang="en-US" dirty="0"/>
              <a:t>Support for the latest text language models provided by Microsoft and Native OpenAI: GPT-4 32k, GPT 3.5 16k, GPT-4 Vision, GPT-4 1106, GPT-3.5 1106</a:t>
            </a:r>
          </a:p>
          <a:p>
            <a:r>
              <a:rPr lang="en-US" dirty="0"/>
              <a:t>Unlimited Chats and Unlimited Chat History Length</a:t>
            </a:r>
          </a:p>
          <a:p>
            <a:r>
              <a:rPr lang="en-US" dirty="0"/>
              <a:t>Chat Sharing: Unlimited for Everyone and Private for a limited number of Members</a:t>
            </a:r>
          </a:p>
          <a:p>
            <a:r>
              <a:rPr lang="en-US" dirty="0"/>
              <a:t>Support for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smtClean="0"/>
              <a:t>Optional integrations with company data. </a:t>
            </a:r>
            <a:r>
              <a:rPr lang="en-US" dirty="0"/>
              <a:t>For security reasons, these integrations are disabled by default and must be explicitly enabled in the web part settings.</a:t>
            </a:r>
          </a:p>
          <a:p>
            <a:pPr lvl="1"/>
            <a:r>
              <a:rPr lang="en-US" dirty="0" smtClean="0"/>
              <a:t>SharePoint Search</a:t>
            </a:r>
          </a:p>
          <a:p>
            <a:pPr lvl="1"/>
            <a:r>
              <a:rPr lang="en-US" dirty="0" smtClean="0"/>
              <a:t>Company Users</a:t>
            </a:r>
          </a:p>
          <a:p>
            <a:pPr lvl="1"/>
            <a:r>
              <a:rPr lang="en-US" dirty="0" smtClean="0"/>
              <a:t>Local </a:t>
            </a:r>
            <a:r>
              <a:rPr lang="en-US" dirty="0"/>
              <a:t>Date and </a:t>
            </a:r>
            <a:r>
              <a:rPr lang="en-US" dirty="0" smtClean="0"/>
              <a:t>Time</a:t>
            </a:r>
            <a:endParaRPr lang="en-US" dirty="0"/>
          </a:p>
          <a:p>
            <a:pPr lvl="1"/>
            <a:r>
              <a:rPr lang="en-US" dirty="0" smtClean="0"/>
              <a:t>Analysis </a:t>
            </a:r>
            <a:r>
              <a:rPr lang="en-US" dirty="0"/>
              <a:t>of an uploaded PDF and </a:t>
            </a:r>
            <a:r>
              <a:rPr lang="en-US" dirty="0" smtClean="0"/>
              <a:t>summarization </a:t>
            </a:r>
            <a:r>
              <a:rPr lang="en-US" dirty="0"/>
              <a:t>of its </a:t>
            </a:r>
            <a:r>
              <a:rPr lang="en-US" dirty="0" smtClean="0"/>
              <a:t>content</a:t>
            </a:r>
          </a:p>
          <a:p>
            <a:pPr lvl="1"/>
            <a:r>
              <a:rPr lang="en-US" dirty="0" smtClean="0"/>
              <a:t>Analysis </a:t>
            </a:r>
            <a:r>
              <a:rPr lang="en-US" dirty="0"/>
              <a:t>of uploaded images and description of their </a:t>
            </a:r>
            <a:r>
              <a:rPr lang="en-US" sz="2100" dirty="0"/>
              <a:t>content. As of November 2023, Image </a:t>
            </a:r>
            <a:r>
              <a:rPr lang="en-US" sz="2100" dirty="0" smtClean="0"/>
              <a:t>Analysis </a:t>
            </a:r>
            <a:r>
              <a:rPr lang="en-US" dirty="0"/>
              <a:t>is only available with the Native </a:t>
            </a:r>
            <a:r>
              <a:rPr lang="en-US" dirty="0" err="1"/>
              <a:t>OpenAI</a:t>
            </a:r>
            <a:r>
              <a:rPr lang="en-US" dirty="0"/>
              <a:t> </a:t>
            </a:r>
            <a:r>
              <a:rPr lang="en-US" dirty="0" smtClean="0"/>
              <a:t>endpoint.</a:t>
            </a:r>
            <a:endParaRPr lang="en-US" dirty="0"/>
          </a:p>
          <a:p>
            <a:pPr marL="0" indent="0">
              <a:buNone/>
            </a:pPr>
            <a:r>
              <a:rPr lang="en-US" b="1" dirty="0"/>
              <a:t/>
            </a: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Seamless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Enterprise-grade performance,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E33F5-15E4-66F2-F002-5CE98856317A}"/>
              </a:ext>
            </a:extLst>
          </p:cNvPr>
          <p:cNvSpPr>
            <a:spLocks noGrp="1"/>
          </p:cNvSpPr>
          <p:nvPr>
            <p:ph type="title"/>
          </p:nvPr>
        </p:nvSpPr>
        <p:spPr>
          <a:xfrm>
            <a:off x="838199" y="203201"/>
            <a:ext cx="10613571" cy="567382"/>
          </a:xfrm>
        </p:spPr>
        <p:txBody>
          <a:bodyPr>
            <a:noAutofit/>
          </a:bodyPr>
          <a:lstStyle/>
          <a:p>
            <a:r>
              <a:rPr lang="fi-FI" sz="2200" b="1" dirty="0" smtClean="0"/>
              <a:t>Optional Integrations</a:t>
            </a:r>
            <a:r>
              <a:rPr lang="fi-FI" sz="2200" b="1" dirty="0"/>
              <a:t>: SharePoint Search, Company Users, Local Date &amp; Time</a:t>
            </a:r>
            <a:endParaRPr lang="en-US" sz="2200" b="1" dirty="0"/>
          </a:p>
        </p:txBody>
      </p:sp>
      <p:sp>
        <p:nvSpPr>
          <p:cNvPr id="3" name="Content Placeholder 2">
            <a:extLst>
              <a:ext uri="{FF2B5EF4-FFF2-40B4-BE49-F238E27FC236}">
                <a16:creationId xmlns:a16="http://schemas.microsoft.com/office/drawing/2014/main" xmlns=""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smtClean="0">
                <a:solidFill>
                  <a:srgbClr val="FFFFFF"/>
                </a:solidFill>
                <a:latin typeface="+mj-lt"/>
                <a:ea typeface="+mj-ea"/>
                <a:cs typeface="+mj-cs"/>
              </a:rPr>
              <a:t>Integrations</a:t>
            </a:r>
            <a:endParaRPr lang="en-US" sz="2500" kern="1200" dirty="0">
              <a:solidFill>
                <a:srgbClr val="FFFFFF"/>
              </a:solidFill>
              <a:latin typeface="+mj-lt"/>
              <a:ea typeface="+mj-ea"/>
              <a:cs typeface="+mj-cs"/>
            </a:endParaRPr>
          </a:p>
        </p:txBody>
      </p:sp>
      <p:pic>
        <p:nvPicPr>
          <p:cNvPr id="27" name="Content Placeholder 26">
            <a:extLst>
              <a:ext uri="{FF2B5EF4-FFF2-40B4-BE49-F238E27FC236}">
                <a16:creationId xmlns:a16="http://schemas.microsoft.com/office/drawing/2014/main" xmlns=""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a:t>
            </a:r>
            <a:r>
              <a:rPr lang="en-US" sz="2500" kern="1200" dirty="0" smtClean="0">
                <a:solidFill>
                  <a:srgbClr val="FFFFFF"/>
                </a:solidFill>
                <a:latin typeface="+mj-lt"/>
                <a:ea typeface="+mj-ea"/>
                <a:cs typeface="+mj-cs"/>
              </a:rPr>
              <a:t>Summarize </a:t>
            </a:r>
            <a:r>
              <a:rPr lang="en-US" sz="2500" kern="1200" dirty="0">
                <a:solidFill>
                  <a:srgbClr val="FFFFFF"/>
                </a:solidFill>
                <a:latin typeface="+mj-lt"/>
                <a:ea typeface="+mj-ea"/>
                <a:cs typeface="+mj-cs"/>
              </a:rPr>
              <a:t>PDF content</a:t>
            </a:r>
          </a:p>
        </p:txBody>
      </p:sp>
      <p:pic>
        <p:nvPicPr>
          <p:cNvPr id="6" name="Picture 5">
            <a:extLst>
              <a:ext uri="{FF2B5EF4-FFF2-40B4-BE49-F238E27FC236}">
                <a16:creationId xmlns:a16="http://schemas.microsoft.com/office/drawing/2014/main" xmlns=""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9810</TotalTime>
  <Words>508</Words>
  <Application>Microsoft Office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Adelle Rg</vt:lpstr>
      <vt:lpstr>Adelle Sans</vt:lpstr>
      <vt:lpstr>Arial</vt:lpstr>
      <vt:lpstr>Calibri</vt:lpstr>
      <vt:lpstr>Calibri Light</vt:lpstr>
      <vt:lpstr>Consolas</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Features</vt:lpstr>
      <vt:lpstr>Optional Integrations: SharePoint Search, Company Users, Local Date &amp; Time</vt:lpstr>
      <vt:lpstr>Integrations</vt:lpstr>
      <vt:lpstr>Upload and Summarize PDF content</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Paul Borisov</cp:lastModifiedBy>
  <cp:revision>464</cp:revision>
  <dcterms:created xsi:type="dcterms:W3CDTF">2022-08-11T07:43:00Z</dcterms:created>
  <dcterms:modified xsi:type="dcterms:W3CDTF">2023-11-27T17:37:57Z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