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766" r:id="rId5"/>
    <p:sldMasterId id="2147483765" r:id="rId6"/>
    <p:sldMasterId id="2147483775" r:id="rId7"/>
    <p:sldMasterId id="2147483778" r:id="rId8"/>
  </p:sldMasterIdLst>
  <p:notesMasterIdLst>
    <p:notesMasterId r:id="rId21"/>
  </p:notesMasterIdLst>
  <p:sldIdLst>
    <p:sldId id="268" r:id="rId9"/>
    <p:sldId id="257" r:id="rId10"/>
    <p:sldId id="270" r:id="rId11"/>
    <p:sldId id="259" r:id="rId12"/>
    <p:sldId id="260" r:id="rId13"/>
    <p:sldId id="273" r:id="rId14"/>
    <p:sldId id="264" r:id="rId15"/>
    <p:sldId id="262" r:id="rId16"/>
    <p:sldId id="269" r:id="rId17"/>
    <p:sldId id="271" r:id="rId18"/>
    <p:sldId id="267" r:id="rId19"/>
    <p:sldId id="265" r:id="rId2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a:srgbClr val="FCDD00"/>
    <a:srgbClr val="981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33D0F-0F1B-4DA2-877D-73E0AA6AED0E}" v="21" dt="2023-08-22T11:21:17.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58" autoAdjust="0"/>
    <p:restoredTop sz="89688" autoAdjust="0"/>
  </p:normalViewPr>
  <p:slideViewPr>
    <p:cSldViewPr snapToGrid="0">
      <p:cViewPr varScale="1">
        <p:scale>
          <a:sx n="100" d="100"/>
          <a:sy n="100" d="100"/>
        </p:scale>
        <p:origin x="1332" y="96"/>
      </p:cViewPr>
      <p:guideLst/>
    </p:cSldViewPr>
  </p:slideViewPr>
  <p:notesTextViewPr>
    <p:cViewPr>
      <p:scale>
        <a:sx n="100" d="100"/>
        <a:sy n="100" d="100"/>
      </p:scale>
      <p:origin x="0" y="0"/>
    </p:cViewPr>
  </p:notesTextViewPr>
  <p:gridSpacing cx="75609" cy="7560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20F55-E09E-7F42-B5C2-206BEAFB62A2}" type="datetimeFigureOut">
              <a:rPr lang="sv-SE" smtClean="0"/>
              <a:t>2024-01-02</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56DE9-60E4-F646-A5E1-FD949532A2D9}" type="slidenum">
              <a:rPr lang="sv-SE" smtClean="0"/>
              <a:t>‹#›</a:t>
            </a:fld>
            <a:endParaRPr lang="sv-SE"/>
          </a:p>
        </p:txBody>
      </p:sp>
    </p:spTree>
    <p:extLst>
      <p:ext uri="{BB962C8B-B14F-4D97-AF65-F5344CB8AC3E}">
        <p14:creationId xmlns:p14="http://schemas.microsoft.com/office/powerpoint/2010/main" val="383692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2</a:t>
            </a:fld>
            <a:endParaRPr lang="sv-SE"/>
          </a:p>
        </p:txBody>
      </p:sp>
    </p:spTree>
    <p:extLst>
      <p:ext uri="{BB962C8B-B14F-4D97-AF65-F5344CB8AC3E}">
        <p14:creationId xmlns:p14="http://schemas.microsoft.com/office/powerpoint/2010/main" val="1350169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www.facebook.com/advania.se/" TargetMode="External"/><Relationship Id="rId13" Type="http://schemas.openxmlformats.org/officeDocument/2006/relationships/hyperlink" Target="https://www.instagram.com/lifeatadvania/" TargetMode="External"/><Relationship Id="rId3" Type="http://schemas.openxmlformats.org/officeDocument/2006/relationships/image" Target="../media/image5.svg"/><Relationship Id="rId7" Type="http://schemas.openxmlformats.org/officeDocument/2006/relationships/hyperlink" Target="https://www.linkedin.com/company/2603603/admin/" TargetMode="External"/><Relationship Id="rId12"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svg"/><Relationship Id="rId11" Type="http://schemas.openxmlformats.org/officeDocument/2006/relationships/image" Target="../media/image10.pn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hyperlink" Target="http://advania.se/" TargetMode="External"/><Relationship Id="rId9"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5.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Rubrikbild">
    <p:spTree>
      <p:nvGrpSpPr>
        <p:cNvPr id="1" name=""/>
        <p:cNvGrpSpPr/>
        <p:nvPr/>
      </p:nvGrpSpPr>
      <p:grpSpPr>
        <a:xfrm>
          <a:off x="0" y="0"/>
          <a:ext cx="0" cy="0"/>
          <a:chOff x="0" y="0"/>
          <a:chExt cx="0" cy="0"/>
        </a:xfrm>
      </p:grpSpPr>
      <p:sp>
        <p:nvSpPr>
          <p:cNvPr id="6" name="Bild 5">
            <a:extLst>
              <a:ext uri="{FF2B5EF4-FFF2-40B4-BE49-F238E27FC236}">
                <a16:creationId xmlns:a16="http://schemas.microsoft.com/office/drawing/2014/main" id="{3C48E9F4-AC74-22A6-F2E4-CAD2F8589E74}"/>
              </a:ext>
            </a:extLst>
          </p:cNvPr>
          <p:cNvSpPr/>
          <p:nvPr userDrawn="1"/>
        </p:nvSpPr>
        <p:spPr>
          <a:xfrm flipH="1" flipV="1">
            <a:off x="-1" y="-12972"/>
            <a:ext cx="7188591" cy="6882770"/>
          </a:xfrm>
          <a:custGeom>
            <a:avLst/>
            <a:gdLst>
              <a:gd name="connsiteX0" fmla="*/ 1835457 w 5064526"/>
              <a:gd name="connsiteY0" fmla="*/ 0 h 6858000"/>
              <a:gd name="connsiteX1" fmla="*/ 5064526 w 5064526"/>
              <a:gd name="connsiteY1" fmla="*/ 0 h 6858000"/>
              <a:gd name="connsiteX2" fmla="*/ 5064526 w 5064526"/>
              <a:gd name="connsiteY2" fmla="*/ 6858000 h 6858000"/>
              <a:gd name="connsiteX3" fmla="*/ 0 w 5064526"/>
              <a:gd name="connsiteY3" fmla="*/ 6855651 h 6858000"/>
              <a:gd name="connsiteX4" fmla="*/ 1835457 w 5064526"/>
              <a:gd name="connsiteY4" fmla="*/ 0 h 6858000"/>
              <a:gd name="connsiteX0" fmla="*/ 1835457 w 7164697"/>
              <a:gd name="connsiteY0" fmla="*/ 0 h 6858000"/>
              <a:gd name="connsiteX1" fmla="*/ 5064526 w 7164697"/>
              <a:gd name="connsiteY1" fmla="*/ 0 h 6858000"/>
              <a:gd name="connsiteX2" fmla="*/ 7164697 w 7164697"/>
              <a:gd name="connsiteY2" fmla="*/ 6858000 h 6858000"/>
              <a:gd name="connsiteX3" fmla="*/ 0 w 7164697"/>
              <a:gd name="connsiteY3" fmla="*/ 6855651 h 6858000"/>
              <a:gd name="connsiteX4" fmla="*/ 1835457 w 7164697"/>
              <a:gd name="connsiteY4" fmla="*/ 0 h 6858000"/>
              <a:gd name="connsiteX0" fmla="*/ 1835457 w 7164697"/>
              <a:gd name="connsiteY0" fmla="*/ 11798 h 6869798"/>
              <a:gd name="connsiteX1" fmla="*/ 7164697 w 7164697"/>
              <a:gd name="connsiteY1" fmla="*/ 0 h 6869798"/>
              <a:gd name="connsiteX2" fmla="*/ 7164697 w 7164697"/>
              <a:gd name="connsiteY2" fmla="*/ 6869798 h 6869798"/>
              <a:gd name="connsiteX3" fmla="*/ 0 w 7164697"/>
              <a:gd name="connsiteY3" fmla="*/ 6867449 h 6869798"/>
              <a:gd name="connsiteX4" fmla="*/ 1835457 w 7164697"/>
              <a:gd name="connsiteY4" fmla="*/ 11798 h 6869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4697" h="6869798">
                <a:moveTo>
                  <a:pt x="1835457" y="11798"/>
                </a:moveTo>
                <a:lnTo>
                  <a:pt x="7164697" y="0"/>
                </a:lnTo>
                <a:lnTo>
                  <a:pt x="7164697" y="6869798"/>
                </a:lnTo>
                <a:lnTo>
                  <a:pt x="0" y="6867449"/>
                </a:lnTo>
                <a:lnTo>
                  <a:pt x="1835457" y="11798"/>
                </a:lnTo>
                <a:close/>
              </a:path>
            </a:pathLst>
          </a:custGeom>
          <a:solidFill>
            <a:schemeClr val="accent3"/>
          </a:solidFill>
          <a:ln w="6338" cap="flat">
            <a:noFill/>
            <a:prstDash val="solid"/>
            <a:miter/>
          </a:ln>
        </p:spPr>
        <p:txBody>
          <a:bodyPr rtlCol="0" anchor="ctr"/>
          <a:lstStyle/>
          <a:p>
            <a:endParaRPr lang="sv-SE" dirty="0"/>
          </a:p>
        </p:txBody>
      </p:sp>
      <p:sp>
        <p:nvSpPr>
          <p:cNvPr id="3" name="Underrubrik 2">
            <a:extLst>
              <a:ext uri="{FF2B5EF4-FFF2-40B4-BE49-F238E27FC236}">
                <a16:creationId xmlns:a16="http://schemas.microsoft.com/office/drawing/2014/main" id="{BE1BC57A-34BD-A7A2-9F51-00A898B6233D}"/>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id="{E3A6CB11-1C72-4C37-88CE-A222673A3325}"/>
              </a:ext>
            </a:extLst>
          </p:cNvPr>
          <p:cNvSpPr>
            <a:spLocks noGrp="1"/>
          </p:cNvSpPr>
          <p:nvPr>
            <p:ph type="dt" sz="half" idx="10"/>
          </p:nvPr>
        </p:nvSpPr>
        <p:spPr>
          <a:xfrm>
            <a:off x="789140" y="4502497"/>
            <a:ext cx="2776142" cy="365125"/>
          </a:xfrm>
          <a:prstGeom prst="rect">
            <a:avLst/>
          </a:prstGeom>
        </p:spPr>
        <p:txBody>
          <a:bodyPr/>
          <a:lstStyle>
            <a:lvl1pPr>
              <a:defRPr sz="1600">
                <a:solidFill>
                  <a:schemeClr val="bg1"/>
                </a:solidFill>
                <a:latin typeface="+mn-lt"/>
              </a:defRPr>
            </a:lvl1pPr>
          </a:lstStyle>
          <a:p>
            <a:fld id="{C6F47C66-D121-9A42-BA24-809897433D99}" type="datetimeFigureOut">
              <a:rPr lang="sv-SE" smtClean="0"/>
              <a:pPr/>
              <a:t>2024-01-02</a:t>
            </a:fld>
            <a:endParaRPr lang="sv-SE" dirty="0"/>
          </a:p>
        </p:txBody>
      </p:sp>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9140" y="5322198"/>
            <a:ext cx="1415441" cy="695139"/>
          </a:xfrm>
          <a:prstGeom prst="rect">
            <a:avLst/>
          </a:prstGeom>
        </p:spPr>
      </p:pic>
      <p:sp>
        <p:nvSpPr>
          <p:cNvPr id="5" name="Platshållare för bild 9">
            <a:extLst>
              <a:ext uri="{FF2B5EF4-FFF2-40B4-BE49-F238E27FC236}">
                <a16:creationId xmlns:a16="http://schemas.microsoft.com/office/drawing/2014/main" id="{F1CCFDFC-8116-577E-8BE8-AC257A265CD3}"/>
              </a:ext>
            </a:extLst>
          </p:cNvPr>
          <p:cNvSpPr>
            <a:spLocks noGrp="1"/>
          </p:cNvSpPr>
          <p:nvPr>
            <p:ph type="pic" sz="quarter" idx="15"/>
          </p:nvPr>
        </p:nvSpPr>
        <p:spPr>
          <a:xfrm>
            <a:off x="5329630" y="-12972"/>
            <a:ext cx="6886601" cy="688327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 name="connsiteX0" fmla="*/ 1835457 w 6856471"/>
              <a:gd name="connsiteY0" fmla="*/ 0 h 6858000"/>
              <a:gd name="connsiteX1" fmla="*/ 6856471 w 6856471"/>
              <a:gd name="connsiteY1" fmla="*/ 0 h 6858000"/>
              <a:gd name="connsiteX2" fmla="*/ 5063067 w 6856471"/>
              <a:gd name="connsiteY2" fmla="*/ 6858000 h 6858000"/>
              <a:gd name="connsiteX3" fmla="*/ 0 w 6856471"/>
              <a:gd name="connsiteY3" fmla="*/ 6855651 h 6858000"/>
              <a:gd name="connsiteX4" fmla="*/ 1835457 w 6856471"/>
              <a:gd name="connsiteY4" fmla="*/ 0 h 6858000"/>
              <a:gd name="connsiteX0" fmla="*/ 1835457 w 6862370"/>
              <a:gd name="connsiteY0" fmla="*/ 0 h 6855651"/>
              <a:gd name="connsiteX1" fmla="*/ 6856471 w 6862370"/>
              <a:gd name="connsiteY1" fmla="*/ 0 h 6855651"/>
              <a:gd name="connsiteX2" fmla="*/ 6862370 w 6862370"/>
              <a:gd name="connsiteY2" fmla="*/ 6852101 h 6855651"/>
              <a:gd name="connsiteX3" fmla="*/ 0 w 6862370"/>
              <a:gd name="connsiteY3" fmla="*/ 6855651 h 6855651"/>
              <a:gd name="connsiteX4" fmla="*/ 1835457 w 6862370"/>
              <a:gd name="connsiteY4" fmla="*/ 0 h 6855651"/>
              <a:gd name="connsiteX0" fmla="*/ 1835457 w 6866470"/>
              <a:gd name="connsiteY0" fmla="*/ 0 h 6855651"/>
              <a:gd name="connsiteX1" fmla="*/ 6866147 w 6866470"/>
              <a:gd name="connsiteY1" fmla="*/ 4819 h 6855651"/>
              <a:gd name="connsiteX2" fmla="*/ 6862370 w 6866470"/>
              <a:gd name="connsiteY2" fmla="*/ 6852101 h 6855651"/>
              <a:gd name="connsiteX3" fmla="*/ 0 w 6866470"/>
              <a:gd name="connsiteY3" fmla="*/ 6855651 h 6855651"/>
              <a:gd name="connsiteX4" fmla="*/ 1835457 w 6866470"/>
              <a:gd name="connsiteY4" fmla="*/ 0 h 6855651"/>
              <a:gd name="connsiteX0" fmla="*/ 1835457 w 6878636"/>
              <a:gd name="connsiteY0" fmla="*/ 0 h 6856149"/>
              <a:gd name="connsiteX1" fmla="*/ 6866147 w 6878636"/>
              <a:gd name="connsiteY1" fmla="*/ 4819 h 6856149"/>
              <a:gd name="connsiteX2" fmla="*/ 6878636 w 6878636"/>
              <a:gd name="connsiteY2" fmla="*/ 6856149 h 6856149"/>
              <a:gd name="connsiteX3" fmla="*/ 0 w 6878636"/>
              <a:gd name="connsiteY3" fmla="*/ 6855651 h 6856149"/>
              <a:gd name="connsiteX4" fmla="*/ 1835457 w 6878636"/>
              <a:gd name="connsiteY4" fmla="*/ 0 h 6856149"/>
              <a:gd name="connsiteX0" fmla="*/ 1835457 w 6890715"/>
              <a:gd name="connsiteY0" fmla="*/ 0 h 6856149"/>
              <a:gd name="connsiteX1" fmla="*/ 6890546 w 6890715"/>
              <a:gd name="connsiteY1" fmla="*/ 12915 h 6856149"/>
              <a:gd name="connsiteX2" fmla="*/ 6878636 w 6890715"/>
              <a:gd name="connsiteY2" fmla="*/ 6856149 h 6856149"/>
              <a:gd name="connsiteX3" fmla="*/ 0 w 6890715"/>
              <a:gd name="connsiteY3" fmla="*/ 6855651 h 6856149"/>
              <a:gd name="connsiteX4" fmla="*/ 1835457 w 6890715"/>
              <a:gd name="connsiteY4" fmla="*/ 0 h 6856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0715" h="6856149">
                <a:moveTo>
                  <a:pt x="1835457" y="0"/>
                </a:moveTo>
                <a:lnTo>
                  <a:pt x="6890546" y="12915"/>
                </a:lnTo>
                <a:cubicBezTo>
                  <a:pt x="6892512" y="2296949"/>
                  <a:pt x="6876670" y="4572115"/>
                  <a:pt x="6878636" y="6856149"/>
                </a:cubicBezTo>
                <a:lnTo>
                  <a:pt x="0" y="6855651"/>
                </a:lnTo>
                <a:lnTo>
                  <a:pt x="1835457" y="0"/>
                </a:lnTo>
                <a:close/>
              </a:path>
            </a:pathLst>
          </a:custGeom>
          <a:ln>
            <a:noFill/>
          </a:ln>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416102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_2 spalt">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800" y="1677599"/>
            <a:ext cx="5123213"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Platshållare för innehåll 2">
            <a:extLst>
              <a:ext uri="{FF2B5EF4-FFF2-40B4-BE49-F238E27FC236}">
                <a16:creationId xmlns:a16="http://schemas.microsoft.com/office/drawing/2014/main" id="{0574A7DB-B008-DA8B-72F4-BA604B95E859}"/>
              </a:ext>
            </a:extLst>
          </p:cNvPr>
          <p:cNvSpPr>
            <a:spLocks noGrp="1"/>
          </p:cNvSpPr>
          <p:nvPr>
            <p:ph idx="14"/>
          </p:nvPr>
        </p:nvSpPr>
        <p:spPr>
          <a:xfrm>
            <a:off x="6230589" y="1677599"/>
            <a:ext cx="5123213" cy="4498749"/>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64717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bild hög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7527085"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4" name="Platshållare för bild 3">
            <a:extLst>
              <a:ext uri="{FF2B5EF4-FFF2-40B4-BE49-F238E27FC236}">
                <a16:creationId xmlns:a16="http://schemas.microsoft.com/office/drawing/2014/main" id="{6B38ABA2-E775-31BD-E6DF-5D9028083F39}"/>
              </a:ext>
            </a:extLst>
          </p:cNvPr>
          <p:cNvSpPr>
            <a:spLocks noGrp="1"/>
          </p:cNvSpPr>
          <p:nvPr>
            <p:ph type="pic" sz="quarter" idx="14"/>
          </p:nvPr>
        </p:nvSpPr>
        <p:spPr>
          <a:xfrm>
            <a:off x="8518668" y="0"/>
            <a:ext cx="3673332" cy="6858000"/>
          </a:xfrm>
        </p:spPr>
        <p:txBody>
          <a:bodyPr/>
          <a:lstStyle/>
          <a:p>
            <a:endParaRPr lang="sv-SE" dirty="0"/>
          </a:p>
        </p:txBody>
      </p:sp>
      <p:sp>
        <p:nvSpPr>
          <p:cNvPr id="5" name="Rubrik 8">
            <a:extLst>
              <a:ext uri="{FF2B5EF4-FFF2-40B4-BE49-F238E27FC236}">
                <a16:creationId xmlns:a16="http://schemas.microsoft.com/office/drawing/2014/main" id="{E90C16AA-FCEE-64BB-CFC7-C0AE2DFB2A30}"/>
              </a:ext>
            </a:extLst>
          </p:cNvPr>
          <p:cNvSpPr>
            <a:spLocks noGrp="1"/>
          </p:cNvSpPr>
          <p:nvPr>
            <p:ph type="title"/>
          </p:nvPr>
        </p:nvSpPr>
        <p:spPr>
          <a:xfrm>
            <a:off x="838200" y="975600"/>
            <a:ext cx="7527085"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54786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4_Text-bild vänst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3962400" y="1677600"/>
            <a:ext cx="7417496"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3962400" y="623540"/>
            <a:ext cx="552450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3962400" y="975600"/>
            <a:ext cx="7415843" cy="633600"/>
          </a:xfrm>
        </p:spPr>
        <p:txBody>
          <a:bodyPr/>
          <a:lstStyle/>
          <a:p>
            <a:r>
              <a:rPr lang="sv-SE" dirty="0"/>
              <a:t>Klicka här för att ändra mall för rubrikformat</a:t>
            </a:r>
          </a:p>
        </p:txBody>
      </p:sp>
      <p:sp>
        <p:nvSpPr>
          <p:cNvPr id="2" name="Platshållare för bild 3">
            <a:extLst>
              <a:ext uri="{FF2B5EF4-FFF2-40B4-BE49-F238E27FC236}">
                <a16:creationId xmlns:a16="http://schemas.microsoft.com/office/drawing/2014/main" id="{650C9654-1BD9-F9FB-40DF-6D27DE36353C}"/>
              </a:ext>
            </a:extLst>
          </p:cNvPr>
          <p:cNvSpPr>
            <a:spLocks noGrp="1"/>
          </p:cNvSpPr>
          <p:nvPr>
            <p:ph type="pic" sz="quarter" idx="14"/>
          </p:nvPr>
        </p:nvSpPr>
        <p:spPr>
          <a:xfrm>
            <a:off x="88900" y="0"/>
            <a:ext cx="3584432" cy="6858000"/>
          </a:xfrm>
        </p:spPr>
        <p:txBody>
          <a:bodyPr/>
          <a:lstStyle/>
          <a:p>
            <a:endParaRPr lang="sv-SE" dirty="0"/>
          </a:p>
        </p:txBody>
      </p:sp>
    </p:spTree>
    <p:extLst>
      <p:ext uri="{BB962C8B-B14F-4D97-AF65-F5344CB8AC3E}">
        <p14:creationId xmlns:p14="http://schemas.microsoft.com/office/powerpoint/2010/main" val="3379303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5_Text-bild sne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6769100"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6769100" cy="633600"/>
          </a:xfrm>
        </p:spPr>
        <p:txBody>
          <a:bodyPr anchor="t"/>
          <a:lstStyle/>
          <a:p>
            <a:r>
              <a:rPr lang="sv-SE" dirty="0"/>
              <a:t>Klicka här för att ändra mall för rubrikformat</a:t>
            </a:r>
          </a:p>
        </p:txBody>
      </p:sp>
      <p:sp>
        <p:nvSpPr>
          <p:cNvPr id="15" name="Platshållare för bild 14">
            <a:extLst>
              <a:ext uri="{FF2B5EF4-FFF2-40B4-BE49-F238E27FC236}">
                <a16:creationId xmlns:a16="http://schemas.microsoft.com/office/drawing/2014/main" id="{F52E3BA0-C4F0-42CF-9D9C-C28F5E42742A}"/>
              </a:ext>
            </a:extLst>
          </p:cNvPr>
          <p:cNvSpPr>
            <a:spLocks noGrp="1"/>
          </p:cNvSpPr>
          <p:nvPr>
            <p:ph type="pic" sz="quarter" idx="14"/>
          </p:nvPr>
        </p:nvSpPr>
        <p:spPr>
          <a:xfrm>
            <a:off x="7128933" y="0"/>
            <a:ext cx="5063067" cy="685800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Lst>
            <a:ahLst/>
            <a:cxnLst>
              <a:cxn ang="0">
                <a:pos x="connsiteX0" y="connsiteY0"/>
              </a:cxn>
              <a:cxn ang="0">
                <a:pos x="connsiteX1" y="connsiteY1"/>
              </a:cxn>
              <a:cxn ang="0">
                <a:pos x="connsiteX2" y="connsiteY2"/>
              </a:cxn>
              <a:cxn ang="0">
                <a:pos x="connsiteX3" y="connsiteY3"/>
              </a:cxn>
            </a:cxnLst>
            <a:rect l="l" t="t" r="r" b="b"/>
            <a:pathLst>
              <a:path w="5063067" h="6858000">
                <a:moveTo>
                  <a:pt x="1835457" y="0"/>
                </a:moveTo>
                <a:lnTo>
                  <a:pt x="5063067" y="0"/>
                </a:lnTo>
                <a:lnTo>
                  <a:pt x="5063067" y="6858000"/>
                </a:lnTo>
                <a:lnTo>
                  <a:pt x="0" y="6855651"/>
                </a:lnTo>
                <a:close/>
              </a:path>
            </a:pathLst>
          </a:custGeom>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32352903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6_Rubri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9AF3D6A7-A7B7-7718-CBA9-3A9F17A6A26E}"/>
              </a:ext>
            </a:extLst>
          </p:cNvPr>
          <p:cNvSpPr/>
          <p:nvPr userDrawn="1"/>
        </p:nvSpPr>
        <p:spPr>
          <a:xfrm>
            <a:off x="0" y="0"/>
            <a:ext cx="12191999" cy="22645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Rektangel 1">
            <a:extLst>
              <a:ext uri="{FF2B5EF4-FFF2-40B4-BE49-F238E27FC236}">
                <a16:creationId xmlns:a16="http://schemas.microsoft.com/office/drawing/2014/main" id="{42A6738C-DF5C-03CA-34FF-82513AABEC06}"/>
              </a:ext>
            </a:extLst>
          </p:cNvPr>
          <p:cNvSpPr/>
          <p:nvPr userDrawn="1"/>
        </p:nvSpPr>
        <p:spPr>
          <a:xfrm rot="5400000">
            <a:off x="6038004" y="-3780205"/>
            <a:ext cx="115994" cy="12191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701613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7_Rubrik">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27246952-B5FB-AD2F-F939-F9EB11E34BDD}"/>
              </a:ext>
            </a:extLst>
          </p:cNvPr>
          <p:cNvSpPr/>
          <p:nvPr userDrawn="1"/>
        </p:nvSpPr>
        <p:spPr>
          <a:xfrm>
            <a:off x="94128" y="0"/>
            <a:ext cx="12097871" cy="6024282"/>
          </a:xfrm>
          <a:custGeom>
            <a:avLst/>
            <a:gdLst>
              <a:gd name="connsiteX0" fmla="*/ 0 w 12192000"/>
              <a:gd name="connsiteY0" fmla="*/ 0 h 5042647"/>
              <a:gd name="connsiteX1" fmla="*/ 12192000 w 12192000"/>
              <a:gd name="connsiteY1" fmla="*/ 0 h 5042647"/>
              <a:gd name="connsiteX2" fmla="*/ 12192000 w 12192000"/>
              <a:gd name="connsiteY2" fmla="*/ 5042647 h 5042647"/>
              <a:gd name="connsiteX3" fmla="*/ 0 w 12192000"/>
              <a:gd name="connsiteY3" fmla="*/ 5042647 h 5042647"/>
              <a:gd name="connsiteX4" fmla="*/ 0 w 12192000"/>
              <a:gd name="connsiteY4" fmla="*/ 0 h 5042647"/>
              <a:gd name="connsiteX0" fmla="*/ 0 w 12192000"/>
              <a:gd name="connsiteY0" fmla="*/ 0 h 6024282"/>
              <a:gd name="connsiteX1" fmla="*/ 12192000 w 12192000"/>
              <a:gd name="connsiteY1" fmla="*/ 0 h 6024282"/>
              <a:gd name="connsiteX2" fmla="*/ 12192000 w 12192000"/>
              <a:gd name="connsiteY2" fmla="*/ 5042647 h 6024282"/>
              <a:gd name="connsiteX3" fmla="*/ 13447 w 12192000"/>
              <a:gd name="connsiteY3" fmla="*/ 6024282 h 6024282"/>
              <a:gd name="connsiteX4" fmla="*/ 0 w 12192000"/>
              <a:gd name="connsiteY4" fmla="*/ 0 h 6024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24282">
                <a:moveTo>
                  <a:pt x="0" y="0"/>
                </a:moveTo>
                <a:lnTo>
                  <a:pt x="12192000" y="0"/>
                </a:lnTo>
                <a:lnTo>
                  <a:pt x="12192000" y="5042647"/>
                </a:lnTo>
                <a:lnTo>
                  <a:pt x="13447" y="6024282"/>
                </a:lnTo>
                <a:cubicBezTo>
                  <a:pt x="8965" y="4016188"/>
                  <a:pt x="4482" y="2008094"/>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70069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8_Text-tonplatta hög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3E12451C-C286-AD44-5731-5E1FCB6A345F}"/>
              </a:ext>
            </a:extLst>
          </p:cNvPr>
          <p:cNvSpPr/>
          <p:nvPr userDrawn="1"/>
        </p:nvSpPr>
        <p:spPr>
          <a:xfrm>
            <a:off x="7600207" y="1"/>
            <a:ext cx="459179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16239896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9_Text-tonplatta vänst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3E12451C-C286-AD44-5731-5E1FCB6A345F}"/>
              </a:ext>
            </a:extLst>
          </p:cNvPr>
          <p:cNvSpPr/>
          <p:nvPr userDrawn="1"/>
        </p:nvSpPr>
        <p:spPr>
          <a:xfrm>
            <a:off x="102140" y="1"/>
            <a:ext cx="448965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4838698"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4838698"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4838698"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171325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Slutbild-logotyp">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id="{B9DC182A-C62D-CBA3-F44E-93338CC677A5}"/>
              </a:ext>
            </a:extLst>
          </p:cNvPr>
          <p:cNvSpPr/>
          <p:nvPr userDrawn="1"/>
        </p:nvSpPr>
        <p:spPr>
          <a:xfrm>
            <a:off x="106792" y="0"/>
            <a:ext cx="120852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5" name="Bild 4">
            <a:extLst>
              <a:ext uri="{FF2B5EF4-FFF2-40B4-BE49-F238E27FC236}">
                <a16:creationId xmlns:a16="http://schemas.microsoft.com/office/drawing/2014/main" id="{F9CEFC0E-5FF5-6E5A-F78D-11EFD87AAC5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91489" y="2652982"/>
            <a:ext cx="3225800" cy="1552036"/>
          </a:xfrm>
          <a:prstGeom prst="rect">
            <a:avLst/>
          </a:prstGeom>
        </p:spPr>
      </p:pic>
      <p:cxnSp>
        <p:nvCxnSpPr>
          <p:cNvPr id="14" name="Rak 13">
            <a:extLst>
              <a:ext uri="{FF2B5EF4-FFF2-40B4-BE49-F238E27FC236}">
                <a16:creationId xmlns:a16="http://schemas.microsoft.com/office/drawing/2014/main" id="{4B14DEDD-5B56-C262-ADAF-FA34435E856B}"/>
              </a:ext>
            </a:extLst>
          </p:cNvPr>
          <p:cNvCxnSpPr/>
          <p:nvPr userDrawn="1"/>
        </p:nvCxnSpPr>
        <p:spPr>
          <a:xfrm>
            <a:off x="603250" y="5829300"/>
            <a:ext cx="10985500"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5" name="textruta 14">
            <a:extLst>
              <a:ext uri="{FF2B5EF4-FFF2-40B4-BE49-F238E27FC236}">
                <a16:creationId xmlns:a16="http://schemas.microsoft.com/office/drawing/2014/main" id="{FE8B656F-A0DD-AA59-BF86-4510FA3E2A5D}"/>
              </a:ext>
            </a:extLst>
          </p:cNvPr>
          <p:cNvSpPr txBox="1"/>
          <p:nvPr userDrawn="1"/>
        </p:nvSpPr>
        <p:spPr>
          <a:xfrm>
            <a:off x="6723573" y="6281375"/>
            <a:ext cx="4967817" cy="276999"/>
          </a:xfrm>
          <a:prstGeom prst="rect">
            <a:avLst/>
          </a:prstGeom>
          <a:noFill/>
        </p:spPr>
        <p:txBody>
          <a:bodyPr wrap="square" rtlCol="0">
            <a:spAutoFit/>
          </a:bodyPr>
          <a:lstStyle/>
          <a:p>
            <a:pPr algn="r"/>
            <a:r>
              <a:rPr lang="sv-SE" sz="1200" b="0" i="0" dirty="0">
                <a:latin typeface="+mn-lt"/>
              </a:rPr>
              <a:t>Vi gör det enkelt att växa med IT | </a:t>
            </a:r>
            <a:r>
              <a:rPr lang="sv-SE" sz="1200" b="0" i="0" dirty="0" err="1">
                <a:latin typeface="+mn-lt"/>
                <a:hlinkClick r:id="rId4"/>
              </a:rPr>
              <a:t>advania.se</a:t>
            </a:r>
            <a:r>
              <a:rPr lang="sv-SE" sz="1200" b="0" i="0" dirty="0">
                <a:latin typeface="+mn-lt"/>
                <a:hlinkClick r:id="rId4"/>
              </a:rPr>
              <a:t> </a:t>
            </a:r>
            <a:endParaRPr lang="sv-SE" sz="1200" b="0" i="0" dirty="0">
              <a:latin typeface="+mn-lt"/>
            </a:endParaRPr>
          </a:p>
        </p:txBody>
      </p:sp>
      <p:pic>
        <p:nvPicPr>
          <p:cNvPr id="4" name="Bild 3">
            <a:extLst>
              <a:ext uri="{FF2B5EF4-FFF2-40B4-BE49-F238E27FC236}">
                <a16:creationId xmlns:a16="http://schemas.microsoft.com/office/drawing/2014/main" id="{B79A4FF7-0A5D-C8AE-5A0B-0784E50696F2}"/>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03251" y="6303600"/>
            <a:ext cx="158750" cy="158750"/>
          </a:xfrm>
          <a:prstGeom prst="rect">
            <a:avLst/>
          </a:prstGeom>
        </p:spPr>
      </p:pic>
      <p:sp>
        <p:nvSpPr>
          <p:cNvPr id="6" name="textruta 5">
            <a:extLst>
              <a:ext uri="{FF2B5EF4-FFF2-40B4-BE49-F238E27FC236}">
                <a16:creationId xmlns:a16="http://schemas.microsoft.com/office/drawing/2014/main" id="{7133BC6B-0FF2-2F5C-4EF0-7C6AC121F1FA}"/>
              </a:ext>
            </a:extLst>
          </p:cNvPr>
          <p:cNvSpPr txBox="1"/>
          <p:nvPr userDrawn="1"/>
        </p:nvSpPr>
        <p:spPr>
          <a:xfrm>
            <a:off x="762001" y="6303600"/>
            <a:ext cx="1117599" cy="246221"/>
          </a:xfrm>
          <a:prstGeom prst="rect">
            <a:avLst/>
          </a:prstGeom>
          <a:noFill/>
        </p:spPr>
        <p:txBody>
          <a:bodyPr wrap="square" rtlCol="0">
            <a:spAutoFit/>
          </a:bodyPr>
          <a:lstStyle/>
          <a:p>
            <a:r>
              <a:rPr lang="sv-SE" sz="1000" b="0" i="0" u="none" dirty="0">
                <a:solidFill>
                  <a:schemeClr val="tx1"/>
                </a:solidFill>
                <a:latin typeface="+mn-lt"/>
                <a:hlinkClick r:id="rId7">
                  <a:extLst>
                    <a:ext uri="{A12FA001-AC4F-418D-AE19-62706E023703}">
                      <ahyp:hlinkClr xmlns:ahyp="http://schemas.microsoft.com/office/drawing/2018/hyperlinkcolor" val="tx"/>
                    </a:ext>
                  </a:extLst>
                </a:hlinkClick>
              </a:rPr>
              <a:t>Advania Sverige</a:t>
            </a:r>
            <a:endParaRPr lang="sv-SE" sz="1000" b="0" i="0" u="none" dirty="0">
              <a:solidFill>
                <a:schemeClr val="tx1"/>
              </a:solidFill>
              <a:latin typeface="+mn-lt"/>
            </a:endParaRPr>
          </a:p>
        </p:txBody>
      </p:sp>
      <p:sp>
        <p:nvSpPr>
          <p:cNvPr id="8" name="textruta 7">
            <a:extLst>
              <a:ext uri="{FF2B5EF4-FFF2-40B4-BE49-F238E27FC236}">
                <a16:creationId xmlns:a16="http://schemas.microsoft.com/office/drawing/2014/main" id="{C4AAF1C1-2BE8-790F-11CD-6B3433491B36}"/>
              </a:ext>
            </a:extLst>
          </p:cNvPr>
          <p:cNvSpPr txBox="1"/>
          <p:nvPr userDrawn="1"/>
        </p:nvSpPr>
        <p:spPr>
          <a:xfrm>
            <a:off x="2120240" y="6303600"/>
            <a:ext cx="1117599" cy="246221"/>
          </a:xfrm>
          <a:prstGeom prst="rect">
            <a:avLst/>
          </a:prstGeom>
          <a:noFill/>
        </p:spPr>
        <p:txBody>
          <a:bodyPr wrap="square" rtlCol="0">
            <a:spAutoFit/>
          </a:bodyPr>
          <a:lstStyle/>
          <a:p>
            <a:r>
              <a:rPr lang="sv-SE" sz="1000" b="0" i="0" dirty="0">
                <a:solidFill>
                  <a:schemeClr val="tx1"/>
                </a:solidFill>
                <a:latin typeface="+mn-lt"/>
                <a:hlinkClick r:id="rId8">
                  <a:extLst>
                    <a:ext uri="{A12FA001-AC4F-418D-AE19-62706E023703}">
                      <ahyp:hlinkClr xmlns:ahyp="http://schemas.microsoft.com/office/drawing/2018/hyperlinkcolor" val="tx"/>
                    </a:ext>
                  </a:extLst>
                </a:hlinkClick>
              </a:rPr>
              <a:t>Advania Sverige</a:t>
            </a:r>
            <a:endParaRPr lang="sv-SE" sz="1000" b="0" i="0" dirty="0">
              <a:solidFill>
                <a:schemeClr val="tx1"/>
              </a:solidFill>
              <a:latin typeface="+mn-lt"/>
            </a:endParaRPr>
          </a:p>
        </p:txBody>
      </p:sp>
      <p:pic>
        <p:nvPicPr>
          <p:cNvPr id="10" name="Bild 9">
            <a:extLst>
              <a:ext uri="{FF2B5EF4-FFF2-40B4-BE49-F238E27FC236}">
                <a16:creationId xmlns:a16="http://schemas.microsoft.com/office/drawing/2014/main" id="{23139753-D898-61D2-94D9-FBDAFEB3FEB9}"/>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971672" y="6303600"/>
            <a:ext cx="158751" cy="158751"/>
          </a:xfrm>
          <a:prstGeom prst="rect">
            <a:avLst/>
          </a:prstGeom>
        </p:spPr>
      </p:pic>
      <p:pic>
        <p:nvPicPr>
          <p:cNvPr id="12" name="Bild 11">
            <a:extLst>
              <a:ext uri="{FF2B5EF4-FFF2-40B4-BE49-F238E27FC236}">
                <a16:creationId xmlns:a16="http://schemas.microsoft.com/office/drawing/2014/main" id="{3EA4AE40-4A4A-A866-7591-558D401A456C}"/>
              </a:ext>
            </a:extLst>
          </p:cNvPr>
          <p:cNvPicPr>
            <a:picLocks noChangeAspect="1"/>
          </p:cNvPicPr>
          <p:nvPr userDrawn="1"/>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3331628" y="6303600"/>
            <a:ext cx="162818" cy="158747"/>
          </a:xfrm>
          <a:prstGeom prst="rect">
            <a:avLst/>
          </a:prstGeom>
        </p:spPr>
      </p:pic>
      <p:sp>
        <p:nvSpPr>
          <p:cNvPr id="13" name="textruta 12">
            <a:extLst>
              <a:ext uri="{FF2B5EF4-FFF2-40B4-BE49-F238E27FC236}">
                <a16:creationId xmlns:a16="http://schemas.microsoft.com/office/drawing/2014/main" id="{A2256472-1FDC-EE86-1955-5BCE6A5AE2FD}"/>
              </a:ext>
            </a:extLst>
          </p:cNvPr>
          <p:cNvSpPr txBox="1"/>
          <p:nvPr userDrawn="1"/>
        </p:nvSpPr>
        <p:spPr>
          <a:xfrm>
            <a:off x="3474203" y="6303600"/>
            <a:ext cx="1157982" cy="246221"/>
          </a:xfrm>
          <a:prstGeom prst="rect">
            <a:avLst/>
          </a:prstGeom>
          <a:noFill/>
        </p:spPr>
        <p:txBody>
          <a:bodyPr wrap="square" rtlCol="0">
            <a:spAutoFit/>
          </a:bodyPr>
          <a:lstStyle/>
          <a:p>
            <a:r>
              <a:rPr lang="sv-SE" sz="1000" b="0" i="0" dirty="0" err="1">
                <a:solidFill>
                  <a:schemeClr val="tx1"/>
                </a:solidFill>
                <a:latin typeface="+mn-lt"/>
                <a:hlinkClick r:id="rId13">
                  <a:extLst>
                    <a:ext uri="{A12FA001-AC4F-418D-AE19-62706E023703}">
                      <ahyp:hlinkClr xmlns:ahyp="http://schemas.microsoft.com/office/drawing/2018/hyperlinkcolor" val="tx"/>
                    </a:ext>
                  </a:extLst>
                </a:hlinkClick>
              </a:rPr>
              <a:t>Lifeatadvania</a:t>
            </a:r>
            <a:endParaRPr lang="sv-SE" sz="1000" b="0" i="0" dirty="0">
              <a:solidFill>
                <a:schemeClr val="tx1"/>
              </a:solidFill>
              <a:latin typeface="+mn-lt"/>
            </a:endParaRPr>
          </a:p>
        </p:txBody>
      </p:sp>
    </p:spTree>
    <p:extLst>
      <p:ext uri="{BB962C8B-B14F-4D97-AF65-F5344CB8AC3E}">
        <p14:creationId xmlns:p14="http://schemas.microsoft.com/office/powerpoint/2010/main" val="3819236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2937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Rubrikbild">
    <p:bg>
      <p:bgPr>
        <a:solidFill>
          <a:schemeClr val="accent3"/>
        </a:solidFill>
        <a:effectLst/>
      </p:bgPr>
    </p:bg>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id="{BE1BC57A-34BD-A7A2-9F51-00A898B6233D}"/>
              </a:ext>
            </a:extLst>
          </p:cNvPr>
          <p:cNvSpPr>
            <a:spLocks noGrp="1"/>
          </p:cNvSpPr>
          <p:nvPr>
            <p:ph type="subTitle" idx="1" hasCustomPrompt="1"/>
          </p:nvPr>
        </p:nvSpPr>
        <p:spPr>
          <a:xfrm>
            <a:off x="706008" y="6077654"/>
            <a:ext cx="4308953"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id="{E3A6CB11-1C72-4C37-88CE-A222673A3325}"/>
              </a:ext>
            </a:extLst>
          </p:cNvPr>
          <p:cNvSpPr>
            <a:spLocks noGrp="1"/>
          </p:cNvSpPr>
          <p:nvPr>
            <p:ph type="dt" sz="half" idx="10"/>
          </p:nvPr>
        </p:nvSpPr>
        <p:spPr>
          <a:xfrm>
            <a:off x="5245069" y="6053902"/>
            <a:ext cx="2531884" cy="365126"/>
          </a:xfrm>
          <a:prstGeom prst="rect">
            <a:avLst/>
          </a:prstGeom>
        </p:spPr>
        <p:txBody>
          <a:bodyPr/>
          <a:lstStyle>
            <a:lvl1pPr>
              <a:defRPr sz="1600">
                <a:solidFill>
                  <a:schemeClr val="bg1"/>
                </a:solidFill>
              </a:defRPr>
            </a:lvl1pPr>
          </a:lstStyle>
          <a:p>
            <a:fld id="{C6F47C66-D121-9A42-BA24-809897433D99}" type="datetimeFigureOut">
              <a:rPr lang="sv-SE" smtClean="0"/>
              <a:pPr/>
              <a:t>2024-01-02</a:t>
            </a:fld>
            <a:endParaRPr lang="sv-SE" dirty="0"/>
          </a:p>
        </p:txBody>
      </p:sp>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970466" y="5924507"/>
            <a:ext cx="1415441" cy="695139"/>
          </a:xfrm>
          <a:prstGeom prst="rect">
            <a:avLst/>
          </a:prstGeom>
        </p:spPr>
      </p:pic>
      <p:sp>
        <p:nvSpPr>
          <p:cNvPr id="6" name="Rektangel 5">
            <a:extLst>
              <a:ext uri="{FF2B5EF4-FFF2-40B4-BE49-F238E27FC236}">
                <a16:creationId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96308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563436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984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651832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44946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519086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092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617224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147299794"/>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66669629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97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with image - Dark">
    <p:spTree>
      <p:nvGrpSpPr>
        <p:cNvPr id="1" name=""/>
        <p:cNvGrpSpPr/>
        <p:nvPr/>
      </p:nvGrpSpPr>
      <p:grpSpPr>
        <a:xfrm>
          <a:off x="0" y="0"/>
          <a:ext cx="0" cy="0"/>
          <a:chOff x="0" y="0"/>
          <a:chExt cx="0" cy="0"/>
        </a:xfrm>
      </p:grpSpPr>
      <p:sp>
        <p:nvSpPr>
          <p:cNvPr id="8" name="Rektangel 16">
            <a:extLst>
              <a:ext uri="{FF2B5EF4-FFF2-40B4-BE49-F238E27FC236}">
                <a16:creationId xmlns:a16="http://schemas.microsoft.com/office/drawing/2014/main" id="{F881663A-0DEF-0618-D7F8-4F86854339CC}"/>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4" name="Platshållare för text 7">
            <a:extLst>
              <a:ext uri="{FF2B5EF4-FFF2-40B4-BE49-F238E27FC236}">
                <a16:creationId xmlns:a16="http://schemas.microsoft.com/office/drawing/2014/main" id="{2A2A34A1-B5E3-62D8-E009-A5DCA332B9E3}"/>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5" name="Rubrik 1">
            <a:extLst>
              <a:ext uri="{FF2B5EF4-FFF2-40B4-BE49-F238E27FC236}">
                <a16:creationId xmlns:a16="http://schemas.microsoft.com/office/drawing/2014/main" id="{4AC8A357-CD1E-F918-1660-D5F6770F07B3}"/>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6" name="Underrubrik 2">
            <a:extLst>
              <a:ext uri="{FF2B5EF4-FFF2-40B4-BE49-F238E27FC236}">
                <a16:creationId xmlns:a16="http://schemas.microsoft.com/office/drawing/2014/main" id="{C8F8CFA9-708B-7001-3DD3-8E23344B04F2}"/>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pic>
        <p:nvPicPr>
          <p:cNvPr id="9" name="Bildobjekt 8">
            <a:extLst>
              <a:ext uri="{FF2B5EF4-FFF2-40B4-BE49-F238E27FC236}">
                <a16:creationId xmlns:a16="http://schemas.microsoft.com/office/drawing/2014/main" id="{82F7D53B-F1CC-ED5F-6EA0-26F78961B07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9139" y="5940417"/>
            <a:ext cx="1523284" cy="736254"/>
          </a:xfrm>
          <a:prstGeom prst="rect">
            <a:avLst/>
          </a:prstGeom>
        </p:spPr>
      </p:pic>
      <p:sp>
        <p:nvSpPr>
          <p:cNvPr id="3" name="Platshållare för bild 19">
            <a:extLst>
              <a:ext uri="{FF2B5EF4-FFF2-40B4-BE49-F238E27FC236}">
                <a16:creationId xmlns:a16="http://schemas.microsoft.com/office/drawing/2014/main" id="{1EAE65AC-4F1E-D6E0-D1CC-5A1DD8977F13}"/>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29749193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9578972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57198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21062090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4831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22B7-1B61-1556-9332-554BE3463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E1FE6-B772-0931-E8E3-4290924B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F716E-BEF3-ABAC-2311-2D9BB33745A4}"/>
              </a:ext>
            </a:extLst>
          </p:cNvPr>
          <p:cNvSpPr>
            <a:spLocks noGrp="1"/>
          </p:cNvSpPr>
          <p:nvPr>
            <p:ph type="dt" sz="half" idx="10"/>
          </p:nvPr>
        </p:nvSpPr>
        <p:spPr/>
        <p:txBody>
          <a:bodyPr/>
          <a:lstStyle/>
          <a:p>
            <a:fld id="{787A3980-9F17-4DF1-B0CE-86F31B480A53}" type="datetimeFigureOut">
              <a:rPr lang="en-US" smtClean="0"/>
              <a:t>1/2/2024</a:t>
            </a:fld>
            <a:endParaRPr lang="en-US"/>
          </a:p>
        </p:txBody>
      </p:sp>
      <p:sp>
        <p:nvSpPr>
          <p:cNvPr id="5" name="Footer Placeholder 4">
            <a:extLst>
              <a:ext uri="{FF2B5EF4-FFF2-40B4-BE49-F238E27FC236}">
                <a16:creationId xmlns:a16="http://schemas.microsoft.com/office/drawing/2014/main" id="{7B75F5C3-38C2-7483-848B-2ADF3918C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BBE71-7345-ACB0-7C13-4BBC069F3093}"/>
              </a:ext>
            </a:extLst>
          </p:cNvPr>
          <p:cNvSpPr>
            <a:spLocks noGrp="1"/>
          </p:cNvSpPr>
          <p:nvPr>
            <p:ph type="sldNum" sz="quarter" idx="12"/>
          </p:nvPr>
        </p:nvSpPr>
        <p:spPr/>
        <p:txBody>
          <a:bodyPr/>
          <a:lstStyle/>
          <a:p>
            <a:fld id="{0D1D1185-1EA0-4A46-BB98-2A53CDE952BF}" type="slidenum">
              <a:rPr lang="en-US" smtClean="0"/>
              <a:t>‹#›</a:t>
            </a:fld>
            <a:endParaRPr lang="en-US"/>
          </a:p>
        </p:txBody>
      </p:sp>
    </p:spTree>
    <p:extLst>
      <p:ext uri="{BB962C8B-B14F-4D97-AF65-F5344CB8AC3E}">
        <p14:creationId xmlns:p14="http://schemas.microsoft.com/office/powerpoint/2010/main" val="157933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1_rubrik-bakggrund">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6" name="Rektangel 5">
            <a:extLst>
              <a:ext uri="{FF2B5EF4-FFF2-40B4-BE49-F238E27FC236}">
                <a16:creationId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116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2-Rubrik-bild">
    <p:spTree>
      <p:nvGrpSpPr>
        <p:cNvPr id="1" name=""/>
        <p:cNvGrpSpPr/>
        <p:nvPr/>
      </p:nvGrpSpPr>
      <p:grpSpPr>
        <a:xfrm>
          <a:off x="0" y="0"/>
          <a:ext cx="0" cy="0"/>
          <a:chOff x="0" y="0"/>
          <a:chExt cx="0" cy="0"/>
        </a:xfrm>
      </p:grpSpPr>
      <p:sp>
        <p:nvSpPr>
          <p:cNvPr id="3" name="Rektangel 16">
            <a:extLst>
              <a:ext uri="{FF2B5EF4-FFF2-40B4-BE49-F238E27FC236}">
                <a16:creationId xmlns:a16="http://schemas.microsoft.com/office/drawing/2014/main" id="{8CF9C5E4-7656-8813-3B1F-B8BF2C344021}"/>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id="{6C63892A-29E0-48E7-1989-4986F91E8C10}"/>
              </a:ext>
            </a:extLst>
          </p:cNvPr>
          <p:cNvSpPr>
            <a:spLocks noGrp="1"/>
          </p:cNvSpPr>
          <p:nvPr>
            <p:ph type="title" hasCustomPrompt="1"/>
          </p:nvPr>
        </p:nvSpPr>
        <p:spPr>
          <a:xfrm>
            <a:off x="831595" y="2604513"/>
            <a:ext cx="4705605" cy="1484887"/>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20" name="Platshållare för bild 19">
            <a:extLst>
              <a:ext uri="{FF2B5EF4-FFF2-40B4-BE49-F238E27FC236}">
                <a16:creationId xmlns:a16="http://schemas.microsoft.com/office/drawing/2014/main" id="{CA582FED-5BD3-56EA-29AF-D3EE7981EA47}"/>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17678019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_Rubrik-bakggrund sned">
    <p:spTree>
      <p:nvGrpSpPr>
        <p:cNvPr id="1" name=""/>
        <p:cNvGrpSpPr/>
        <p:nvPr/>
      </p:nvGrpSpPr>
      <p:grpSpPr>
        <a:xfrm>
          <a:off x="0" y="0"/>
          <a:ext cx="0" cy="0"/>
          <a:chOff x="0" y="0"/>
          <a:chExt cx="0" cy="0"/>
        </a:xfrm>
      </p:grpSpPr>
      <p:sp>
        <p:nvSpPr>
          <p:cNvPr id="5" name="Rektangel 16">
            <a:extLst>
              <a:ext uri="{FF2B5EF4-FFF2-40B4-BE49-F238E27FC236}">
                <a16:creationId xmlns:a16="http://schemas.microsoft.com/office/drawing/2014/main" id="{52932134-686F-0D6F-276A-63545A07A782}"/>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id="{6C63892A-29E0-48E7-1989-4986F91E8C10}"/>
              </a:ext>
            </a:extLst>
          </p:cNvPr>
          <p:cNvSpPr>
            <a:spLocks noGrp="1"/>
          </p:cNvSpPr>
          <p:nvPr>
            <p:ph type="title" hasCustomPrompt="1"/>
          </p:nvPr>
        </p:nvSpPr>
        <p:spPr>
          <a:xfrm>
            <a:off x="831594" y="2960113"/>
            <a:ext cx="9690631" cy="1227574"/>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4" name="Platshållare för text 7">
            <a:extLst>
              <a:ext uri="{FF2B5EF4-FFF2-40B4-BE49-F238E27FC236}">
                <a16:creationId xmlns:a16="http://schemas.microsoft.com/office/drawing/2014/main" id="{167579F2-B68B-0163-2FD0-9CC6608052CD}"/>
              </a:ext>
            </a:extLst>
          </p:cNvPr>
          <p:cNvSpPr>
            <a:spLocks noGrp="1"/>
          </p:cNvSpPr>
          <p:nvPr>
            <p:ph type="body" sz="quarter" idx="14" hasCustomPrompt="1"/>
          </p:nvPr>
        </p:nvSpPr>
        <p:spPr>
          <a:xfrm>
            <a:off x="832195" y="2607848"/>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Tree>
    <p:extLst>
      <p:ext uri="{BB962C8B-B14F-4D97-AF65-F5344CB8AC3E}">
        <p14:creationId xmlns:p14="http://schemas.microsoft.com/office/powerpoint/2010/main" val="310763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4-bild">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E3541002-6901-FECE-6592-F5F17A359417}"/>
              </a:ext>
            </a:extLst>
          </p:cNvPr>
          <p:cNvSpPr>
            <a:spLocks noGrp="1"/>
          </p:cNvSpPr>
          <p:nvPr>
            <p:ph type="pic" sz="quarter" idx="10"/>
          </p:nvPr>
        </p:nvSpPr>
        <p:spPr>
          <a:xfrm>
            <a:off x="0" y="0"/>
            <a:ext cx="12192000" cy="6858000"/>
          </a:xfrm>
        </p:spPr>
        <p:txBody>
          <a:bodyPr/>
          <a:lstStyle/>
          <a:p>
            <a:endParaRPr lang="sv-SE"/>
          </a:p>
        </p:txBody>
      </p:sp>
    </p:spTree>
    <p:extLst>
      <p:ext uri="{BB962C8B-B14F-4D97-AF65-F5344CB8AC3E}">
        <p14:creationId xmlns:p14="http://schemas.microsoft.com/office/powerpoint/2010/main" val="55013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1_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9375"/>
            <a:ext cx="10515600" cy="4498374"/>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3011"/>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6223"/>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607400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theme" Target="../theme/theme5.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3778117839"/>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776" r:id="rId3"/>
    <p:sldLayoutId id="2147483777"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834535109"/>
      </p:ext>
    </p:extLst>
  </p:cSld>
  <p:clrMap bg1="lt1" tx1="dk1" bg2="lt2" tx2="dk2" accent1="accent1" accent2="accent2" accent3="accent3" accent4="accent4" accent5="accent5" accent6="accent6" hlink="hlink" folHlink="folHlink"/>
  <p:sldLayoutIdLst>
    <p:sldLayoutId id="2147483768" r:id="rId1"/>
    <p:sldLayoutId id="2147483771" r:id="rId2"/>
    <p:sldLayoutId id="2147483772" r:id="rId3"/>
    <p:sldLayoutId id="2147483770"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748638610"/>
      </p:ext>
    </p:extLst>
  </p:cSld>
  <p:clrMap bg1="lt1" tx1="dk1" bg2="lt2" tx2="dk2" accent1="accent1" accent2="accent2" accent3="accent3" accent4="accent4" accent5="accent5" accent6="accent6" hlink="hlink" folHlink="folHlink"/>
  <p:sldLayoutIdLst>
    <p:sldLayoutId id="2147483650" r:id="rId1"/>
    <p:sldLayoutId id="2147483675" r:id="rId2"/>
    <p:sldLayoutId id="2147483658" r:id="rId3"/>
    <p:sldLayoutId id="2147483672" r:id="rId4"/>
    <p:sldLayoutId id="2147483659" r:id="rId5"/>
    <p:sldLayoutId id="2147483689" r:id="rId6"/>
    <p:sldLayoutId id="2147483690" r:id="rId7"/>
    <p:sldLayoutId id="2147483676" r:id="rId8"/>
    <p:sldLayoutId id="2147483691" r:id="rId9"/>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076861308"/>
      </p:ext>
    </p:extLst>
  </p:cSld>
  <p:clrMap bg1="lt1" tx1="dk1" bg2="lt2" tx2="dk2" accent1="accent1" accent2="accent2" accent3="accent3" accent4="accent4" accent5="accent5" accent6="accent6" hlink="hlink" folHlink="folHlink"/>
  <p:sldLayoutIdLst>
    <p:sldLayoutId id="2147483769" r:id="rId1"/>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1760614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makersuite.google.com/app/apikey" TargetMode="External"/><Relationship Id="rId2" Type="http://schemas.openxmlformats.org/officeDocument/2006/relationships/hyperlink" Target="https://thenextweb.com/news/google-gemini-ai-unavailable-europe-uk"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fi-FI" sz="2800" dirty="0" err="1"/>
              <a:t>Gemini</a:t>
            </a:r>
            <a:r>
              <a:rPr lang="fi-FI" sz="2800" dirty="0"/>
              <a:t> AI Chat</a:t>
            </a:r>
            <a:r>
              <a:rPr lang="en-US" dirty="0"/>
              <a:t> Web part</a:t>
            </a:r>
            <a:br>
              <a:rPr lang="en-US" dirty="0"/>
            </a:br>
            <a:r>
              <a:rPr lang="en-US" dirty="0"/>
              <a:t>for SharePoint Online</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Paul Borisov, Cloud Architect</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January 2024</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74437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515600" cy="633600"/>
          </a:xfrm>
        </p:spPr>
        <p:txBody>
          <a:bodyPr>
            <a:normAutofit/>
          </a:bodyPr>
          <a:lstStyle/>
          <a:p>
            <a:r>
              <a:rPr lang="fi-FI" sz="2200" b="1" dirty="0"/>
              <a:t>Using </a:t>
            </a:r>
            <a:r>
              <a:rPr lang="fi-FI" sz="2200" b="1" dirty="0" err="1"/>
              <a:t>Gemini</a:t>
            </a:r>
            <a:r>
              <a:rPr lang="fi-FI" sz="2200" b="1" dirty="0"/>
              <a:t> Pro Vision for Image Analysis: a Technical </a:t>
            </a:r>
            <a:r>
              <a:rPr lang="fi-FI" sz="2200" b="1" dirty="0" err="1"/>
              <a:t>Diagram</a:t>
            </a:r>
            <a:endParaRPr lang="en-US" sz="2200" b="1" dirty="0"/>
          </a:p>
        </p:txBody>
      </p:sp>
      <p:pic>
        <p:nvPicPr>
          <p:cNvPr id="4" name="Content Placeholder 3">
            <a:extLst>
              <a:ext uri="{FF2B5EF4-FFF2-40B4-BE49-F238E27FC236}">
                <a16:creationId xmlns:a16="http://schemas.microsoft.com/office/drawing/2014/main" id="{0B26F15A-4ED3-8DFD-706B-4FF58CC36881}"/>
              </a:ext>
            </a:extLst>
          </p:cNvPr>
          <p:cNvPicPr>
            <a:picLocks noGrp="1" noChangeAspect="1"/>
          </p:cNvPicPr>
          <p:nvPr>
            <p:ph idx="1"/>
          </p:nvPr>
        </p:nvPicPr>
        <p:blipFill>
          <a:blip r:embed="rId2"/>
          <a:stretch>
            <a:fillRect/>
          </a:stretch>
        </p:blipFill>
        <p:spPr>
          <a:xfrm>
            <a:off x="504825" y="560415"/>
            <a:ext cx="9140945" cy="6030885"/>
          </a:xfrm>
        </p:spPr>
      </p:pic>
    </p:spTree>
    <p:extLst>
      <p:ext uri="{BB962C8B-B14F-4D97-AF65-F5344CB8AC3E}">
        <p14:creationId xmlns:p14="http://schemas.microsoft.com/office/powerpoint/2010/main" val="358168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838200" y="223200"/>
            <a:ext cx="10515600" cy="633600"/>
          </a:xfrm>
        </p:spPr>
        <p:txBody>
          <a:bodyPr>
            <a:normAutofit/>
          </a:bodyPr>
          <a:lstStyle/>
          <a:p>
            <a:r>
              <a:rPr lang="fi-FI" sz="2200" b="1" dirty="0"/>
              <a:t>Using </a:t>
            </a:r>
            <a:r>
              <a:rPr lang="fi-FI" sz="2200" b="1" dirty="0" err="1"/>
              <a:t>Gemini</a:t>
            </a:r>
            <a:r>
              <a:rPr lang="fi-FI" sz="2200" b="1" dirty="0"/>
              <a:t> Pro Vision for Image Analysis: a Photo</a:t>
            </a:r>
            <a:endParaRPr lang="en-US" sz="2200" b="1" dirty="0"/>
          </a:p>
        </p:txBody>
      </p:sp>
      <p:pic>
        <p:nvPicPr>
          <p:cNvPr id="6" name="Content Placeholder 5">
            <a:extLst>
              <a:ext uri="{FF2B5EF4-FFF2-40B4-BE49-F238E27FC236}">
                <a16:creationId xmlns:a16="http://schemas.microsoft.com/office/drawing/2014/main" id="{C6552B1B-9E3A-BA64-ABE5-DD8A96AAF6D0}"/>
              </a:ext>
            </a:extLst>
          </p:cNvPr>
          <p:cNvPicPr>
            <a:picLocks noGrp="1" noChangeAspect="1"/>
          </p:cNvPicPr>
          <p:nvPr>
            <p:ph idx="1"/>
          </p:nvPr>
        </p:nvPicPr>
        <p:blipFill>
          <a:blip r:embed="rId2"/>
          <a:stretch>
            <a:fillRect/>
          </a:stretch>
        </p:blipFill>
        <p:spPr>
          <a:xfrm>
            <a:off x="914399" y="668200"/>
            <a:ext cx="7740451" cy="6037399"/>
          </a:xfrm>
        </p:spPr>
      </p:pic>
    </p:spTree>
    <p:extLst>
      <p:ext uri="{BB962C8B-B14F-4D97-AF65-F5344CB8AC3E}">
        <p14:creationId xmlns:p14="http://schemas.microsoft.com/office/powerpoint/2010/main" val="362245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838199" y="212313"/>
            <a:ext cx="10635343" cy="495257"/>
          </a:xfrm>
        </p:spPr>
        <p:txBody>
          <a:bodyPr>
            <a:normAutofit/>
          </a:bodyPr>
          <a:lstStyle/>
          <a:p>
            <a:r>
              <a:rPr lang="fi-FI" sz="2200" b="1" dirty="0" err="1"/>
              <a:t>Gemini</a:t>
            </a:r>
            <a:r>
              <a:rPr lang="fi-FI" sz="2200" b="1"/>
              <a:t> AI </a:t>
            </a:r>
            <a:r>
              <a:rPr lang="fi-FI" sz="2200" b="1" dirty="0"/>
              <a:t>Chat web </a:t>
            </a:r>
            <a:r>
              <a:rPr lang="fi-FI" sz="2200" b="1" dirty="0" err="1"/>
              <a:t>part</a:t>
            </a:r>
            <a:r>
              <a:rPr lang="fi-FI" sz="2200" b="1" dirty="0"/>
              <a:t> for SharePoint Online, c</a:t>
            </a:r>
            <a:r>
              <a:rPr lang="nb-NO" sz="2200" b="1" dirty="0"/>
              <a:t>onfigurable options</a:t>
            </a:r>
            <a:endParaRPr lang="en-US" sz="2200" b="1" dirty="0"/>
          </a:p>
        </p:txBody>
      </p:sp>
      <p:pic>
        <p:nvPicPr>
          <p:cNvPr id="7" name="Picture 6">
            <a:extLst>
              <a:ext uri="{FF2B5EF4-FFF2-40B4-BE49-F238E27FC236}">
                <a16:creationId xmlns:a16="http://schemas.microsoft.com/office/drawing/2014/main" id="{7A7DDCCB-BBBA-5FCE-7F30-ECF3805A0203}"/>
              </a:ext>
            </a:extLst>
          </p:cNvPr>
          <p:cNvPicPr>
            <a:picLocks noChangeAspect="1"/>
          </p:cNvPicPr>
          <p:nvPr/>
        </p:nvPicPr>
        <p:blipFill>
          <a:blip r:embed="rId2"/>
          <a:stretch>
            <a:fillRect/>
          </a:stretch>
        </p:blipFill>
        <p:spPr>
          <a:xfrm>
            <a:off x="838199" y="707570"/>
            <a:ext cx="4486276" cy="5988530"/>
          </a:xfrm>
          <a:prstGeom prst="rect">
            <a:avLst/>
          </a:prstGeom>
        </p:spPr>
      </p:pic>
    </p:spTree>
    <p:extLst>
      <p:ext uri="{BB962C8B-B14F-4D97-AF65-F5344CB8AC3E}">
        <p14:creationId xmlns:p14="http://schemas.microsoft.com/office/powerpoint/2010/main" val="395037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E509-7D7A-1DE8-E093-8F68C111D4FF}"/>
              </a:ext>
            </a:extLst>
          </p:cNvPr>
          <p:cNvSpPr>
            <a:spLocks noGrp="1"/>
          </p:cNvSpPr>
          <p:nvPr>
            <p:ph type="title"/>
          </p:nvPr>
        </p:nvSpPr>
        <p:spPr>
          <a:xfrm>
            <a:off x="838200" y="234085"/>
            <a:ext cx="10814612" cy="331971"/>
          </a:xfrm>
        </p:spPr>
        <p:txBody>
          <a:bodyPr>
            <a:noAutofit/>
          </a:bodyPr>
          <a:lstStyle/>
          <a:p>
            <a:r>
              <a:rPr lang="en-US" sz="2200" b="1" dirty="0"/>
              <a:t>Data Access Diagram: the following slide provides details on data privacy</a:t>
            </a:r>
          </a:p>
        </p:txBody>
      </p:sp>
      <p:pic>
        <p:nvPicPr>
          <p:cNvPr id="4" name="Picture 3" descr="A screenshot of a computer&#10;&#10;Description automatically generated">
            <a:extLst>
              <a:ext uri="{FF2B5EF4-FFF2-40B4-BE49-F238E27FC236}">
                <a16:creationId xmlns:a16="http://schemas.microsoft.com/office/drawing/2014/main" id="{D225C155-967C-B3F4-8A02-EA0207DC0C7F}"/>
              </a:ext>
            </a:extLst>
          </p:cNvPr>
          <p:cNvPicPr>
            <a:picLocks noChangeAspect="1"/>
          </p:cNvPicPr>
          <p:nvPr/>
        </p:nvPicPr>
        <p:blipFill>
          <a:blip r:embed="rId3"/>
          <a:stretch>
            <a:fillRect/>
          </a:stretch>
        </p:blipFill>
        <p:spPr>
          <a:xfrm>
            <a:off x="838200" y="652074"/>
            <a:ext cx="10632541" cy="5971841"/>
          </a:xfrm>
          <a:prstGeom prst="rect">
            <a:avLst/>
          </a:prstGeom>
        </p:spPr>
      </p:pic>
    </p:spTree>
    <p:extLst>
      <p:ext uri="{BB962C8B-B14F-4D97-AF65-F5344CB8AC3E}">
        <p14:creationId xmlns:p14="http://schemas.microsoft.com/office/powerpoint/2010/main" val="199602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sz="2200" b="1" dirty="0"/>
              <a:t>Data Privacy</a:t>
            </a:r>
          </a:p>
        </p:txBody>
      </p:sp>
      <p:sp>
        <p:nvSpPr>
          <p:cNvPr id="3" name="Content Placeholder 2"/>
          <p:cNvSpPr>
            <a:spLocks noGrp="1"/>
          </p:cNvSpPr>
          <p:nvPr>
            <p:ph idx="1"/>
          </p:nvPr>
        </p:nvSpPr>
        <p:spPr>
          <a:xfrm>
            <a:off x="838200" y="1191491"/>
            <a:ext cx="10515600" cy="4998958"/>
          </a:xfrm>
        </p:spPr>
        <p:txBody>
          <a:bodyPr>
            <a:normAutofit fontScale="70000" lnSpcReduction="20000"/>
          </a:bodyPr>
          <a:lstStyle/>
          <a:p>
            <a:pPr marL="0" indent="0" algn="l">
              <a:buNone/>
            </a:pPr>
            <a:r>
              <a:rPr lang="en-US" b="0" i="0" dirty="0">
                <a:solidFill>
                  <a:srgbClr val="1F2328"/>
                </a:solidFill>
                <a:effectLst/>
                <a:latin typeface="-apple-system"/>
              </a:rPr>
              <a:t>Gemini AI is the latest and most capable AI model published by Google. Any data provided to endpoints of Gemini AI goes to external service locations. </a:t>
            </a:r>
          </a:p>
          <a:p>
            <a:r>
              <a:rPr lang="en-US" b="0" i="0" dirty="0">
                <a:solidFill>
                  <a:srgbClr val="1F2328"/>
                </a:solidFill>
                <a:effectLst/>
                <a:latin typeface="-apple-system"/>
              </a:rPr>
              <a:t>As of January 2024, Gemini AI is not yet </a:t>
            </a:r>
            <a:r>
              <a:rPr lang="en-US" b="0" i="0" u="sng" dirty="0">
                <a:solidFill>
                  <a:srgbClr val="1F2328"/>
                </a:solidFill>
                <a:effectLst/>
                <a:latin typeface="-apple-system"/>
                <a:hlinkClick r:id="rId2"/>
              </a:rPr>
              <a:t>GDPR-compliant</a:t>
            </a:r>
            <a:r>
              <a:rPr lang="en-US" b="0" i="0" dirty="0">
                <a:solidFill>
                  <a:srgbClr val="1F2328"/>
                </a:solidFill>
                <a:effectLst/>
                <a:latin typeface="-apple-system"/>
              </a:rPr>
              <a:t>.</a:t>
            </a:r>
          </a:p>
          <a:p>
            <a:pPr algn="l">
              <a:buFont typeface="Arial" panose="020B0604020202020204" pitchFamily="34" charset="0"/>
              <a:buChar char="•"/>
            </a:pPr>
            <a:r>
              <a:rPr lang="en-US" b="0" i="0" dirty="0">
                <a:solidFill>
                  <a:srgbClr val="1F2328"/>
                </a:solidFill>
                <a:effectLst/>
                <a:latin typeface="-apple-system"/>
              </a:rPr>
              <a:t>RESTful endpoints of Gemini AI can be accessed using a free API key generated via </a:t>
            </a:r>
            <a:r>
              <a:rPr lang="en-US" b="0" i="0" u="sng" dirty="0">
                <a:solidFill>
                  <a:srgbClr val="1F2328"/>
                </a:solidFill>
                <a:effectLst/>
                <a:latin typeface="-apple-system"/>
                <a:hlinkClick r:id="rId3"/>
              </a:rPr>
              <a:t>Google AI Studio</a:t>
            </a:r>
            <a:r>
              <a:rPr lang="en-US" b="0" i="0" dirty="0">
                <a:solidFill>
                  <a:srgbClr val="1F2328"/>
                </a:solidFill>
                <a:effectLst/>
                <a:latin typeface="-apple-system"/>
              </a:rPr>
              <a:t>.</a:t>
            </a:r>
          </a:p>
          <a:p>
            <a:pPr algn="l">
              <a:buFont typeface="Arial" panose="020B0604020202020204" pitchFamily="34" charset="0"/>
              <a:buChar char="•"/>
            </a:pPr>
            <a:r>
              <a:rPr lang="en-US" b="0" i="0" dirty="0">
                <a:solidFill>
                  <a:srgbClr val="1F2328"/>
                </a:solidFill>
                <a:effectLst/>
                <a:latin typeface="-apple-system"/>
              </a:rPr>
              <a:t>Users from EU and UK locations do not have direct access to Gemini API keys. This web part provides a workaround for them.</a:t>
            </a:r>
          </a:p>
          <a:p>
            <a:pPr marL="0" indent="0" algn="l">
              <a:buNone/>
            </a:pPr>
            <a:br>
              <a:rPr lang="fi-FI" dirty="0"/>
            </a:br>
            <a:r>
              <a:rPr lang="fi-FI" dirty="0" err="1"/>
              <a:t>The</a:t>
            </a:r>
            <a:r>
              <a:rPr lang="fi-FI" dirty="0"/>
              <a:t> </a:t>
            </a:r>
            <a:r>
              <a:rPr lang="en-US" dirty="0"/>
              <a:t>web part </a:t>
            </a:r>
            <a:r>
              <a:rPr lang="en-US" b="0" i="0" dirty="0">
                <a:solidFill>
                  <a:srgbClr val="1F2328"/>
                </a:solidFill>
                <a:effectLst/>
                <a:latin typeface="-apple-system"/>
              </a:rPr>
              <a:t>interacts with </a:t>
            </a:r>
            <a:r>
              <a:rPr lang="en-US" b="1" i="0" dirty="0">
                <a:solidFill>
                  <a:srgbClr val="1F2328"/>
                </a:solidFill>
                <a:effectLst/>
                <a:latin typeface="-apple-system"/>
              </a:rPr>
              <a:t>Gemini AI</a:t>
            </a:r>
            <a:r>
              <a:rPr lang="en-US" b="0" i="0" dirty="0">
                <a:solidFill>
                  <a:srgbClr val="1F2328"/>
                </a:solidFill>
                <a:effectLst/>
                <a:latin typeface="-apple-system"/>
              </a:rPr>
              <a:t> endpoints published via Azure API Management service instance (APIM)</a:t>
            </a:r>
          </a:p>
          <a:p>
            <a:pPr algn="l">
              <a:buFont typeface="Arial" panose="020B0604020202020204" pitchFamily="34" charset="0"/>
              <a:buChar char="•"/>
            </a:pPr>
            <a:r>
              <a:rPr lang="en-US" b="0" i="0" dirty="0">
                <a:solidFill>
                  <a:srgbClr val="1F2328"/>
                </a:solidFill>
                <a:effectLst/>
                <a:latin typeface="-apple-system"/>
              </a:rPr>
              <a:t>APIM instance can be deployed to US zone to resolve location-based access restrictions for EU and UK customers.</a:t>
            </a:r>
          </a:p>
          <a:p>
            <a:r>
              <a:rPr lang="en-US" b="0" i="0" dirty="0">
                <a:solidFill>
                  <a:srgbClr val="1F2328"/>
                </a:solidFill>
                <a:effectLst/>
                <a:latin typeface="-apple-system"/>
              </a:rPr>
              <a:t>APIM consistently validates identities of SharePoint users for each individual request. If the request originates from authorized domains, APIM retrieves the </a:t>
            </a:r>
            <a:r>
              <a:rPr lang="en-US" b="1" i="0" dirty="0" err="1">
                <a:solidFill>
                  <a:srgbClr val="1F2328"/>
                </a:solidFill>
                <a:effectLst/>
                <a:latin typeface="-apple-system"/>
              </a:rPr>
              <a:t>api</a:t>
            </a:r>
            <a:r>
              <a:rPr lang="en-US" b="1" i="0" dirty="0">
                <a:solidFill>
                  <a:srgbClr val="1F2328"/>
                </a:solidFill>
                <a:effectLst/>
                <a:latin typeface="-apple-system"/>
              </a:rPr>
              <a:t>-key</a:t>
            </a:r>
            <a:r>
              <a:rPr lang="en-US" b="0" i="0" dirty="0">
                <a:solidFill>
                  <a:srgbClr val="1F2328"/>
                </a:solidFill>
                <a:effectLst/>
                <a:latin typeface="-apple-system"/>
              </a:rPr>
              <a:t> from the secure vault and injects it into the request before forwarding it to the AI endpoint. This process ensures that the </a:t>
            </a:r>
            <a:r>
              <a:rPr lang="en-US" b="0" i="0" dirty="0" err="1">
                <a:solidFill>
                  <a:srgbClr val="1F2328"/>
                </a:solidFill>
                <a:effectLst/>
                <a:latin typeface="-apple-system"/>
              </a:rPr>
              <a:t>api</a:t>
            </a:r>
            <a:r>
              <a:rPr lang="en-US" b="0" i="0" dirty="0">
                <a:solidFill>
                  <a:srgbClr val="1F2328"/>
                </a:solidFill>
                <a:effectLst/>
                <a:latin typeface="-apple-system"/>
              </a:rPr>
              <a:t>-key does not get exposed in the browser.</a:t>
            </a:r>
            <a:endParaRPr lang="en-US" dirty="0"/>
          </a:p>
          <a:p>
            <a:pPr algn="l">
              <a:buFont typeface="Arial" panose="020B0604020202020204" pitchFamily="34" charset="0"/>
              <a:buChar char="•"/>
            </a:pPr>
            <a:r>
              <a:rPr lang="en-US" b="0" i="0" dirty="0">
                <a:solidFill>
                  <a:srgbClr val="1F2328"/>
                </a:solidFill>
                <a:effectLst/>
                <a:latin typeface="-apple-system"/>
              </a:rPr>
              <a:t>Chats are private and visible only to their creators. Creators have the option to share their chats when this feature is enabled in the web part settings (disabled by default). </a:t>
            </a:r>
            <a:r>
              <a:rPr lang="en-US" sz="2100" dirty="0">
                <a:solidFill>
                  <a:srgbClr val="1F2328"/>
                </a:solidFill>
                <a:latin typeface="-apple-system"/>
              </a:rPr>
              <a:t>Creators can share their chats with everyone or only with specific people in the company.</a:t>
            </a:r>
          </a:p>
          <a:p>
            <a:pPr marL="0" indent="0">
              <a:buNone/>
            </a:pPr>
            <a:endParaRPr lang="en-US" dirty="0"/>
          </a:p>
          <a:p>
            <a:pPr marL="0" indent="0">
              <a:buNone/>
            </a:pPr>
            <a:r>
              <a:rPr lang="en-US" dirty="0"/>
              <a:t>In addition to the default configuration, the web part provides the option to </a:t>
            </a:r>
            <a:r>
              <a:rPr lang="en-US" b="0" i="0" dirty="0">
                <a:solidFill>
                  <a:srgbClr val="1F2328"/>
                </a:solidFill>
                <a:effectLst/>
                <a:latin typeface="-apple-system"/>
              </a:rPr>
              <a:t>access to Gemini AI endpoints directly with an API key explicitly stored in the web part properties.</a:t>
            </a:r>
          </a:p>
          <a:p>
            <a:pPr algn="l">
              <a:buFont typeface="Arial" panose="020B0604020202020204" pitchFamily="34" charset="0"/>
              <a:buChar char="•"/>
            </a:pPr>
            <a:r>
              <a:rPr lang="en-US" b="1" i="0" dirty="0">
                <a:solidFill>
                  <a:srgbClr val="1F2328"/>
                </a:solidFill>
                <a:effectLst/>
                <a:latin typeface="-apple-system"/>
              </a:rPr>
              <a:t>This setup, while the least secure, can provide a quicker start.</a:t>
            </a:r>
            <a:r>
              <a:rPr lang="en-US" b="0" i="0" dirty="0">
                <a:solidFill>
                  <a:srgbClr val="1F2328"/>
                </a:solidFill>
                <a:effectLst/>
                <a:latin typeface="-apple-system"/>
              </a:rPr>
              <a:t> It is not recommended for production use, but it can be used for quick tests or in situations where you do not have access to Azure API Management.</a:t>
            </a:r>
          </a:p>
          <a:p>
            <a:pPr algn="l">
              <a:buFont typeface="Arial" panose="020B0604020202020204" pitchFamily="34" charset="0"/>
              <a:buChar char="•"/>
            </a:pPr>
            <a:r>
              <a:rPr lang="en-US" b="0" i="0" dirty="0">
                <a:solidFill>
                  <a:srgbClr val="1F2328"/>
                </a:solidFill>
                <a:effectLst/>
                <a:latin typeface="-apple-system"/>
              </a:rPr>
              <a:t>The stored key is encrypted in the web part properties and displayed as *** in the Property Pane. However, it will travel in browser requests and can be viewed within the DEV tools &gt; Network &gt; Request headers.</a:t>
            </a:r>
          </a:p>
          <a:p>
            <a:pPr algn="l">
              <a:buFont typeface="Arial" panose="020B0604020202020204" pitchFamily="34" charset="0"/>
              <a:buChar char="•"/>
            </a:pPr>
            <a:r>
              <a:rPr lang="en-US" b="0" i="0" dirty="0">
                <a:solidFill>
                  <a:srgbClr val="1F2328"/>
                </a:solidFill>
                <a:effectLst/>
                <a:latin typeface="-apple-system"/>
              </a:rPr>
              <a:t>If you are in Europe or UK, you should use a VPN to connect to Gemini AI endpoints in this setup.</a:t>
            </a:r>
          </a:p>
          <a:p>
            <a:pPr marL="0" indent="0">
              <a:buNone/>
            </a:pPr>
            <a:endParaRPr lang="fi-FI" dirty="0"/>
          </a:p>
        </p:txBody>
      </p:sp>
    </p:spTree>
    <p:extLst>
      <p:ext uri="{BB962C8B-B14F-4D97-AF65-F5344CB8AC3E}">
        <p14:creationId xmlns:p14="http://schemas.microsoft.com/office/powerpoint/2010/main" val="269708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EAA6-2931-7871-AE0B-44838F77C5FB}"/>
              </a:ext>
            </a:extLst>
          </p:cNvPr>
          <p:cNvSpPr>
            <a:spLocks noGrp="1"/>
          </p:cNvSpPr>
          <p:nvPr>
            <p:ph type="title"/>
          </p:nvPr>
        </p:nvSpPr>
        <p:spPr>
          <a:xfrm>
            <a:off x="299355" y="365125"/>
            <a:ext cx="10613573" cy="449687"/>
          </a:xfrm>
        </p:spPr>
        <p:txBody>
          <a:bodyPr>
            <a:noAutofit/>
          </a:bodyPr>
          <a:lstStyle/>
          <a:p>
            <a:r>
              <a:rPr lang="fi-FI" sz="2200" b="1" dirty="0"/>
              <a:t>User </a:t>
            </a:r>
            <a:r>
              <a:rPr lang="fi-FI" sz="2200" b="1" dirty="0" err="1"/>
              <a:t>Interface</a:t>
            </a:r>
            <a:endParaRPr lang="en-US" sz="2200" b="1" dirty="0"/>
          </a:p>
        </p:txBody>
      </p:sp>
      <p:pic>
        <p:nvPicPr>
          <p:cNvPr id="5" name="Picture 4">
            <a:extLst>
              <a:ext uri="{FF2B5EF4-FFF2-40B4-BE49-F238E27FC236}">
                <a16:creationId xmlns:a16="http://schemas.microsoft.com/office/drawing/2014/main" id="{081793CF-ED33-E07C-2D4F-FBEDDFB979AF}"/>
              </a:ext>
            </a:extLst>
          </p:cNvPr>
          <p:cNvPicPr>
            <a:picLocks noChangeAspect="1"/>
          </p:cNvPicPr>
          <p:nvPr/>
        </p:nvPicPr>
        <p:blipFill>
          <a:blip r:embed="rId2"/>
          <a:stretch>
            <a:fillRect/>
          </a:stretch>
        </p:blipFill>
        <p:spPr>
          <a:xfrm>
            <a:off x="374196" y="814812"/>
            <a:ext cx="11312979" cy="5641438"/>
          </a:xfrm>
          <a:prstGeom prst="rect">
            <a:avLst/>
          </a:prstGeom>
        </p:spPr>
      </p:pic>
    </p:spTree>
    <p:extLst>
      <p:ext uri="{BB962C8B-B14F-4D97-AF65-F5344CB8AC3E}">
        <p14:creationId xmlns:p14="http://schemas.microsoft.com/office/powerpoint/2010/main" val="101925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365126"/>
            <a:ext cx="10613571" cy="567382"/>
          </a:xfrm>
        </p:spPr>
        <p:txBody>
          <a:bodyPr>
            <a:noAutofit/>
          </a:bodyPr>
          <a:lstStyle/>
          <a:p>
            <a:r>
              <a:rPr lang="fi-FI" sz="2200" b="1" dirty="0"/>
              <a:t>Key </a:t>
            </a:r>
            <a:r>
              <a:rPr lang="fi-FI" sz="2200" b="1" dirty="0" err="1"/>
              <a:t>features</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32508"/>
            <a:ext cx="10515600" cy="5634547"/>
          </a:xfrm>
        </p:spPr>
        <p:txBody>
          <a:bodyPr>
            <a:normAutofit fontScale="47500" lnSpcReduction="20000"/>
          </a:bodyPr>
          <a:lstStyle/>
          <a:p>
            <a:pPr algn="l">
              <a:buFont typeface="Arial" panose="020B0604020202020204" pitchFamily="34" charset="0"/>
              <a:buChar char="•"/>
            </a:pPr>
            <a:r>
              <a:rPr lang="en-US" b="0" i="0" dirty="0">
                <a:solidFill>
                  <a:srgbClr val="1F2328"/>
                </a:solidFill>
                <a:effectLst/>
                <a:latin typeface="-apple-system"/>
              </a:rPr>
              <a:t>Default support of Gemini Pro and Gemini Pro Vision</a:t>
            </a:r>
          </a:p>
          <a:p>
            <a:pPr algn="l">
              <a:buFont typeface="Arial" panose="020B0604020202020204" pitchFamily="34" charset="0"/>
              <a:buChar char="•"/>
            </a:pPr>
            <a:r>
              <a:rPr lang="en-US" b="0" i="0" dirty="0">
                <a:solidFill>
                  <a:srgbClr val="1F2328"/>
                </a:solidFill>
                <a:effectLst/>
                <a:latin typeface="-apple-system"/>
              </a:rPr>
              <a:t>Chat history stored into a SharePoint Custom List with the optional data encryption (off by default)</a:t>
            </a:r>
          </a:p>
          <a:p>
            <a:pPr algn="l">
              <a:buFont typeface="Arial" panose="020B0604020202020204" pitchFamily="34" charset="0"/>
              <a:buChar char="•"/>
            </a:pPr>
            <a:r>
              <a:rPr lang="en-US" b="0" i="0" dirty="0">
                <a:solidFill>
                  <a:srgbClr val="1F2328"/>
                </a:solidFill>
                <a:effectLst/>
                <a:latin typeface="-apple-system"/>
              </a:rPr>
              <a:t>Integration with Azure API Management Service to provide seamless access from European and UK locations.</a:t>
            </a:r>
          </a:p>
          <a:p>
            <a:pPr algn="l">
              <a:buFont typeface="Arial" panose="020B0604020202020204" pitchFamily="34" charset="0"/>
              <a:buChar char="•"/>
            </a:pPr>
            <a:r>
              <a:rPr lang="en-US" b="0" i="0" dirty="0">
                <a:solidFill>
                  <a:srgbClr val="1F2328"/>
                </a:solidFill>
                <a:effectLst/>
                <a:latin typeface="-apple-system"/>
              </a:rPr>
              <a:t>Global and Private Chat Sharing for selected Azure AD accounts</a:t>
            </a:r>
          </a:p>
          <a:p>
            <a:pPr algn="l">
              <a:buFont typeface="Arial" panose="020B0604020202020204" pitchFamily="34" charset="0"/>
              <a:buChar char="•"/>
            </a:pPr>
            <a:r>
              <a:rPr lang="en-US" b="0" i="0" dirty="0">
                <a:solidFill>
                  <a:srgbClr val="1F2328"/>
                </a:solidFill>
                <a:effectLst/>
                <a:latin typeface="-apple-system"/>
              </a:rPr>
              <a:t>Full-Screen Mode</a:t>
            </a:r>
          </a:p>
          <a:p>
            <a:pPr algn="l">
              <a:buFont typeface="Arial" panose="020B0604020202020204" pitchFamily="34" charset="0"/>
              <a:buChar char="•"/>
            </a:pPr>
            <a:r>
              <a:rPr lang="en-US" b="0" i="0" dirty="0">
                <a:solidFill>
                  <a:srgbClr val="1F2328"/>
                </a:solidFill>
                <a:effectLst/>
                <a:latin typeface="-apple-system"/>
              </a:rPr>
              <a:t>Consecutive event streaming</a:t>
            </a:r>
          </a:p>
          <a:p>
            <a:pPr algn="l">
              <a:buFont typeface="Arial" panose="020B0604020202020204" pitchFamily="34" charset="0"/>
              <a:buChar char="•"/>
            </a:pPr>
            <a:r>
              <a:rPr lang="en-US" b="0" i="0" dirty="0">
                <a:solidFill>
                  <a:srgbClr val="1F2328"/>
                </a:solidFill>
                <a:effectLst/>
                <a:latin typeface="-apple-system"/>
              </a:rPr>
              <a:t>Code Highlighting with Configurable Styles</a:t>
            </a:r>
          </a:p>
          <a:p>
            <a:pPr algn="l">
              <a:buFont typeface="Arial" panose="020B0604020202020204" pitchFamily="34" charset="0"/>
              <a:buChar char="•"/>
            </a:pPr>
            <a:r>
              <a:rPr lang="en-US" b="0" i="0" dirty="0">
                <a:solidFill>
                  <a:srgbClr val="1F2328"/>
                </a:solidFill>
                <a:effectLst/>
                <a:latin typeface="-apple-system"/>
              </a:rPr>
              <a:t>Unlimited Length of Chat History (Configurable)</a:t>
            </a:r>
          </a:p>
          <a:p>
            <a:pPr algn="l">
              <a:buFont typeface="Arial" panose="020B0604020202020204" pitchFamily="34" charset="0"/>
              <a:buChar char="•"/>
            </a:pPr>
            <a:r>
              <a:rPr lang="en-US" b="0" i="0" dirty="0">
                <a:solidFill>
                  <a:srgbClr val="1F2328"/>
                </a:solidFill>
                <a:effectLst/>
                <a:latin typeface="-apple-system"/>
              </a:rPr>
              <a:t>Upper and Lower side positioning for the Prompt Text Area</a:t>
            </a:r>
          </a:p>
          <a:p>
            <a:pPr algn="l">
              <a:buFont typeface="Arial" panose="020B0604020202020204" pitchFamily="34" charset="0"/>
              <a:buChar char="•"/>
            </a:pPr>
            <a:r>
              <a:rPr lang="en-US" b="0" i="0" dirty="0">
                <a:solidFill>
                  <a:srgbClr val="1F2328"/>
                </a:solidFill>
                <a:effectLst/>
                <a:latin typeface="-apple-system"/>
              </a:rPr>
              <a:t>Analysis of an uploaded PDF and summarization of its content</a:t>
            </a:r>
          </a:p>
          <a:p>
            <a:pPr algn="l">
              <a:buFont typeface="Arial" panose="020B0604020202020204" pitchFamily="34" charset="0"/>
              <a:buChar char="•"/>
            </a:pPr>
            <a:r>
              <a:rPr lang="en-US" b="0" i="0" dirty="0">
                <a:solidFill>
                  <a:srgbClr val="1F2328"/>
                </a:solidFill>
                <a:effectLst/>
                <a:latin typeface="-apple-system"/>
              </a:rPr>
              <a:t>Analysis of uploaded images and description of their content</a:t>
            </a:r>
          </a:p>
          <a:p>
            <a:pPr algn="l">
              <a:buFont typeface="Arial" panose="020B0604020202020204" pitchFamily="34" charset="0"/>
              <a:buChar char="•"/>
            </a:pPr>
            <a:r>
              <a:rPr lang="en-US" b="0" i="0" dirty="0">
                <a:solidFill>
                  <a:srgbClr val="1F2328"/>
                </a:solidFill>
                <a:effectLst/>
                <a:latin typeface="-apple-system"/>
              </a:rPr>
              <a:t>Optional dropdown box with examples for prompt text.</a:t>
            </a:r>
          </a:p>
          <a:p>
            <a:pPr algn="l">
              <a:buFont typeface="Arial" panose="020B0604020202020204" pitchFamily="34" charset="0"/>
              <a:buChar char="•"/>
            </a:pPr>
            <a:r>
              <a:rPr lang="en-US" b="0" i="0" dirty="0">
                <a:solidFill>
                  <a:srgbClr val="1F2328"/>
                </a:solidFill>
                <a:effectLst/>
                <a:latin typeface="-apple-system"/>
              </a:rPr>
              <a:t>Optional voice input to prompt text.</a:t>
            </a:r>
          </a:p>
          <a:p>
            <a:pPr algn="l">
              <a:buFont typeface="Arial" panose="020B0604020202020204" pitchFamily="34" charset="0"/>
              <a:buChar char="•"/>
            </a:pPr>
            <a:r>
              <a:rPr lang="en-US" b="0" i="0" dirty="0">
                <a:solidFill>
                  <a:srgbClr val="1F2328"/>
                </a:solidFill>
                <a:effectLst/>
                <a:latin typeface="-apple-system"/>
              </a:rPr>
              <a:t>Optional speech synthesis to read out AI-generated texts by default. The standard Web Speech API requires selecting the preferred language; using default page language is not always optimal.</a:t>
            </a:r>
          </a:p>
          <a:p>
            <a:pPr algn="l">
              <a:buFont typeface="Arial" panose="020B0604020202020204" pitchFamily="34" charset="0"/>
              <a:buChar char="•"/>
            </a:pPr>
            <a:r>
              <a:rPr lang="en-US" b="0" i="0" dirty="0">
                <a:solidFill>
                  <a:srgbClr val="1F2328"/>
                </a:solidFill>
                <a:effectLst/>
                <a:latin typeface="-apple-system"/>
              </a:rPr>
              <a:t>Optional data encryption for Chats data.</a:t>
            </a:r>
          </a:p>
          <a:p>
            <a:pPr algn="l">
              <a:buFont typeface="Arial" panose="020B0604020202020204" pitchFamily="34" charset="0"/>
              <a:buChar char="•"/>
            </a:pPr>
            <a:r>
              <a:rPr lang="en-US" b="0" i="0" dirty="0">
                <a:solidFill>
                  <a:srgbClr val="1F2328"/>
                </a:solidFill>
                <a:effectLst/>
                <a:latin typeface="-apple-system"/>
              </a:rPr>
              <a:t>Configurable Formats for Dates: Default is Finnish, which can be changed to "</a:t>
            </a:r>
            <a:r>
              <a:rPr lang="en-US" b="0" i="0" dirty="0" err="1">
                <a:solidFill>
                  <a:srgbClr val="1F2328"/>
                </a:solidFill>
                <a:effectLst/>
                <a:latin typeface="-apple-system"/>
              </a:rPr>
              <a:t>en</a:t>
            </a:r>
            <a:r>
              <a:rPr lang="en-US" b="0" i="0" dirty="0">
                <a:solidFill>
                  <a:srgbClr val="1F2328"/>
                </a:solidFill>
                <a:effectLst/>
                <a:latin typeface="-apple-system"/>
              </a:rPr>
              <a:t>-US" in Web Part Settings.</a:t>
            </a:r>
          </a:p>
          <a:p>
            <a:pPr marL="0" indent="0">
              <a:buNone/>
            </a:pPr>
            <a:br>
              <a:rPr lang="en-US" b="1" dirty="0"/>
            </a:br>
            <a:r>
              <a:rPr lang="en-US" b="1" dirty="0"/>
              <a:t>Data integrations</a:t>
            </a:r>
          </a:p>
          <a:p>
            <a:pPr marL="0" indent="0">
              <a:buNone/>
            </a:pPr>
            <a:r>
              <a:rPr lang="en-US" b="0" i="0" dirty="0">
                <a:solidFill>
                  <a:srgbClr val="1F2328"/>
                </a:solidFill>
                <a:effectLst/>
                <a:latin typeface="-apple-system"/>
              </a:rPr>
              <a:t>The web part supports optional integrations with external data using the Function Calling feature of Gemini Pro.</a:t>
            </a:r>
            <a:endParaRPr lang="en-US" dirty="0"/>
          </a:p>
          <a:p>
            <a:r>
              <a:rPr lang="en-US" dirty="0"/>
              <a:t>Search on the Internet with Bing and Google</a:t>
            </a:r>
          </a:p>
          <a:p>
            <a:r>
              <a:rPr lang="en-US" dirty="0"/>
              <a:t>SharePoint Search, which works under the current user identity and permissions</a:t>
            </a:r>
          </a:p>
          <a:p>
            <a:r>
              <a:rPr lang="en-US" dirty="0"/>
              <a:t>Company Users</a:t>
            </a:r>
          </a:p>
          <a:p>
            <a:r>
              <a:rPr lang="en-US" dirty="0"/>
              <a:t>Local Date and Time</a:t>
            </a:r>
          </a:p>
        </p:txBody>
      </p:sp>
    </p:spTree>
    <p:extLst>
      <p:ext uri="{BB962C8B-B14F-4D97-AF65-F5344CB8AC3E}">
        <p14:creationId xmlns:p14="http://schemas.microsoft.com/office/powerpoint/2010/main" val="4212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365126"/>
            <a:ext cx="10613571" cy="567382"/>
          </a:xfrm>
        </p:spPr>
        <p:txBody>
          <a:bodyPr>
            <a:noAutofit/>
          </a:bodyPr>
          <a:lstStyle/>
          <a:p>
            <a:r>
              <a:rPr lang="fi-FI" sz="2200" b="1" dirty="0"/>
              <a:t>Advanced </a:t>
            </a:r>
            <a:r>
              <a:rPr lang="fi-FI" sz="2200" b="1" dirty="0" err="1"/>
              <a:t>features</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32508"/>
            <a:ext cx="10515600" cy="5634547"/>
          </a:xfrm>
        </p:spPr>
        <p:txBody>
          <a:bodyPr>
            <a:normAutofit/>
          </a:bodyPr>
          <a:lstStyle/>
          <a:p>
            <a:r>
              <a:rPr lang="en-US" dirty="0"/>
              <a:t>Built-in integration with API Management Service.</a:t>
            </a:r>
          </a:p>
          <a:p>
            <a:pPr lvl="1"/>
            <a:r>
              <a:rPr lang="en-US" dirty="0"/>
              <a:t>For customers that do not have it, the web part also supports direct queries to API with an </a:t>
            </a:r>
            <a:r>
              <a:rPr lang="en-US" dirty="0" err="1"/>
              <a:t>api</a:t>
            </a:r>
            <a:r>
              <a:rPr lang="en-US" dirty="0"/>
              <a:t>-key (configurable)</a:t>
            </a:r>
          </a:p>
          <a:p>
            <a:r>
              <a:rPr lang="en-US" dirty="0"/>
              <a:t>Chat History is stored into a SharePoint list with the optional data encryption</a:t>
            </a:r>
          </a:p>
          <a:p>
            <a:pPr lvl="1"/>
            <a:r>
              <a:rPr lang="en-US" dirty="0"/>
              <a:t>SharePoint list supports up to 5000 Chats</a:t>
            </a:r>
          </a:p>
          <a:p>
            <a:pPr lvl="1"/>
            <a:r>
              <a:rPr lang="en-US" dirty="0"/>
              <a:t>The web part provides built-in “One-Click” list provisioning, Chat Privacy and Security Trimming for SharePoint Search</a:t>
            </a:r>
          </a:p>
        </p:txBody>
      </p:sp>
    </p:spTree>
    <p:extLst>
      <p:ext uri="{BB962C8B-B14F-4D97-AF65-F5344CB8AC3E}">
        <p14:creationId xmlns:p14="http://schemas.microsoft.com/office/powerpoint/2010/main" val="67876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203201"/>
            <a:ext cx="10613571" cy="567382"/>
          </a:xfrm>
        </p:spPr>
        <p:txBody>
          <a:bodyPr>
            <a:noAutofit/>
          </a:bodyPr>
          <a:lstStyle/>
          <a:p>
            <a:r>
              <a:rPr lang="fi-FI" sz="2200" b="1" dirty="0"/>
              <a:t>Optional Integrations: SharePoint Search, Company Users, Local Date &amp; Time</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17890"/>
            <a:ext cx="10515600" cy="5349560"/>
          </a:xfrm>
        </p:spPr>
        <p:txBody>
          <a:bodyPr>
            <a:normAutofit fontScale="47500" lnSpcReduction="20000"/>
          </a:bodyPr>
          <a:lstStyle/>
          <a:p>
            <a:pPr marL="0" indent="0">
              <a:buNone/>
            </a:pPr>
            <a:r>
              <a:rPr lang="en-US" sz="3600" b="1" dirty="0"/>
              <a:t>How it works</a:t>
            </a:r>
          </a:p>
          <a:p>
            <a:pPr marL="0" indent="0">
              <a:buNone/>
            </a:pPr>
            <a:r>
              <a:rPr lang="en-US" dirty="0"/>
              <a:t>The Function Calling feature is available in Gemini AI Pro model. The flow for using this feature typically looks like:</a:t>
            </a:r>
          </a:p>
          <a:p>
            <a:pPr marL="457200" indent="-457200">
              <a:buFont typeface="+mj-lt"/>
              <a:buAutoNum type="arabicPeriod"/>
            </a:pPr>
            <a:r>
              <a:rPr lang="en-US" dirty="0"/>
              <a:t>In the process of interacting with Gemini AI, you can send a request with options to call available integration functions that you have provided. </a:t>
            </a:r>
          </a:p>
          <a:p>
            <a:pPr marL="457200" indent="-457200">
              <a:buFont typeface="+mj-lt"/>
              <a:buAutoNum type="arabicPeriod"/>
            </a:pPr>
            <a:r>
              <a:rPr lang="en-US" dirty="0"/>
              <a:t>If Gemini AI determines that it requires specific data, it will request to call a function with parameters that it deems suitable.</a:t>
            </a:r>
          </a:p>
          <a:p>
            <a:pPr marL="457200" indent="-457200">
              <a:buFont typeface="+mj-lt"/>
              <a:buAutoNum type="arabicPeriod"/>
            </a:pPr>
            <a:r>
              <a:rPr lang="en-US" dirty="0"/>
              <a:t>To meet Gemini AI's demand, you can call the function with the proposed parameters on behalf of Gemini AI. This allows you to obtain raw results locally, which you can then submit to Gemini AI. You have control over what data you submit.</a:t>
            </a:r>
          </a:p>
          <a:p>
            <a:pPr marL="457200" indent="-457200">
              <a:buFont typeface="+mj-lt"/>
              <a:buAutoNum type="arabicPeriod"/>
            </a:pPr>
            <a:r>
              <a:rPr lang="en-US" dirty="0"/>
              <a:t>If Gemini AI determines that it needs more information, it may demand calling another function, and this process can continue, as necessary.</a:t>
            </a:r>
          </a:p>
          <a:p>
            <a:pPr marL="457200" indent="-457200">
              <a:buFont typeface="+mj-lt"/>
              <a:buAutoNum type="arabicPeriod"/>
            </a:pPr>
            <a:r>
              <a:rPr lang="en-US" dirty="0"/>
              <a:t>Gemini AI handles the received data and transforms it as you have requested. The final response from OpenAI will include the results based on the processed data.</a:t>
            </a:r>
          </a:p>
          <a:p>
            <a:pPr marL="0" indent="0">
              <a:buNone/>
            </a:pPr>
            <a:r>
              <a:rPr lang="en-US" sz="2100" dirty="0">
                <a:solidFill>
                  <a:srgbClr val="6A9955"/>
                </a:solidFill>
                <a:latin typeface="Consolas" panose="020B0609020204030204" pitchFamily="49" charset="0"/>
              </a:rPr>
              <a:t>// Several show cases are available in the web part:</a:t>
            </a:r>
          </a:p>
          <a:p>
            <a:pPr marL="0" indent="0">
              <a:buNone/>
            </a:pPr>
            <a:r>
              <a:rPr lang="en-US" sz="2100" dirty="0">
                <a:solidFill>
                  <a:srgbClr val="6A9955"/>
                </a:solidFill>
                <a:latin typeface="Consolas" panose="020B0609020204030204" pitchFamily="49" charset="0"/>
              </a:rPr>
              <a:t>// Search in SharePoint for “your text“. Format the results as an HTML table.</a:t>
            </a:r>
          </a:p>
          <a:p>
            <a:pPr marL="0" indent="0">
              <a:buNone/>
            </a:pPr>
            <a:r>
              <a:rPr lang="en-US" sz="2100" dirty="0">
                <a:solidFill>
                  <a:srgbClr val="6A9955"/>
                </a:solidFill>
                <a:latin typeface="Consolas" panose="020B0609020204030204" pitchFamily="49" charset="0"/>
              </a:rPr>
              <a:t>// Get company users that have names starting with P. Format the results as an HTML table.</a:t>
            </a:r>
          </a:p>
          <a:p>
            <a:pPr marL="0" indent="0">
              <a:buNone/>
            </a:pPr>
            <a:r>
              <a:rPr lang="en-US" sz="2100" dirty="0">
                <a:solidFill>
                  <a:srgbClr val="6A9955"/>
                </a:solidFill>
                <a:latin typeface="Consolas" panose="020B0609020204030204" pitchFamily="49" charset="0"/>
              </a:rPr>
              <a:t>// Date, Time, Date and time.</a:t>
            </a:r>
          </a:p>
          <a:p>
            <a:pPr marL="0" indent="0">
              <a:buNone/>
            </a:pPr>
            <a:r>
              <a:rPr lang="en-US" b="1" dirty="0">
                <a:solidFill>
                  <a:srgbClr val="C586C0"/>
                </a:solidFill>
                <a:effectLst/>
                <a:latin typeface="Arial" panose="020B0604020202020204" pitchFamily="34" charset="0"/>
                <a:cs typeface="Arial" panose="020B0604020202020204" pitchFamily="34" charset="0"/>
              </a:rPr>
              <a:t>export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C586C0"/>
                </a:solidFill>
                <a:effectLst/>
                <a:latin typeface="Arial" panose="020B0604020202020204" pitchFamily="34" charset="0"/>
                <a:cs typeface="Arial" panose="020B0604020202020204" pitchFamily="34" charset="0"/>
              </a:rPr>
              <a:t>default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class</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4EC9B0"/>
                </a:solidFill>
                <a:effectLst/>
                <a:latin typeface="Arial" panose="020B0604020202020204" pitchFamily="34" charset="0"/>
                <a:cs typeface="Arial" panose="020B0604020202020204" pitchFamily="34" charset="0"/>
              </a:rPr>
              <a:t>FunctionHelper</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private</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static</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9CDCFE"/>
                </a:solidFill>
                <a:effectLst/>
                <a:latin typeface="Arial" panose="020B0604020202020204" pitchFamily="34" charset="0"/>
                <a:cs typeface="Arial" panose="020B0604020202020204" pitchFamily="34" charset="0"/>
              </a:rPr>
              <a:t>available</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9CDCFE"/>
                </a:solidFill>
                <a:effectLst/>
                <a:latin typeface="Arial" panose="020B0604020202020204" pitchFamily="34" charset="0"/>
                <a:cs typeface="Arial" panose="020B0604020202020204" pitchFamily="34" charset="0"/>
              </a:rPr>
              <a:t>key</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string</a:t>
            </a:r>
            <a:r>
              <a:rPr lang="en-US" b="1" dirty="0">
                <a:solidFill>
                  <a:srgbClr val="CCCCCC"/>
                </a:solidFill>
                <a:effectLst/>
                <a:latin typeface="Arial" panose="020B0604020202020204" pitchFamily="34" charset="0"/>
                <a:cs typeface="Arial" panose="020B0604020202020204" pitchFamily="34" charset="0"/>
              </a:rPr>
              <a:t>]</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any</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FFC000"/>
                </a:solidFill>
                <a:effectLst/>
                <a:latin typeface="Arial" panose="020B0604020202020204" pitchFamily="34" charset="0"/>
                <a:cs typeface="Arial" panose="020B0604020202020204" pitchFamily="34" charset="0"/>
              </a:rPr>
              <a:t>      </a:t>
            </a:r>
            <a:r>
              <a:rPr lang="en-US" b="1" dirty="0" err="1">
                <a:solidFill>
                  <a:srgbClr val="FFC000"/>
                </a:solidFill>
                <a:effectLst/>
                <a:latin typeface="Arial" panose="020B0604020202020204" pitchFamily="34" charset="0"/>
                <a:cs typeface="Arial" panose="020B0604020202020204" pitchFamily="34" charset="0"/>
              </a:rPr>
              <a:t>companyUsers</a:t>
            </a:r>
            <a:r>
              <a:rPr lang="en-US" b="1" dirty="0">
                <a:solidFill>
                  <a:srgbClr val="FFC000"/>
                </a:solidFill>
                <a:effectLst/>
                <a:latin typeface="Arial" panose="020B0604020202020204" pitchFamily="34" charset="0"/>
                <a:cs typeface="Arial" panose="020B0604020202020204" pitchFamily="34" charset="0"/>
              </a:rPr>
              <a:t>: </a:t>
            </a:r>
            <a:r>
              <a:rPr lang="en-US" b="1" dirty="0" err="1">
                <a:solidFill>
                  <a:srgbClr val="FFC000"/>
                </a:solidFill>
                <a:effectLst/>
                <a:latin typeface="Arial" panose="020B0604020202020204" pitchFamily="34" charset="0"/>
                <a:cs typeface="Arial" panose="020B0604020202020204" pitchFamily="34" charset="0"/>
              </a:rPr>
              <a:t>this.companyUsers</a:t>
            </a:r>
            <a:r>
              <a:rPr lang="en-US" b="1" dirty="0">
                <a:solidFill>
                  <a:srgbClr val="FFC000"/>
                </a:solidFill>
                <a:effectLst/>
                <a:latin typeface="Arial" panose="020B0604020202020204" pitchFamily="34" charset="0"/>
                <a:cs typeface="Arial" panose="020B0604020202020204" pitchFamily="34" charset="0"/>
              </a:rPr>
              <a:t>,</a:t>
            </a:r>
          </a:p>
          <a:p>
            <a:pPr marL="0" indent="0">
              <a:buNone/>
            </a:pPr>
            <a:r>
              <a:rPr lang="en-US" b="1" dirty="0">
                <a:solidFill>
                  <a:srgbClr val="FFC000"/>
                </a:solidFill>
                <a:effectLst/>
                <a:latin typeface="Arial" panose="020B0604020202020204" pitchFamily="34" charset="0"/>
                <a:cs typeface="Arial" panose="020B0604020202020204" pitchFamily="34" charset="0"/>
              </a:rPr>
              <a:t>      </a:t>
            </a:r>
            <a:r>
              <a:rPr lang="en-US" b="1" dirty="0" err="1">
                <a:solidFill>
                  <a:srgbClr val="FFC000"/>
                </a:solidFill>
                <a:effectLst/>
                <a:latin typeface="Arial" panose="020B0604020202020204" pitchFamily="34" charset="0"/>
                <a:cs typeface="Arial" panose="020B0604020202020204" pitchFamily="34" charset="0"/>
              </a:rPr>
              <a:t>currentDateOrTime</a:t>
            </a:r>
            <a:r>
              <a:rPr lang="en-US" b="1" dirty="0">
                <a:solidFill>
                  <a:srgbClr val="FFC000"/>
                </a:solidFill>
                <a:effectLst/>
                <a:latin typeface="Arial" panose="020B0604020202020204" pitchFamily="34" charset="0"/>
                <a:cs typeface="Arial" panose="020B0604020202020204" pitchFamily="34" charset="0"/>
              </a:rPr>
              <a:t>: </a:t>
            </a:r>
            <a:r>
              <a:rPr lang="en-US" b="1" dirty="0" err="1">
                <a:solidFill>
                  <a:srgbClr val="FFC000"/>
                </a:solidFill>
                <a:effectLst/>
                <a:latin typeface="Arial" panose="020B0604020202020204" pitchFamily="34" charset="0"/>
                <a:cs typeface="Arial" panose="020B0604020202020204" pitchFamily="34" charset="0"/>
              </a:rPr>
              <a:t>this.currentDateOrTime</a:t>
            </a:r>
            <a:r>
              <a:rPr lang="en-US" b="1" dirty="0">
                <a:solidFill>
                  <a:srgbClr val="FFC000"/>
                </a:solidFill>
                <a:effectLst/>
                <a:latin typeface="Arial" panose="020B0604020202020204" pitchFamily="34" charset="0"/>
                <a:cs typeface="Arial" panose="020B0604020202020204" pitchFamily="34" charset="0"/>
              </a:rPr>
              <a:t>,</a:t>
            </a:r>
          </a:p>
          <a:p>
            <a:pPr marL="0" indent="0">
              <a:buNone/>
            </a:pPr>
            <a:r>
              <a:rPr lang="en-US" b="1" dirty="0">
                <a:solidFill>
                  <a:srgbClr val="FFC000"/>
                </a:solidFill>
                <a:effectLst/>
                <a:latin typeface="Arial" panose="020B0604020202020204" pitchFamily="34" charset="0"/>
                <a:cs typeface="Arial" panose="020B0604020202020204" pitchFamily="34" charset="0"/>
              </a:rPr>
              <a:t>      </a:t>
            </a:r>
            <a:r>
              <a:rPr lang="en-US" b="1" dirty="0" err="1">
                <a:solidFill>
                  <a:srgbClr val="FFC000"/>
                </a:solidFill>
                <a:effectLst/>
                <a:latin typeface="Arial" panose="020B0604020202020204" pitchFamily="34" charset="0"/>
                <a:cs typeface="Arial" panose="020B0604020202020204" pitchFamily="34" charset="0"/>
              </a:rPr>
              <a:t>currentDateAndTime</a:t>
            </a:r>
            <a:r>
              <a:rPr lang="en-US" b="1" dirty="0">
                <a:solidFill>
                  <a:srgbClr val="FFC000"/>
                </a:solidFill>
                <a:effectLst/>
                <a:latin typeface="Arial" panose="020B0604020202020204" pitchFamily="34" charset="0"/>
                <a:cs typeface="Arial" panose="020B0604020202020204" pitchFamily="34" charset="0"/>
              </a:rPr>
              <a:t>: </a:t>
            </a:r>
            <a:r>
              <a:rPr lang="en-US" b="1" dirty="0" err="1">
                <a:solidFill>
                  <a:srgbClr val="FFC000"/>
                </a:solidFill>
                <a:effectLst/>
                <a:latin typeface="Arial" panose="020B0604020202020204" pitchFamily="34" charset="0"/>
                <a:cs typeface="Arial" panose="020B0604020202020204" pitchFamily="34" charset="0"/>
              </a:rPr>
              <a:t>this.currentDateAndTime</a:t>
            </a:r>
            <a:r>
              <a:rPr lang="en-US" b="1" dirty="0">
                <a:solidFill>
                  <a:srgbClr val="FFC000"/>
                </a:solidFill>
                <a:effectLst/>
                <a:latin typeface="Arial" panose="020B0604020202020204" pitchFamily="34" charset="0"/>
                <a:cs typeface="Arial" panose="020B0604020202020204" pitchFamily="34" charset="0"/>
              </a:rPr>
              <a:t>,</a:t>
            </a:r>
          </a:p>
          <a:p>
            <a:pPr marL="0" indent="0">
              <a:buNone/>
            </a:pPr>
            <a:r>
              <a:rPr lang="en-US" b="1" dirty="0">
                <a:solidFill>
                  <a:srgbClr val="FFC000"/>
                </a:solidFill>
                <a:effectLst/>
                <a:latin typeface="Arial" panose="020B0604020202020204" pitchFamily="34" charset="0"/>
                <a:cs typeface="Arial" panose="020B0604020202020204" pitchFamily="34" charset="0"/>
              </a:rPr>
              <a:t>      </a:t>
            </a:r>
            <a:r>
              <a:rPr lang="en-US" b="1" dirty="0" err="1">
                <a:solidFill>
                  <a:srgbClr val="FFC000"/>
                </a:solidFill>
                <a:effectLst/>
                <a:latin typeface="Arial" panose="020B0604020202020204" pitchFamily="34" charset="0"/>
                <a:cs typeface="Arial" panose="020B0604020202020204" pitchFamily="34" charset="0"/>
              </a:rPr>
              <a:t>peopleSearch</a:t>
            </a:r>
            <a:r>
              <a:rPr lang="en-US" b="1" dirty="0">
                <a:solidFill>
                  <a:srgbClr val="FFC000"/>
                </a:solidFill>
                <a:effectLst/>
                <a:latin typeface="Arial" panose="020B0604020202020204" pitchFamily="34" charset="0"/>
                <a:cs typeface="Arial" panose="020B0604020202020204" pitchFamily="34" charset="0"/>
              </a:rPr>
              <a:t>: </a:t>
            </a:r>
            <a:r>
              <a:rPr lang="en-US" b="1" dirty="0" err="1">
                <a:solidFill>
                  <a:srgbClr val="FFC000"/>
                </a:solidFill>
                <a:effectLst/>
                <a:latin typeface="Arial" panose="020B0604020202020204" pitchFamily="34" charset="0"/>
                <a:cs typeface="Arial" panose="020B0604020202020204" pitchFamily="34" charset="0"/>
              </a:rPr>
              <a:t>this.companyUsers</a:t>
            </a:r>
            <a:r>
              <a:rPr lang="en-US" b="1" dirty="0">
                <a:solidFill>
                  <a:srgbClr val="FFC000"/>
                </a:solidFill>
                <a:effectLst/>
                <a:latin typeface="Arial" panose="020B0604020202020204" pitchFamily="34" charset="0"/>
                <a:cs typeface="Arial" panose="020B0604020202020204" pitchFamily="34" charset="0"/>
              </a:rPr>
              <a:t>,</a:t>
            </a:r>
          </a:p>
          <a:p>
            <a:pPr marL="0" indent="0">
              <a:buNone/>
            </a:pPr>
            <a:r>
              <a:rPr lang="en-US" b="1" dirty="0">
                <a:solidFill>
                  <a:srgbClr val="FFC000"/>
                </a:solidFill>
                <a:effectLst/>
                <a:latin typeface="Arial" panose="020B0604020202020204" pitchFamily="34" charset="0"/>
                <a:cs typeface="Arial" panose="020B0604020202020204" pitchFamily="34" charset="0"/>
              </a:rPr>
              <a:t>      </a:t>
            </a:r>
            <a:r>
              <a:rPr lang="en-US" b="1" dirty="0" err="1">
                <a:solidFill>
                  <a:srgbClr val="FFC000"/>
                </a:solidFill>
                <a:effectLst/>
                <a:latin typeface="Arial" panose="020B0604020202020204" pitchFamily="34" charset="0"/>
                <a:cs typeface="Arial" panose="020B0604020202020204" pitchFamily="34" charset="0"/>
              </a:rPr>
              <a:t>searchSharepoint</a:t>
            </a:r>
            <a:r>
              <a:rPr lang="en-US" b="1" dirty="0">
                <a:solidFill>
                  <a:srgbClr val="FFC000"/>
                </a:solidFill>
                <a:effectLst/>
                <a:latin typeface="Arial" panose="020B0604020202020204" pitchFamily="34" charset="0"/>
                <a:cs typeface="Arial" panose="020B0604020202020204" pitchFamily="34" charset="0"/>
              </a:rPr>
              <a:t>: </a:t>
            </a:r>
            <a:r>
              <a:rPr lang="en-US" b="1" dirty="0" err="1">
                <a:solidFill>
                  <a:srgbClr val="FFC000"/>
                </a:solidFill>
                <a:effectLst/>
                <a:latin typeface="Arial" panose="020B0604020202020204" pitchFamily="34" charset="0"/>
                <a:cs typeface="Arial" panose="020B0604020202020204" pitchFamily="34" charset="0"/>
              </a:rPr>
              <a:t>this.searchSharepoint</a:t>
            </a:r>
            <a:r>
              <a:rPr lang="en-US" b="1" dirty="0">
                <a:solidFill>
                  <a:srgbClr val="FFC000"/>
                </a:solidFill>
                <a:effectLst/>
                <a:latin typeface="Arial" panose="020B0604020202020204" pitchFamily="34" charset="0"/>
                <a:cs typeface="Arial" panose="020B0604020202020204" pitchFamily="34" charset="0"/>
              </a:rPr>
              <a:t>,</a:t>
            </a:r>
          </a:p>
          <a:p>
            <a:pPr marL="0" indent="0">
              <a:buNone/>
            </a:pPr>
            <a:r>
              <a:rPr lang="en-US" b="1" dirty="0">
                <a:solidFill>
                  <a:srgbClr val="FFC000"/>
                </a:solidFill>
                <a:latin typeface="Consolas" panose="020B0609020204030204" pitchFamily="49" charset="0"/>
              </a:rPr>
              <a:t>   </a:t>
            </a:r>
            <a:r>
              <a:rPr lang="en-US" b="1" dirty="0" err="1">
                <a:solidFill>
                  <a:srgbClr val="FFC000"/>
                </a:solidFill>
                <a:effectLst/>
                <a:latin typeface="Consolas" panose="020B0609020204030204" pitchFamily="49" charset="0"/>
              </a:rPr>
              <a:t>searchOnInternet</a:t>
            </a:r>
            <a:r>
              <a:rPr lang="en-US" b="1" dirty="0">
                <a:solidFill>
                  <a:srgbClr val="FFC000"/>
                </a:solidFill>
                <a:effectLst/>
                <a:latin typeface="Consolas" panose="020B0609020204030204" pitchFamily="49" charset="0"/>
              </a:rPr>
              <a:t>: </a:t>
            </a:r>
            <a:r>
              <a:rPr lang="en-US" b="1" dirty="0" err="1">
                <a:solidFill>
                  <a:srgbClr val="FFC000"/>
                </a:solidFill>
                <a:effectLst/>
                <a:latin typeface="Consolas" panose="020B0609020204030204" pitchFamily="49" charset="0"/>
              </a:rPr>
              <a:t>this.searchOnInternet</a:t>
            </a:r>
            <a:r>
              <a:rPr lang="en-US" b="1" dirty="0">
                <a:solidFill>
                  <a:srgbClr val="FFC000"/>
                </a:solidFill>
                <a:effectLst/>
                <a:latin typeface="Consolas" panose="020B0609020204030204" pitchFamily="49" charset="0"/>
              </a:rPr>
              <a:t>,</a:t>
            </a:r>
          </a:p>
          <a:p>
            <a:pPr marL="0" indent="0">
              <a:buNone/>
            </a:pPr>
            <a:r>
              <a:rPr lang="en-US" b="1" dirty="0">
                <a:solidFill>
                  <a:srgbClr val="FFC000"/>
                </a:solidFill>
                <a:effectLst/>
                <a:latin typeface="Consolas" panose="020B0609020204030204" pitchFamily="49" charset="0"/>
              </a:rPr>
              <a:t>   </a:t>
            </a:r>
            <a:r>
              <a:rPr lang="en-US" b="1" dirty="0" err="1">
                <a:solidFill>
                  <a:srgbClr val="FFC000"/>
                </a:solidFill>
                <a:effectLst/>
                <a:latin typeface="Consolas" panose="020B0609020204030204" pitchFamily="49" charset="0"/>
              </a:rPr>
              <a:t>searchOnBing</a:t>
            </a:r>
            <a:r>
              <a:rPr lang="en-US" b="1" dirty="0">
                <a:solidFill>
                  <a:srgbClr val="FFC000"/>
                </a:solidFill>
                <a:effectLst/>
                <a:latin typeface="Consolas" panose="020B0609020204030204" pitchFamily="49" charset="0"/>
              </a:rPr>
              <a:t>: </a:t>
            </a:r>
            <a:r>
              <a:rPr lang="en-US" b="1" dirty="0" err="1">
                <a:solidFill>
                  <a:srgbClr val="FFC000"/>
                </a:solidFill>
                <a:effectLst/>
                <a:latin typeface="Consolas" panose="020B0609020204030204" pitchFamily="49" charset="0"/>
              </a:rPr>
              <a:t>this.searchOnInternet</a:t>
            </a:r>
            <a:r>
              <a:rPr lang="en-US" b="1" dirty="0">
                <a:solidFill>
                  <a:srgbClr val="FFC000"/>
                </a:solidFill>
                <a:effectLst/>
                <a:latin typeface="Consolas" panose="020B0609020204030204" pitchFamily="49" charset="0"/>
              </a:rPr>
              <a:t>,</a:t>
            </a:r>
          </a:p>
          <a:p>
            <a:pPr marL="0" indent="0">
              <a:buNone/>
            </a:pPr>
            <a:r>
              <a:rPr lang="en-US" b="1" dirty="0">
                <a:solidFill>
                  <a:srgbClr val="FFC000"/>
                </a:solidFill>
                <a:effectLst/>
                <a:latin typeface="Consolas" panose="020B0609020204030204" pitchFamily="49" charset="0"/>
              </a:rPr>
              <a:t>   </a:t>
            </a:r>
            <a:r>
              <a:rPr lang="en-US" b="1" dirty="0" err="1">
                <a:solidFill>
                  <a:srgbClr val="FFC000"/>
                </a:solidFill>
                <a:effectLst/>
                <a:latin typeface="Consolas" panose="020B0609020204030204" pitchFamily="49" charset="0"/>
              </a:rPr>
              <a:t>searchOnGoogle</a:t>
            </a:r>
            <a:r>
              <a:rPr lang="en-US" b="1" dirty="0">
                <a:solidFill>
                  <a:srgbClr val="FFC000"/>
                </a:solidFill>
                <a:effectLst/>
                <a:latin typeface="Consolas" panose="020B0609020204030204" pitchFamily="49" charset="0"/>
              </a:rPr>
              <a:t>: </a:t>
            </a:r>
            <a:r>
              <a:rPr lang="en-US" b="1" dirty="0" err="1">
                <a:solidFill>
                  <a:srgbClr val="FFC000"/>
                </a:solidFill>
                <a:effectLst/>
                <a:latin typeface="Consolas" panose="020B0609020204030204" pitchFamily="49" charset="0"/>
              </a:rPr>
              <a:t>this.searchOnGoogle</a:t>
            </a:r>
            <a:r>
              <a:rPr lang="en-US" b="1" dirty="0">
                <a:solidFill>
                  <a:srgbClr val="FFC000"/>
                </a:solidFill>
                <a:effectLst/>
                <a:latin typeface="Consolas" panose="020B0609020204030204" pitchFamily="49"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p>
          <a:p>
            <a:pPr marL="0" indent="0">
              <a:buNone/>
            </a:pPr>
            <a:endParaRPr lang="en-US" dirty="0"/>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81037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Integrations</a:t>
            </a:r>
          </a:p>
        </p:txBody>
      </p:sp>
      <p:sp>
        <p:nvSpPr>
          <p:cNvPr id="4" name="Content Placeholder 3">
            <a:extLst>
              <a:ext uri="{FF2B5EF4-FFF2-40B4-BE49-F238E27FC236}">
                <a16:creationId xmlns:a16="http://schemas.microsoft.com/office/drawing/2014/main" id="{BD813B91-DBFD-7CA2-5C7A-44260F6F832E}"/>
              </a:ext>
            </a:extLst>
          </p:cNvPr>
          <p:cNvSpPr>
            <a:spLocks noGrp="1"/>
          </p:cNvSpPr>
          <p:nvPr>
            <p:ph idx="1"/>
          </p:nvPr>
        </p:nvSpPr>
        <p:spPr>
          <a:xfrm>
            <a:off x="838200" y="154408"/>
            <a:ext cx="10515600" cy="5999949"/>
          </a:xfrm>
        </p:spPr>
        <p:txBody>
          <a:bodyPr/>
          <a:lstStyle/>
          <a:p>
            <a:pPr marL="0" indent="0">
              <a:buNone/>
            </a:pPr>
            <a:r>
              <a:rPr lang="fi-FI" dirty="0"/>
              <a:t>  </a:t>
            </a:r>
            <a:endParaRPr lang="en-US" dirty="0"/>
          </a:p>
        </p:txBody>
      </p:sp>
      <p:pic>
        <p:nvPicPr>
          <p:cNvPr id="6" name="Picture 5">
            <a:extLst>
              <a:ext uri="{FF2B5EF4-FFF2-40B4-BE49-F238E27FC236}">
                <a16:creationId xmlns:a16="http://schemas.microsoft.com/office/drawing/2014/main" id="{07E5E8D2-4305-48A8-BF30-D9BBC3E6D57F}"/>
              </a:ext>
            </a:extLst>
          </p:cNvPr>
          <p:cNvPicPr>
            <a:picLocks noChangeAspect="1"/>
          </p:cNvPicPr>
          <p:nvPr/>
        </p:nvPicPr>
        <p:blipFill>
          <a:blip r:embed="rId2"/>
          <a:stretch>
            <a:fillRect/>
          </a:stretch>
        </p:blipFill>
        <p:spPr>
          <a:xfrm>
            <a:off x="4407026" y="238125"/>
            <a:ext cx="6012301" cy="5916232"/>
          </a:xfrm>
          <a:prstGeom prst="rect">
            <a:avLst/>
          </a:prstGeom>
        </p:spPr>
      </p:pic>
    </p:spTree>
    <p:extLst>
      <p:ext uri="{BB962C8B-B14F-4D97-AF65-F5344CB8AC3E}">
        <p14:creationId xmlns:p14="http://schemas.microsoft.com/office/powerpoint/2010/main" val="78744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Upload and Summarize PDF content</a:t>
            </a:r>
          </a:p>
        </p:txBody>
      </p:sp>
      <p:pic>
        <p:nvPicPr>
          <p:cNvPr id="7" name="Picture 6">
            <a:extLst>
              <a:ext uri="{FF2B5EF4-FFF2-40B4-BE49-F238E27FC236}">
                <a16:creationId xmlns:a16="http://schemas.microsoft.com/office/drawing/2014/main" id="{FC59B35B-D1A0-17EF-CB9D-F91C20583F34}"/>
              </a:ext>
            </a:extLst>
          </p:cNvPr>
          <p:cNvPicPr>
            <a:picLocks noChangeAspect="1"/>
          </p:cNvPicPr>
          <p:nvPr/>
        </p:nvPicPr>
        <p:blipFill>
          <a:blip r:embed="rId2"/>
          <a:stretch>
            <a:fillRect/>
          </a:stretch>
        </p:blipFill>
        <p:spPr>
          <a:xfrm>
            <a:off x="4408883" y="1524000"/>
            <a:ext cx="7656910" cy="2809875"/>
          </a:xfrm>
          <a:prstGeom prst="rect">
            <a:avLst/>
          </a:prstGeom>
        </p:spPr>
      </p:pic>
    </p:spTree>
    <p:extLst>
      <p:ext uri="{BB962C8B-B14F-4D97-AF65-F5344CB8AC3E}">
        <p14:creationId xmlns:p14="http://schemas.microsoft.com/office/powerpoint/2010/main" val="3216709208"/>
      </p:ext>
    </p:extLst>
  </p:cSld>
  <p:clrMapOvr>
    <a:masterClrMapping/>
  </p:clrMapOvr>
</p:sld>
</file>

<file path=ppt/theme/theme1.xml><?xml version="1.0" encoding="utf-8"?>
<a:theme xmlns:a="http://schemas.openxmlformats.org/drawingml/2006/main" name="1_Framsida">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apitel_utan logo">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Innehåll">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utbild">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AB62619-1353-8944-90A4-FD37F865A533}">
  <we:reference id="f12c312d-282a-4734-8843-05915fdfef0b" version="4.3.3.0" store="EXCatalog" storeType="EXCatalog"/>
  <we:alternateReferences>
    <we:reference id="WA104178141" version="4.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798f8e1-d94f-43b6-bccc-367c41141139">
      <UserInfo>
        <DisplayName>Mikko Niemi</DisplayName>
        <AccountId>737</AccountId>
        <AccountType/>
      </UserInfo>
      <UserInfo>
        <DisplayName>Paul Borisov</DisplayName>
        <AccountId>877</AccountId>
        <AccountType/>
      </UserInfo>
    </SharedWithUsers>
    <Active xmlns="392cedaa-eab3-47fe-9a6e-9ea878a2bb54">true</Active>
    <lcf76f155ced4ddcb4097134ff3c332f xmlns="392cedaa-eab3-47fe-9a6e-9ea878a2bb54">
      <Terms xmlns="http://schemas.microsoft.com/office/infopath/2007/PartnerControls"/>
    </lcf76f155ced4ddcb4097134ff3c332f>
    <TaxCatchAll xmlns="c798f8e1-d94f-43b6-bccc-367c41141139" xsi:nil="true"/>
    <_Flow_SignoffStatus xmlns="392cedaa-eab3-47fe-9a6e-9ea878a2bb5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2B64339E820D49817C0EC2C570556A" ma:contentTypeVersion="20" ma:contentTypeDescription="Create a new document." ma:contentTypeScope="" ma:versionID="a73d3dbd2a54abdd6f0b69909c857179">
  <xsd:schema xmlns:xsd="http://www.w3.org/2001/XMLSchema" xmlns:xs="http://www.w3.org/2001/XMLSchema" xmlns:p="http://schemas.microsoft.com/office/2006/metadata/properties" xmlns:ns2="392cedaa-eab3-47fe-9a6e-9ea878a2bb54" xmlns:ns3="c798f8e1-d94f-43b6-bccc-367c41141139" targetNamespace="http://schemas.microsoft.com/office/2006/metadata/properties" ma:root="true" ma:fieldsID="9b05d43af1f1fef90c53f865b6e9612b" ns2:_="" ns3:_="">
    <xsd:import namespace="392cedaa-eab3-47fe-9a6e-9ea878a2bb54"/>
    <xsd:import namespace="c798f8e1-d94f-43b6-bccc-367c41141139"/>
    <xsd:element name="properties">
      <xsd:complexType>
        <xsd:sequence>
          <xsd:element name="documentManagement">
            <xsd:complexType>
              <xsd:all>
                <xsd:element ref="ns2:MediaServiceMetadata" minOccurs="0"/>
                <xsd:element ref="ns2:MediaServiceFastMetadata" minOccurs="0"/>
                <xsd:element ref="ns2:Activ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element ref="ns2:MediaServiceSearchProperties"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2cedaa-eab3-47fe-9a6e-9ea878a2b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Active" ma:index="10" nillable="true" ma:displayName="Active" ma:default="1" ma:description="ACtive or non-active Customer" ma:format="Dropdown" ma:internalName="Active">
      <xsd:simpleType>
        <xsd:restriction base="dms:Boolea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d649d15-5ef6-452c-b25e-4e0203f70b17"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_Flow_SignoffStatus" ma:index="25" nillable="true" ma:displayName="Sign-off status" ma:internalName="Sign_x002d_off_x0020_status">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98f8e1-d94f-43b6-bccc-367c411411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8fe6075-ad3c-43b2-995b-1790178a56e8}" ma:internalName="TaxCatchAll" ma:showField="CatchAllData" ma:web="c798f8e1-d94f-43b6-bccc-367c411411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46CC52-5A97-4F3F-A94E-EB63C63EC836}">
  <ds:schemaRefs>
    <ds:schemaRef ds:uri="http://purl.org/dc/dcmitype/"/>
    <ds:schemaRef ds:uri="392cedaa-eab3-47fe-9a6e-9ea878a2bb54"/>
    <ds:schemaRef ds:uri="http://purl.org/dc/elements/1.1/"/>
    <ds:schemaRef ds:uri="c798f8e1-d94f-43b6-bccc-367c41141139"/>
    <ds:schemaRef ds:uri="http://www.w3.org/XML/1998/namespace"/>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B8C4BC3E-5712-4D8B-9BE3-2381F7BB3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2cedaa-eab3-47fe-9a6e-9ea878a2bb54"/>
    <ds:schemaRef ds:uri="c798f8e1-d94f-43b6-bccc-367c41141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BC327B-C3C1-4E06-92DC-7EC1EA012C4A}">
  <ds:schemaRefs>
    <ds:schemaRef ds:uri="http://schemas.microsoft.com/sharepoint/v3/contenttype/forms"/>
  </ds:schemaRefs>
</ds:datastoreItem>
</file>

<file path=docMetadata/LabelInfo.xml><?xml version="1.0" encoding="utf-8"?>
<clbl:labelList xmlns:clbl="http://schemas.microsoft.com/office/2020/mipLabelMetadata">
  <clbl:label id="{70d22a8d-923a-445e-82d4-32329da21746}" enabled="0" method="" siteId="{70d22a8d-923a-445e-82d4-32329da21746}" removed="1"/>
</clbl:labelList>
</file>

<file path=docProps/app.xml><?xml version="1.0" encoding="utf-8"?>
<Properties xmlns="http://schemas.openxmlformats.org/officeDocument/2006/extended-properties" xmlns:vt="http://schemas.openxmlformats.org/officeDocument/2006/docPropsVTypes">
  <TotalTime>9979</TotalTime>
  <Words>1062</Words>
  <Application>Microsoft Office PowerPoint</Application>
  <PresentationFormat>Widescreen</PresentationFormat>
  <Paragraphs>80</Paragraphs>
  <Slides>12</Slides>
  <Notes>1</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12</vt:i4>
      </vt:variant>
    </vt:vector>
  </HeadingPairs>
  <TitlesOfParts>
    <vt:vector size="24" baseType="lpstr">
      <vt:lpstr>Adelle Rg</vt:lpstr>
      <vt:lpstr>Adelle Sans</vt:lpstr>
      <vt:lpstr>-apple-system</vt:lpstr>
      <vt:lpstr>Arial</vt:lpstr>
      <vt:lpstr>Calibri</vt:lpstr>
      <vt:lpstr>Consolas</vt:lpstr>
      <vt:lpstr>Tenorite</vt:lpstr>
      <vt:lpstr>1_Framsida</vt:lpstr>
      <vt:lpstr>2_Kapitel_utan logo</vt:lpstr>
      <vt:lpstr>3_Innehåll</vt:lpstr>
      <vt:lpstr>Slutbild</vt:lpstr>
      <vt:lpstr>Office Theme</vt:lpstr>
      <vt:lpstr>Gemini AI Chat Web part for SharePoint Online</vt:lpstr>
      <vt:lpstr>Data Access Diagram: the following slide provides details on data privacy</vt:lpstr>
      <vt:lpstr>Data Privacy</vt:lpstr>
      <vt:lpstr>User Interface</vt:lpstr>
      <vt:lpstr>Key features</vt:lpstr>
      <vt:lpstr>Advanced features</vt:lpstr>
      <vt:lpstr>Optional Integrations: SharePoint Search, Company Users, Local Date &amp; Time</vt:lpstr>
      <vt:lpstr>Integrations</vt:lpstr>
      <vt:lpstr>Upload and Summarize PDF content</vt:lpstr>
      <vt:lpstr>Using Gemini Pro Vision for Image Analysis: a Technical Diagram</vt:lpstr>
      <vt:lpstr>Using Gemini Pro Vision for Image Analysis: a Photo</vt:lpstr>
      <vt:lpstr>Gemini AI Chat web part for SharePoint Online, configurable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Chats web part for SharePoint Online</dc:title>
  <dc:creator>admin</dc:creator>
  <cp:lastModifiedBy>O365 Admin, Goodtech</cp:lastModifiedBy>
  <cp:revision>582</cp:revision>
  <dcterms:created xsi:type="dcterms:W3CDTF">2022-08-11T07:43:00Z</dcterms:created>
  <dcterms:modified xsi:type="dcterms:W3CDTF">2024-01-02T21:38:59Z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0x0101008D2B64339E820D49817C0EC2C570556A</vt:lpwstr>
  </property>
  <property fmtid="{D5CDD505-2E9C-101B-9397-08002B2CF9AE}" pid="3" name="MediaServiceImageTags">
    <vt:lpwstr/>
  </property>
</Properties>
</file>