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  <p:sldMasterId id="2147483679" r:id="rId2"/>
    <p:sldMasterId id="2147483692" r:id="rId3"/>
    <p:sldMasterId id="2147483705" r:id="rId4"/>
  </p:sldMasterIdLst>
  <p:notesMasterIdLst>
    <p:notesMasterId r:id="rId57"/>
  </p:notesMasterIdLst>
  <p:handoutMasterIdLst>
    <p:handoutMasterId r:id="rId58"/>
  </p:handoutMasterIdLst>
  <p:sldIdLst>
    <p:sldId id="256" r:id="rId5"/>
    <p:sldId id="261" r:id="rId6"/>
    <p:sldId id="262" r:id="rId7"/>
    <p:sldId id="263" r:id="rId8"/>
    <p:sldId id="342" r:id="rId9"/>
    <p:sldId id="264" r:id="rId10"/>
    <p:sldId id="265" r:id="rId11"/>
    <p:sldId id="266" r:id="rId12"/>
    <p:sldId id="267" r:id="rId13"/>
    <p:sldId id="268" r:id="rId14"/>
    <p:sldId id="276" r:id="rId15"/>
    <p:sldId id="340" r:id="rId16"/>
    <p:sldId id="356" r:id="rId17"/>
    <p:sldId id="277" r:id="rId18"/>
    <p:sldId id="280" r:id="rId19"/>
    <p:sldId id="281" r:id="rId20"/>
    <p:sldId id="286" r:id="rId21"/>
    <p:sldId id="288" r:id="rId22"/>
    <p:sldId id="296" r:id="rId23"/>
    <p:sldId id="297" r:id="rId24"/>
    <p:sldId id="298" r:id="rId25"/>
    <p:sldId id="299" r:id="rId26"/>
    <p:sldId id="302" r:id="rId27"/>
    <p:sldId id="344" r:id="rId28"/>
    <p:sldId id="345" r:id="rId29"/>
    <p:sldId id="304" r:id="rId30"/>
    <p:sldId id="306" r:id="rId31"/>
    <p:sldId id="335" r:id="rId32"/>
    <p:sldId id="307" r:id="rId33"/>
    <p:sldId id="308" r:id="rId34"/>
    <p:sldId id="311" r:id="rId35"/>
    <p:sldId id="336" r:id="rId36"/>
    <p:sldId id="312" r:id="rId37"/>
    <p:sldId id="313" r:id="rId38"/>
    <p:sldId id="343" r:id="rId39"/>
    <p:sldId id="315" r:id="rId40"/>
    <p:sldId id="317" r:id="rId41"/>
    <p:sldId id="337" r:id="rId42"/>
    <p:sldId id="338" r:id="rId43"/>
    <p:sldId id="326" r:id="rId44"/>
    <p:sldId id="327" r:id="rId45"/>
    <p:sldId id="346" r:id="rId46"/>
    <p:sldId id="357" r:id="rId47"/>
    <p:sldId id="347" r:id="rId48"/>
    <p:sldId id="348" r:id="rId49"/>
    <p:sldId id="349" r:id="rId50"/>
    <p:sldId id="350" r:id="rId51"/>
    <p:sldId id="352" r:id="rId52"/>
    <p:sldId id="353" r:id="rId53"/>
    <p:sldId id="354" r:id="rId54"/>
    <p:sldId id="355" r:id="rId55"/>
    <p:sldId id="33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4199"/>
  </p:normalViewPr>
  <p:slideViewPr>
    <p:cSldViewPr>
      <p:cViewPr varScale="1">
        <p:scale>
          <a:sx n="114" d="100"/>
          <a:sy n="114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esProps" Target="presProp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Relationship Id="rId3" Type="http://schemas.openxmlformats.org/officeDocument/2006/relationships/hyperlink" Target="https://en.wikipedia.org/wiki/Responsibility-driven_design" TargetMode="Externa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F5CE1F71-6C2F-A544-BE86-05D16DEBB8C0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2</a:t>
            </a:fld>
            <a:endParaRPr lang="en-US">
              <a:latin typeface="Arial" pitchFamily="-107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050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0433F-509F-FA4C-9B2D-50C74E6210F0}" type="slidenum">
              <a:rPr lang="en-US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945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572339-25E6-D147-92D2-B970D7D4B999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1307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A48C5-0CD9-014B-BDDE-4CD3AD106637}" type="slidenum">
              <a:rPr lang="en-US"/>
              <a:pPr/>
              <a:t>19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94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523FC-6BFF-D74A-ABA9-8E00CA0876A4}" type="slidenum">
              <a:rPr lang="en-US"/>
              <a:pPr/>
              <a:t>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050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0FD22-A371-FF40-B542-9C9A54ADCF0E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70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A39C74-7D65-554D-9598-B03FF2251A3C}" type="slidenum">
              <a:rPr lang="en-US"/>
              <a:pPr/>
              <a:t>22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23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B3F25-B072-9747-92C9-1E24D022D373}" type="slidenum">
              <a:rPr lang="en-US"/>
              <a:pPr/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077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Interestingly, self is just the conventional name. It can be anything...</a:t>
            </a:r>
          </a:p>
        </p:txBody>
      </p:sp>
    </p:spTree>
    <p:extLst>
      <p:ext uri="{BB962C8B-B14F-4D97-AF65-F5344CB8AC3E}">
        <p14:creationId xmlns:p14="http://schemas.microsoft.com/office/powerpoint/2010/main" val="195096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29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16C99-A878-414B-969E-FDE07E2BBA4A}" type="slidenum">
              <a:rPr lang="en-US"/>
              <a:pPr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060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40AF95EB-AEA5-3449-A85F-21AED27B4614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3</a:t>
            </a:fld>
            <a:endParaRPr lang="en-US">
              <a:latin typeface="Arial" pitchFamily="-107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877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BED43-E628-544E-8A72-22D206582C81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480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7748C-D0AF-384E-BEEA-97BCAD1A47B1}" type="slidenum">
              <a:rPr lang="en-US"/>
              <a:pPr/>
              <a:t>34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275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019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DB971-D796-844F-B6DA-5E84281D5ED8}" type="slidenum">
              <a:rPr lang="en-US"/>
              <a:pPr/>
              <a:t>40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316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39419-F39F-DD48-B161-342FBB0D4C2B}" type="slidenum">
              <a:rPr lang="en-US"/>
              <a:pPr/>
              <a:t>41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876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97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331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004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578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05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70A23D54-4624-A64B-8364-574F0B5C5C10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4</a:t>
            </a:fld>
            <a:endParaRPr lang="en-US">
              <a:latin typeface="Arial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477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relates to “Responsibility-Driven Design”  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https://en.wikipedia.org/wiki/Responsibility-driven_design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626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487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900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Students could rewrite this list as a pseudocode-style loop</a:t>
            </a:r>
          </a:p>
        </p:txBody>
      </p:sp>
    </p:spTree>
    <p:extLst>
      <p:ext uri="{BB962C8B-B14F-4D97-AF65-F5344CB8AC3E}">
        <p14:creationId xmlns:p14="http://schemas.microsoft.com/office/powerpoint/2010/main" val="1180777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96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A8E4A3E4-8DB8-1443-9891-2CB5478547FC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6</a:t>
            </a:fld>
            <a:endParaRPr lang="en-US">
              <a:latin typeface="Arial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52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38E66844-7180-0246-9C29-A7B3701B4BD5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7</a:t>
            </a:fld>
            <a:endParaRPr lang="en-US">
              <a:latin typeface="Arial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6D63F846-A254-9C4E-907C-A3324045C025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8</a:t>
            </a:fld>
            <a:endParaRPr lang="en-US">
              <a:latin typeface="Arial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0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68325630-4134-AF4B-A8BB-AF0E0A7B7583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9</a:t>
            </a:fld>
            <a:endParaRPr lang="en-US">
              <a:latin typeface="Arial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570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Wingdings" pitchFamily="-107" charset="2"/>
              <a:buChar char="n"/>
            </a:pPr>
            <a:fld id="{FF8F15D0-8399-8848-8EE4-9E61F0161145}" type="slidenum">
              <a:rPr lang="en-US">
                <a:latin typeface="Arial" pitchFamily="-107" charset="0"/>
              </a:rPr>
              <a:pPr>
                <a:buFont typeface="Wingdings" pitchFamily="-107" charset="2"/>
                <a:buChar char="n"/>
              </a:pPr>
              <a:t>10</a:t>
            </a:fld>
            <a:endParaRPr lang="en-US">
              <a:latin typeface="Arial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19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1D9E-50F5-8C4D-AA34-1D71A32F9BA9}" type="datetime1">
              <a:rPr lang="en-AU" smtClean="0"/>
              <a:t>19/07/2016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5263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44AC-AFA1-3F4E-8280-844AD2331AC8}" type="datetime1">
              <a:rPr lang="en-AU" smtClean="0"/>
              <a:t>19/07/2016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111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10E6-7D4C-E44D-9FCD-DAA80922CAC3}" type="datetime1">
              <a:rPr lang="en-AU" smtClean="0"/>
              <a:t>19/07/2016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21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421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52400" y="152400"/>
            <a:ext cx="8839200" cy="58674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7504" y="466725"/>
            <a:ext cx="6990300" cy="2133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rgbClr val="333399"/>
              </a:buClr>
              <a:buSzPct val="100000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7504" y="2996952"/>
            <a:ext cx="7056899" cy="2304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rgbClr val="888888"/>
              </a:buClr>
              <a:buSzPct val="1000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2pPr>
            <a:lvl3pPr marL="685800" marR="0" lvl="2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3pPr>
            <a:lvl4pPr marL="1028700" marR="0" lvl="3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4pPr>
            <a:lvl5pPr marL="1371600" marR="0" lvl="4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876255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315200" y="1066800"/>
            <a:ext cx="0" cy="44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7310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spcAft>
                <a:spcPts val="1000"/>
              </a:spcAft>
              <a:buClr>
                <a:srgbClr val="330066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spcAft>
                <a:spcPts val="1000"/>
              </a:spcAft>
              <a:buClr>
                <a:srgbClr val="669999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spcAft>
                <a:spcPts val="1000"/>
              </a:spcAft>
              <a:buClr>
                <a:srgbClr val="CCCC00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spcAft>
                <a:spcPts val="1000"/>
              </a:spcAft>
              <a:buClr>
                <a:srgbClr val="76923C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spcAft>
                <a:spcPts val="1000"/>
              </a:spcAft>
              <a:buClr>
                <a:srgbClr val="5F497A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87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342900" lvl="1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685800" lvl="2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028700" lvl="3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371600" lvl="4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714500" lvl="5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057400" lvl="6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400300" lvl="7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743200" lvl="8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425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36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04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555400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777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416" y="225360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7504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07504" y="1484783"/>
            <a:ext cx="4389899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4008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4008" y="1484783"/>
            <a:ext cx="4392600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987698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5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600" b="1">
                <a:solidFill>
                  <a:srgbClr val="333399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6B7-BE87-684E-A7D7-6D0338CDD768}" type="datetime1">
              <a:rPr lang="en-AU" smtClean="0"/>
              <a:t>19/07/2016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17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6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37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76672"/>
            <a:ext cx="3008399" cy="958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5049" y="476672"/>
            <a:ext cx="5111699" cy="564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435101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87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7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7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699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42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9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00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417950"/>
            <a:ext cx="8229600" cy="51497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17906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7504" y="466725"/>
            <a:ext cx="6990300" cy="2133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rgbClr val="333399"/>
              </a:buClr>
              <a:buSzPct val="100000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7504" y="2996952"/>
            <a:ext cx="7056899" cy="2304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rgbClr val="888888"/>
              </a:buClr>
              <a:buSzPct val="1000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2pPr>
            <a:lvl3pPr marL="685800" marR="0" lvl="2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3pPr>
            <a:lvl4pPr marL="1028700" marR="0" lvl="3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4pPr>
            <a:lvl5pPr marL="1371600" marR="0" lvl="4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876255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315200" y="1066800"/>
            <a:ext cx="0" cy="44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6399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spcAft>
                <a:spcPts val="1000"/>
              </a:spcAft>
              <a:buClr>
                <a:srgbClr val="330066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spcAft>
                <a:spcPts val="1000"/>
              </a:spcAft>
              <a:buClr>
                <a:srgbClr val="669999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spcAft>
                <a:spcPts val="1000"/>
              </a:spcAft>
              <a:buClr>
                <a:srgbClr val="CCCC00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spcAft>
                <a:spcPts val="1000"/>
              </a:spcAft>
              <a:buClr>
                <a:srgbClr val="76923C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spcAft>
                <a:spcPts val="1000"/>
              </a:spcAft>
              <a:buClr>
                <a:srgbClr val="5F497A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720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342900" lvl="1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685800" lvl="2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028700" lvl="3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371600" lvl="4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714500" lvl="5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057400" lvl="6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400300" lvl="7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743200" lvl="8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114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E4B9-0A6E-9344-8B79-14B4A2823280}" type="datetime1">
              <a:rPr lang="en-AU" smtClean="0"/>
              <a:t>19/07/2016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0879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36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04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555400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265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416" y="225360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7504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07504" y="1484783"/>
            <a:ext cx="4389899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4008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4008" y="1484783"/>
            <a:ext cx="4392600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987698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9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8994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048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76672"/>
            <a:ext cx="3008399" cy="958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5049" y="476672"/>
            <a:ext cx="5111699" cy="564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435101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88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7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7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866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301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9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594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417950"/>
            <a:ext cx="8229600" cy="51497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21653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7504" y="466725"/>
            <a:ext cx="6990300" cy="2133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Clr>
                <a:srgbClr val="333399"/>
              </a:buClr>
              <a:buSzPct val="100000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07504" y="2996952"/>
            <a:ext cx="7056899" cy="2304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500"/>
              </a:spcBef>
              <a:buClr>
                <a:srgbClr val="888888"/>
              </a:buClr>
              <a:buSzPct val="1000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2pPr>
            <a:lvl3pPr marL="685800" marR="0" lvl="2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3pPr>
            <a:lvl4pPr marL="1028700" marR="0" lvl="3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4pPr>
            <a:lvl5pPr marL="1371600" marR="0" lvl="4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876255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315200" y="1066800"/>
            <a:ext cx="0" cy="44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632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26D6-E551-BC4F-95A4-4CA4FE72C9D9}" type="datetime1">
              <a:rPr lang="en-AU" smtClean="0"/>
              <a:t>19/07/2016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304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197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spcAft>
                <a:spcPts val="1000"/>
              </a:spcAft>
              <a:buClr>
                <a:srgbClr val="330066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spcAft>
                <a:spcPts val="1000"/>
              </a:spcAft>
              <a:buClr>
                <a:srgbClr val="669999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spcAft>
                <a:spcPts val="1000"/>
              </a:spcAft>
              <a:buClr>
                <a:srgbClr val="CCCC00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spcAft>
                <a:spcPts val="1000"/>
              </a:spcAft>
              <a:buClr>
                <a:srgbClr val="76923C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spcAft>
                <a:spcPts val="1000"/>
              </a:spcAft>
              <a:buClr>
                <a:srgbClr val="5F497A"/>
              </a:buClr>
              <a:buSzPct val="1000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1000"/>
              </a:spcAft>
              <a:buSzPct val="100000"/>
              <a:buFont typeface="Calibri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872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342900" lvl="1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685800" lvl="2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028700" lvl="3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371600" lvl="4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714500" lvl="5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057400" lvl="6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400300" lvl="7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743200" lvl="8" indent="0" rtl="0">
              <a:spcBef>
                <a:spcPts val="0"/>
              </a:spcBef>
              <a:buClr>
                <a:srgbClr val="888888"/>
              </a:buClr>
              <a:buSzPct val="1000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44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36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04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052737"/>
            <a:ext cx="4388400" cy="5073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SzPct val="1000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SzPct val="100000"/>
              <a:buFont typeface="Calibri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555400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855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416" y="225360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07504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07504" y="1484783"/>
            <a:ext cx="4389899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4008" y="980728"/>
            <a:ext cx="4392600" cy="50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lvl="0" indent="0" rtl="0">
              <a:spcBef>
                <a:spcPts val="0"/>
              </a:spcBef>
              <a:buClr>
                <a:srgbClr val="333399"/>
              </a:buClr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4008" y="1484783"/>
            <a:ext cx="4392600" cy="4680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lvl="0" indent="-177800" rtl="0">
              <a:spcBef>
                <a:spcPts val="0"/>
              </a:spcBef>
              <a:buClr>
                <a:srgbClr val="330066"/>
              </a:buClr>
              <a:buFont typeface="Calibri"/>
              <a:buChar char="●"/>
              <a:defRPr/>
            </a:lvl1pPr>
            <a:lvl2pPr marL="558800" lvl="1" indent="-139700" rtl="0">
              <a:spcBef>
                <a:spcPts val="0"/>
              </a:spcBef>
              <a:buClr>
                <a:srgbClr val="669999"/>
              </a:buClr>
              <a:buFont typeface="Calibri"/>
              <a:buChar char="●"/>
              <a:defRPr/>
            </a:lvl2pPr>
            <a:lvl3pPr marL="863600" lvl="2" indent="-101600" rtl="0">
              <a:spcBef>
                <a:spcPts val="0"/>
              </a:spcBef>
              <a:buClr>
                <a:srgbClr val="CCCC00"/>
              </a:buClr>
              <a:buFont typeface="Calibri"/>
              <a:buChar char="●"/>
              <a:defRPr/>
            </a:lvl3pPr>
            <a:lvl4pPr marL="1206500" lvl="3" indent="-101600" rtl="0">
              <a:spcBef>
                <a:spcPts val="0"/>
              </a:spcBef>
              <a:buClr>
                <a:srgbClr val="76923C"/>
              </a:buClr>
              <a:buFont typeface="Calibri"/>
              <a:buChar char="●"/>
              <a:defRPr/>
            </a:lvl4pPr>
            <a:lvl5pPr marL="1549400" lvl="4" indent="-101600" rtl="0">
              <a:spcBef>
                <a:spcPts val="0"/>
              </a:spcBef>
              <a:buClr>
                <a:srgbClr val="5F497A"/>
              </a:buClr>
              <a:buFont typeface="Calibri"/>
              <a:buChar char="●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987698" y="6381329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214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buSzPct val="100000"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61015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976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76672"/>
            <a:ext cx="3008399" cy="9584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575049" y="476672"/>
            <a:ext cx="5111699" cy="564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435101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927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792287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pic" idx="2"/>
          </p:nvPr>
        </p:nvSpPr>
        <p:spPr>
          <a:xfrm>
            <a:off x="1792287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2287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342900" lvl="1" indent="0" rtl="0">
              <a:spcBef>
                <a:spcPts val="0"/>
              </a:spcBef>
              <a:buFont typeface="Calibri"/>
              <a:buNone/>
              <a:defRPr/>
            </a:lvl2pPr>
            <a:lvl3pPr marL="685800" lvl="2" indent="0" rtl="0">
              <a:spcBef>
                <a:spcPts val="0"/>
              </a:spcBef>
              <a:buFont typeface="Calibri"/>
              <a:buNone/>
              <a:defRPr/>
            </a:lvl3pPr>
            <a:lvl4pPr marL="1028700" lvl="3" indent="0" rtl="0">
              <a:spcBef>
                <a:spcPts val="0"/>
              </a:spcBef>
              <a:buFont typeface="Calibri"/>
              <a:buNone/>
              <a:defRPr/>
            </a:lvl4pPr>
            <a:lvl5pPr marL="1371600" lvl="4" indent="0" rtl="0">
              <a:spcBef>
                <a:spcPts val="0"/>
              </a:spcBef>
              <a:buFont typeface="Calibri"/>
              <a:buNone/>
              <a:defRPr/>
            </a:lvl5pPr>
            <a:lvl6pPr marL="1714500" lvl="5" indent="0" rtl="0">
              <a:spcBef>
                <a:spcPts val="0"/>
              </a:spcBef>
              <a:buFont typeface="Calibri"/>
              <a:buNone/>
              <a:defRPr/>
            </a:lvl6pPr>
            <a:lvl7pPr marL="2057400" lvl="6" indent="0" rtl="0">
              <a:spcBef>
                <a:spcPts val="0"/>
              </a:spcBef>
              <a:buFont typeface="Calibri"/>
              <a:buNone/>
              <a:defRPr/>
            </a:lvl7pPr>
            <a:lvl8pPr marL="2400300" lvl="7" indent="0" rtl="0">
              <a:spcBef>
                <a:spcPts val="0"/>
              </a:spcBef>
              <a:buFont typeface="Calibri"/>
              <a:buNone/>
              <a:defRPr/>
            </a:lvl8pPr>
            <a:lvl9pPr marL="27432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40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4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6472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9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342900" marR="0" lvl="1" indent="0" algn="l" rtl="0">
              <a:spcBef>
                <a:spcPts val="0"/>
              </a:spcBef>
              <a:defRPr/>
            </a:lvl2pPr>
            <a:lvl3pPr marL="685800" marR="0" lvl="2" indent="0" algn="l" rtl="0">
              <a:spcBef>
                <a:spcPts val="0"/>
              </a:spcBef>
              <a:defRPr/>
            </a:lvl3pPr>
            <a:lvl4pPr marL="1028700" marR="0" lvl="3" indent="0" algn="l" rtl="0">
              <a:spcBef>
                <a:spcPts val="0"/>
              </a:spcBef>
              <a:defRPr/>
            </a:lvl4pPr>
            <a:lvl5pPr marL="1371600" marR="0" lvl="4" indent="0" algn="l" rtl="0">
              <a:spcBef>
                <a:spcPts val="0"/>
              </a:spcBef>
              <a:defRPr/>
            </a:lvl5pPr>
            <a:lvl6pPr marL="1714500" marR="0" lvl="5" indent="0" algn="l" rtl="0">
              <a:spcBef>
                <a:spcPts val="0"/>
              </a:spcBef>
              <a:defRPr/>
            </a:lvl6pPr>
            <a:lvl7pPr marL="2057400" marR="0" lvl="6" indent="0" algn="l" rtl="0">
              <a:spcBef>
                <a:spcPts val="0"/>
              </a:spcBef>
              <a:defRPr/>
            </a:lvl7pPr>
            <a:lvl8pPr marL="2400300" marR="0" lvl="7" indent="0" algn="l" rtl="0">
              <a:spcBef>
                <a:spcPts val="0"/>
              </a:spcBef>
              <a:defRPr/>
            </a:lvl8pPr>
            <a:lvl9pPr marL="27432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5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B5C-E4D2-AB45-816C-28C460552327}" type="datetime1">
              <a:rPr lang="en-AU" smtClean="0"/>
              <a:t>19/07/2016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7698" y="6381328"/>
            <a:ext cx="2133600" cy="365125"/>
          </a:xfrm>
        </p:spPr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041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417950"/>
            <a:ext cx="8229600" cy="5149799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2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3BF9-975F-B142-BF9E-5AC6295701DE}" type="datetime1">
              <a:rPr lang="en-AU" smtClean="0"/>
              <a:t>19/07/2016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73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87EA-12C4-A240-A401-3AD3A48A23A9}" type="datetime1">
              <a:rPr lang="en-AU" smtClean="0"/>
              <a:t>19/07/2016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6042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F0DA-C255-A847-85AE-A934FAEC8BBD}" type="datetime1">
              <a:rPr lang="en-AU" smtClean="0"/>
              <a:t>19/07/2016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63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179F-55DE-C540-92BF-571C8D027E0E}" type="datetime1">
              <a:rPr lang="en-AU" smtClean="0"/>
              <a:t>19/07/2016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0467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F6370504-3B74-F74D-8105-088CF052720C}" type="datetime1">
              <a:rPr lang="en-AU" smtClean="0"/>
              <a:t>19/07/2016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B7E84A10-CF9E-E142-AA5B-D4A548E7394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0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8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51775" y="152400"/>
            <a:ext cx="1292100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pPr fontAlgn="auto"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pPr fontAlgn="auto"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" sz="9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SzPct val="25000"/>
              </a:pPr>
              <a:t>‹#›</a:t>
            </a:fld>
            <a:endParaRPr lang="en" sz="9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474250"/>
            <a:ext cx="8229600" cy="4652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»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76251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51775" y="152400"/>
            <a:ext cx="1292100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pPr fontAlgn="auto"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pPr fontAlgn="auto"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" sz="9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SzPct val="25000"/>
              </a:pPr>
              <a:t>‹#›</a:t>
            </a:fld>
            <a:endParaRPr lang="en" sz="9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474250"/>
            <a:ext cx="8229600" cy="4652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»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9275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851775" y="152400"/>
            <a:ext cx="1292100" cy="5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rtl="0">
              <a:spcBef>
                <a:spcPts val="0"/>
              </a:spcBef>
              <a:buSzPct val="100000"/>
              <a:buFont typeface="Calibri"/>
              <a:defRPr sz="36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pPr fontAlgn="auto"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00000"/>
              <a:defRPr sz="1100"/>
            </a:lvl1pPr>
            <a:lvl2pPr marL="342900" marR="0" lvl="1" indent="0" algn="l" rtl="0">
              <a:spcBef>
                <a:spcPts val="0"/>
              </a:spcBef>
              <a:buSzPct val="100000"/>
              <a:defRPr sz="1100"/>
            </a:lvl2pPr>
            <a:lvl3pPr marL="685800" marR="0" lvl="2" indent="0" algn="l" rtl="0">
              <a:spcBef>
                <a:spcPts val="0"/>
              </a:spcBef>
              <a:buSzPct val="100000"/>
              <a:defRPr sz="1100"/>
            </a:lvl3pPr>
            <a:lvl4pPr marL="1028700" marR="0" lvl="3" indent="0" algn="l" rtl="0">
              <a:spcBef>
                <a:spcPts val="0"/>
              </a:spcBef>
              <a:buSzPct val="100000"/>
              <a:defRPr sz="1100"/>
            </a:lvl4pPr>
            <a:lvl5pPr marL="1371600" marR="0" lvl="4" indent="0" algn="l" rtl="0">
              <a:spcBef>
                <a:spcPts val="0"/>
              </a:spcBef>
              <a:buSzPct val="100000"/>
              <a:defRPr sz="1100"/>
            </a:lvl5pPr>
            <a:lvl6pPr marL="1714500" marR="0" lvl="5" indent="0" algn="l" rtl="0">
              <a:spcBef>
                <a:spcPts val="0"/>
              </a:spcBef>
              <a:buSzPct val="100000"/>
              <a:defRPr sz="1100"/>
            </a:lvl6pPr>
            <a:lvl7pPr marL="2057400" marR="0" lvl="6" indent="0" algn="l" rtl="0">
              <a:spcBef>
                <a:spcPts val="0"/>
              </a:spcBef>
              <a:buSzPct val="100000"/>
              <a:defRPr sz="1100"/>
            </a:lvl7pPr>
            <a:lvl8pPr marL="2400300" marR="0" lvl="7" indent="0" algn="l" rtl="0">
              <a:spcBef>
                <a:spcPts val="0"/>
              </a:spcBef>
              <a:buSzPct val="100000"/>
              <a:defRPr sz="1100"/>
            </a:lvl8pPr>
            <a:lvl9pPr marL="2743200" marR="0" lvl="8" indent="0" algn="l" rtl="0">
              <a:spcBef>
                <a:spcPts val="0"/>
              </a:spcBef>
              <a:buSzPct val="100000"/>
              <a:defRPr sz="1100"/>
            </a:lvl9pPr>
          </a:lstStyle>
          <a:p>
            <a:pPr fontAlgn="auto">
              <a:spcAft>
                <a:spcPts val="0"/>
              </a:spcAft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en" sz="9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 fontAlgn="auto">
                <a:spcBef>
                  <a:spcPts val="0"/>
                </a:spcBef>
                <a:spcAft>
                  <a:spcPts val="0"/>
                </a:spcAft>
                <a:buSzPct val="25000"/>
              </a:pPr>
              <a:t>‹#›</a:t>
            </a:fld>
            <a:endParaRPr lang="en" sz="9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152399"/>
          </a:xfrm>
          <a:prstGeom prst="rect">
            <a:avLst/>
          </a:prstGeom>
          <a:gradFill>
            <a:gsLst>
              <a:gs pos="0">
                <a:srgbClr val="00AEEF"/>
              </a:gs>
              <a:gs pos="100000">
                <a:srgbClr val="2E3192"/>
              </a:gs>
            </a:gsLst>
            <a:lin ang="0" scaled="0"/>
          </a:gra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474250"/>
            <a:ext cx="8229600" cy="46520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01600" algn="l" rtl="0">
              <a:spcBef>
                <a:spcPts val="5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7620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»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Calibri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7293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dev/peps/pep-000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5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Template vs exemplar</a:t>
            </a:r>
            <a:endParaRPr 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cutter is a template for stamping out cookies, the cookie is what is made each time the cutter is used</a:t>
            </a:r>
          </a:p>
          <a:p>
            <a:r>
              <a:rPr lang="en-US" dirty="0" smtClean="0"/>
              <a:t>One template can be used to make an infinite number of cookies, each one similar to the others.</a:t>
            </a:r>
          </a:p>
          <a:p>
            <a:r>
              <a:rPr lang="en" dirty="0" smtClean="0"/>
              <a:t>When </a:t>
            </a:r>
            <a:r>
              <a:rPr lang="en" dirty="0"/>
              <a:t>you create an </a:t>
            </a:r>
            <a:r>
              <a:rPr lang="en" b="1" i="1" dirty="0"/>
              <a:t>object</a:t>
            </a:r>
            <a:r>
              <a:rPr lang="en" dirty="0"/>
              <a:t>, you create an </a:t>
            </a:r>
            <a:r>
              <a:rPr lang="en" b="1" i="1" dirty="0"/>
              <a:t>instance</a:t>
            </a:r>
            <a:r>
              <a:rPr lang="en" dirty="0"/>
              <a:t> of a </a:t>
            </a:r>
            <a:r>
              <a:rPr lang="en" b="1" i="1" dirty="0" smtClean="0"/>
              <a:t>class</a:t>
            </a:r>
            <a:endParaRPr lang="en-US" b="1" i="1" dirty="0" smtClean="0"/>
          </a:p>
          <a:p>
            <a:r>
              <a:rPr lang="en-US" dirty="0"/>
              <a:t>You define a class as a way to generate new instances of that </a:t>
            </a:r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First Class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2000"/>
            <a:ext cx="8458201" cy="177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907084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ea typeface="ＭＳ Ｐゴシック" charset="-128"/>
              </a:rPr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According to Python Style Guide </a:t>
            </a: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ea typeface="+mn-ea"/>
                <a:cs typeface="+mn-cs"/>
                <a:hlinkClick r:id="rId2"/>
              </a:rPr>
              <a:t>http://www.python.org/dev/peps/pep-0008/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Class names start with a capital, e.g.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StudentRecord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>
              <a:defRPr/>
            </a:pPr>
            <a:r>
              <a:rPr lang="en-US" dirty="0"/>
              <a:t>called </a:t>
            </a:r>
            <a:r>
              <a:rPr lang="en-US" dirty="0" err="1"/>
              <a:t>CapWords</a:t>
            </a:r>
            <a:r>
              <a:rPr lang="en-US" dirty="0"/>
              <a:t> or </a:t>
            </a:r>
            <a:r>
              <a:rPr lang="en-US" dirty="0" err="1"/>
              <a:t>PascalCase</a:t>
            </a:r>
            <a:endParaRPr lang="en-US" dirty="0" smtClean="0"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Method names follow the same convention as function names: </a:t>
            </a:r>
            <a:r>
              <a:rPr lang="en-US" dirty="0" err="1" smtClean="0">
                <a:latin typeface="Courier New"/>
                <a:ea typeface="+mn-ea"/>
                <a:cs typeface="Courier New"/>
              </a:rPr>
              <a:t>get_value</a:t>
            </a:r>
            <a:endParaRPr lang="en-US" dirty="0">
              <a:latin typeface="Courier New"/>
              <a:ea typeface="+mn-ea"/>
              <a:cs typeface="Courier New"/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577AD-E5E0-BD45-B9F4-8A46B7965DA2}" type="slidenum">
              <a:rPr lang="en-US" altLang="en-US" sz="1400">
                <a:solidFill>
                  <a:srgbClr val="0066B3"/>
                </a:solidFill>
              </a:rPr>
              <a:pPr eaLnBrk="1" hangingPunct="1"/>
              <a:t>13</a:t>
            </a:fld>
            <a:endParaRPr lang="en-US" altLang="en-US" sz="1400">
              <a:solidFill>
                <a:srgbClr val="0066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8600" y="533399"/>
            <a:ext cx="8229600" cy="63028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reference</a:t>
            </a:r>
            <a:endParaRPr lang="en-US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refer to the attributes of an object by using a dot reference, of the form:</a:t>
            </a:r>
          </a:p>
          <a:p>
            <a:pPr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object.attribute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the attribute can be a variable or a function</a:t>
            </a:r>
          </a:p>
          <a:p>
            <a:r>
              <a:rPr lang="en-US" dirty="0" smtClean="0"/>
              <a:t>it is part of the object, either directly or by that object being part of a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</a:t>
            </a:r>
            <a:r>
              <a:rPr lang="en-US" dirty="0" err="1" smtClean="0">
                <a:latin typeface="Courier New"/>
                <a:cs typeface="Courier New"/>
              </a:rPr>
              <a:t>my_instance.my_va</a:t>
            </a:r>
            <a:r>
              <a:rPr lang="en-US" dirty="0" err="1">
                <a:latin typeface="Courier New"/>
                <a:cs typeface="Courier New"/>
              </a:rPr>
              <a:t>l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print a variable associated with the object </a:t>
            </a:r>
            <a:r>
              <a:rPr lang="en-US" dirty="0" err="1" smtClean="0">
                <a:latin typeface="Courier New"/>
                <a:cs typeface="Courier New"/>
              </a:rPr>
              <a:t>my_instance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my_instance.my_method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/>
              <a:t>call a method associated with the object </a:t>
            </a:r>
            <a:r>
              <a:rPr lang="en-US" dirty="0" err="1" smtClean="0">
                <a:latin typeface="Courier New"/>
                <a:cs typeface="Courier New"/>
              </a:rPr>
              <a:t>my_instance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variable versus method, you can tell by the parentheses at the end of the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knows its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each instance has as its type the class that it was made from, an instance remembers its class</a:t>
            </a:r>
          </a:p>
          <a:p>
            <a:r>
              <a:rPr lang="en-US" dirty="0" smtClean="0"/>
              <a:t>This is often called the </a:t>
            </a:r>
            <a:r>
              <a:rPr lang="en-US" b="1" i="1" dirty="0" smtClean="0"/>
              <a:t>instance-of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stored in the </a:t>
            </a:r>
            <a:r>
              <a:rPr lang="en-US" dirty="0" smtClean="0">
                <a:latin typeface="Monaco"/>
                <a:cs typeface="Monaco"/>
              </a:rPr>
              <a:t>__class__</a:t>
            </a:r>
            <a:r>
              <a:rPr lang="en-US" dirty="0" smtClean="0"/>
              <a:t> attribute of the instance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advantage of the </a:t>
            </a:r>
            <a:r>
              <a:rPr lang="en-US" b="1" i="1" dirty="0" smtClean="0"/>
              <a:t>instance-of </a:t>
            </a:r>
            <a:r>
              <a:rPr lang="en-US" dirty="0" smtClean="0"/>
              <a:t>relationship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first two rules in object scope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First, look in the object itself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If the attribute is not found, look up to the class of the object and search for the attribute there.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versus function</a:t>
            </a:r>
            <a:endParaRPr lang="en-US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discussed before, a method and a function are closely related. They are both “small programs” that have parameters, perform some operation and (potentially) return a value</a:t>
            </a:r>
          </a:p>
          <a:p>
            <a:endParaRPr lang="en-US" smtClean="0"/>
          </a:p>
          <a:p>
            <a:r>
              <a:rPr lang="en-US" smtClean="0"/>
              <a:t>main difference is that methods are functions tied to a particular object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object </a:t>
            </a:r>
            <a:r>
              <a:rPr lang="en-US" dirty="0"/>
              <a:t>oriented </a:t>
            </a:r>
            <a:r>
              <a:rPr lang="en-US" dirty="0" smtClean="0"/>
              <a:t>programming?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short answer is that object oriented programming (OOP) is a way to think about “objects” in a program (such as variables, functions, etc.)</a:t>
            </a:r>
          </a:p>
          <a:p>
            <a:r>
              <a:rPr lang="en-US" dirty="0" smtClean="0"/>
              <a:t>A program becomes less a list of instructions and more a set of objects and how they interact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difference in calling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-108" charset="2"/>
              <a:buNone/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functions are called, methods are called in the context of an object:</a:t>
            </a:r>
          </a:p>
          <a:p>
            <a:pPr marL="0" indent="0"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function: </a:t>
            </a:r>
          </a:p>
          <a:p>
            <a:pPr marL="0" indent="0" eaLnBrk="1" hangingPunct="1">
              <a:buFont typeface="Wingdings" pitchFamily="-108" charset="2"/>
              <a:buNone/>
            </a:pPr>
            <a:r>
              <a:rPr lang="en-US" sz="2800" dirty="0"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do_something</a:t>
            </a:r>
            <a:r>
              <a:rPr lang="en-US" sz="2800" dirty="0">
                <a:solidFill>
                  <a:schemeClr val="tx2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(param1)</a:t>
            </a:r>
            <a:endParaRPr lang="en-US" sz="2800" dirty="0">
              <a:solidFill>
                <a:schemeClr val="tx2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marL="0" indent="0"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method: </a:t>
            </a:r>
          </a:p>
          <a:p>
            <a:pPr marL="0" indent="0" eaLnBrk="1" hangingPunct="1">
              <a:buFont typeface="Wingdings" pitchFamily="-108" charset="2"/>
              <a:buNone/>
            </a:pPr>
            <a:r>
              <a:rPr lang="en-US" sz="2800" dirty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an_object.do_something</a:t>
            </a:r>
            <a:r>
              <a:rPr lang="en-US" sz="2800" dirty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(param1)</a:t>
            </a:r>
            <a:endParaRPr lang="en-US" sz="2800" dirty="0">
              <a:solidFill>
                <a:srgbClr val="2D2D8A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 marL="0" indent="0" eaLnBrk="1" hangingPunct="1"/>
            <a:endParaRPr lang="en-US" sz="2800" dirty="0">
              <a:ea typeface="ＭＳ Ｐゴシック" pitchFamily="-108" charset="-128"/>
              <a:cs typeface="ＭＳ Ｐゴシック" pitchFamily="-108" charset="-128"/>
            </a:endParaRPr>
          </a:p>
          <a:p>
            <a:pPr marL="0" indent="0" eaLnBrk="1" hangingPunct="1">
              <a:buFont typeface="Wingdings" pitchFamily="-108" charset="2"/>
              <a:buNone/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This means that the object that the method is called on is </a:t>
            </a:r>
            <a:r>
              <a:rPr lang="en-US" sz="2800" i="1" dirty="0">
                <a:ea typeface="ＭＳ Ｐゴシック" pitchFamily="-108" charset="-128"/>
                <a:cs typeface="ＭＳ Ｐゴシック" pitchFamily="-108" charset="-128"/>
              </a:rPr>
              <a:t>always implicitly a parameter</a:t>
            </a:r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! </a:t>
            </a:r>
          </a:p>
          <a:p>
            <a:pPr marL="0" indent="0" eaLnBrk="1" hangingPunct="1">
              <a:buFont typeface="Wingdings" pitchFamily="-108" charset="2"/>
              <a:buNone/>
            </a:pPr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In fact, it is the </a:t>
            </a:r>
            <a:r>
              <a:rPr lang="en-US" sz="2800" b="1" dirty="0" smtClean="0">
                <a:ea typeface="ＭＳ Ｐゴシック" pitchFamily="-108" charset="-128"/>
                <a:cs typeface="ＭＳ Ｐゴシック" pitchFamily="-108" charset="-128"/>
              </a:rPr>
              <a:t>self</a:t>
            </a:r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 parameter (self = this particular object)</a:t>
            </a:r>
            <a:endParaRPr lang="en-US" sz="2800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8" charset="-128"/>
                <a:cs typeface="ＭＳ Ｐゴシック" pitchFamily="-108" charset="-128"/>
              </a:rPr>
              <a:t>difference in definition</a:t>
            </a:r>
            <a:endParaRPr lang="en-US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/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methods are defined </a:t>
            </a:r>
            <a:r>
              <a:rPr lang="en-US" sz="2800" b="1" i="1" dirty="0" smtClean="0">
                <a:ea typeface="ＭＳ Ｐゴシック" pitchFamily="-108" charset="-128"/>
                <a:cs typeface="ＭＳ Ｐゴシック" pitchFamily="-108" charset="-128"/>
              </a:rPr>
              <a:t>inside </a:t>
            </a:r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the suite of a class</a:t>
            </a:r>
          </a:p>
          <a:p>
            <a:pPr marL="285750" indent="-285750" eaLnBrk="1" hangingPunct="1"/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methods always bind the first parameter in the definition to the object that called it</a:t>
            </a:r>
          </a:p>
          <a:p>
            <a:pPr marL="285750" indent="-285750" eaLnBrk="1" hangingPunct="1"/>
            <a:r>
              <a:rPr lang="en-US" sz="2800" dirty="0" smtClean="0">
                <a:ea typeface="ＭＳ Ｐゴシック" pitchFamily="-108" charset="-128"/>
                <a:cs typeface="ＭＳ Ｐゴシック" pitchFamily="-108" charset="-128"/>
              </a:rPr>
              <a:t>This parameter can be named anything, but traditionally is named </a:t>
            </a:r>
            <a:r>
              <a:rPr lang="en-US" sz="2800" b="1" i="1" dirty="0" smtClean="0">
                <a:ea typeface="ＭＳ Ｐゴシック" pitchFamily="-108" charset="-128"/>
                <a:cs typeface="ＭＳ Ｐゴシック" pitchFamily="-108" charset="-128"/>
              </a:rPr>
              <a:t>self</a:t>
            </a:r>
          </a:p>
          <a:p>
            <a:pPr marL="285750" indent="-285750" eaLnBrk="1" hangingPunct="1">
              <a:buFont typeface="Wingdings" pitchFamily="-108" charset="2"/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class </a:t>
            </a:r>
            <a:r>
              <a:rPr lang="en-US" sz="2800" dirty="0" err="1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M</a:t>
            </a:r>
            <a:r>
              <a:rPr lang="en-US" sz="2800" dirty="0" err="1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yClass</a:t>
            </a:r>
            <a:r>
              <a:rPr lang="en-US" sz="2800" dirty="0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(object):</a:t>
            </a:r>
          </a:p>
          <a:p>
            <a:pPr marL="285750" indent="-285750" eaLnBrk="1" hangingPunct="1">
              <a:buFont typeface="Wingdings" pitchFamily="-108" charset="2"/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2800" dirty="0" err="1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def</a:t>
            </a:r>
            <a:r>
              <a:rPr lang="en-US" sz="2800" dirty="0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my_method</a:t>
            </a:r>
            <a:r>
              <a:rPr lang="en-US" sz="2800" dirty="0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(self, param1):</a:t>
            </a:r>
          </a:p>
          <a:p>
            <a:pPr marL="285750" indent="-285750" eaLnBrk="1" hangingPunct="1">
              <a:buFont typeface="Wingdings" pitchFamily="-108" charset="2"/>
              <a:buNone/>
            </a:pPr>
            <a:r>
              <a:rPr lang="en-US" sz="2800" dirty="0" smtClean="0">
                <a:solidFill>
                  <a:srgbClr val="2D2D8A"/>
                </a:solidFill>
                <a:latin typeface="Courier New" pitchFamily="-108" charset="0"/>
                <a:ea typeface="ＭＳ Ｐゴシック" pitchFamily="-108" charset="-128"/>
                <a:cs typeface="ＭＳ Ｐゴシック" pitchFamily="-108" charset="-128"/>
              </a:rPr>
              <a:t>        suite</a:t>
            </a:r>
            <a:endParaRPr lang="en-US" sz="2800" dirty="0">
              <a:solidFill>
                <a:srgbClr val="2D2D8A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self</a:t>
            </a:r>
            <a:endParaRPr lang="en-US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self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is an important variable. In any method it is bound to the object that called the method</a:t>
            </a:r>
          </a:p>
          <a:p>
            <a:r>
              <a:rPr lang="en-US" dirty="0" smtClean="0"/>
              <a:t>through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self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we can access the instance that called the method (and all of its attributes as a result)</a:t>
            </a:r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3" y="3703828"/>
            <a:ext cx="8212667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 is bound for us</a:t>
            </a:r>
            <a:endParaRPr 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 dot method call is made, the object that called the method is </a:t>
            </a:r>
            <a:r>
              <a:rPr lang="en-US" b="1" dirty="0" smtClean="0"/>
              <a:t>automatically </a:t>
            </a:r>
            <a:r>
              <a:rPr lang="en-US" dirty="0" smtClean="0"/>
              <a:t>assigned to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self </a:t>
            </a:r>
          </a:p>
          <a:p>
            <a:r>
              <a:rPr lang="en-US" dirty="0" smtClean="0"/>
              <a:t>we can use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self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to remember, and therefore refer, to the calling object</a:t>
            </a:r>
          </a:p>
          <a:p>
            <a:r>
              <a:rPr lang="en-US" dirty="0" smtClean="0"/>
              <a:t>to reference any part of the calling object, we must always precede it with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self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refers to this specific object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609600" indent="-228600">
              <a:lnSpc>
                <a:spcPct val="150000"/>
              </a:lnSpc>
            </a:pPr>
            <a:r>
              <a:rPr lang="en-US" dirty="0" smtClean="0">
                <a:solidFill>
                  <a:schemeClr val="dk1"/>
                </a:solidFill>
              </a:rPr>
              <a:t>self </a:t>
            </a:r>
            <a:r>
              <a:rPr lang="en" dirty="0" smtClean="0">
                <a:solidFill>
                  <a:schemeClr val="dk1"/>
                </a:solidFill>
              </a:rPr>
              <a:t>references </a:t>
            </a:r>
            <a:r>
              <a:rPr lang="en" dirty="0">
                <a:solidFill>
                  <a:schemeClr val="dk1"/>
                </a:solidFill>
              </a:rPr>
              <a:t>the specific object that the method is </a:t>
            </a:r>
            <a:r>
              <a:rPr lang="en-US" dirty="0" smtClean="0">
                <a:solidFill>
                  <a:schemeClr val="dk1"/>
                </a:solidFill>
              </a:rPr>
              <a:t>invoked </a:t>
            </a:r>
            <a:r>
              <a:rPr lang="en" dirty="0" smtClean="0">
                <a:solidFill>
                  <a:schemeClr val="dk1"/>
                </a:solidFill>
              </a:rPr>
              <a:t>on</a:t>
            </a:r>
            <a:endParaRPr lang="en" dirty="0">
              <a:solidFill>
                <a:schemeClr val="dk1"/>
              </a:solidFill>
            </a:endParaRPr>
          </a:p>
          <a:p>
            <a:pPr marL="609600" indent="-228600">
              <a:lnSpc>
                <a:spcPct val="150000"/>
              </a:lnSpc>
            </a:pPr>
            <a:r>
              <a:rPr lang="en" dirty="0"/>
              <a:t>self is </a:t>
            </a:r>
            <a:r>
              <a:rPr lang="en" i="1" dirty="0"/>
              <a:t>required</a:t>
            </a:r>
            <a:r>
              <a:rPr lang="en" dirty="0"/>
              <a:t> as the </a:t>
            </a:r>
            <a:r>
              <a:rPr lang="en" dirty="0">
                <a:solidFill>
                  <a:schemeClr val="dk1"/>
                </a:solidFill>
              </a:rPr>
              <a:t>first parameter</a:t>
            </a:r>
            <a:r>
              <a:rPr lang="en" dirty="0"/>
              <a:t> in every method in a class </a:t>
            </a:r>
            <a:endParaRPr lang="en-US" dirty="0" smtClean="0"/>
          </a:p>
          <a:p>
            <a:pPr marL="609600" indent="-228600">
              <a:lnSpc>
                <a:spcPct val="150000"/>
              </a:lnSpc>
            </a:pPr>
            <a:r>
              <a:rPr lang="en-US" dirty="0" err="1" smtClean="0"/>
              <a:t>PyCharm</a:t>
            </a:r>
            <a:r>
              <a:rPr lang="en-US" dirty="0" smtClean="0"/>
              <a:t> warns you if you do not have self (and it automatically adds it when you write a new method)</a:t>
            </a:r>
            <a:endParaRPr lang="en" dirty="0"/>
          </a:p>
          <a:p>
            <a:pPr marL="76200" lvl="0" indent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25" y="4191000"/>
            <a:ext cx="763905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2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/>
              <a:t> is used to create instance variables instead of local variables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drive(</a:t>
            </a:r>
            <a:r>
              <a:rPr lang="en" sz="180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distance):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 drive the car a given distance if it has enough fuel """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distance &gt; </a:t>
            </a:r>
            <a:r>
              <a:rPr lang="en" sz="18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distance = </a:t>
            </a:r>
            <a:r>
              <a:rPr lang="en" sz="18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endParaRPr lang="en" sz="18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-= distance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.odometer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+= distance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distance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Here,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 dirty="0">
                <a:solidFill>
                  <a:schemeClr val="dk1"/>
                </a:solidFill>
              </a:rPr>
              <a:t> is a </a:t>
            </a:r>
            <a:r>
              <a:rPr lang="en" i="1" dirty="0">
                <a:solidFill>
                  <a:schemeClr val="dk1"/>
                </a:solidFill>
              </a:rPr>
              <a:t>local variable</a:t>
            </a:r>
            <a:r>
              <a:rPr lang="en" dirty="0">
                <a:solidFill>
                  <a:schemeClr val="dk1"/>
                </a:solidFill>
              </a:rPr>
              <a:t> since it’s not </a:t>
            </a:r>
            <a:r>
              <a:rPr lang="en" dirty="0" err="1">
                <a:solidFill>
                  <a:schemeClr val="dk1"/>
                </a:solidFill>
              </a:rPr>
              <a:t>self.distance</a:t>
            </a:r>
            <a:r>
              <a:rPr lang="en" dirty="0">
                <a:solidFill>
                  <a:schemeClr val="dk1"/>
                </a:solidFill>
              </a:rPr>
              <a:t>, so it only exists in this function.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self.fuel</a:t>
            </a:r>
            <a:r>
              <a:rPr lang="en" dirty="0">
                <a:solidFill>
                  <a:schemeClr val="dk1"/>
                </a:solidFill>
              </a:rPr>
              <a:t> is an </a:t>
            </a:r>
            <a:r>
              <a:rPr lang="en" i="1" dirty="0">
                <a:solidFill>
                  <a:schemeClr val="dk1"/>
                </a:solidFill>
              </a:rPr>
              <a:t>instance variable</a:t>
            </a:r>
            <a:r>
              <a:rPr lang="en" dirty="0">
                <a:solidFill>
                  <a:schemeClr val="dk1"/>
                </a:solidFill>
              </a:rPr>
              <a:t>, available anywhere in the class</a:t>
            </a:r>
          </a:p>
        </p:txBody>
      </p:sp>
    </p:spTree>
    <p:extLst>
      <p:ext uri="{BB962C8B-B14F-4D97-AF65-F5344CB8AC3E}">
        <p14:creationId xmlns:p14="http://schemas.microsoft.com/office/powerpoint/2010/main" val="4757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Writing a class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4800" y="838200"/>
            <a:ext cx="8540124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Standard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 provides a number of standard methods which, if the class designer provides, can be used in a normal "</a:t>
            </a:r>
            <a:r>
              <a:rPr lang="en-US" dirty="0" err="1" smtClean="0"/>
              <a:t>Pythonic</a:t>
            </a:r>
            <a:r>
              <a:rPr lang="en-US" dirty="0" smtClean="0"/>
              <a:t>" way</a:t>
            </a:r>
          </a:p>
          <a:p>
            <a:r>
              <a:rPr lang="en-US" dirty="0" smtClean="0"/>
              <a:t>many of these have the double underlines in front and behind their name</a:t>
            </a:r>
          </a:p>
          <a:p>
            <a:r>
              <a:rPr lang="en-US" dirty="0" smtClean="0"/>
              <a:t>by using these methods, we "fit in" to the normal Python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Method: Constructor</a:t>
            </a:r>
            <a:endParaRPr lang="en-US" dirty="0"/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Constructor is called when an instance is made</a:t>
            </a:r>
          </a:p>
          <a:p>
            <a:r>
              <a:rPr lang="en-US" dirty="0" smtClean="0"/>
              <a:t> </a:t>
            </a:r>
            <a:r>
              <a:rPr lang="en-US" altLang="en-US" dirty="0" smtClean="0">
                <a:ea typeface="ＭＳ Ｐゴシック" charset="-128"/>
              </a:rPr>
              <a:t>Format</a:t>
            </a:r>
            <a:r>
              <a:rPr lang="en-US" altLang="en-US" dirty="0">
                <a:ea typeface="ＭＳ Ｐゴシック" charset="-128"/>
              </a:rPr>
              <a:t>: </a:t>
            </a:r>
            <a:endParaRPr lang="en-US" altLang="en-US" dirty="0" smtClean="0">
              <a:ea typeface="ＭＳ Ｐゴシック" charset="-128"/>
            </a:endParaRPr>
          </a:p>
          <a:p>
            <a:pPr marL="457200" lvl="1" indent="0">
              <a:buNone/>
            </a:pPr>
            <a:r>
              <a:rPr lang="en-US" altLang="en-US" dirty="0" err="1" smtClean="0">
                <a:latin typeface="Courier New" charset="0"/>
                <a:ea typeface="ＭＳ Ｐゴシック" charset="-128"/>
              </a:rPr>
              <a:t>def</a:t>
            </a:r>
            <a:r>
              <a:rPr lang="en-US" altLang="en-US" dirty="0" smtClean="0">
                <a:latin typeface="Courier New" charset="0"/>
                <a:ea typeface="ＭＳ Ｐゴシック" charset="-128"/>
              </a:rPr>
              <a:t> 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__</a:t>
            </a:r>
            <a:r>
              <a:rPr lang="en-US" altLang="en-US" dirty="0" err="1">
                <a:latin typeface="Courier New" charset="0"/>
                <a:ea typeface="ＭＳ Ｐゴシック" charset="-128"/>
              </a:rPr>
              <a:t>init</a:t>
            </a:r>
            <a:r>
              <a:rPr lang="en-US" altLang="en-US" dirty="0">
                <a:latin typeface="Courier New" charset="0"/>
                <a:ea typeface="ＭＳ Ｐゴシック" charset="-128"/>
              </a:rPr>
              <a:t>__ (self</a:t>
            </a:r>
            <a:r>
              <a:rPr lang="en-US" altLang="en-US" dirty="0" smtClean="0">
                <a:latin typeface="Courier New" charset="0"/>
                <a:ea typeface="ＭＳ Ｐゴシック" charset="-128"/>
              </a:rPr>
              <a:t>):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Courier New" charset="0"/>
                <a:ea typeface="ＭＳ Ｐゴシック" charset="-128"/>
              </a:rPr>
              <a:t>    ...</a:t>
            </a: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Char char="l"/>
            </a:pPr>
            <a:endParaRPr lang="en-US" altLang="en-US" dirty="0" smtClean="0">
              <a:ea typeface="ＭＳ Ｐゴシック" charset="-128"/>
            </a:endParaRPr>
          </a:p>
          <a:p>
            <a:pPr>
              <a:buFont typeface="Wingdings" charset="2"/>
              <a:buChar char="l"/>
            </a:pPr>
            <a:r>
              <a:rPr lang="en-US" altLang="en-US" dirty="0" smtClean="0">
                <a:ea typeface="ＭＳ Ｐゴシック" charset="-128"/>
              </a:rPr>
              <a:t>Usually </a:t>
            </a:r>
            <a:r>
              <a:rPr lang="en-US" altLang="en-US" dirty="0">
                <a:ea typeface="ＭＳ Ｐゴシック" charset="-128"/>
              </a:rPr>
              <a:t>the first method in a class definition</a:t>
            </a:r>
          </a:p>
          <a:p>
            <a:pPr>
              <a:buFont typeface="Wingdings" charset="2"/>
              <a:buChar char="l"/>
            </a:pPr>
            <a:r>
              <a:rPr lang="en-US" altLang="en-US" dirty="0">
                <a:ea typeface="ＭＳ Ｐゴシック" charset="-128"/>
              </a:rPr>
              <a:t>Usually </a:t>
            </a:r>
            <a:r>
              <a:rPr lang="en-US" altLang="en-US" dirty="0" err="1">
                <a:ea typeface="ＭＳ Ｐゴシック" charset="-128"/>
              </a:rPr>
              <a:t>initialises</a:t>
            </a:r>
            <a:r>
              <a:rPr lang="en-US" altLang="en-US" dirty="0">
                <a:ea typeface="ＭＳ Ｐゴシック" charset="-128"/>
              </a:rPr>
              <a:t> the object'</a:t>
            </a:r>
            <a:r>
              <a:rPr lang="en-US" altLang="ja-JP" dirty="0"/>
              <a:t>s data </a:t>
            </a:r>
            <a:r>
              <a:rPr lang="en-US" altLang="ja-JP" dirty="0" smtClean="0"/>
              <a:t>attributes</a:t>
            </a:r>
          </a:p>
          <a:p>
            <a:pPr lvl="1">
              <a:buFont typeface="Wingdings" charset="2"/>
              <a:buChar char="l"/>
            </a:pPr>
            <a:r>
              <a:rPr lang="en-US" dirty="0"/>
              <a:t>by assigning values in the constructor, every instance will start out with the same variables</a:t>
            </a:r>
          </a:p>
          <a:p>
            <a:pPr lvl="1">
              <a:buFont typeface="Wingdings" charset="2"/>
              <a:buChar char="l"/>
            </a:pP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Responding to “messages”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As a set of interacting objects, each object responds to “messages” sent to it</a:t>
            </a:r>
          </a:p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The interaction of objects via messages makes a high level description of what the program is doing.</a:t>
            </a:r>
          </a:p>
        </p:txBody>
      </p:sp>
      <p:pic>
        <p:nvPicPr>
          <p:cNvPr id="21509" name="Picture 4" descr="MCPE00093_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1796533">
            <a:off x="6781800" y="4724400"/>
            <a:ext cx="1879600" cy="196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5" descr="MCIN00694_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267200"/>
            <a:ext cx="2209800" cy="177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AutoShape 6"/>
          <p:cNvSpPr>
            <a:spLocks noChangeArrowheads="1"/>
          </p:cNvSpPr>
          <p:nvPr/>
        </p:nvSpPr>
        <p:spPr bwMode="auto">
          <a:xfrm flipH="1">
            <a:off x="5562600" y="4343400"/>
            <a:ext cx="1447800" cy="685800"/>
          </a:xfrm>
          <a:prstGeom prst="wedgeEllipseCallout">
            <a:avLst>
              <a:gd name="adj1" fmla="val -38491"/>
              <a:gd name="adj2" fmla="val 7013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imes New Roman" pitchFamily="-107" charset="0"/>
              </a:rPr>
              <a:t>Start!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calling a constructor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A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 mentioned, a </a:t>
            </a:r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constructor is called by using the name of the class as a function call (by adding () after the class name)</a:t>
            </a: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>
              <a:buFont typeface="Wingdings" pitchFamily="-108" charset="2"/>
              <a:buNone/>
            </a:pPr>
            <a:r>
              <a:rPr lang="en-US" dirty="0" smtClean="0">
                <a:solidFill>
                  <a:schemeClr val="tx2"/>
                </a:solidFill>
                <a:latin typeface="Courier New"/>
                <a:ea typeface="ＭＳ Ｐゴシック" pitchFamily="-108" charset="-128"/>
                <a:cs typeface="Courier New"/>
              </a:rPr>
              <a:t>student = Student()</a:t>
            </a:r>
            <a:endParaRPr lang="en-US" dirty="0">
              <a:solidFill>
                <a:schemeClr val="tx2"/>
              </a:solidFill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creates a new instance using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the constructor from class </a:t>
            </a:r>
            <a:r>
              <a:rPr lang="en-US" dirty="0" smtClean="0">
                <a:latin typeface="Courier New"/>
                <a:ea typeface="ＭＳ Ｐゴシック" pitchFamily="-108" charset="-128"/>
                <a:cs typeface="Courier New"/>
              </a:rPr>
              <a:t>Student</a:t>
            </a:r>
            <a:endParaRPr lang="en-US" dirty="0">
              <a:latin typeface="Courier New"/>
              <a:ea typeface="ＭＳ Ｐゴシック" pitchFamily="-108" charset="-128"/>
              <a:cs typeface="Courier New"/>
            </a:endParaRPr>
          </a:p>
          <a:p>
            <a:pPr eaLnBrk="1" hangingPunct="1">
              <a:buFont typeface="Wingdings" pitchFamily="-108" charset="2"/>
              <a:buNone/>
            </a:pP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def __</a:t>
            </a:r>
            <a:r>
              <a:rPr lang="en-US" sz="2400" dirty="0" err="1" smtClean="0">
                <a:solidFill>
                  <a:srgbClr val="2D2D8A"/>
                </a:solidFill>
                <a:latin typeface="Monaco"/>
                <a:cs typeface="Monaco"/>
              </a:rPr>
              <a:t>init</a:t>
            </a: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__(self, first=</a:t>
            </a:r>
            <a:r>
              <a:rPr lang="fr-FR" sz="2400" dirty="0" smtClean="0">
                <a:solidFill>
                  <a:srgbClr val="2D2D8A"/>
                </a:solidFill>
                <a:latin typeface="Monaco"/>
                <a:cs typeface="Monaco"/>
              </a:rPr>
              <a:t>''</a:t>
            </a: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, last=</a:t>
            </a:r>
            <a:r>
              <a:rPr lang="fr-FR" sz="2400" dirty="0" smtClean="0">
                <a:solidFill>
                  <a:srgbClr val="2D2D8A"/>
                </a:solidFill>
                <a:latin typeface="Monaco"/>
                <a:cs typeface="Monaco"/>
              </a:rPr>
              <a:t>''</a:t>
            </a: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, id=0):</a:t>
            </a:r>
          </a:p>
          <a:p>
            <a:pPr>
              <a:buNone/>
            </a:pP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       </a:t>
            </a:r>
            <a:r>
              <a:rPr lang="en-US" sz="2400" dirty="0" err="1" smtClean="0">
                <a:solidFill>
                  <a:srgbClr val="2D2D8A"/>
                </a:solidFill>
                <a:latin typeface="Monaco"/>
                <a:cs typeface="Monaco"/>
              </a:rPr>
              <a:t>self.first_name</a:t>
            </a: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= first</a:t>
            </a:r>
          </a:p>
          <a:p>
            <a:pPr>
              <a:buNone/>
            </a:pP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       </a:t>
            </a:r>
            <a:r>
              <a:rPr lang="en-US" sz="2400" dirty="0" err="1" smtClean="0">
                <a:solidFill>
                  <a:srgbClr val="2D2D8A"/>
                </a:solidFill>
                <a:latin typeface="Monaco"/>
                <a:cs typeface="Monaco"/>
              </a:rPr>
              <a:t>self.last_name</a:t>
            </a: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= last</a:t>
            </a:r>
          </a:p>
          <a:p>
            <a:pPr>
              <a:buNone/>
            </a:pP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       </a:t>
            </a:r>
            <a:r>
              <a:rPr lang="en-US" sz="2400" dirty="0" err="1" smtClean="0">
                <a:solidFill>
                  <a:srgbClr val="2D2D8A"/>
                </a:solidFill>
                <a:latin typeface="Monaco"/>
                <a:cs typeface="Monaco"/>
              </a:rPr>
              <a:t>self.id</a:t>
            </a:r>
            <a:r>
              <a:rPr lang="en-US" sz="2400" dirty="0" smtClean="0">
                <a:solidFill>
                  <a:srgbClr val="2D2D8A"/>
                </a:solidFill>
                <a:latin typeface="Monaco"/>
                <a:cs typeface="Monaco"/>
              </a:rPr>
              <a:t> = id </a:t>
            </a:r>
          </a:p>
          <a:p>
            <a:pPr>
              <a:buNone/>
            </a:pPr>
            <a:endParaRPr lang="en-US" sz="2400" dirty="0" smtClean="0">
              <a:solidFill>
                <a:srgbClr val="2D2D8A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660066"/>
                </a:solidFill>
                <a:latin typeface="Monaco"/>
                <a:cs typeface="Monaco"/>
              </a:rPr>
              <a:t>self</a:t>
            </a:r>
            <a:r>
              <a:rPr lang="en-US" sz="2400" dirty="0" smtClean="0">
                <a:solidFill>
                  <a:srgbClr val="660066"/>
                </a:solidFill>
                <a:latin typeface="+mj-lt"/>
                <a:cs typeface="Courier New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cs typeface="Courier New"/>
              </a:rPr>
              <a:t>is bound to the default instance as it is being made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dirty="0" smtClean="0"/>
              <a:t>pass </a:t>
            </a:r>
            <a:r>
              <a:rPr lang="en-US" sz="2400" dirty="0"/>
              <a:t>arguments to a constructor </a:t>
            </a:r>
            <a:r>
              <a:rPr lang="en-US" sz="2400" dirty="0" smtClean="0"/>
              <a:t>to </a:t>
            </a:r>
            <a:r>
              <a:rPr lang="en-US" sz="2400" dirty="0" err="1" smtClean="0"/>
              <a:t>customise</a:t>
            </a:r>
            <a:r>
              <a:rPr lang="en-US" sz="2400" dirty="0" smtClean="0"/>
              <a:t> the object at the time you create it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s1 = Student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print(s1.last_name)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s2 = Student(last='Python', first='Monty')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print(s1.last_name)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7772400" cy="56764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default constructor</a:t>
            </a:r>
            <a:endParaRPr lang="en-US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</a:t>
            </a:r>
            <a:r>
              <a:rPr lang="fr-FR" dirty="0" smtClean="0"/>
              <a:t>'</a:t>
            </a:r>
            <a:r>
              <a:rPr lang="en-US" dirty="0" smtClean="0"/>
              <a:t>t provide a constructor (__</a:t>
            </a:r>
            <a:r>
              <a:rPr lang="en-US" dirty="0" err="1" smtClean="0"/>
              <a:t>init</a:t>
            </a:r>
            <a:r>
              <a:rPr lang="en-US" dirty="0" smtClean="0"/>
              <a:t>__ method), then only the default constructor is provided</a:t>
            </a:r>
          </a:p>
          <a:p>
            <a:r>
              <a:rPr lang="en-US" dirty="0" smtClean="0"/>
              <a:t>the default constructor does system stuff to create the instance, nothing more</a:t>
            </a:r>
          </a:p>
          <a:p>
            <a:r>
              <a:rPr lang="en-US" dirty="0" smtClean="0"/>
              <a:t>you cannot pass arguments to the default 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/>
            <a:r>
              <a:rPr lang="en" dirty="0"/>
              <a:t>General rule: Define all of your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class’s </a:t>
            </a:r>
            <a:r>
              <a:rPr lang="en" dirty="0"/>
              <a:t>fields in </a:t>
            </a:r>
            <a:r>
              <a:rPr lang="en" dirty="0" err="1" smtClean="0"/>
              <a:t>th</a:t>
            </a:r>
            <a:r>
              <a:rPr lang="en-US" dirty="0" smtClean="0"/>
              <a:t>e </a:t>
            </a:r>
            <a:r>
              <a:rPr lang="en-US" dirty="0" err="1" smtClean="0"/>
              <a:t>init</a:t>
            </a:r>
            <a:r>
              <a:rPr lang="en" dirty="0" smtClean="0"/>
              <a:t> </a:t>
            </a:r>
            <a:r>
              <a:rPr lang="en" dirty="0"/>
              <a:t>function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 err="1" smtClean="0"/>
              <a:t>PyCharm</a:t>
            </a:r>
            <a:r>
              <a:rPr lang="en" dirty="0" smtClean="0"/>
              <a:t> </a:t>
            </a:r>
            <a:r>
              <a:rPr lang="en" dirty="0"/>
              <a:t>warns you if you define a new field outside __</a:t>
            </a:r>
            <a:r>
              <a:rPr lang="en" dirty="0" err="1"/>
              <a:t>init</a:t>
            </a:r>
            <a:r>
              <a:rPr lang="en" dirty="0"/>
              <a:t>__ </a:t>
            </a:r>
            <a:br>
              <a:rPr lang="en" dirty="0"/>
            </a:br>
            <a:r>
              <a:rPr lang="en" dirty="0"/>
              <a:t>(it’s bad practice):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6200"/>
            <a:ext cx="9144000" cy="205504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6042600" y="478225"/>
            <a:ext cx="3101400" cy="20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254000" indent="-177800" fontAlgn="auto">
              <a:spcBef>
                <a:spcPts val="500"/>
              </a:spcBef>
              <a:spcAft>
                <a:spcPts val="0"/>
              </a:spcAft>
            </a:pP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300" b="1" kern="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 kern="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sz="1300" kern="0" dirty="0" err="1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300" kern="0" dirty="0">
                <a:solidFill>
                  <a:srgbClr val="B200B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kern="0" dirty="0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fuel=</a:t>
            </a:r>
            <a:r>
              <a:rPr lang="en" sz="13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254000" indent="-177800" fontAlgn="auto">
              <a:spcBef>
                <a:spcPts val="500"/>
              </a:spcBef>
              <a:spcAft>
                <a:spcPts val="0"/>
              </a:spcAft>
            </a:pP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 </a:t>
            </a:r>
            <a:r>
              <a:rPr lang="en" sz="1300" i="1" kern="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initialise</a:t>
            </a: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Car"""</a:t>
            </a:r>
          </a:p>
          <a:p>
            <a:pPr marL="254000" indent="-177800" fontAlgn="auto">
              <a:spcBef>
                <a:spcPts val="500"/>
              </a:spcBef>
              <a:spcAft>
                <a:spcPts val="0"/>
              </a:spcAft>
            </a:pPr>
            <a:r>
              <a:rPr lang="en" sz="1300" i="1" kern="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kern="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.fuel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fuel</a:t>
            </a:r>
          </a:p>
          <a:p>
            <a:pPr marL="254000" indent="-177800" fontAlgn="auto">
              <a:spcBef>
                <a:spcPts val="500"/>
              </a:spcBef>
              <a:spcAft>
                <a:spcPts val="0"/>
              </a:spcAft>
            </a:pP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 kern="0" dirty="0" err="1">
                <a:solidFill>
                  <a:srgbClr val="94558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3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.odometer</a:t>
            </a:r>
            <a:r>
              <a:rPr lang="en" sz="13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3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503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smtClean="0"/>
              <a:t> for printing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endParaRPr lang="en-US" sz="2000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 smtClean="0">
              <a:solidFill>
                <a:schemeClr val="accent6"/>
              </a:solidFill>
              <a:latin typeface="Courier New"/>
              <a:cs typeface="Courier New"/>
            </a:endParaRPr>
          </a:p>
          <a:p>
            <a:r>
              <a:rPr lang="en-US" sz="2400" dirty="0" smtClean="0">
                <a:latin typeface="+mj-lt"/>
                <a:cs typeface="Courier New"/>
              </a:rPr>
              <a:t>When </a:t>
            </a:r>
            <a:r>
              <a:rPr lang="en-US" sz="2400" dirty="0" smtClean="0">
                <a:solidFill>
                  <a:srgbClr val="660066"/>
                </a:solidFill>
                <a:latin typeface="Courier New"/>
                <a:cs typeface="Courier New"/>
              </a:rPr>
              <a:t>print(</a:t>
            </a:r>
            <a:r>
              <a:rPr lang="en-US" sz="24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my_inst</a:t>
            </a:r>
            <a:r>
              <a:rPr lang="en-US" sz="2400" dirty="0" smtClean="0">
                <a:solidFill>
                  <a:srgbClr val="660066"/>
                </a:solidFill>
                <a:latin typeface="Courier New"/>
                <a:cs typeface="Courier New"/>
              </a:rPr>
              <a:t>)</a:t>
            </a:r>
            <a:r>
              <a:rPr lang="en-US" sz="2400" dirty="0" smtClean="0">
                <a:cs typeface="Courier New"/>
              </a:rPr>
              <a:t>called, it </a:t>
            </a:r>
            <a:r>
              <a:rPr lang="en-US" sz="2400" dirty="0" smtClean="0">
                <a:latin typeface="+mj-lt"/>
                <a:cs typeface="Courier New"/>
              </a:rPr>
              <a:t>is assumed by Python to be a call to “convert the instance to a string”, which is the </a:t>
            </a:r>
            <a:r>
              <a:rPr lang="en-US" sz="2400" dirty="0" smtClean="0">
                <a:latin typeface="Monaco"/>
                <a:cs typeface="Monaco"/>
              </a:rPr>
              <a:t>__</a:t>
            </a:r>
            <a:r>
              <a:rPr lang="en-US" sz="2400" dirty="0" err="1" smtClean="0">
                <a:latin typeface="Monaco"/>
                <a:cs typeface="Monaco"/>
              </a:rPr>
              <a:t>str</a:t>
            </a:r>
            <a:r>
              <a:rPr lang="en-US" sz="2400" dirty="0" smtClean="0">
                <a:latin typeface="Monaco"/>
                <a:cs typeface="Monaco"/>
              </a:rPr>
              <a:t>__</a:t>
            </a:r>
            <a:r>
              <a:rPr lang="en-US" sz="2400" dirty="0" smtClean="0">
                <a:latin typeface="+mj-lt"/>
                <a:cs typeface="Courier New"/>
              </a:rPr>
              <a:t> method</a:t>
            </a:r>
          </a:p>
          <a:p>
            <a:r>
              <a:rPr lang="en-US" sz="2400" dirty="0" smtClean="0">
                <a:latin typeface="+mj-lt"/>
                <a:cs typeface="Courier New"/>
              </a:rPr>
              <a:t>In the method, </a:t>
            </a:r>
            <a:r>
              <a:rPr lang="en-US" sz="2400" dirty="0" err="1" smtClean="0">
                <a:solidFill>
                  <a:srgbClr val="660066"/>
                </a:solidFill>
                <a:latin typeface="Courier New"/>
                <a:cs typeface="Courier New"/>
              </a:rPr>
              <a:t>my_inst</a:t>
            </a:r>
            <a:r>
              <a:rPr lang="en-US" sz="2400" dirty="0" smtClean="0">
                <a:latin typeface="Monaco"/>
                <a:cs typeface="Monaco"/>
              </a:rPr>
              <a:t> </a:t>
            </a:r>
            <a:r>
              <a:rPr lang="en-US" sz="2400" dirty="0" smtClean="0">
                <a:latin typeface="+mj-lt"/>
                <a:cs typeface="Courier New"/>
              </a:rPr>
              <a:t>is bound to </a:t>
            </a:r>
            <a:r>
              <a:rPr lang="en-US" sz="2400" dirty="0" smtClean="0">
                <a:solidFill>
                  <a:srgbClr val="660066"/>
                </a:solidFill>
                <a:latin typeface="Courier New"/>
                <a:cs typeface="Courier New"/>
              </a:rPr>
              <a:t>self</a:t>
            </a:r>
            <a:r>
              <a:rPr lang="en-US" sz="2400" dirty="0" smtClean="0">
                <a:latin typeface="+mj-lt"/>
                <a:cs typeface="Courier New"/>
              </a:rPr>
              <a:t>, and printing then occurs using that instance.</a:t>
            </a:r>
          </a:p>
          <a:p>
            <a:r>
              <a:rPr lang="en-US" sz="2400" dirty="0" smtClean="0">
                <a:latin typeface="Monaco"/>
                <a:cs typeface="Monaco"/>
              </a:rPr>
              <a:t>__</a:t>
            </a:r>
            <a:r>
              <a:rPr lang="en-US" sz="2400" dirty="0" err="1" smtClean="0">
                <a:latin typeface="Monaco"/>
                <a:cs typeface="Monaco"/>
              </a:rPr>
              <a:t>str</a:t>
            </a:r>
            <a:r>
              <a:rPr lang="en-US" sz="2400" dirty="0" smtClean="0">
                <a:latin typeface="Monaco"/>
                <a:cs typeface="Monaco"/>
              </a:rPr>
              <a:t>__</a:t>
            </a:r>
            <a:r>
              <a:rPr lang="en-US" sz="2400" dirty="0" smtClean="0">
                <a:latin typeface="+mj-lt"/>
                <a:cs typeface="Courier New"/>
              </a:rPr>
              <a:t> </a:t>
            </a:r>
            <a:r>
              <a:rPr lang="en-US" sz="2400" b="1" i="1" dirty="0" smtClean="0">
                <a:latin typeface="+mj-lt"/>
                <a:cs typeface="Courier New"/>
              </a:rPr>
              <a:t>must return a string</a:t>
            </a:r>
            <a:r>
              <a:rPr lang="en-US" sz="2400" dirty="0" smtClean="0">
                <a:latin typeface="+mj-lt"/>
                <a:cs typeface="Courier New"/>
              </a:rPr>
              <a:t>!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024"/>
            <a:ext cx="8915400" cy="1230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coder designing the </a:t>
            </a:r>
            <a:r>
              <a:rPr lang="en-US" dirty="0" smtClean="0"/>
              <a:t>class creates code to be used by other programmers (including herself)</a:t>
            </a:r>
          </a:p>
          <a:p>
            <a:r>
              <a:rPr lang="en-US" dirty="0" smtClean="0"/>
              <a:t>In so doing, the class designer makes a kind of library that other programmers can take advantage 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06" y="3809999"/>
            <a:ext cx="6248894" cy="2889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5969"/>
            <a:ext cx="5789225" cy="39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9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Make sure your new class does the right 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mean that a class should behave in a way familiar to a Python programmer</a:t>
            </a:r>
          </a:p>
          <a:p>
            <a:pPr lvl="1"/>
            <a:r>
              <a:rPr lang="en-US" dirty="0" smtClean="0"/>
              <a:t>for example, we should be able to call 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print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function on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6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Everything in Python is an object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in case you </a:t>
            </a:r>
            <a:r>
              <a:rPr lang="en-US" dirty="0" err="1" smtClean="0">
                <a:ea typeface="ＭＳ Ｐゴシック" pitchFamily="-107" charset="-128"/>
                <a:cs typeface="ＭＳ Ｐゴシック" pitchFamily="-107" charset="-128"/>
              </a:rPr>
              <a:t>hadn</a:t>
            </a:r>
            <a:r>
              <a:rPr lang="fr-FR" dirty="0" smtClean="0">
                <a:ea typeface="ＭＳ Ｐゴシック" pitchFamily="-107" charset="-128"/>
                <a:cs typeface="ＭＳ Ｐゴシック" pitchFamily="-107" charset="-128"/>
              </a:rPr>
              <a:t>'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t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noticed, everything in Python is an object</a:t>
            </a:r>
          </a:p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Thus Python embraces OOP at a fundamental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variables in an instance</a:t>
            </a:r>
            <a:endParaRPr lang="en-US" dirty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OOP approaches (like Java, C#) allow you to make a variable or function in an instance </a:t>
            </a:r>
            <a:r>
              <a:rPr lang="en-US" b="1" i="1" dirty="0" smtClean="0"/>
              <a:t>private</a:t>
            </a:r>
          </a:p>
          <a:p>
            <a:r>
              <a:rPr lang="en-US" dirty="0" smtClean="0"/>
              <a:t>private means not accessible by code outside the class user, only within the class (other methods)</a:t>
            </a:r>
          </a:p>
          <a:p>
            <a:r>
              <a:rPr lang="en-US" dirty="0" smtClean="0"/>
              <a:t>there are advantages to controlling who can access the instance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rivacy in Python</a:t>
            </a:r>
            <a:endParaRPr lang="en-US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takes the approach “We are all adults here”. No hard restrictions.</a:t>
            </a:r>
          </a:p>
          <a:p>
            <a:r>
              <a:rPr lang="en-US" dirty="0" smtClean="0"/>
              <a:t>Provides naming to avoid accidents. You can use </a:t>
            </a:r>
            <a:r>
              <a:rPr lang="en-US" dirty="0" smtClean="0">
                <a:latin typeface="Monaco"/>
                <a:cs typeface="Monaco"/>
              </a:rPr>
              <a:t>__ </a:t>
            </a:r>
            <a:r>
              <a:rPr lang="en-US" dirty="0" smtClean="0">
                <a:cs typeface="Monaco"/>
              </a:rPr>
              <a:t>(double underscores) </a:t>
            </a:r>
            <a:r>
              <a:rPr lang="en-US" dirty="0" smtClean="0"/>
              <a:t>in front of any variable</a:t>
            </a:r>
          </a:p>
          <a:p>
            <a:r>
              <a:rPr lang="en-US" dirty="0" smtClean="0"/>
              <a:t>this </a:t>
            </a:r>
            <a:r>
              <a:rPr lang="en-US" b="1" i="1" dirty="0" smtClean="0"/>
              <a:t>mangles</a:t>
            </a:r>
            <a:r>
              <a:rPr lang="en-US" dirty="0" smtClean="0"/>
              <a:t> the name to include the class, namely 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err="1" smtClean="0">
                <a:latin typeface="Monaco"/>
                <a:cs typeface="Monaco"/>
              </a:rPr>
              <a:t>var</a:t>
            </a:r>
            <a:r>
              <a:rPr lang="en-US" dirty="0" smtClean="0"/>
              <a:t> becomes </a:t>
            </a:r>
            <a:r>
              <a:rPr lang="en-US" dirty="0" smtClean="0">
                <a:latin typeface="Monaco"/>
                <a:cs typeface="Monaco"/>
              </a:rPr>
              <a:t>_class__</a:t>
            </a:r>
            <a:r>
              <a:rPr lang="en-US" dirty="0" err="1" smtClean="0">
                <a:latin typeface="Monaco"/>
                <a:cs typeface="Monaco"/>
              </a:rPr>
              <a:t>var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/>
              <a:t>still fully accessible, and the 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err="1" smtClean="0">
                <a:latin typeface="Monaco"/>
                <a:cs typeface="Monaco"/>
              </a:rPr>
              <a:t>dict</a:t>
            </a:r>
            <a:r>
              <a:rPr lang="en-US" dirty="0" smtClean="0">
                <a:latin typeface="Monaco"/>
                <a:cs typeface="Monaco"/>
              </a:rPr>
              <a:t>__</a:t>
            </a:r>
            <a:r>
              <a:rPr lang="en-US" dirty="0" smtClean="0"/>
              <a:t> makes it obvious, but not the same as original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filename for a module should be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class_name_in_lowercase.py</a:t>
            </a:r>
          </a:p>
          <a:p>
            <a:pPr marL="457200" lvl="0" indent="-6985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 can and usually should be stored in </a:t>
            </a:r>
            <a:r>
              <a:rPr lang="en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664725" y="3198150"/>
            <a:ext cx="4403100" cy="30000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Client code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person import Person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 = Person()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6850" y="3198150"/>
            <a:ext cx="4403100" cy="3000000"/>
          </a:xfrm>
          <a:prstGeom prst="rect">
            <a:avLst/>
          </a:prstGeom>
          <a:noFill/>
          <a:ln w="952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person.py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Person: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def __init__(self):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944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Remember </a:t>
            </a:r>
            <a:r>
              <a:rPr lang="en-AU" i="1" dirty="0" err="1"/>
              <a:t>operator.itemgetter</a:t>
            </a:r>
            <a:r>
              <a:rPr lang="en-AU" dirty="0"/>
              <a:t> </a:t>
            </a:r>
            <a:r>
              <a:rPr lang="en-AU" dirty="0" smtClean="0"/>
              <a:t>for </a:t>
            </a:r>
            <a:br>
              <a:rPr lang="en-AU" dirty="0" smtClean="0"/>
            </a:br>
            <a:r>
              <a:rPr lang="en-AU" dirty="0" smtClean="0"/>
              <a:t>sorting by part of an element?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20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AU" sz="20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20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AU" sz="1800" b="1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AU" sz="1800" b="1" dirty="0">
                <a:latin typeface="Consolas" charset="0"/>
                <a:ea typeface="Consolas" charset="0"/>
                <a:cs typeface="Consolas" charset="0"/>
              </a:rPr>
              <a:t>operator </a:t>
            </a:r>
            <a:r>
              <a:rPr lang="en-AU" sz="1800" b="1" dirty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AU" sz="1800" b="1" dirty="0" err="1">
                <a:latin typeface="Consolas" charset="0"/>
                <a:ea typeface="Consolas" charset="0"/>
                <a:cs typeface="Consolas" charset="0"/>
              </a:rPr>
              <a:t>itemgetter</a:t>
            </a:r>
            <a:r>
              <a:rPr lang="en-AU" sz="18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sz="18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18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AU" sz="1800" dirty="0" smtClean="0"/>
              <a:t>d</a:t>
            </a:r>
            <a:r>
              <a:rPr lang="en-AU" sz="1800" dirty="0" smtClean="0">
                <a:latin typeface="Consolas" charset="0"/>
                <a:ea typeface="Consolas" charset="0"/>
                <a:cs typeface="Consolas" charset="0"/>
              </a:rPr>
              <a:t>ata 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= [[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'Derek'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'Carrie'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'Bob'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], [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'Aaron'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AU" sz="1800" dirty="0"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en-AU" sz="1800" dirty="0" smtClean="0">
                <a:latin typeface="Consolas" charset="0"/>
                <a:ea typeface="Consolas" charset="0"/>
                <a:cs typeface="Consolas" charset="0"/>
              </a:rPr>
              <a:t>]]</a:t>
            </a:r>
            <a:r>
              <a:rPr lang="en-AU" sz="2800" dirty="0"/>
              <a:t/>
            </a:r>
            <a:br>
              <a:rPr lang="en-AU" sz="2800" dirty="0"/>
            </a:br>
            <a:r>
              <a:rPr lang="en-AU" sz="1800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data.sort</a:t>
            </a:r>
            <a:r>
              <a:rPr lang="en-AU" sz="18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AU" sz="1800" b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key=</a:t>
            </a:r>
            <a:r>
              <a:rPr lang="en-AU" sz="1800" b="1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itemgetter</a:t>
            </a:r>
            <a:r>
              <a:rPr lang="en-AU" sz="1800" b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(1)</a:t>
            </a:r>
            <a:r>
              <a:rPr lang="en-AU" sz="18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AU" sz="1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1800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AU" sz="18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18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AU" sz="1800" i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# Gives 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[['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Bob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6], 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Derek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7], 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Carrie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8], ['</a:t>
            </a:r>
            <a:r>
              <a:rPr lang="tr-TR" sz="18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Aaron</a:t>
            </a:r>
            <a:r>
              <a:rPr lang="tr-TR" sz="18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', 9]]</a:t>
            </a:r>
            <a:endParaRPr lang="en-AU" sz="1800" i="1" dirty="0" smtClean="0"/>
          </a:p>
          <a:p>
            <a:endParaRPr lang="en-AU" dirty="0" smtClean="0"/>
          </a:p>
          <a:p>
            <a:r>
              <a:rPr lang="en-AU" dirty="0" smtClean="0"/>
              <a:t>For classes/objects, use </a:t>
            </a:r>
            <a:r>
              <a:rPr lang="en-AU" b="1" dirty="0" err="1" smtClean="0"/>
              <a:t>attrgetter</a:t>
            </a:r>
            <a:r>
              <a:rPr lang="en-AU" dirty="0" smtClean="0"/>
              <a:t>, like: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1800" b="1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AU" sz="1800" b="1" dirty="0">
                <a:latin typeface="Consolas" charset="0"/>
                <a:ea typeface="Consolas" charset="0"/>
                <a:cs typeface="Consolas" charset="0"/>
              </a:rPr>
              <a:t>operator import </a:t>
            </a:r>
            <a:r>
              <a:rPr lang="en-AU" sz="1800" b="1" dirty="0" err="1" smtClean="0">
                <a:latin typeface="Consolas" charset="0"/>
                <a:ea typeface="Consolas" charset="0"/>
                <a:cs typeface="Consolas" charset="0"/>
              </a:rPr>
              <a:t>attrgetter</a:t>
            </a:r>
            <a:r>
              <a:rPr lang="en-AU" sz="1800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1800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AU" sz="1900" i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# </a:t>
            </a:r>
            <a:r>
              <a:rPr lang="en-AU" sz="19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Sort objects by their </a:t>
            </a:r>
            <a:r>
              <a:rPr lang="en-AU" sz="1900" i="1" dirty="0" err="1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last_name</a:t>
            </a:r>
            <a:r>
              <a:rPr lang="en-AU" sz="1900" i="1" dirty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AU" sz="1900" i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attribute</a:t>
            </a:r>
            <a:br>
              <a:rPr lang="en-AU" sz="1900" i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data = [Person(</a:t>
            </a:r>
            <a:r>
              <a:rPr lang="en-AU" sz="1900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first_name</a:t>
            </a:r>
            <a: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="Bob", </a:t>
            </a:r>
            <a:r>
              <a:rPr lang="en-AU" sz="1900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last_name</a:t>
            </a:r>
            <a: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="Smith"), ...]</a:t>
            </a:r>
            <a:b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AU" sz="1900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data.sort</a:t>
            </a:r>
            <a: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AU" sz="1900" b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key=</a:t>
            </a:r>
            <a:r>
              <a:rPr lang="en-AU" sz="1900" b="1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attrgetter</a:t>
            </a:r>
            <a:r>
              <a:rPr lang="en-AU" sz="1900" b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AU" sz="1900" b="1" dirty="0" err="1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last_name</a:t>
            </a:r>
            <a:r>
              <a:rPr lang="en-AU" sz="1900" b="1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")</a:t>
            </a:r>
            <a: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)  </a:t>
            </a:r>
            <a:br>
              <a:rPr lang="en-AU" sz="1900" dirty="0" smtClean="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AU" sz="1900" i="1" dirty="0" smtClean="0"/>
          </a:p>
        </p:txBody>
      </p:sp>
    </p:spTree>
    <p:extLst>
      <p:ext uri="{BB962C8B-B14F-4D97-AF65-F5344CB8AC3E}">
        <p14:creationId xmlns:p14="http://schemas.microsoft.com/office/powerpoint/2010/main" val="668538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Be sure of your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 terminology</a:t>
            </a:r>
            <a:r>
              <a:rPr lang="en"/>
              <a:t>...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 b="1" dirty="0">
                <a:solidFill>
                  <a:schemeClr val="dk1"/>
                </a:solidFill>
              </a:rPr>
              <a:t>Class </a:t>
            </a:r>
            <a:r>
              <a:rPr lang="en" dirty="0">
                <a:solidFill>
                  <a:schemeClr val="dk1"/>
                </a:solidFill>
              </a:rPr>
              <a:t>- a blueprint (template) for creating objects</a:t>
            </a:r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 b="1" dirty="0" smtClean="0">
                <a:solidFill>
                  <a:schemeClr val="dk1"/>
                </a:solidFill>
              </a:rPr>
              <a:t>Object </a:t>
            </a:r>
            <a:r>
              <a:rPr lang="en" dirty="0">
                <a:solidFill>
                  <a:schemeClr val="dk1"/>
                </a:solidFill>
              </a:rPr>
              <a:t>- a specific </a:t>
            </a:r>
            <a:r>
              <a:rPr lang="en" b="1" dirty="0">
                <a:solidFill>
                  <a:schemeClr val="dk1"/>
                </a:solidFill>
              </a:rPr>
              <a:t>instance</a:t>
            </a:r>
            <a:r>
              <a:rPr lang="en" dirty="0">
                <a:solidFill>
                  <a:schemeClr val="dk1"/>
                </a:solidFill>
              </a:rPr>
              <a:t> of a particular </a:t>
            </a:r>
            <a:r>
              <a:rPr lang="en" dirty="0" smtClean="0">
                <a:solidFill>
                  <a:schemeClr val="dk1"/>
                </a:solidFill>
              </a:rPr>
              <a:t>class</a:t>
            </a:r>
            <a:endParaRPr lang="en-US" b="1" dirty="0"/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 b="1" dirty="0">
                <a:solidFill>
                  <a:schemeClr val="dk1"/>
                </a:solidFill>
              </a:rPr>
              <a:t>Method</a:t>
            </a:r>
            <a:r>
              <a:rPr lang="en" sz="2400" b="1" dirty="0" smtClean="0"/>
              <a:t> </a:t>
            </a:r>
            <a:r>
              <a:rPr lang="en" sz="2400" dirty="0"/>
              <a:t>- a function defined within a </a:t>
            </a:r>
            <a:r>
              <a:rPr lang="en" sz="2400" dirty="0" smtClean="0"/>
              <a:t>class</a:t>
            </a:r>
            <a:endParaRPr lang="en-US" sz="2400" dirty="0" smtClean="0"/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 b="1" dirty="0">
                <a:solidFill>
                  <a:schemeClr val="dk1"/>
                </a:solidFill>
              </a:rPr>
              <a:t>Field</a:t>
            </a:r>
            <a:r>
              <a:rPr lang="en" sz="2400" b="1" dirty="0" smtClean="0"/>
              <a:t> </a:t>
            </a:r>
            <a:r>
              <a:rPr lang="en" sz="2400" b="1" dirty="0"/>
              <a:t>/ </a:t>
            </a:r>
            <a:r>
              <a:rPr lang="en" b="1" dirty="0"/>
              <a:t>Attribute</a:t>
            </a:r>
            <a:r>
              <a:rPr lang="en" sz="2400" b="1" dirty="0"/>
              <a:t> </a:t>
            </a:r>
            <a:r>
              <a:rPr lang="en" sz="2400" dirty="0"/>
              <a:t>- a variable </a:t>
            </a:r>
            <a:r>
              <a:rPr lang="en" dirty="0"/>
              <a:t>defined</a:t>
            </a:r>
            <a:r>
              <a:rPr lang="en" sz="2400" dirty="0"/>
              <a:t> within a </a:t>
            </a:r>
            <a:r>
              <a:rPr lang="en" sz="2400" dirty="0" smtClean="0"/>
              <a:t>class</a:t>
            </a:r>
            <a:endParaRPr lang="en-US" sz="2400" dirty="0" smtClean="0"/>
          </a:p>
          <a:p>
            <a:pPr marL="457200" lvl="0" indent="-228600" rtl="0">
              <a:spcBef>
                <a:spcPts val="0"/>
              </a:spcBef>
              <a:spcAft>
                <a:spcPts val="1200"/>
              </a:spcAft>
            </a:pPr>
            <a:r>
              <a:rPr lang="en" b="1" dirty="0" smtClean="0">
                <a:solidFill>
                  <a:schemeClr val="dk1"/>
                </a:solidFill>
              </a:rPr>
              <a:t>Instance </a:t>
            </a:r>
            <a:r>
              <a:rPr lang="en" b="1" dirty="0">
                <a:solidFill>
                  <a:schemeClr val="dk1"/>
                </a:solidFill>
              </a:rPr>
              <a:t>variable</a:t>
            </a:r>
            <a:r>
              <a:rPr lang="en" dirty="0">
                <a:solidFill>
                  <a:schemeClr val="dk1"/>
                </a:solidFill>
              </a:rPr>
              <a:t> - a variable that belongs to (inside) an </a:t>
            </a:r>
            <a:r>
              <a:rPr lang="en" dirty="0" smtClean="0">
                <a:solidFill>
                  <a:schemeClr val="dk1"/>
                </a:solidFill>
              </a:rPr>
              <a:t>object</a:t>
            </a:r>
            <a:r>
              <a:rPr lang="en-US" dirty="0" smtClean="0">
                <a:solidFill>
                  <a:schemeClr val="dk1"/>
                </a:solidFill>
              </a:rPr>
              <a:t> (e.g. </a:t>
            </a:r>
            <a:r>
              <a:rPr lang="en-US" dirty="0" err="1" smtClean="0">
                <a:solidFill>
                  <a:schemeClr val="dk1"/>
                </a:solidFill>
              </a:rPr>
              <a:t>self.x</a:t>
            </a:r>
            <a:r>
              <a:rPr lang="en-US" dirty="0" smtClean="0">
                <a:solidFill>
                  <a:schemeClr val="dk1"/>
                </a:solidFill>
              </a:rPr>
              <a:t>)</a:t>
            </a: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Sounds like a lot of extra work, so </a:t>
            </a:r>
            <a:r>
              <a:rPr lang="en-US" sz="3000" dirty="0" smtClean="0">
                <a:latin typeface="Calibri"/>
                <a:ea typeface="Calibri"/>
                <a:cs typeface="Calibri"/>
                <a:sym typeface="Calibri"/>
              </a:rPr>
              <a:t>tell me again </a:t>
            </a:r>
            <a:r>
              <a:rPr lang="en" sz="3000" dirty="0" smtClean="0">
                <a:latin typeface="Calibri"/>
                <a:ea typeface="Calibri"/>
                <a:cs typeface="Calibri"/>
                <a:sym typeface="Calibri"/>
              </a:rPr>
              <a:t>what’s </a:t>
            </a:r>
            <a:r>
              <a:rPr lang="en" sz="3000" dirty="0">
                <a:latin typeface="Calibri"/>
                <a:ea typeface="Calibri"/>
                <a:cs typeface="Calibri"/>
                <a:sym typeface="Calibri"/>
              </a:rPr>
              <a:t>the point of using </a:t>
            </a:r>
            <a:r>
              <a:rPr lang="en" sz="3000" dirty="0" smtClean="0">
                <a:latin typeface="Calibri"/>
                <a:ea typeface="Calibri"/>
                <a:cs typeface="Calibri"/>
                <a:sym typeface="Calibri"/>
              </a:rPr>
              <a:t>classes?</a:t>
            </a:r>
            <a:endParaRPr lang="en" sz="3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sz="2400" dirty="0"/>
              <a:t>A class is a </a:t>
            </a:r>
            <a:r>
              <a:rPr lang="en" sz="2400" i="1" dirty="0"/>
              <a:t>convenient representation</a:t>
            </a:r>
            <a:r>
              <a:rPr lang="en" sz="2400" dirty="0"/>
              <a:t> of something </a:t>
            </a:r>
            <a:br>
              <a:rPr lang="en" sz="2400" dirty="0"/>
            </a:br>
            <a:r>
              <a:rPr lang="en" sz="2400" dirty="0">
                <a:solidFill>
                  <a:schemeClr val="dk1"/>
                </a:solidFill>
              </a:rPr>
              <a:t>(perhaps a real-world </a:t>
            </a:r>
            <a:r>
              <a:rPr lang="en" sz="2400" dirty="0" smtClean="0">
                <a:solidFill>
                  <a:schemeClr val="dk1"/>
                </a:solidFill>
              </a:rPr>
              <a:t>entity)</a:t>
            </a:r>
            <a:endParaRPr lang="en-US" sz="2400" dirty="0" smtClean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</a:pPr>
            <a:r>
              <a:rPr lang="en" dirty="0" smtClean="0"/>
              <a:t>Examples</a:t>
            </a:r>
            <a:r>
              <a:rPr lang="en" dirty="0"/>
              <a:t>: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>
                <a:solidFill>
                  <a:schemeClr val="dk1"/>
                </a:solidFill>
              </a:rPr>
              <a:t>A </a:t>
            </a:r>
            <a:r>
              <a:rPr lang="en" dirty="0">
                <a:solidFill>
                  <a:schemeClr val="dk1"/>
                </a:solidFill>
              </a:rPr>
              <a:t>Ball</a:t>
            </a:r>
            <a:r>
              <a:rPr lang="en" sz="2400" dirty="0">
                <a:solidFill>
                  <a:schemeClr val="dk1"/>
                </a:solidFill>
              </a:rPr>
              <a:t> class can represent a ball in a game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>
                <a:solidFill>
                  <a:schemeClr val="dk1"/>
                </a:solidFill>
              </a:rPr>
              <a:t>A </a:t>
            </a:r>
            <a:r>
              <a:rPr lang="en" dirty="0">
                <a:solidFill>
                  <a:schemeClr val="dk1"/>
                </a:solidFill>
              </a:rPr>
              <a:t>Player</a:t>
            </a:r>
            <a:r>
              <a:rPr lang="en" sz="2400" dirty="0">
                <a:solidFill>
                  <a:schemeClr val="dk1"/>
                </a:solidFill>
              </a:rPr>
              <a:t> class can represent a player in a game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n" sz="2400" dirty="0">
                <a:solidFill>
                  <a:schemeClr val="dk1"/>
                </a:solidFill>
              </a:rPr>
              <a:t>A </a:t>
            </a:r>
            <a:r>
              <a:rPr lang="en" dirty="0">
                <a:solidFill>
                  <a:schemeClr val="dk1"/>
                </a:solidFill>
              </a:rPr>
              <a:t>Game</a:t>
            </a:r>
            <a:r>
              <a:rPr lang="en" sz="2400" dirty="0">
                <a:solidFill>
                  <a:schemeClr val="dk1"/>
                </a:solidFill>
              </a:rPr>
              <a:t> class can capture the rules of the game itself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You could have multiple instances (objects) of players and balls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9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object-oriented design technique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Understand the </a:t>
            </a:r>
            <a:r>
              <a:rPr lang="en" i="1" dirty="0"/>
              <a:t>problem domain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Figure out what built-in types you want to reuse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Figure out what new types you need to create, and what each new type is </a:t>
            </a:r>
            <a:r>
              <a:rPr lang="en" i="1" dirty="0"/>
              <a:t>responsible </a:t>
            </a:r>
            <a:r>
              <a:rPr lang="en" dirty="0"/>
              <a:t>for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Use the </a:t>
            </a:r>
            <a:r>
              <a:rPr lang="en" b="1" dirty="0"/>
              <a:t>class</a:t>
            </a:r>
            <a:r>
              <a:rPr lang="en" dirty="0"/>
              <a:t> construct to create these new types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dirty="0"/>
              <a:t>Test your code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0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classes in a problem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When developing </a:t>
            </a:r>
            <a:r>
              <a:rPr lang="en-US" dirty="0" smtClean="0"/>
              <a:t>an </a:t>
            </a:r>
            <a:r>
              <a:rPr lang="en" dirty="0" smtClean="0"/>
              <a:t>object </a:t>
            </a:r>
            <a:r>
              <a:rPr lang="en" dirty="0"/>
              <a:t>oriented program,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" dirty="0" smtClean="0"/>
              <a:t>the </a:t>
            </a:r>
            <a:r>
              <a:rPr lang="en" dirty="0"/>
              <a:t>first goal is to identify the classes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This typically involves identifying the real-world objects that are in the </a:t>
            </a:r>
            <a:r>
              <a:rPr lang="en" dirty="0" smtClean="0"/>
              <a:t>problem</a:t>
            </a:r>
            <a:endParaRPr lang="en" dirty="0"/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75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Identifying a class's responsibilities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A class's responsibilities are:</a:t>
            </a:r>
          </a:p>
          <a:p>
            <a:pPr marL="457200" lvl="0" indent="-228600" rtl="0">
              <a:spcBef>
                <a:spcPts val="1000"/>
              </a:spcBef>
            </a:pPr>
            <a:r>
              <a:rPr lang="en"/>
              <a:t>The things the class is </a:t>
            </a:r>
            <a:r>
              <a:rPr lang="en" i="1"/>
              <a:t>responsible for </a:t>
            </a:r>
            <a:r>
              <a:rPr lang="en" b="1" i="1"/>
              <a:t>knowing</a:t>
            </a:r>
          </a:p>
          <a:p>
            <a:pPr marL="914400" lvl="1" indent="-228600" rtl="0">
              <a:spcBef>
                <a:spcPts val="1000"/>
              </a:spcBef>
            </a:pPr>
            <a:r>
              <a:rPr lang="en"/>
              <a:t>These are the class’s data </a:t>
            </a:r>
            <a:r>
              <a:rPr lang="en" b="1"/>
              <a:t>attributes</a:t>
            </a:r>
          </a:p>
          <a:p>
            <a:pPr marL="457200" lvl="0" indent="-228600" rtl="0">
              <a:spcBef>
                <a:spcPts val="1000"/>
              </a:spcBef>
            </a:pPr>
            <a:r>
              <a:rPr lang="en"/>
              <a:t>The actions the class is </a:t>
            </a:r>
            <a:r>
              <a:rPr lang="en" i="1"/>
              <a:t>responsible for </a:t>
            </a:r>
            <a:r>
              <a:rPr lang="en" b="1" i="1"/>
              <a:t>doing</a:t>
            </a:r>
          </a:p>
          <a:p>
            <a:pPr marL="914400" lvl="1" indent="-228600" rtl="0">
              <a:spcBef>
                <a:spcPts val="1000"/>
              </a:spcBef>
            </a:pPr>
            <a:r>
              <a:rPr lang="en"/>
              <a:t>These are the class’s </a:t>
            </a:r>
            <a:r>
              <a:rPr lang="en" b="1"/>
              <a:t>methods</a:t>
            </a:r>
          </a:p>
          <a:p>
            <a:pPr marL="457200" lvl="0" indent="-228600" rtl="0">
              <a:spcBef>
                <a:spcPts val="1000"/>
              </a:spcBef>
            </a:pPr>
            <a:r>
              <a:rPr lang="en"/>
              <a:t>To find out a class’s responsibilities, look at the </a:t>
            </a:r>
            <a:r>
              <a:rPr lang="en" i="1"/>
              <a:t>problem domain</a:t>
            </a:r>
          </a:p>
          <a:p>
            <a:pPr marL="914400" lvl="1" indent="-228600" rtl="0">
              <a:spcBef>
                <a:spcPts val="1000"/>
              </a:spcBef>
            </a:pPr>
            <a:r>
              <a:rPr lang="en"/>
              <a:t>Deduce required information and actions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39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of thumb for defining a class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Before writing any code, think about the behaviour and attributes of the objects of the new class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Choose an appropriate class name and develop a short list of the methods available to users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Write a short script that appears to use the new class in an appropriate way - a test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83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/>
              <a:t>All data in a Python program is represented by </a:t>
            </a:r>
            <a:r>
              <a:rPr lang="en" dirty="0" smtClean="0"/>
              <a:t>objects</a:t>
            </a:r>
            <a:r>
              <a:rPr lang="en-US" dirty="0" smtClean="0"/>
              <a:t> (types == classes)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-US" sz="2000" dirty="0" smtClean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things 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[</a:t>
            </a:r>
            <a:r>
              <a:rPr lang="e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{</a:t>
            </a:r>
            <a:r>
              <a:rPr lang="e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 </a:t>
            </a:r>
            <a:r>
              <a:rPr lang="e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things: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"{:&gt;8} is: {}"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(thing), </a:t>
            </a:r>
            <a:r>
              <a:rPr lang="e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(thing)))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"{:&gt;8} is: {}"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r>
              <a:rPr lang="en" sz="20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repr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(things), </a:t>
            </a:r>
            <a:r>
              <a:rPr lang="en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(things)))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     1 is: &lt;class '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'&gt;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   0.2 is: &lt;class 'float'&gt;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  'hi' is: &lt;class '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'&gt;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(1, 'a') is: &lt;class 'tuple'&gt;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  {1: 4} is: &lt;class '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'&gt;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[1, 0.2, 'hi', (1, 'a'), {1: 4}] is: &lt;class 'list'&gt;</a:t>
            </a:r>
          </a:p>
          <a:p>
            <a:pPr lvl="0"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5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2479326" y="6128634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Nice use of </a:t>
            </a:r>
            <a:r>
              <a:rPr lang="en" dirty="0"/>
              <a:t>string </a:t>
            </a:r>
            <a:r>
              <a:rPr lang="en" dirty="0" err="1"/>
              <a:t>formattin</a:t>
            </a:r>
            <a:r>
              <a:rPr lang="en-US" dirty="0" smtClean="0"/>
              <a:t>g </a:t>
            </a:r>
            <a:r>
              <a:rPr lang="en-US" dirty="0" smtClean="0">
                <a:sym typeface="Wingdings"/>
              </a:rPr>
              <a:t></a:t>
            </a:r>
            <a:endParaRPr lang="en" dirty="0"/>
          </a:p>
        </p:txBody>
      </p:sp>
      <p:sp>
        <p:nvSpPr>
          <p:cNvPr id="6" name="Shape 424"/>
          <p:cNvSpPr/>
          <p:nvPr/>
        </p:nvSpPr>
        <p:spPr>
          <a:xfrm>
            <a:off x="1981200" y="3276600"/>
            <a:ext cx="990600" cy="160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49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Rules of thumb for defining a class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Choose appropriate data types for attributes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Fill in class template with __init__ and __str__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Complete and test remaining methods incrementally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Document the class &amp; methods with </a:t>
            </a:r>
            <a:r>
              <a:rPr lang="en" i="1"/>
              <a:t>docstrings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39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20650" y="195400"/>
            <a:ext cx="7974600" cy="489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incremental development technique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483399" cy="3650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51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1500" y="1421650"/>
            <a:ext cx="8928900" cy="4848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Look at your classes to see which classes </a:t>
            </a:r>
            <a:r>
              <a:rPr lang="en" u="sng"/>
              <a:t>depend on</a:t>
            </a:r>
            <a:r>
              <a:rPr lang="en"/>
              <a:t> other classes in the design, and then: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800" u="sng"/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Build the code for classes that don’t depend on anything else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Select classes that depend on those you implemented in step 2 to build next</a:t>
            </a:r>
          </a:p>
          <a:p>
            <a:pPr marL="9144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6068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Reminder, rules so far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Think before you program!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program is a human-readable essay on problem solving that also happens to execute on a computer.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The best way to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improve </a:t>
            </a:r>
            <a:r>
              <a:rPr lang="en-US" sz="2400" dirty="0">
                <a:latin typeface="Arial" charset="0"/>
                <a:ea typeface="ＭＳ Ｐゴシック" charset="0"/>
              </a:rPr>
              <a:t>your programming and problem solving skills is to practice!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A foolish consistency is the hobgoblin of little minds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Test your code, often and thoroughly</a:t>
            </a:r>
          </a:p>
          <a:p>
            <a:pPr marL="514350" indent="-514350">
              <a:buFontTx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</a:rPr>
              <a:t>If it was hard to write, it is probably hard to read. Add a comment.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All input is evil, unless proven otherwise.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function should do one thing.</a:t>
            </a:r>
          </a:p>
          <a:p>
            <a:pPr marL="514350" indent="-514350">
              <a:buFontTx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</a:rPr>
              <a:t>Make sure your class does the right thing.</a:t>
            </a:r>
            <a:endParaRPr lang="en-US" sz="2400" dirty="0">
              <a:latin typeface="Arial" charset="0"/>
              <a:ea typeface="ＭＳ Ｐゴシック" charset="0"/>
            </a:endParaRPr>
          </a:p>
          <a:p>
            <a:pPr marL="514350" indent="-514350">
              <a:buFontTx/>
              <a:buAutoNum type="arabicPeriod"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pitchFamily="-107" charset="-128"/>
                <a:cs typeface="ＭＳ Ｐゴシック" pitchFamily="-107" charset="-128"/>
              </a:rPr>
              <a:t>OOP helps for software engineering</a:t>
            </a: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ea typeface="ＭＳ Ｐゴシック" pitchFamily="-107" charset="-128"/>
                <a:cs typeface="ＭＳ Ｐゴシック" pitchFamily="-107" charset="-128"/>
              </a:rPr>
              <a:t>software engineering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(SE) is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the discipline of managing code to ensure its long-term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remember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, SE via refactoring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refactoring: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takes existing code and modifies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makes the overall code simpler, easier to 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doesn</a:t>
            </a:r>
            <a:r>
              <a:rPr lang="fr-FR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change the functionality, only the form!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More refactoring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Hiding the details of what the message entails means that changes can be made to the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object,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and the flow of messages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their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results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can stay the same</a:t>
            </a:r>
          </a:p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Thus the implementation of the message can change but its intended effect stay the same.</a:t>
            </a:r>
          </a:p>
          <a:p>
            <a:pPr eaLnBrk="1" hangingPunct="1"/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This is </a:t>
            </a:r>
            <a:r>
              <a:rPr lang="en-US" b="1" i="1" dirty="0">
                <a:ea typeface="ＭＳ Ｐゴシック" pitchFamily="-107" charset="-128"/>
                <a:cs typeface="ＭＳ Ｐゴシック" pitchFamily="-107" charset="-128"/>
              </a:rPr>
              <a:t>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OOP principles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>
                <a:ea typeface="ＭＳ Ｐゴシック" pitchFamily="-107" charset="-128"/>
                <a:cs typeface="ＭＳ Ｐゴシック" pitchFamily="-107" charset="-128"/>
              </a:rPr>
              <a:t>encapsulation</a:t>
            </a:r>
            <a:r>
              <a:rPr lang="en-US" sz="2400" dirty="0">
                <a:ea typeface="ＭＳ Ｐゴシック" pitchFamily="-107" charset="-128"/>
                <a:cs typeface="ＭＳ Ｐゴシック" pitchFamily="-107" charset="-128"/>
              </a:rPr>
              <a:t>: hiding design details to make the program clearer and more easily modified </a:t>
            </a:r>
            <a:r>
              <a:rPr lang="en-US" sz="2400" dirty="0" smtClean="0">
                <a:ea typeface="ＭＳ Ｐゴシック" pitchFamily="-107" charset="-128"/>
                <a:cs typeface="ＭＳ Ｐゴシック" pitchFamily="-107" charset="-128"/>
              </a:rPr>
              <a:t>later. Encapsulation </a:t>
            </a:r>
            <a:r>
              <a:rPr lang="en-AU" sz="2400" dirty="0"/>
              <a:t>binds together the data and functions that manipulate the data</a:t>
            </a:r>
            <a:endParaRPr lang="en-US" sz="2400" dirty="0">
              <a:ea typeface="ＭＳ Ｐゴシック" pitchFamily="-107" charset="-128"/>
              <a:cs typeface="ＭＳ Ｐゴシック" pitchFamily="-107" charset="-128"/>
            </a:endParaRPr>
          </a:p>
          <a:p>
            <a:pPr eaLnBrk="1" hangingPunct="1"/>
            <a:r>
              <a:rPr lang="en-US" sz="2400" b="1" i="1" dirty="0">
                <a:ea typeface="ＭＳ Ｐゴシック" pitchFamily="-107" charset="-128"/>
                <a:cs typeface="ＭＳ Ｐゴシック" pitchFamily="-107" charset="-128"/>
              </a:rPr>
              <a:t>modularity</a:t>
            </a:r>
            <a:r>
              <a:rPr lang="en-US" sz="2400" dirty="0">
                <a:ea typeface="ＭＳ Ｐゴシック" pitchFamily="-107" charset="-128"/>
                <a:cs typeface="ＭＳ Ｐゴシック" pitchFamily="-107" charset="-128"/>
              </a:rPr>
              <a:t>: the ability to make objects </a:t>
            </a:r>
            <a:r>
              <a:rPr lang="en-US" sz="2400" dirty="0" smtClean="0">
                <a:ea typeface="ＭＳ Ｐゴシック" pitchFamily="-107" charset="-128"/>
                <a:cs typeface="ＭＳ Ｐゴシック" pitchFamily="-107" charset="-128"/>
              </a:rPr>
              <a:t>stand alone </a:t>
            </a:r>
            <a:r>
              <a:rPr lang="en-US" sz="2400" dirty="0">
                <a:ea typeface="ＭＳ Ｐゴシック" pitchFamily="-107" charset="-128"/>
                <a:cs typeface="ＭＳ Ｐゴシック" pitchFamily="-107" charset="-128"/>
              </a:rPr>
              <a:t>so they can be reused (our modules). Like the math module</a:t>
            </a:r>
          </a:p>
          <a:p>
            <a:pPr eaLnBrk="1" hangingPunct="1"/>
            <a:r>
              <a:rPr lang="en-US" sz="2400" b="1" i="1" dirty="0">
                <a:ea typeface="ＭＳ Ｐゴシック" pitchFamily="-107" charset="-128"/>
                <a:cs typeface="ＭＳ Ｐゴシック" pitchFamily="-107" charset="-128"/>
              </a:rPr>
              <a:t>inheritance</a:t>
            </a:r>
            <a:r>
              <a:rPr lang="en-US" sz="2400" dirty="0">
                <a:ea typeface="ＭＳ Ｐゴシック" pitchFamily="-107" charset="-128"/>
                <a:cs typeface="ＭＳ Ｐゴシック" pitchFamily="-107" charset="-128"/>
              </a:rPr>
              <a:t>: create a new object by inheriting (like father to son) many object characteristics while creating or over-riding for this object</a:t>
            </a:r>
          </a:p>
          <a:p>
            <a:pPr eaLnBrk="1" hangingPunct="1"/>
            <a:r>
              <a:rPr lang="en-US" sz="2400" b="1" i="1" dirty="0">
                <a:ea typeface="ＭＳ Ｐゴシック" pitchFamily="-107" charset="-128"/>
                <a:cs typeface="ＭＳ Ｐゴシック" pitchFamily="-107" charset="-128"/>
              </a:rPr>
              <a:t>polymorphism</a:t>
            </a:r>
            <a:r>
              <a:rPr lang="en-US" sz="2400" dirty="0">
                <a:ea typeface="ＭＳ Ｐゴシック" pitchFamily="-107" charset="-128"/>
                <a:cs typeface="ＭＳ Ｐゴシック" pitchFamily="-107" charset="-128"/>
              </a:rPr>
              <a:t>: </a:t>
            </a:r>
            <a:r>
              <a:rPr lang="en-US" sz="2400" dirty="0" smtClean="0">
                <a:ea typeface="ＭＳ Ｐゴシック" pitchFamily="-107" charset="-128"/>
                <a:cs typeface="ＭＳ Ｐゴシック" pitchFamily="-107" charset="-128"/>
              </a:rPr>
              <a:t>allow </a:t>
            </a:r>
            <a:r>
              <a:rPr lang="en-US" sz="2400" dirty="0">
                <a:ea typeface="ＭＳ Ｐゴシック" pitchFamily="-107" charset="-128"/>
                <a:cs typeface="ＭＳ Ｐゴシック" pitchFamily="-107" charset="-128"/>
              </a:rPr>
              <a:t>one message to be sent to any object and have it respond appropriately based on the type of object it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Class versus instance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You must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get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what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b="1" dirty="0">
                <a:ea typeface="ＭＳ Ｐゴシック" pitchFamily="-107" charset="-128"/>
                <a:cs typeface="ＭＳ Ｐゴシック" pitchFamily="-107" charset="-128"/>
              </a:rPr>
              <a:t>class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is and what an </a:t>
            </a:r>
            <a:r>
              <a:rPr lang="en-US" b="1" dirty="0">
                <a:ea typeface="ＭＳ Ｐゴシック" pitchFamily="-107" charset="-128"/>
                <a:cs typeface="ＭＳ Ｐゴシック" pitchFamily="-107" charset="-128"/>
              </a:rPr>
              <a:t>instance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 of a class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(object) is</a:t>
            </a:r>
          </a:p>
          <a:p>
            <a:r>
              <a:rPr lang="en" dirty="0"/>
              <a:t>Classes are blueprints for </a:t>
            </a:r>
            <a:r>
              <a:rPr lang="en-US" dirty="0" smtClean="0"/>
              <a:t>making </a:t>
            </a:r>
            <a:r>
              <a:rPr lang="en" dirty="0" smtClean="0"/>
              <a:t>objects</a:t>
            </a: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  <a:p>
            <a:pPr eaLnBrk="1" hangingPunct="1"/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Analogy: cookie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cutter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(class) and </a:t>
            </a:r>
            <a:r>
              <a:rPr lang="en-US" dirty="0"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dirty="0" smtClean="0">
                <a:ea typeface="ＭＳ Ｐゴシック" pitchFamily="-107" charset="-128"/>
                <a:cs typeface="ＭＳ Ｐゴシック" pitchFamily="-107" charset="-128"/>
              </a:rPr>
              <a:t>cookie (object)</a:t>
            </a: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3174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657600"/>
            <a:ext cx="3048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7338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3810000"/>
            <a:ext cx="1543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CU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CU_Lecture" id="{F29D6BF1-6C73-4A4A-982D-B57AA8A14253}" vid="{DDE338AE-7755-D542-BC4C-0691988D8EA3}"/>
    </a:ext>
  </a:extLst>
</a:theme>
</file>

<file path=ppt/theme/theme2.xml><?xml version="1.0" encoding="utf-8"?>
<a:theme xmlns:a="http://schemas.openxmlformats.org/drawingml/2006/main" name="JCU_Template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JCU_Template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JCU_Template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JCU_Lecture</Template>
  <TotalTime>2101</TotalTime>
  <Words>2316</Words>
  <Application>Microsoft Macintosh PowerPoint</Application>
  <PresentationFormat>On-screen Show (4:3)</PresentationFormat>
  <Paragraphs>305</Paragraphs>
  <Slides>52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Bernard MT Condensed</vt:lpstr>
      <vt:lpstr>Calibri</vt:lpstr>
      <vt:lpstr>Consolas</vt:lpstr>
      <vt:lpstr>Courier New</vt:lpstr>
      <vt:lpstr>Monaco</vt:lpstr>
      <vt:lpstr>ＭＳ Ｐゴシック</vt:lpstr>
      <vt:lpstr>Rosewood Std Regular</vt:lpstr>
      <vt:lpstr>Times New Roman</vt:lpstr>
      <vt:lpstr>Wingdings</vt:lpstr>
      <vt:lpstr>Arial</vt:lpstr>
      <vt:lpstr>JCU_Lecture</vt:lpstr>
      <vt:lpstr>JCU_TemplatePowerPoint</vt:lpstr>
      <vt:lpstr>1_JCU_TemplatePowerPoint</vt:lpstr>
      <vt:lpstr>2_JCU_TemplatePowerPoint</vt:lpstr>
      <vt:lpstr>PowerPoint Presentation</vt:lpstr>
      <vt:lpstr>What is object oriented programming?</vt:lpstr>
      <vt:lpstr>Responding to “messages”</vt:lpstr>
      <vt:lpstr>Everything in Python is an object</vt:lpstr>
      <vt:lpstr>All data in a Python program is represented by objects (types == classes)</vt:lpstr>
      <vt:lpstr>OOP helps for software engineering</vt:lpstr>
      <vt:lpstr>More refactoring</vt:lpstr>
      <vt:lpstr>OOP principles</vt:lpstr>
      <vt:lpstr>Class versus instance</vt:lpstr>
      <vt:lpstr>Template vs exemplar</vt:lpstr>
      <vt:lpstr>A First Class</vt:lpstr>
      <vt:lpstr>PowerPoint Presentation</vt:lpstr>
      <vt:lpstr>Naming Conventions</vt:lpstr>
      <vt:lpstr>PowerPoint Presentation</vt:lpstr>
      <vt:lpstr>dot reference</vt:lpstr>
      <vt:lpstr>examples</vt:lpstr>
      <vt:lpstr>Instance knows its class</vt:lpstr>
      <vt:lpstr>Scope</vt:lpstr>
      <vt:lpstr>method versus function</vt:lpstr>
      <vt:lpstr>difference in calling</vt:lpstr>
      <vt:lpstr>difference in definition</vt:lpstr>
      <vt:lpstr>more on self</vt:lpstr>
      <vt:lpstr>self is bound for us</vt:lpstr>
      <vt:lpstr>self refers to this specific object</vt:lpstr>
      <vt:lpstr>self is used to create instance variables instead of local variables</vt:lpstr>
      <vt:lpstr>Writing a class</vt:lpstr>
      <vt:lpstr>PowerPoint Presentation</vt:lpstr>
      <vt:lpstr>Python Standard Methods</vt:lpstr>
      <vt:lpstr>Standard Method: Constructor</vt:lpstr>
      <vt:lpstr>calling a constructor</vt:lpstr>
      <vt:lpstr>Student constructor</vt:lpstr>
      <vt:lpstr>example</vt:lpstr>
      <vt:lpstr>PowerPoint Presentation</vt:lpstr>
      <vt:lpstr>default constructor</vt:lpstr>
      <vt:lpstr>General rule: Define all of your  class’s fields in the init function</vt:lpstr>
      <vt:lpstr>__str__ for printing</vt:lpstr>
      <vt:lpstr>Class design</vt:lpstr>
      <vt:lpstr>PowerPoint Presentation</vt:lpstr>
      <vt:lpstr>Rule 9</vt:lpstr>
      <vt:lpstr>Private variables in an instance</vt:lpstr>
      <vt:lpstr>Privacy in Python</vt:lpstr>
      <vt:lpstr>Classes can and usually should be stored in modules</vt:lpstr>
      <vt:lpstr>Remember operator.itemgetter for  sorting by part of an element?</vt:lpstr>
      <vt:lpstr>Be sure of your terminology...</vt:lpstr>
      <vt:lpstr>Sounds like a lot of extra work, so tell me again what’s the point of using classes?</vt:lpstr>
      <vt:lpstr>The object-oriented design technique</vt:lpstr>
      <vt:lpstr>Identifying classes in a problem</vt:lpstr>
      <vt:lpstr>Identifying a class's responsibilities</vt:lpstr>
      <vt:lpstr>Rules of thumb for defining a class</vt:lpstr>
      <vt:lpstr>Rules of thumb for defining a class</vt:lpstr>
      <vt:lpstr>The incremental development technique</vt:lpstr>
      <vt:lpstr>Reminder, rules so far</vt:lpstr>
    </vt:vector>
  </TitlesOfParts>
  <Company>PEARSON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Ward, Lindsay</cp:lastModifiedBy>
  <cp:revision>75</cp:revision>
  <dcterms:created xsi:type="dcterms:W3CDTF">2012-03-21T18:49:41Z</dcterms:created>
  <dcterms:modified xsi:type="dcterms:W3CDTF">2016-07-19T06:22:25Z</dcterms:modified>
</cp:coreProperties>
</file>