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57"/>
  </p:notesMasterIdLst>
  <p:sldIdLst>
    <p:sldId id="256" r:id="rId2"/>
    <p:sldId id="273" r:id="rId3"/>
    <p:sldId id="274" r:id="rId4"/>
    <p:sldId id="275" r:id="rId5"/>
    <p:sldId id="276" r:id="rId6"/>
    <p:sldId id="277" r:id="rId7"/>
    <p:sldId id="278" r:id="rId8"/>
    <p:sldId id="279" r:id="rId9"/>
    <p:sldId id="280" r:id="rId10"/>
    <p:sldId id="281" r:id="rId11"/>
    <p:sldId id="326" r:id="rId12"/>
    <p:sldId id="327" r:id="rId13"/>
    <p:sldId id="328"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20" r:id="rId42"/>
    <p:sldId id="323" r:id="rId43"/>
    <p:sldId id="324" r:id="rId44"/>
    <p:sldId id="321" r:id="rId45"/>
    <p:sldId id="322" r:id="rId46"/>
    <p:sldId id="325" r:id="rId47"/>
    <p:sldId id="312" r:id="rId48"/>
    <p:sldId id="313" r:id="rId49"/>
    <p:sldId id="314" r:id="rId50"/>
    <p:sldId id="315" r:id="rId51"/>
    <p:sldId id="316" r:id="rId52"/>
    <p:sldId id="317" r:id="rId53"/>
    <p:sldId id="318" r:id="rId54"/>
    <p:sldId id="309" r:id="rId55"/>
    <p:sldId id="310"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92"/>
    <p:restoredTop sz="94199"/>
  </p:normalViewPr>
  <p:slideViewPr>
    <p:cSldViewPr snapToGrid="0" snapToObjects="1">
      <p:cViewPr varScale="1">
        <p:scale>
          <a:sx n="111" d="100"/>
          <a:sy n="111" d="100"/>
        </p:scale>
        <p:origin x="19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421668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4/library/argpars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kivy.org/docs/guide/widgets.html#organize-with-layout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Event-driven_programmin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kivy.org/docs/guide/lang.html#event-binding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idget_(GUI)"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commons.wikimedia.org/wiki/File:Widgets.png#/media/File:Widgets.p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icrosoft.com/surface/en-au"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watch?t=43&amp;v=zo1n5CyCKr0" TargetMode="External"/><Relationship Id="rId4" Type="http://schemas.openxmlformats.org/officeDocument/2006/relationships/hyperlink" Target="https://www.leapmotion.co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kivy.org/docs/api-kivy.graphics.html"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en.wikipedia.org/wiki/Animation"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kivy.org/docs/guide/widgets.html#adding-a-background-to-a-layout"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kivy.org/#galle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Widget_(GUI)"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Widget_toolki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2/tutorial/modules.html#pack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081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If you don’t called run() your GUI window will not appear!</a:t>
            </a:r>
          </a:p>
        </p:txBody>
      </p:sp>
    </p:spTree>
    <p:extLst>
      <p:ext uri="{BB962C8B-B14F-4D97-AF65-F5344CB8AC3E}">
        <p14:creationId xmlns:p14="http://schemas.microsoft.com/office/powerpoint/2010/main" val="159955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3195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Other toolkits that </a:t>
            </a:r>
            <a:r>
              <a:rPr lang="en-US" dirty="0" smtClean="0"/>
              <a:t>are</a:t>
            </a:r>
            <a:r>
              <a:rPr lang="en-US" baseline="0" dirty="0" smtClean="0"/>
              <a:t> </a:t>
            </a:r>
            <a:r>
              <a:rPr lang="en" dirty="0" smtClean="0"/>
              <a:t>similar </a:t>
            </a:r>
            <a:r>
              <a:rPr lang="en" dirty="0"/>
              <a:t>are: Android, iOS, .NET, and HTML/JS</a:t>
            </a:r>
          </a:p>
        </p:txBody>
      </p:sp>
    </p:spTree>
    <p:extLst>
      <p:ext uri="{BB962C8B-B14F-4D97-AF65-F5344CB8AC3E}">
        <p14:creationId xmlns:p14="http://schemas.microsoft.com/office/powerpoint/2010/main" val="530024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720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937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624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59830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45003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Please note: it is enough to specify either the </a:t>
            </a:r>
            <a:r>
              <a:rPr lang="en" b="1"/>
              <a:t>rows </a:t>
            </a:r>
            <a:r>
              <a:rPr lang="en"/>
              <a:t>value or </a:t>
            </a:r>
            <a:r>
              <a:rPr lang="en" b="1"/>
              <a:t>cols </a:t>
            </a:r>
            <a:r>
              <a:rPr lang="en"/>
              <a:t>value. Although it’s better to clearly specify both!</a:t>
            </a:r>
          </a:p>
        </p:txBody>
      </p:sp>
    </p:spTree>
    <p:extLst>
      <p:ext uri="{BB962C8B-B14F-4D97-AF65-F5344CB8AC3E}">
        <p14:creationId xmlns:p14="http://schemas.microsoft.com/office/powerpoint/2010/main" val="2024624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Notice that we placed each </a:t>
            </a:r>
            <a:r>
              <a:rPr lang="en" b="1" dirty="0"/>
              <a:t>Button widget </a:t>
            </a:r>
            <a:r>
              <a:rPr lang="en" dirty="0" smtClean="0"/>
              <a:t>with</a:t>
            </a:r>
            <a:r>
              <a:rPr lang="en-US" dirty="0" smtClean="0"/>
              <a:t>in</a:t>
            </a:r>
            <a:r>
              <a:rPr lang="en" dirty="0" smtClean="0"/>
              <a:t> </a:t>
            </a:r>
            <a:r>
              <a:rPr lang="en" dirty="0"/>
              <a:t>its own </a:t>
            </a:r>
            <a:r>
              <a:rPr lang="en" b="1" dirty="0" err="1"/>
              <a:t>AnchorLayout</a:t>
            </a:r>
            <a:r>
              <a:rPr lang="en" b="1" dirty="0"/>
              <a:t> </a:t>
            </a:r>
            <a:r>
              <a:rPr lang="en" dirty="0"/>
              <a:t>widget...</a:t>
            </a:r>
          </a:p>
        </p:txBody>
      </p:sp>
    </p:spTree>
    <p:extLst>
      <p:ext uri="{BB962C8B-B14F-4D97-AF65-F5344CB8AC3E}">
        <p14:creationId xmlns:p14="http://schemas.microsoft.com/office/powerpoint/2010/main" val="98654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There is another way to get input - using command-line parameters: </a:t>
            </a:r>
            <a:r>
              <a:rPr lang="en" u="sng">
                <a:solidFill>
                  <a:schemeClr val="hlink"/>
                </a:solidFill>
                <a:hlinkClick r:id="rId3"/>
              </a:rPr>
              <a:t>https://docs.python.org/3.4/library/argparse.html</a:t>
            </a:r>
          </a:p>
        </p:txBody>
      </p:sp>
    </p:spTree>
    <p:extLst>
      <p:ext uri="{BB962C8B-B14F-4D97-AF65-F5344CB8AC3E}">
        <p14:creationId xmlns:p14="http://schemas.microsoft.com/office/powerpoint/2010/main" val="133643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Note the meaning of the layout hints changes depending on which layout widget they are used within. For more examples, see: </a:t>
            </a:r>
            <a:r>
              <a:rPr lang="en" u="sng">
                <a:solidFill>
                  <a:schemeClr val="hlink"/>
                </a:solidFill>
                <a:hlinkClick r:id="rId3"/>
              </a:rPr>
              <a:t>http://kivy.org/docs/guide/widgets.html#organize-with-layouts</a:t>
            </a:r>
          </a:p>
        </p:txBody>
      </p:sp>
    </p:spTree>
    <p:extLst>
      <p:ext uri="{BB962C8B-B14F-4D97-AF65-F5344CB8AC3E}">
        <p14:creationId xmlns:p14="http://schemas.microsoft.com/office/powerpoint/2010/main" val="1537515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1124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3838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32707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https://</a:t>
            </a:r>
            <a:r>
              <a:rPr lang="en-US" dirty="0" err="1" smtClean="0"/>
              <a:t>github.com</a:t>
            </a:r>
            <a:r>
              <a:rPr lang="en-US" dirty="0" smtClean="0"/>
              <a:t>/CP1404/</a:t>
            </a:r>
            <a:r>
              <a:rPr lang="en-US" dirty="0" err="1" smtClean="0"/>
              <a:t>KivyDemos</a:t>
            </a:r>
            <a:endParaRPr dirty="0"/>
          </a:p>
        </p:txBody>
      </p:sp>
    </p:spTree>
    <p:extLst>
      <p:ext uri="{BB962C8B-B14F-4D97-AF65-F5344CB8AC3E}">
        <p14:creationId xmlns:p14="http://schemas.microsoft.com/office/powerpoint/2010/main" val="563690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1127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https://en.wikipedia.org/wiki/Event-driven_programming</a:t>
            </a:r>
          </a:p>
          <a:p>
            <a:pPr lvl="0" rtl="0">
              <a:spcBef>
                <a:spcPts val="0"/>
              </a:spcBef>
              <a:buNone/>
            </a:pPr>
            <a:r>
              <a:rPr lang="en" u="sng">
                <a:solidFill>
                  <a:schemeClr val="hlink"/>
                </a:solidFill>
                <a:hlinkClick r:id="rId4"/>
              </a:rPr>
              <a:t>http://kivy.org/docs/guide/lang.html#event-bindings</a:t>
            </a:r>
          </a:p>
        </p:txBody>
      </p:sp>
    </p:spTree>
    <p:extLst>
      <p:ext uri="{BB962C8B-B14F-4D97-AF65-F5344CB8AC3E}">
        <p14:creationId xmlns:p14="http://schemas.microsoft.com/office/powerpoint/2010/main" val="1586224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Recall that </a:t>
            </a:r>
            <a:r>
              <a:rPr lang="en" b="1"/>
              <a:t>app </a:t>
            </a:r>
            <a:r>
              <a:rPr lang="en"/>
              <a:t>is a special keyword in Kv code for referring to the </a:t>
            </a:r>
            <a:r>
              <a:rPr lang="en" b="1"/>
              <a:t>App </a:t>
            </a:r>
            <a:r>
              <a:rPr lang="en"/>
              <a:t>object</a:t>
            </a:r>
          </a:p>
        </p:txBody>
      </p:sp>
    </p:spTree>
    <p:extLst>
      <p:ext uri="{BB962C8B-B14F-4D97-AF65-F5344CB8AC3E}">
        <p14:creationId xmlns:p14="http://schemas.microsoft.com/office/powerpoint/2010/main" val="805832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03067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25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https://en.wikipedia.org/wiki/Widget_(GUI)</a:t>
            </a:r>
          </a:p>
          <a:p>
            <a:pPr lvl="0" rtl="0">
              <a:spcBef>
                <a:spcPts val="0"/>
              </a:spcBef>
              <a:buNone/>
            </a:pPr>
            <a:r>
              <a:rPr lang="en"/>
              <a:t>"Widgets" by MarkEchidna at the English language Wikipedia. Licensed under CC BY-SA 3.0 via Commons - </a:t>
            </a:r>
            <a:r>
              <a:rPr lang="en" u="sng">
                <a:solidFill>
                  <a:schemeClr val="hlink"/>
                </a:solidFill>
                <a:hlinkClick r:id="rId4"/>
              </a:rPr>
              <a:t>https://commons.wikimedia.org/wiki/File:Widgets.png#/media/File:Widgets.png</a:t>
            </a:r>
          </a:p>
        </p:txBody>
      </p:sp>
    </p:spTree>
    <p:extLst>
      <p:ext uri="{BB962C8B-B14F-4D97-AF65-F5344CB8AC3E}">
        <p14:creationId xmlns:p14="http://schemas.microsoft.com/office/powerpoint/2010/main" val="880403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21564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This is a particular type of object-oriented design: where we group related objects as “view” or “model” or “controller”. The model stores the information for the app, the controller looks after the app’s behaviour, the view presents the model’s information to the user as GUI widgets</a:t>
            </a:r>
          </a:p>
        </p:txBody>
      </p:sp>
    </p:spTree>
    <p:extLst>
      <p:ext uri="{BB962C8B-B14F-4D97-AF65-F5344CB8AC3E}">
        <p14:creationId xmlns:p14="http://schemas.microsoft.com/office/powerpoint/2010/main" val="2064197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888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88448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98098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19880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7226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4026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2158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1936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http://www.microsoft.com/surface/en-au</a:t>
            </a:r>
          </a:p>
          <a:p>
            <a:pPr lvl="0" rtl="0">
              <a:spcBef>
                <a:spcPts val="0"/>
              </a:spcBef>
              <a:buNone/>
            </a:pPr>
            <a:r>
              <a:rPr lang="en" u="sng">
                <a:solidFill>
                  <a:schemeClr val="hlink"/>
                </a:solidFill>
                <a:hlinkClick r:id="rId4"/>
              </a:rPr>
              <a:t>https://www.leapmotion.com/</a:t>
            </a:r>
          </a:p>
          <a:p>
            <a:pPr lvl="0" rtl="0">
              <a:spcBef>
                <a:spcPts val="0"/>
              </a:spcBef>
              <a:buNone/>
            </a:pPr>
            <a:r>
              <a:rPr lang="en" u="sng">
                <a:solidFill>
                  <a:schemeClr val="hlink"/>
                </a:solidFill>
                <a:hlinkClick r:id="rId5"/>
              </a:rPr>
              <a:t>https://www.youtube.com/watch?t=43&amp;v=zo1n5CyCKr0</a:t>
            </a:r>
          </a:p>
        </p:txBody>
      </p:sp>
    </p:spTree>
    <p:extLst>
      <p:ext uri="{BB962C8B-B14F-4D97-AF65-F5344CB8AC3E}">
        <p14:creationId xmlns:p14="http://schemas.microsoft.com/office/powerpoint/2010/main" val="782859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15122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Other GUI toolkits are similar to Kivy… many have a “canvas” that you draw shapes on to...</a:t>
            </a:r>
          </a:p>
        </p:txBody>
      </p:sp>
    </p:spTree>
    <p:extLst>
      <p:ext uri="{BB962C8B-B14F-4D97-AF65-F5344CB8AC3E}">
        <p14:creationId xmlns:p14="http://schemas.microsoft.com/office/powerpoint/2010/main" val="1256711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6025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 the Kivy examples online, you will see the use of the </a:t>
            </a:r>
            <a:r>
              <a:rPr lang="en" b="1"/>
              <a:t>with</a:t>
            </a:r>
            <a:r>
              <a:rPr lang="en"/>
              <a:t> statement - this is syntactic sugar that simplifies adding graphics objects to a widget canvas: </a:t>
            </a:r>
            <a:r>
              <a:rPr lang="en" u="sng">
                <a:solidFill>
                  <a:schemeClr val="hlink"/>
                </a:solidFill>
                <a:hlinkClick r:id="rId3"/>
              </a:rPr>
              <a:t>http://kivy.org/docs/api-kivy.graphics.html</a:t>
            </a:r>
          </a:p>
        </p:txBody>
      </p:sp>
    </p:spTree>
    <p:extLst>
      <p:ext uri="{BB962C8B-B14F-4D97-AF65-F5344CB8AC3E}">
        <p14:creationId xmlns:p14="http://schemas.microsoft.com/office/powerpoint/2010/main" val="10073120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25295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https://en.wikipedia.org/wiki/Animation</a:t>
            </a:r>
          </a:p>
        </p:txBody>
      </p:sp>
    </p:spTree>
    <p:extLst>
      <p:ext uri="{BB962C8B-B14F-4D97-AF65-F5344CB8AC3E}">
        <p14:creationId xmlns:p14="http://schemas.microsoft.com/office/powerpoint/2010/main" val="20593987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751249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It is possible to use any widget’s canvas… but you have to do work to make the 2D objects display relative to the size and position of the widget, see: </a:t>
            </a:r>
            <a:r>
              <a:rPr lang="en" u="sng" dirty="0">
                <a:solidFill>
                  <a:schemeClr val="hlink"/>
                </a:solidFill>
                <a:hlinkClick r:id="rId3"/>
              </a:rPr>
              <a:t>http://</a:t>
            </a:r>
            <a:r>
              <a:rPr lang="en" u="sng" dirty="0" smtClean="0">
                <a:solidFill>
                  <a:schemeClr val="hlink"/>
                </a:solidFill>
                <a:hlinkClick r:id="rId3"/>
              </a:rPr>
              <a:t>kivy.org/docs/guide/widgets.html#adding-a-background-to-a-layout</a:t>
            </a:r>
            <a:endParaRPr lang="en-US" u="sng" dirty="0" smtClean="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t>Technically, the </a:t>
            </a:r>
            <a:r>
              <a:rPr lang="en" b="1" dirty="0" err="1" smtClean="0"/>
              <a:t>Clock.schedule_interval</a:t>
            </a:r>
            <a:r>
              <a:rPr lang="en" b="1" dirty="0" smtClean="0"/>
              <a:t>() </a:t>
            </a:r>
            <a:r>
              <a:rPr lang="en" dirty="0" smtClean="0"/>
              <a:t>method returns a </a:t>
            </a:r>
            <a:r>
              <a:rPr lang="en" b="1" dirty="0" err="1" smtClean="0"/>
              <a:t>ClockEvent</a:t>
            </a:r>
            <a:r>
              <a:rPr lang="en" b="1" dirty="0" smtClean="0"/>
              <a:t> </a:t>
            </a:r>
            <a:r>
              <a:rPr lang="en" dirty="0" smtClean="0"/>
              <a:t>object...</a:t>
            </a:r>
          </a:p>
        </p:txBody>
      </p:sp>
    </p:spTree>
    <p:extLst>
      <p:ext uri="{BB962C8B-B14F-4D97-AF65-F5344CB8AC3E}">
        <p14:creationId xmlns:p14="http://schemas.microsoft.com/office/powerpoint/2010/main" val="1037516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21841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4723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http://kivy.org/#gallery</a:t>
            </a:r>
          </a:p>
        </p:txBody>
      </p:sp>
    </p:spTree>
    <p:extLst>
      <p:ext uri="{BB962C8B-B14F-4D97-AF65-F5344CB8AC3E}">
        <p14:creationId xmlns:p14="http://schemas.microsoft.com/office/powerpoint/2010/main" val="203906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In fact, the term “Widget” is </a:t>
            </a:r>
            <a:r>
              <a:rPr lang="en" dirty="0" smtClean="0"/>
              <a:t>very </a:t>
            </a:r>
            <a:r>
              <a:rPr lang="en" dirty="0"/>
              <a:t>common: </a:t>
            </a:r>
            <a:r>
              <a:rPr lang="en" u="sng" dirty="0">
                <a:solidFill>
                  <a:schemeClr val="hlink"/>
                </a:solidFill>
                <a:hlinkClick r:id="rId3"/>
              </a:rPr>
              <a:t>https://en.wikipedia.org/wiki/Widget_(GUI)</a:t>
            </a:r>
          </a:p>
          <a:p>
            <a:pPr lvl="0">
              <a:spcBef>
                <a:spcPts val="0"/>
              </a:spcBef>
              <a:buNone/>
            </a:pPr>
            <a:r>
              <a:rPr lang="en" u="sng" dirty="0">
                <a:solidFill>
                  <a:schemeClr val="hlink"/>
                </a:solidFill>
                <a:hlinkClick r:id="rId4"/>
              </a:rPr>
              <a:t>https://en.wikipedia.org/wiki/Widget_toolkit</a:t>
            </a:r>
          </a:p>
        </p:txBody>
      </p:sp>
    </p:spTree>
    <p:extLst>
      <p:ext uri="{BB962C8B-B14F-4D97-AF65-F5344CB8AC3E}">
        <p14:creationId xmlns:p14="http://schemas.microsoft.com/office/powerpoint/2010/main" val="1003869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p>
        </p:txBody>
      </p:sp>
    </p:spTree>
    <p:extLst>
      <p:ext uri="{BB962C8B-B14F-4D97-AF65-F5344CB8AC3E}">
        <p14:creationId xmlns:p14="http://schemas.microsoft.com/office/powerpoint/2010/main" val="140594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https://docs.python.org/2/tutorial/modules.html#packages</a:t>
            </a:r>
          </a:p>
          <a:p>
            <a:pPr lvl="0" rtl="0">
              <a:spcBef>
                <a:spcPts val="0"/>
              </a:spcBef>
              <a:buNone/>
            </a:pPr>
            <a:r>
              <a:rPr lang="en" sz="1050">
                <a:solidFill>
                  <a:srgbClr val="333333"/>
                </a:solidFill>
                <a:highlight>
                  <a:srgbClr val="FFFFFF"/>
                </a:highlight>
              </a:rPr>
              <a:t>Each package in Python is a directory which </a:t>
            </a:r>
            <a:r>
              <a:rPr lang="en" sz="1050" b="1">
                <a:solidFill>
                  <a:srgbClr val="333333"/>
                </a:solidFill>
              </a:rPr>
              <a:t>MUST</a:t>
            </a:r>
            <a:r>
              <a:rPr lang="en" sz="1050">
                <a:solidFill>
                  <a:srgbClr val="333333"/>
                </a:solidFill>
                <a:highlight>
                  <a:srgbClr val="FFFFFF"/>
                </a:highlight>
              </a:rPr>
              <a:t> contain a special file called </a:t>
            </a:r>
            <a:r>
              <a:rPr lang="en" sz="900">
                <a:solidFill>
                  <a:srgbClr val="3A87AD"/>
                </a:solidFill>
                <a:highlight>
                  <a:srgbClr val="F7F7F9"/>
                </a:highlight>
                <a:latin typeface="Consolas"/>
                <a:ea typeface="Consolas"/>
                <a:cs typeface="Consolas"/>
                <a:sym typeface="Consolas"/>
              </a:rPr>
              <a:t>__init__.py</a:t>
            </a:r>
          </a:p>
        </p:txBody>
      </p:sp>
    </p:spTree>
    <p:extLst>
      <p:ext uri="{BB962C8B-B14F-4D97-AF65-F5344CB8AC3E}">
        <p14:creationId xmlns:p14="http://schemas.microsoft.com/office/powerpoint/2010/main" val="96563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140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107504" y="466725"/>
            <a:ext cx="6990300" cy="2133599"/>
          </a:xfrm>
          <a:prstGeom prst="rect">
            <a:avLst/>
          </a:prstGeom>
          <a:noFill/>
          <a:ln>
            <a:noFill/>
          </a:ln>
        </p:spPr>
        <p:txBody>
          <a:bodyPr lIns="68575" tIns="68575" rIns="68575" bIns="68575" anchor="ctr" anchorCtr="0"/>
          <a:lstStyle>
            <a:lvl1pPr marL="0" marR="0" lvl="0" indent="0" algn="ctr" rtl="0">
              <a:spcBef>
                <a:spcPts val="0"/>
              </a:spcBef>
              <a:buClr>
                <a:srgbClr val="333399"/>
              </a:buClr>
              <a:buSzPct val="100000"/>
              <a:buNone/>
              <a:defRPr sz="4800">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107504" y="2996952"/>
            <a:ext cx="7056899" cy="2304300"/>
          </a:xfrm>
          <a:prstGeom prst="rect">
            <a:avLst/>
          </a:prstGeom>
          <a:noFill/>
          <a:ln>
            <a:noFill/>
          </a:ln>
        </p:spPr>
        <p:txBody>
          <a:bodyPr lIns="68575" tIns="68575" rIns="68575" bIns="68575" anchor="t" anchorCtr="0"/>
          <a:lstStyle>
            <a:lvl1pPr marL="0" marR="0" lvl="0" indent="0" algn="l" rtl="0">
              <a:spcBef>
                <a:spcPts val="500"/>
              </a:spcBef>
              <a:buClr>
                <a:srgbClr val="888888"/>
              </a:buClr>
              <a:buSzPct val="100000"/>
              <a:buFont typeface="Calibri"/>
              <a:buNone/>
              <a:defRPr sz="3200">
                <a:latin typeface="Calibri"/>
                <a:ea typeface="Calibri"/>
                <a:cs typeface="Calibri"/>
                <a:sym typeface="Calibri"/>
              </a:defRPr>
            </a:lvl1pPr>
            <a:lvl2pPr marL="342900" marR="0" lvl="1" indent="0" algn="ctr" rtl="0">
              <a:spcBef>
                <a:spcPts val="400"/>
              </a:spcBef>
              <a:buClr>
                <a:srgbClr val="888888"/>
              </a:buClr>
              <a:buFont typeface="Arial"/>
              <a:buNone/>
              <a:defRPr/>
            </a:lvl2pPr>
            <a:lvl3pPr marL="685800" marR="0" lvl="2" indent="0" algn="ctr" rtl="0">
              <a:spcBef>
                <a:spcPts val="400"/>
              </a:spcBef>
              <a:buClr>
                <a:srgbClr val="888888"/>
              </a:buClr>
              <a:buFont typeface="Arial"/>
              <a:buNone/>
              <a:defRPr/>
            </a:lvl3pPr>
            <a:lvl4pPr marL="1028700" marR="0" lvl="3" indent="0" algn="ctr" rtl="0">
              <a:spcBef>
                <a:spcPts val="300"/>
              </a:spcBef>
              <a:buClr>
                <a:srgbClr val="888888"/>
              </a:buClr>
              <a:buFont typeface="Arial"/>
              <a:buNone/>
              <a:defRPr/>
            </a:lvl4pPr>
            <a:lvl5pPr marL="1371600" marR="0" lvl="4" indent="0" algn="ctr" rtl="0">
              <a:spcBef>
                <a:spcPts val="300"/>
              </a:spcBef>
              <a:buClr>
                <a:srgbClr val="888888"/>
              </a:buClr>
              <a:buFont typeface="Arial"/>
              <a:buNone/>
              <a:defRPr/>
            </a:lvl5pPr>
            <a:lvl6pPr marL="1714500" marR="0" lvl="5" indent="0" algn="ctr" rtl="0">
              <a:spcBef>
                <a:spcPts val="300"/>
              </a:spcBef>
              <a:buClr>
                <a:srgbClr val="888888"/>
              </a:buClr>
              <a:buFont typeface="Arial"/>
              <a:buNone/>
              <a:defRPr/>
            </a:lvl6pPr>
            <a:lvl7pPr marL="2057400" marR="0" lvl="6" indent="0" algn="ctr" rtl="0">
              <a:spcBef>
                <a:spcPts val="300"/>
              </a:spcBef>
              <a:buClr>
                <a:srgbClr val="888888"/>
              </a:buClr>
              <a:buFont typeface="Arial"/>
              <a:buNone/>
              <a:defRPr/>
            </a:lvl7pPr>
            <a:lvl8pPr marL="2400300" marR="0" lvl="7" indent="0" algn="ctr" rtl="0">
              <a:spcBef>
                <a:spcPts val="300"/>
              </a:spcBef>
              <a:buClr>
                <a:srgbClr val="888888"/>
              </a:buClr>
              <a:buFont typeface="Arial"/>
              <a:buNone/>
              <a:defRPr/>
            </a:lvl8pPr>
            <a:lvl9pPr marL="2743200" marR="0" lvl="8" indent="0" algn="ctr" rtl="0">
              <a:spcBef>
                <a:spcPts val="300"/>
              </a:spcBef>
              <a:buClr>
                <a:srgbClr val="888888"/>
              </a:buClr>
              <a:buFont typeface="Arial"/>
              <a:buNone/>
              <a:defRPr/>
            </a:lvl9pPr>
          </a:lstStyle>
          <a:p>
            <a:endParaRPr/>
          </a:p>
        </p:txBody>
      </p:sp>
      <p:sp>
        <p:nvSpPr>
          <p:cNvPr id="16" name="Shape 16"/>
          <p:cNvSpPr txBox="1">
            <a:spLocks noGrp="1"/>
          </p:cNvSpPr>
          <p:nvPr>
            <p:ph type="sldNum" idx="12"/>
          </p:nvPr>
        </p:nvSpPr>
        <p:spPr>
          <a:xfrm>
            <a:off x="6876255" y="6381329"/>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
        <p:nvSpPr>
          <p:cNvPr id="17" name="Shape 17"/>
          <p:cNvSpPr/>
          <p:nvPr/>
        </p:nvSpPr>
        <p:spPr>
          <a:xfrm>
            <a:off x="0" y="0"/>
            <a:ext cx="9144000" cy="152399"/>
          </a:xfrm>
          <a:prstGeom prst="rect">
            <a:avLst/>
          </a:prstGeom>
          <a:gradFill>
            <a:gsLst>
              <a:gs pos="0">
                <a:srgbClr val="00AEEF"/>
              </a:gs>
              <a:gs pos="100000">
                <a:srgbClr val="2E3192"/>
              </a:gs>
            </a:gsLst>
            <a:lin ang="0" scaled="0"/>
          </a:gra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rgbClr val="FFFFFF"/>
              </a:solidFill>
              <a:latin typeface="Calibri"/>
              <a:ea typeface="Calibri"/>
              <a:cs typeface="Calibri"/>
              <a:sym typeface="Calibri"/>
            </a:endParaRPr>
          </a:p>
        </p:txBody>
      </p:sp>
      <p:cxnSp>
        <p:nvCxnSpPr>
          <p:cNvPr id="18" name="Shape 18"/>
          <p:cNvCxnSpPr/>
          <p:nvPr/>
        </p:nvCxnSpPr>
        <p:spPr>
          <a:xfrm>
            <a:off x="304800" y="2819400"/>
            <a:ext cx="8229600" cy="0"/>
          </a:xfrm>
          <a:prstGeom prst="straightConnector1">
            <a:avLst/>
          </a:prstGeom>
          <a:noFill/>
          <a:ln w="9525" cap="flat" cmpd="sng">
            <a:solidFill>
              <a:schemeClr val="dk1"/>
            </a:solidFill>
            <a:prstDash val="solid"/>
            <a:round/>
            <a:headEnd type="none" w="med" len="med"/>
            <a:tailEnd type="none" w="med" len="med"/>
          </a:ln>
        </p:spPr>
      </p:cxnSp>
      <p:cxnSp>
        <p:nvCxnSpPr>
          <p:cNvPr id="19" name="Shape 19"/>
          <p:cNvCxnSpPr/>
          <p:nvPr/>
        </p:nvCxnSpPr>
        <p:spPr>
          <a:xfrm>
            <a:off x="7315200" y="1066800"/>
            <a:ext cx="0" cy="4496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50"/>
            <a:ext cx="7470899" cy="1143299"/>
          </a:xfrm>
          <a:prstGeom prst="rect">
            <a:avLst/>
          </a:prstGeom>
          <a:noFill/>
          <a:ln>
            <a:noFill/>
          </a:ln>
        </p:spPr>
        <p:txBody>
          <a:bodyPr lIns="68575" tIns="68575" rIns="68575" bIns="6857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txBox="1">
            <a:spLocks noGrp="1"/>
          </p:cNvSpPr>
          <p:nvPr>
            <p:ph type="body" idx="1"/>
          </p:nvPr>
        </p:nvSpPr>
        <p:spPr>
          <a:xfrm rot="5400000">
            <a:off x="2308949" y="-251549"/>
            <a:ext cx="4526100" cy="8229600"/>
          </a:xfrm>
          <a:prstGeom prst="rect">
            <a:avLst/>
          </a:prstGeom>
          <a:noFill/>
          <a:ln>
            <a:noFill/>
          </a:ln>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69" name="Shape 69"/>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70" name="Shape 70"/>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rot="5400000">
            <a:off x="4732349" y="2171688"/>
            <a:ext cx="5851500" cy="2057400"/>
          </a:xfrm>
          <a:prstGeom prst="rect">
            <a:avLst/>
          </a:prstGeom>
          <a:noFill/>
          <a:ln>
            <a:noFill/>
          </a:ln>
        </p:spPr>
        <p:txBody>
          <a:bodyPr lIns="68575" tIns="68575" rIns="68575" bIns="6857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rot="5400000">
            <a:off x="541350" y="190489"/>
            <a:ext cx="5851500" cy="6019799"/>
          </a:xfrm>
          <a:prstGeom prst="rect">
            <a:avLst/>
          </a:prstGeom>
          <a:noFill/>
          <a:ln>
            <a:noFill/>
          </a:ln>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75" name="Shape 75"/>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76" name="Shape 76"/>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50"/>
            <a:ext cx="7470899" cy="1143299"/>
          </a:xfrm>
          <a:prstGeom prst="rect">
            <a:avLst/>
          </a:prstGeom>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9" name="Shape 79"/>
          <p:cNvSpPr txBox="1">
            <a:spLocks noGrp="1"/>
          </p:cNvSpPr>
          <p:nvPr>
            <p:ph type="body" idx="1"/>
          </p:nvPr>
        </p:nvSpPr>
        <p:spPr>
          <a:xfrm>
            <a:off x="457200" y="1417950"/>
            <a:ext cx="8229600" cy="5149799"/>
          </a:xfrm>
          <a:prstGeom prst="rect">
            <a:avLst/>
          </a:prstGeom>
        </p:spPr>
        <p:txBody>
          <a:bodyPr lIns="68575" tIns="68575" rIns="68575" bIns="68575" anchor="t" anchorCtr="0"/>
          <a:lstStyle>
            <a:lvl1pPr lvl="0" rtl="0">
              <a:spcBef>
                <a:spcPts val="0"/>
              </a:spcBef>
              <a:spcAft>
                <a:spcPts val="1000"/>
              </a:spcAft>
              <a:defRPr/>
            </a:lvl1pPr>
            <a:lvl2pPr lvl="1" rtl="0">
              <a:spcBef>
                <a:spcPts val="0"/>
              </a:spcBef>
              <a:spcAft>
                <a:spcPts val="1000"/>
              </a:spcAft>
              <a:defRPr/>
            </a:lvl2pPr>
            <a:lvl3pPr lvl="2" rtl="0">
              <a:spcBef>
                <a:spcPts val="0"/>
              </a:spcBef>
              <a:spcAft>
                <a:spcPts val="1000"/>
              </a:spcAft>
              <a:defRPr/>
            </a:lvl3pPr>
            <a:lvl4pPr lvl="3" rtl="0">
              <a:spcBef>
                <a:spcPts val="0"/>
              </a:spcBef>
              <a:spcAft>
                <a:spcPts val="1000"/>
              </a:spcAft>
              <a:defRPr/>
            </a:lvl4pPr>
            <a:lvl5pPr lvl="4" rtl="0">
              <a:spcBef>
                <a:spcPts val="0"/>
              </a:spcBef>
              <a:spcAft>
                <a:spcPts val="1000"/>
              </a:spcAft>
              <a:defRPr/>
            </a:lvl5pPr>
            <a:lvl6pPr lvl="5" rtl="0">
              <a:spcBef>
                <a:spcPts val="0"/>
              </a:spcBef>
              <a:spcAft>
                <a:spcPts val="1000"/>
              </a:spcAft>
              <a:defRPr/>
            </a:lvl6pPr>
            <a:lvl7pPr lvl="6" rtl="0">
              <a:spcBef>
                <a:spcPts val="0"/>
              </a:spcBef>
              <a:spcAft>
                <a:spcPts val="1000"/>
              </a:spcAft>
              <a:defRPr/>
            </a:lvl7pPr>
            <a:lvl8pPr lvl="7" rtl="0">
              <a:spcBef>
                <a:spcPts val="0"/>
              </a:spcBef>
              <a:spcAft>
                <a:spcPts val="1000"/>
              </a:spcAft>
              <a:defRPr/>
            </a:lvl8pPr>
            <a:lvl9pPr lvl="8" rtl="0">
              <a:spcBef>
                <a:spcPts val="0"/>
              </a:spcBef>
              <a:spcAft>
                <a:spcPts val="1000"/>
              </a:spcAft>
              <a:defRPr/>
            </a:lvl9pPr>
          </a:lstStyle>
          <a:p>
            <a:endParaRPr/>
          </a:p>
        </p:txBody>
      </p:sp>
      <p:sp>
        <p:nvSpPr>
          <p:cNvPr id="80" name="Shape 80"/>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0650" y="195400"/>
            <a:ext cx="7974600" cy="489899"/>
          </a:xfrm>
          <a:prstGeom prst="rect">
            <a:avLst/>
          </a:prstGeom>
          <a:noFill/>
          <a:ln>
            <a:noFill/>
          </a:ln>
        </p:spPr>
        <p:txBody>
          <a:bodyPr lIns="68575" tIns="68575" rIns="68575" bIns="68575" anchor="t" anchorCtr="0"/>
          <a:lstStyle>
            <a:lvl1pPr lvl="0" algn="l" rtl="0">
              <a:spcBef>
                <a:spcPts val="0"/>
              </a:spcBef>
              <a:buSzPct val="100000"/>
              <a:defRPr sz="3600">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71500" y="1421650"/>
            <a:ext cx="8928900" cy="4848599"/>
          </a:xfrm>
          <a:prstGeom prst="rect">
            <a:avLst/>
          </a:prstGeom>
          <a:noFill/>
          <a:ln>
            <a:noFill/>
          </a:ln>
        </p:spPr>
        <p:txBody>
          <a:bodyPr lIns="68575" tIns="68575" rIns="68575" bIns="68575" anchor="t" anchorCtr="0"/>
          <a:lstStyle>
            <a:lvl1pPr marL="254000" lvl="0" indent="-177800" rtl="0">
              <a:spcBef>
                <a:spcPts val="0"/>
              </a:spcBef>
              <a:buClr>
                <a:srgbClr val="330066"/>
              </a:buClr>
              <a:buSzPct val="100000"/>
              <a:buFont typeface="Calibri"/>
              <a:buChar char="●"/>
              <a:defRPr sz="2400">
                <a:latin typeface="Calibri"/>
                <a:ea typeface="Calibri"/>
                <a:cs typeface="Calibri"/>
                <a:sym typeface="Calibri"/>
              </a:defRPr>
            </a:lvl1pPr>
            <a:lvl2pPr marL="558800" lvl="1" indent="-139700" rtl="0">
              <a:spcBef>
                <a:spcPts val="0"/>
              </a:spcBef>
              <a:buClr>
                <a:srgbClr val="669999"/>
              </a:buClr>
              <a:buSzPct val="100000"/>
              <a:buFont typeface="Calibri"/>
              <a:buChar char="●"/>
              <a:defRPr sz="2400">
                <a:latin typeface="Calibri"/>
                <a:ea typeface="Calibri"/>
                <a:cs typeface="Calibri"/>
                <a:sym typeface="Calibri"/>
              </a:defRPr>
            </a:lvl2pPr>
            <a:lvl3pPr marL="863600" lvl="2" indent="-101600" rtl="0">
              <a:spcBef>
                <a:spcPts val="0"/>
              </a:spcBef>
              <a:buClr>
                <a:srgbClr val="CCCC00"/>
              </a:buClr>
              <a:buSzPct val="100000"/>
              <a:buFont typeface="Calibri"/>
              <a:buChar char="●"/>
              <a:defRPr sz="2400">
                <a:latin typeface="Calibri"/>
                <a:ea typeface="Calibri"/>
                <a:cs typeface="Calibri"/>
                <a:sym typeface="Calibri"/>
              </a:defRPr>
            </a:lvl3pPr>
            <a:lvl4pPr marL="1206500" lvl="3" indent="-101600" rtl="0">
              <a:spcBef>
                <a:spcPts val="0"/>
              </a:spcBef>
              <a:buClr>
                <a:srgbClr val="76923C"/>
              </a:buClr>
              <a:buSzPct val="100000"/>
              <a:buFont typeface="Calibri"/>
              <a:buChar char="●"/>
              <a:defRPr sz="2400">
                <a:latin typeface="Calibri"/>
                <a:ea typeface="Calibri"/>
                <a:cs typeface="Calibri"/>
                <a:sym typeface="Calibri"/>
              </a:defRPr>
            </a:lvl4pPr>
            <a:lvl5pPr marL="1549400" lvl="4" indent="-101600" rtl="0">
              <a:spcBef>
                <a:spcPts val="0"/>
              </a:spcBef>
              <a:buClr>
                <a:srgbClr val="5F497A"/>
              </a:buClr>
              <a:buSzPct val="100000"/>
              <a:buFont typeface="Calibri"/>
              <a:buChar char="●"/>
              <a:defRPr sz="2400">
                <a:latin typeface="Calibri"/>
                <a:ea typeface="Calibri"/>
                <a:cs typeface="Calibri"/>
                <a:sym typeface="Calibri"/>
              </a:defRPr>
            </a:lvl5pPr>
            <a:lvl6pPr lvl="5" rtl="0">
              <a:spcBef>
                <a:spcPts val="0"/>
              </a:spcBef>
              <a:buSzPct val="100000"/>
              <a:buFont typeface="Calibri"/>
              <a:defRPr sz="2400">
                <a:latin typeface="Calibri"/>
                <a:ea typeface="Calibri"/>
                <a:cs typeface="Calibri"/>
                <a:sym typeface="Calibri"/>
              </a:defRPr>
            </a:lvl6pPr>
            <a:lvl7pPr lvl="6" rtl="0">
              <a:spcBef>
                <a:spcPts val="0"/>
              </a:spcBef>
              <a:buSzPct val="100000"/>
              <a:buFont typeface="Calibri"/>
              <a:defRPr sz="2400">
                <a:latin typeface="Calibri"/>
                <a:ea typeface="Calibri"/>
                <a:cs typeface="Calibri"/>
                <a:sym typeface="Calibri"/>
              </a:defRPr>
            </a:lvl7pPr>
            <a:lvl8pPr lvl="7" rtl="0">
              <a:spcBef>
                <a:spcPts val="0"/>
              </a:spcBef>
              <a:buSzPct val="100000"/>
              <a:buFont typeface="Calibri"/>
              <a:defRPr sz="2400">
                <a:latin typeface="Calibri"/>
                <a:ea typeface="Calibri"/>
                <a:cs typeface="Calibri"/>
                <a:sym typeface="Calibri"/>
              </a:defRPr>
            </a:lvl8pPr>
            <a:lvl9pPr lvl="8" rtl="0">
              <a:spcBef>
                <a:spcPts val="0"/>
              </a:spcBef>
              <a:buSzPct val="100000"/>
              <a:buFont typeface="Calibri"/>
              <a:defRPr sz="2400">
                <a:latin typeface="Calibri"/>
                <a:ea typeface="Calibri"/>
                <a:cs typeface="Calibri"/>
                <a:sym typeface="Calibri"/>
              </a:defRPr>
            </a:lvl9pPr>
          </a:lstStyle>
          <a:p>
            <a:endParaRPr/>
          </a:p>
        </p:txBody>
      </p:sp>
      <p:sp>
        <p:nvSpPr>
          <p:cNvPr id="23" name="Shape 23"/>
          <p:cNvSpPr txBox="1">
            <a:spLocks noGrp="1"/>
          </p:cNvSpPr>
          <p:nvPr>
            <p:ph type="sldNum" idx="12"/>
          </p:nvPr>
        </p:nvSpPr>
        <p:spPr>
          <a:xfrm>
            <a:off x="6553200" y="6356351"/>
            <a:ext cx="24833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22312" y="4406901"/>
            <a:ext cx="7772400" cy="1361999"/>
          </a:xfrm>
          <a:prstGeom prst="rect">
            <a:avLst/>
          </a:prstGeom>
          <a:noFill/>
          <a:ln>
            <a:noFill/>
          </a:ln>
        </p:spPr>
        <p:txBody>
          <a:bodyPr lIns="68575" tIns="68575" rIns="68575" bIns="68575" anchor="t" anchorCtr="0"/>
          <a:lstStyle>
            <a:lvl1pPr lvl="0" algn="l" rtl="0">
              <a:spcBef>
                <a:spcPts val="0"/>
              </a:spcBef>
              <a:buSzPct val="100000"/>
              <a:defRPr sz="3600">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722312" y="2906713"/>
            <a:ext cx="7772400" cy="1500000"/>
          </a:xfrm>
          <a:prstGeom prst="rect">
            <a:avLst/>
          </a:prstGeom>
          <a:noFill/>
          <a:ln>
            <a:noFill/>
          </a:ln>
        </p:spPr>
        <p:txBody>
          <a:bodyPr lIns="68575" tIns="68575" rIns="68575" bIns="68575" anchor="b" anchorCtr="0"/>
          <a:lstStyle>
            <a:lvl1pPr marL="0" lvl="0" indent="0" rtl="0">
              <a:spcBef>
                <a:spcPts val="0"/>
              </a:spcBef>
              <a:buClr>
                <a:srgbClr val="888888"/>
              </a:buClr>
              <a:buSzPct val="100000"/>
              <a:buFont typeface="Calibri"/>
              <a:buNone/>
              <a:defRPr sz="2400">
                <a:latin typeface="Calibri"/>
                <a:ea typeface="Calibri"/>
                <a:cs typeface="Calibri"/>
                <a:sym typeface="Calibri"/>
              </a:defRPr>
            </a:lvl1pPr>
            <a:lvl2pPr marL="342900" lvl="1" indent="0" rtl="0">
              <a:spcBef>
                <a:spcPts val="0"/>
              </a:spcBef>
              <a:buClr>
                <a:srgbClr val="888888"/>
              </a:buClr>
              <a:buSzPct val="100000"/>
              <a:buFont typeface="Calibri"/>
              <a:buNone/>
              <a:defRPr sz="2400">
                <a:latin typeface="Calibri"/>
                <a:ea typeface="Calibri"/>
                <a:cs typeface="Calibri"/>
                <a:sym typeface="Calibri"/>
              </a:defRPr>
            </a:lvl2pPr>
            <a:lvl3pPr marL="685800" lvl="2" indent="0" rtl="0">
              <a:spcBef>
                <a:spcPts val="0"/>
              </a:spcBef>
              <a:buClr>
                <a:srgbClr val="888888"/>
              </a:buClr>
              <a:buSzPct val="100000"/>
              <a:buFont typeface="Calibri"/>
              <a:buNone/>
              <a:defRPr sz="2400">
                <a:latin typeface="Calibri"/>
                <a:ea typeface="Calibri"/>
                <a:cs typeface="Calibri"/>
                <a:sym typeface="Calibri"/>
              </a:defRPr>
            </a:lvl3pPr>
            <a:lvl4pPr marL="1028700" lvl="3" indent="0" rtl="0">
              <a:spcBef>
                <a:spcPts val="0"/>
              </a:spcBef>
              <a:buClr>
                <a:srgbClr val="888888"/>
              </a:buClr>
              <a:buSzPct val="100000"/>
              <a:buFont typeface="Calibri"/>
              <a:buNone/>
              <a:defRPr sz="2400">
                <a:latin typeface="Calibri"/>
                <a:ea typeface="Calibri"/>
                <a:cs typeface="Calibri"/>
                <a:sym typeface="Calibri"/>
              </a:defRPr>
            </a:lvl4pPr>
            <a:lvl5pPr marL="1371600" lvl="4" indent="0" rtl="0">
              <a:spcBef>
                <a:spcPts val="0"/>
              </a:spcBef>
              <a:buClr>
                <a:srgbClr val="888888"/>
              </a:buClr>
              <a:buSzPct val="100000"/>
              <a:buFont typeface="Calibri"/>
              <a:buNone/>
              <a:defRPr sz="2400">
                <a:latin typeface="Calibri"/>
                <a:ea typeface="Calibri"/>
                <a:cs typeface="Calibri"/>
                <a:sym typeface="Calibri"/>
              </a:defRPr>
            </a:lvl5pPr>
            <a:lvl6pPr marL="1714500" lvl="5" indent="0" rtl="0">
              <a:spcBef>
                <a:spcPts val="0"/>
              </a:spcBef>
              <a:buClr>
                <a:srgbClr val="888888"/>
              </a:buClr>
              <a:buSzPct val="100000"/>
              <a:buFont typeface="Calibri"/>
              <a:buNone/>
              <a:defRPr sz="2400">
                <a:latin typeface="Calibri"/>
                <a:ea typeface="Calibri"/>
                <a:cs typeface="Calibri"/>
                <a:sym typeface="Calibri"/>
              </a:defRPr>
            </a:lvl6pPr>
            <a:lvl7pPr marL="2057400" lvl="6" indent="0" rtl="0">
              <a:spcBef>
                <a:spcPts val="0"/>
              </a:spcBef>
              <a:buClr>
                <a:srgbClr val="888888"/>
              </a:buClr>
              <a:buSzPct val="100000"/>
              <a:buFont typeface="Calibri"/>
              <a:buNone/>
              <a:defRPr sz="2400">
                <a:latin typeface="Calibri"/>
                <a:ea typeface="Calibri"/>
                <a:cs typeface="Calibri"/>
                <a:sym typeface="Calibri"/>
              </a:defRPr>
            </a:lvl7pPr>
            <a:lvl8pPr marL="2400300" lvl="7" indent="0" rtl="0">
              <a:spcBef>
                <a:spcPts val="0"/>
              </a:spcBef>
              <a:buClr>
                <a:srgbClr val="888888"/>
              </a:buClr>
              <a:buSzPct val="100000"/>
              <a:buFont typeface="Calibri"/>
              <a:buNone/>
              <a:defRPr sz="2400">
                <a:latin typeface="Calibri"/>
                <a:ea typeface="Calibri"/>
                <a:cs typeface="Calibri"/>
                <a:sym typeface="Calibri"/>
              </a:defRPr>
            </a:lvl8pPr>
            <a:lvl9pPr marL="2743200" lvl="8" indent="0" rtl="0">
              <a:spcBef>
                <a:spcPts val="0"/>
              </a:spcBef>
              <a:buClr>
                <a:srgbClr val="888888"/>
              </a:buClr>
              <a:buSzPct val="100000"/>
              <a:buFont typeface="Calibri"/>
              <a:buNone/>
              <a:defRPr sz="2400">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
        <p:nvSpPr>
          <p:cNvPr id="28" name="Shape 28"/>
          <p:cNvSpPr/>
          <p:nvPr/>
        </p:nvSpPr>
        <p:spPr>
          <a:xfrm>
            <a:off x="0" y="0"/>
            <a:ext cx="9144000" cy="152399"/>
          </a:xfrm>
          <a:prstGeom prst="rect">
            <a:avLst/>
          </a:prstGeom>
          <a:gradFill>
            <a:gsLst>
              <a:gs pos="0">
                <a:srgbClr val="00AEEF"/>
              </a:gs>
              <a:gs pos="100000">
                <a:srgbClr val="2E3192"/>
              </a:gs>
            </a:gsLst>
            <a:lin ang="0" scaled="0"/>
          </a:gra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274637"/>
            <a:ext cx="8686800" cy="368700"/>
          </a:xfrm>
          <a:prstGeom prst="rect">
            <a:avLst/>
          </a:prstGeom>
          <a:noFill/>
          <a:ln>
            <a:noFill/>
          </a:ln>
        </p:spPr>
        <p:txBody>
          <a:bodyPr lIns="68575" tIns="68575" rIns="68575" bIns="68575" anchor="ctr" anchorCtr="0"/>
          <a:lstStyle>
            <a:lvl1pPr lvl="0" algn="l" rtl="0">
              <a:spcBef>
                <a:spcPts val="0"/>
              </a:spcBef>
              <a:buSzPct val="100000"/>
              <a:defRPr sz="3600">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107504" y="1052737"/>
            <a:ext cx="4388400" cy="5073600"/>
          </a:xfrm>
          <a:prstGeom prst="rect">
            <a:avLst/>
          </a:prstGeom>
          <a:noFill/>
          <a:ln>
            <a:noFill/>
          </a:ln>
        </p:spPr>
        <p:txBody>
          <a:bodyPr lIns="68575" tIns="68575" rIns="68575" bIns="68575" anchor="t" anchorCtr="0"/>
          <a:lstStyle>
            <a:lvl1pPr marL="254000" lvl="0" indent="-177800" rtl="0">
              <a:spcBef>
                <a:spcPts val="0"/>
              </a:spcBef>
              <a:buClr>
                <a:srgbClr val="330066"/>
              </a:buClr>
              <a:buSzPct val="100000"/>
              <a:buFont typeface="Calibri"/>
              <a:buChar char="●"/>
              <a:defRPr sz="1800">
                <a:latin typeface="Calibri"/>
                <a:ea typeface="Calibri"/>
                <a:cs typeface="Calibri"/>
                <a:sym typeface="Calibri"/>
              </a:defRPr>
            </a:lvl1pPr>
            <a:lvl2pPr marL="558800" lvl="1" indent="-139700" rtl="0">
              <a:spcBef>
                <a:spcPts val="0"/>
              </a:spcBef>
              <a:buClr>
                <a:srgbClr val="669999"/>
              </a:buClr>
              <a:buSzPct val="100000"/>
              <a:buFont typeface="Calibri"/>
              <a:buChar char="●"/>
              <a:defRPr sz="1800">
                <a:latin typeface="Calibri"/>
                <a:ea typeface="Calibri"/>
                <a:cs typeface="Calibri"/>
                <a:sym typeface="Calibri"/>
              </a:defRPr>
            </a:lvl2pPr>
            <a:lvl3pPr marL="863600" lvl="2" indent="-101600" rtl="0">
              <a:spcBef>
                <a:spcPts val="0"/>
              </a:spcBef>
              <a:buClr>
                <a:srgbClr val="CCCC00"/>
              </a:buClr>
              <a:buSzPct val="100000"/>
              <a:buFont typeface="Calibri"/>
              <a:buChar char="●"/>
              <a:defRPr sz="1800">
                <a:latin typeface="Calibri"/>
                <a:ea typeface="Calibri"/>
                <a:cs typeface="Calibri"/>
                <a:sym typeface="Calibri"/>
              </a:defRPr>
            </a:lvl3pPr>
            <a:lvl4pPr marL="1206500" lvl="3" indent="-101600" rtl="0">
              <a:spcBef>
                <a:spcPts val="0"/>
              </a:spcBef>
              <a:buClr>
                <a:srgbClr val="76923C"/>
              </a:buClr>
              <a:buSzPct val="100000"/>
              <a:buFont typeface="Calibri"/>
              <a:buChar char="●"/>
              <a:defRPr sz="1800">
                <a:latin typeface="Calibri"/>
                <a:ea typeface="Calibri"/>
                <a:cs typeface="Calibri"/>
                <a:sym typeface="Calibri"/>
              </a:defRPr>
            </a:lvl4pPr>
            <a:lvl5pPr marL="1549400" lvl="4" indent="-101600" rtl="0">
              <a:spcBef>
                <a:spcPts val="0"/>
              </a:spcBef>
              <a:buClr>
                <a:srgbClr val="5F497A"/>
              </a:buClr>
              <a:buSzPct val="100000"/>
              <a:buFont typeface="Calibri"/>
              <a:buChar char="●"/>
              <a:defRPr sz="1800">
                <a:latin typeface="Calibri"/>
                <a:ea typeface="Calibri"/>
                <a:cs typeface="Calibri"/>
                <a:sym typeface="Calibri"/>
              </a:defRPr>
            </a:lvl5pPr>
            <a:lvl6pPr lvl="5" rtl="0">
              <a:spcBef>
                <a:spcPts val="0"/>
              </a:spcBef>
              <a:buSzPct val="100000"/>
              <a:buFont typeface="Calibri"/>
              <a:defRPr sz="1800">
                <a:latin typeface="Calibri"/>
                <a:ea typeface="Calibri"/>
                <a:cs typeface="Calibri"/>
                <a:sym typeface="Calibri"/>
              </a:defRPr>
            </a:lvl6pPr>
            <a:lvl7pPr lvl="6" rtl="0">
              <a:spcBef>
                <a:spcPts val="0"/>
              </a:spcBef>
              <a:buSzPct val="100000"/>
              <a:buFont typeface="Calibri"/>
              <a:defRPr sz="1800">
                <a:latin typeface="Calibri"/>
                <a:ea typeface="Calibri"/>
                <a:cs typeface="Calibri"/>
                <a:sym typeface="Calibri"/>
              </a:defRPr>
            </a:lvl7pPr>
            <a:lvl8pPr lvl="7" rtl="0">
              <a:spcBef>
                <a:spcPts val="0"/>
              </a:spcBef>
              <a:buSzPct val="100000"/>
              <a:buFont typeface="Calibri"/>
              <a:defRPr sz="1800">
                <a:latin typeface="Calibri"/>
                <a:ea typeface="Calibri"/>
                <a:cs typeface="Calibri"/>
                <a:sym typeface="Calibri"/>
              </a:defRPr>
            </a:lvl8pPr>
            <a:lvl9pPr lvl="8" rtl="0">
              <a:spcBef>
                <a:spcPts val="0"/>
              </a:spcBef>
              <a:buSzPct val="100000"/>
              <a:buFont typeface="Calibri"/>
              <a:defRPr sz="1800">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052737"/>
            <a:ext cx="4388400" cy="5073600"/>
          </a:xfrm>
          <a:prstGeom prst="rect">
            <a:avLst/>
          </a:prstGeom>
          <a:noFill/>
          <a:ln>
            <a:noFill/>
          </a:ln>
        </p:spPr>
        <p:txBody>
          <a:bodyPr lIns="68575" tIns="68575" rIns="68575" bIns="68575" anchor="t" anchorCtr="0"/>
          <a:lstStyle>
            <a:lvl1pPr marL="254000" lvl="0" indent="-177800" rtl="0">
              <a:spcBef>
                <a:spcPts val="0"/>
              </a:spcBef>
              <a:buClr>
                <a:srgbClr val="330066"/>
              </a:buClr>
              <a:buSzPct val="100000"/>
              <a:buFont typeface="Calibri"/>
              <a:buChar char="●"/>
              <a:defRPr sz="1800">
                <a:latin typeface="Calibri"/>
                <a:ea typeface="Calibri"/>
                <a:cs typeface="Calibri"/>
                <a:sym typeface="Calibri"/>
              </a:defRPr>
            </a:lvl1pPr>
            <a:lvl2pPr marL="558800" lvl="1" indent="-139700" rtl="0">
              <a:spcBef>
                <a:spcPts val="0"/>
              </a:spcBef>
              <a:buClr>
                <a:srgbClr val="669999"/>
              </a:buClr>
              <a:buSzPct val="100000"/>
              <a:buFont typeface="Calibri"/>
              <a:buChar char="●"/>
              <a:defRPr sz="1800">
                <a:latin typeface="Calibri"/>
                <a:ea typeface="Calibri"/>
                <a:cs typeface="Calibri"/>
                <a:sym typeface="Calibri"/>
              </a:defRPr>
            </a:lvl2pPr>
            <a:lvl3pPr marL="863600" lvl="2" indent="-101600" rtl="0">
              <a:spcBef>
                <a:spcPts val="0"/>
              </a:spcBef>
              <a:buClr>
                <a:srgbClr val="CCCC00"/>
              </a:buClr>
              <a:buSzPct val="100000"/>
              <a:buFont typeface="Calibri"/>
              <a:buChar char="●"/>
              <a:defRPr sz="1800">
                <a:latin typeface="Calibri"/>
                <a:ea typeface="Calibri"/>
                <a:cs typeface="Calibri"/>
                <a:sym typeface="Calibri"/>
              </a:defRPr>
            </a:lvl3pPr>
            <a:lvl4pPr marL="1206500" lvl="3" indent="-101600" rtl="0">
              <a:spcBef>
                <a:spcPts val="0"/>
              </a:spcBef>
              <a:buClr>
                <a:srgbClr val="76923C"/>
              </a:buClr>
              <a:buSzPct val="100000"/>
              <a:buFont typeface="Calibri"/>
              <a:buChar char="●"/>
              <a:defRPr sz="1800">
                <a:latin typeface="Calibri"/>
                <a:ea typeface="Calibri"/>
                <a:cs typeface="Calibri"/>
                <a:sym typeface="Calibri"/>
              </a:defRPr>
            </a:lvl4pPr>
            <a:lvl5pPr marL="1549400" lvl="4" indent="-101600" rtl="0">
              <a:spcBef>
                <a:spcPts val="0"/>
              </a:spcBef>
              <a:buClr>
                <a:srgbClr val="5F497A"/>
              </a:buClr>
              <a:buSzPct val="100000"/>
              <a:buFont typeface="Calibri"/>
              <a:buChar char="●"/>
              <a:defRPr sz="1800">
                <a:latin typeface="Calibri"/>
                <a:ea typeface="Calibri"/>
                <a:cs typeface="Calibri"/>
                <a:sym typeface="Calibri"/>
              </a:defRPr>
            </a:lvl5pPr>
            <a:lvl6pPr lvl="5" rtl="0">
              <a:spcBef>
                <a:spcPts val="0"/>
              </a:spcBef>
              <a:buSzPct val="100000"/>
              <a:buFont typeface="Calibri"/>
              <a:defRPr sz="1800">
                <a:latin typeface="Calibri"/>
                <a:ea typeface="Calibri"/>
                <a:cs typeface="Calibri"/>
                <a:sym typeface="Calibri"/>
              </a:defRPr>
            </a:lvl6pPr>
            <a:lvl7pPr lvl="6" rtl="0">
              <a:spcBef>
                <a:spcPts val="0"/>
              </a:spcBef>
              <a:buSzPct val="100000"/>
              <a:buFont typeface="Calibri"/>
              <a:defRPr sz="1800">
                <a:latin typeface="Calibri"/>
                <a:ea typeface="Calibri"/>
                <a:cs typeface="Calibri"/>
                <a:sym typeface="Calibri"/>
              </a:defRPr>
            </a:lvl7pPr>
            <a:lvl8pPr lvl="7" rtl="0">
              <a:spcBef>
                <a:spcPts val="0"/>
              </a:spcBef>
              <a:buSzPct val="100000"/>
              <a:buFont typeface="Calibri"/>
              <a:defRPr sz="1800">
                <a:latin typeface="Calibri"/>
                <a:ea typeface="Calibri"/>
                <a:cs typeface="Calibri"/>
                <a:sym typeface="Calibri"/>
              </a:defRPr>
            </a:lvl8pPr>
            <a:lvl9pPr lvl="8" rtl="0">
              <a:spcBef>
                <a:spcPts val="0"/>
              </a:spcBef>
              <a:buSzPct val="100000"/>
              <a:buFont typeface="Calibri"/>
              <a:defRPr sz="1800">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34" name="Shape 34"/>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35" name="Shape 35"/>
          <p:cNvSpPr txBox="1">
            <a:spLocks noGrp="1"/>
          </p:cNvSpPr>
          <p:nvPr>
            <p:ph type="sldNum" idx="12"/>
          </p:nvPr>
        </p:nvSpPr>
        <p:spPr>
          <a:xfrm>
            <a:off x="6553200" y="6356351"/>
            <a:ext cx="2555400"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2416" y="225360"/>
            <a:ext cx="8229600" cy="417900"/>
          </a:xfrm>
          <a:prstGeom prst="rect">
            <a:avLst/>
          </a:prstGeom>
          <a:noFill/>
          <a:ln>
            <a:noFill/>
          </a:ln>
        </p:spPr>
        <p:txBody>
          <a:bodyPr lIns="68575" tIns="68575" rIns="68575" bIns="68575" anchor="ctr"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07504" y="980728"/>
            <a:ext cx="4392600" cy="503999"/>
          </a:xfrm>
          <a:prstGeom prst="rect">
            <a:avLst/>
          </a:prstGeom>
          <a:noFill/>
          <a:ln>
            <a:noFill/>
          </a:ln>
        </p:spPr>
        <p:txBody>
          <a:bodyPr lIns="68575" tIns="68575" rIns="68575" bIns="68575" anchor="b" anchorCtr="0"/>
          <a:lstStyle>
            <a:lvl1pPr marL="0" lvl="0" indent="0" rtl="0">
              <a:spcBef>
                <a:spcPts val="0"/>
              </a:spcBef>
              <a:buClr>
                <a:srgbClr val="333399"/>
              </a:buClr>
              <a:buFont typeface="Calibri"/>
              <a:buNone/>
              <a:defRPr/>
            </a:lvl1pPr>
            <a:lvl2pPr marL="342900" lvl="1" indent="0" rtl="0">
              <a:spcBef>
                <a:spcPts val="0"/>
              </a:spcBef>
              <a:buFont typeface="Calibri"/>
              <a:buNone/>
              <a:defRPr/>
            </a:lvl2pPr>
            <a:lvl3pPr marL="685800" lvl="2" indent="0" rtl="0">
              <a:spcBef>
                <a:spcPts val="0"/>
              </a:spcBef>
              <a:buFont typeface="Calibri"/>
              <a:buNone/>
              <a:defRPr/>
            </a:lvl3pPr>
            <a:lvl4pPr marL="1028700" lvl="3" indent="0" rtl="0">
              <a:spcBef>
                <a:spcPts val="0"/>
              </a:spcBef>
              <a:buFont typeface="Calibri"/>
              <a:buNone/>
              <a:defRPr/>
            </a:lvl4pPr>
            <a:lvl5pPr marL="1371600" lvl="4" indent="0" rtl="0">
              <a:spcBef>
                <a:spcPts val="0"/>
              </a:spcBef>
              <a:buFont typeface="Calibri"/>
              <a:buNone/>
              <a:defRPr/>
            </a:lvl5pPr>
            <a:lvl6pPr marL="1714500" lvl="5" indent="0" rtl="0">
              <a:spcBef>
                <a:spcPts val="0"/>
              </a:spcBef>
              <a:buFont typeface="Calibri"/>
              <a:buNone/>
              <a:defRPr/>
            </a:lvl6pPr>
            <a:lvl7pPr marL="2057400" lvl="6" indent="0" rtl="0">
              <a:spcBef>
                <a:spcPts val="0"/>
              </a:spcBef>
              <a:buFont typeface="Calibri"/>
              <a:buNone/>
              <a:defRPr/>
            </a:lvl7pPr>
            <a:lvl8pPr marL="2400300" lvl="7" indent="0" rtl="0">
              <a:spcBef>
                <a:spcPts val="0"/>
              </a:spcBef>
              <a:buFont typeface="Calibri"/>
              <a:buNone/>
              <a:defRPr/>
            </a:lvl8pPr>
            <a:lvl9pPr marL="2743200" lvl="8" indent="0" rtl="0">
              <a:spcBef>
                <a:spcPts val="0"/>
              </a:spcBef>
              <a:buFont typeface="Calibri"/>
              <a:buNone/>
              <a:defRPr/>
            </a:lvl9pPr>
          </a:lstStyle>
          <a:p>
            <a:endParaRPr/>
          </a:p>
        </p:txBody>
      </p:sp>
      <p:sp>
        <p:nvSpPr>
          <p:cNvPr id="39" name="Shape 39"/>
          <p:cNvSpPr txBox="1">
            <a:spLocks noGrp="1"/>
          </p:cNvSpPr>
          <p:nvPr>
            <p:ph type="body" idx="2"/>
          </p:nvPr>
        </p:nvSpPr>
        <p:spPr>
          <a:xfrm>
            <a:off x="107504" y="1484783"/>
            <a:ext cx="4389899" cy="4680299"/>
          </a:xfrm>
          <a:prstGeom prst="rect">
            <a:avLst/>
          </a:prstGeom>
          <a:noFill/>
          <a:ln>
            <a:noFill/>
          </a:ln>
        </p:spPr>
        <p:txBody>
          <a:bodyPr lIns="68575" tIns="68575" rIns="68575" bIns="68575" anchor="t" anchorCtr="0"/>
          <a:lstStyle>
            <a:lvl1pPr marL="254000" lvl="0" indent="-177800" rtl="0">
              <a:spcBef>
                <a:spcPts val="0"/>
              </a:spcBef>
              <a:buClr>
                <a:srgbClr val="330066"/>
              </a:buClr>
              <a:buFont typeface="Calibri"/>
              <a:buChar char="●"/>
              <a:defRPr/>
            </a:lvl1pPr>
            <a:lvl2pPr marL="558800" lvl="1" indent="-139700" rtl="0">
              <a:spcBef>
                <a:spcPts val="0"/>
              </a:spcBef>
              <a:buClr>
                <a:srgbClr val="669999"/>
              </a:buClr>
              <a:buFont typeface="Calibri"/>
              <a:buChar char="●"/>
              <a:defRPr/>
            </a:lvl2pPr>
            <a:lvl3pPr marL="863600" lvl="2" indent="-101600" rtl="0">
              <a:spcBef>
                <a:spcPts val="0"/>
              </a:spcBef>
              <a:buClr>
                <a:srgbClr val="CCCC00"/>
              </a:buClr>
              <a:buFont typeface="Calibri"/>
              <a:buChar char="●"/>
              <a:defRPr/>
            </a:lvl3pPr>
            <a:lvl4pPr marL="1206500" lvl="3" indent="-101600" rtl="0">
              <a:spcBef>
                <a:spcPts val="0"/>
              </a:spcBef>
              <a:buClr>
                <a:srgbClr val="76923C"/>
              </a:buClr>
              <a:buFont typeface="Calibri"/>
              <a:buChar char="●"/>
              <a:defRPr/>
            </a:lvl4pPr>
            <a:lvl5pPr marL="1549400" lvl="4" indent="-101600" rtl="0">
              <a:spcBef>
                <a:spcPts val="0"/>
              </a:spcBef>
              <a:buClr>
                <a:srgbClr val="5F497A"/>
              </a:buClr>
              <a:buFont typeface="Calibri"/>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4644008" y="980728"/>
            <a:ext cx="4392600" cy="503999"/>
          </a:xfrm>
          <a:prstGeom prst="rect">
            <a:avLst/>
          </a:prstGeom>
          <a:noFill/>
          <a:ln>
            <a:noFill/>
          </a:ln>
        </p:spPr>
        <p:txBody>
          <a:bodyPr lIns="68575" tIns="68575" rIns="68575" bIns="68575" anchor="b" anchorCtr="0"/>
          <a:lstStyle>
            <a:lvl1pPr marL="0" lvl="0" indent="0" rtl="0">
              <a:spcBef>
                <a:spcPts val="0"/>
              </a:spcBef>
              <a:buClr>
                <a:srgbClr val="333399"/>
              </a:buClr>
              <a:buFont typeface="Calibri"/>
              <a:buNone/>
              <a:defRPr/>
            </a:lvl1pPr>
            <a:lvl2pPr marL="342900" lvl="1" indent="0" rtl="0">
              <a:spcBef>
                <a:spcPts val="0"/>
              </a:spcBef>
              <a:buFont typeface="Calibri"/>
              <a:buNone/>
              <a:defRPr/>
            </a:lvl2pPr>
            <a:lvl3pPr marL="685800" lvl="2" indent="0" rtl="0">
              <a:spcBef>
                <a:spcPts val="0"/>
              </a:spcBef>
              <a:buFont typeface="Calibri"/>
              <a:buNone/>
              <a:defRPr/>
            </a:lvl3pPr>
            <a:lvl4pPr marL="1028700" lvl="3" indent="0" rtl="0">
              <a:spcBef>
                <a:spcPts val="0"/>
              </a:spcBef>
              <a:buFont typeface="Calibri"/>
              <a:buNone/>
              <a:defRPr/>
            </a:lvl4pPr>
            <a:lvl5pPr marL="1371600" lvl="4" indent="0" rtl="0">
              <a:spcBef>
                <a:spcPts val="0"/>
              </a:spcBef>
              <a:buFont typeface="Calibri"/>
              <a:buNone/>
              <a:defRPr/>
            </a:lvl5pPr>
            <a:lvl6pPr marL="1714500" lvl="5" indent="0" rtl="0">
              <a:spcBef>
                <a:spcPts val="0"/>
              </a:spcBef>
              <a:buFont typeface="Calibri"/>
              <a:buNone/>
              <a:defRPr/>
            </a:lvl6pPr>
            <a:lvl7pPr marL="2057400" lvl="6" indent="0" rtl="0">
              <a:spcBef>
                <a:spcPts val="0"/>
              </a:spcBef>
              <a:buFont typeface="Calibri"/>
              <a:buNone/>
              <a:defRPr/>
            </a:lvl7pPr>
            <a:lvl8pPr marL="2400300" lvl="7" indent="0" rtl="0">
              <a:spcBef>
                <a:spcPts val="0"/>
              </a:spcBef>
              <a:buFont typeface="Calibri"/>
              <a:buNone/>
              <a:defRPr/>
            </a:lvl8pPr>
            <a:lvl9pPr marL="2743200" lvl="8" indent="0" rtl="0">
              <a:spcBef>
                <a:spcPts val="0"/>
              </a:spcBef>
              <a:buFont typeface="Calibri"/>
              <a:buNone/>
              <a:defRPr/>
            </a:lvl9pPr>
          </a:lstStyle>
          <a:p>
            <a:endParaRPr/>
          </a:p>
        </p:txBody>
      </p:sp>
      <p:sp>
        <p:nvSpPr>
          <p:cNvPr id="41" name="Shape 41"/>
          <p:cNvSpPr txBox="1">
            <a:spLocks noGrp="1"/>
          </p:cNvSpPr>
          <p:nvPr>
            <p:ph type="body" idx="4"/>
          </p:nvPr>
        </p:nvSpPr>
        <p:spPr>
          <a:xfrm>
            <a:off x="4644008" y="1484783"/>
            <a:ext cx="4392600" cy="4680299"/>
          </a:xfrm>
          <a:prstGeom prst="rect">
            <a:avLst/>
          </a:prstGeom>
          <a:noFill/>
          <a:ln>
            <a:noFill/>
          </a:ln>
        </p:spPr>
        <p:txBody>
          <a:bodyPr lIns="68575" tIns="68575" rIns="68575" bIns="68575" anchor="t" anchorCtr="0"/>
          <a:lstStyle>
            <a:lvl1pPr marL="254000" lvl="0" indent="-177800" rtl="0">
              <a:spcBef>
                <a:spcPts val="0"/>
              </a:spcBef>
              <a:buClr>
                <a:srgbClr val="330066"/>
              </a:buClr>
              <a:buFont typeface="Calibri"/>
              <a:buChar char="●"/>
              <a:defRPr/>
            </a:lvl1pPr>
            <a:lvl2pPr marL="558800" lvl="1" indent="-139700" rtl="0">
              <a:spcBef>
                <a:spcPts val="0"/>
              </a:spcBef>
              <a:buClr>
                <a:srgbClr val="669999"/>
              </a:buClr>
              <a:buFont typeface="Calibri"/>
              <a:buChar char="●"/>
              <a:defRPr/>
            </a:lvl2pPr>
            <a:lvl3pPr marL="863600" lvl="2" indent="-101600" rtl="0">
              <a:spcBef>
                <a:spcPts val="0"/>
              </a:spcBef>
              <a:buClr>
                <a:srgbClr val="CCCC00"/>
              </a:buClr>
              <a:buFont typeface="Calibri"/>
              <a:buChar char="●"/>
              <a:defRPr/>
            </a:lvl3pPr>
            <a:lvl4pPr marL="1206500" lvl="3" indent="-101600" rtl="0">
              <a:spcBef>
                <a:spcPts val="0"/>
              </a:spcBef>
              <a:buClr>
                <a:srgbClr val="76923C"/>
              </a:buClr>
              <a:buFont typeface="Calibri"/>
              <a:buChar char="●"/>
              <a:defRPr/>
            </a:lvl4pPr>
            <a:lvl5pPr marL="1549400" lvl="4" indent="-101600" rtl="0">
              <a:spcBef>
                <a:spcPts val="0"/>
              </a:spcBef>
              <a:buClr>
                <a:srgbClr val="5F497A"/>
              </a:buClr>
              <a:buFont typeface="Calibri"/>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43" name="Shape 43"/>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44" name="Shape 44"/>
          <p:cNvSpPr txBox="1">
            <a:spLocks noGrp="1"/>
          </p:cNvSpPr>
          <p:nvPr>
            <p:ph type="sldNum" idx="12"/>
          </p:nvPr>
        </p:nvSpPr>
        <p:spPr>
          <a:xfrm>
            <a:off x="6987698" y="6381329"/>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50"/>
            <a:ext cx="7470899" cy="1143299"/>
          </a:xfrm>
          <a:prstGeom prst="rect">
            <a:avLst/>
          </a:prstGeom>
          <a:noFill/>
          <a:ln>
            <a:noFill/>
          </a:ln>
        </p:spPr>
        <p:txBody>
          <a:bodyPr lIns="68575" tIns="68575" rIns="68575" bIns="68575" anchor="ctr" anchorCtr="0"/>
          <a:lstStyle>
            <a:lvl1pPr lvl="0" rtl="0">
              <a:spcBef>
                <a:spcPts val="0"/>
              </a:spcBef>
              <a:buSzPct val="100000"/>
              <a:defRPr sz="3600">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7" name="Shape 47"/>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
        <p:nvSpPr>
          <p:cNvPr id="48" name="Shape 48"/>
          <p:cNvSpPr/>
          <p:nvPr/>
        </p:nvSpPr>
        <p:spPr>
          <a:xfrm>
            <a:off x="0" y="0"/>
            <a:ext cx="9144000" cy="152399"/>
          </a:xfrm>
          <a:prstGeom prst="rect">
            <a:avLst/>
          </a:prstGeom>
          <a:gradFill>
            <a:gsLst>
              <a:gs pos="0">
                <a:srgbClr val="00AEEF"/>
              </a:gs>
              <a:gs pos="100000">
                <a:srgbClr val="2E3192"/>
              </a:gs>
            </a:gsLst>
            <a:lin ang="0" scaled="0"/>
          </a:gra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476672"/>
            <a:ext cx="3008399" cy="958499"/>
          </a:xfrm>
          <a:prstGeom prst="rect">
            <a:avLst/>
          </a:prstGeom>
          <a:noFill/>
          <a:ln>
            <a:noFill/>
          </a:ln>
        </p:spPr>
        <p:txBody>
          <a:bodyPr lIns="68575" tIns="68575" rIns="68575" bIns="6857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3" name="Shape 53"/>
          <p:cNvSpPr txBox="1">
            <a:spLocks noGrp="1"/>
          </p:cNvSpPr>
          <p:nvPr>
            <p:ph type="body" idx="1"/>
          </p:nvPr>
        </p:nvSpPr>
        <p:spPr>
          <a:xfrm>
            <a:off x="3575049" y="476672"/>
            <a:ext cx="5111699" cy="5649600"/>
          </a:xfrm>
          <a:prstGeom prst="rect">
            <a:avLst/>
          </a:prstGeom>
          <a:noFill/>
          <a:ln>
            <a:noFill/>
          </a:ln>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txBox="1">
            <a:spLocks noGrp="1"/>
          </p:cNvSpPr>
          <p:nvPr>
            <p:ph type="body" idx="2"/>
          </p:nvPr>
        </p:nvSpPr>
        <p:spPr>
          <a:xfrm>
            <a:off x="457200" y="1435101"/>
            <a:ext cx="3008399" cy="4691099"/>
          </a:xfrm>
          <a:prstGeom prst="rect">
            <a:avLst/>
          </a:prstGeom>
          <a:noFill/>
          <a:ln>
            <a:noFill/>
          </a:ln>
        </p:spPr>
        <p:txBody>
          <a:bodyPr lIns="68575" tIns="68575" rIns="68575" bIns="68575" anchor="t" anchorCtr="0"/>
          <a:lstStyle>
            <a:lvl1pPr marL="0" lvl="0" indent="0" rtl="0">
              <a:spcBef>
                <a:spcPts val="0"/>
              </a:spcBef>
              <a:buFont typeface="Calibri"/>
              <a:buNone/>
              <a:defRPr/>
            </a:lvl1pPr>
            <a:lvl2pPr marL="342900" lvl="1" indent="0" rtl="0">
              <a:spcBef>
                <a:spcPts val="0"/>
              </a:spcBef>
              <a:buFont typeface="Calibri"/>
              <a:buNone/>
              <a:defRPr/>
            </a:lvl2pPr>
            <a:lvl3pPr marL="685800" lvl="2" indent="0" rtl="0">
              <a:spcBef>
                <a:spcPts val="0"/>
              </a:spcBef>
              <a:buFont typeface="Calibri"/>
              <a:buNone/>
              <a:defRPr/>
            </a:lvl3pPr>
            <a:lvl4pPr marL="1028700" lvl="3" indent="0" rtl="0">
              <a:spcBef>
                <a:spcPts val="0"/>
              </a:spcBef>
              <a:buFont typeface="Calibri"/>
              <a:buNone/>
              <a:defRPr/>
            </a:lvl4pPr>
            <a:lvl5pPr marL="1371600" lvl="4" indent="0" rtl="0">
              <a:spcBef>
                <a:spcPts val="0"/>
              </a:spcBef>
              <a:buFont typeface="Calibri"/>
              <a:buNone/>
              <a:defRPr/>
            </a:lvl5pPr>
            <a:lvl6pPr marL="1714500" lvl="5" indent="0" rtl="0">
              <a:spcBef>
                <a:spcPts val="0"/>
              </a:spcBef>
              <a:buFont typeface="Calibri"/>
              <a:buNone/>
              <a:defRPr/>
            </a:lvl6pPr>
            <a:lvl7pPr marL="2057400" lvl="6" indent="0" rtl="0">
              <a:spcBef>
                <a:spcPts val="0"/>
              </a:spcBef>
              <a:buFont typeface="Calibri"/>
              <a:buNone/>
              <a:defRPr/>
            </a:lvl7pPr>
            <a:lvl8pPr marL="2400300" lvl="7" indent="0" rtl="0">
              <a:spcBef>
                <a:spcPts val="0"/>
              </a:spcBef>
              <a:buFont typeface="Calibri"/>
              <a:buNone/>
              <a:defRPr/>
            </a:lvl8pPr>
            <a:lvl9pPr marL="2743200" lvl="8" indent="0" rtl="0">
              <a:spcBef>
                <a:spcPts val="0"/>
              </a:spcBef>
              <a:buFont typeface="Calibri"/>
              <a:buNone/>
              <a:defRPr/>
            </a:lvl9pPr>
          </a:lstStyle>
          <a:p>
            <a:endParaRPr/>
          </a:p>
        </p:txBody>
      </p:sp>
      <p:sp>
        <p:nvSpPr>
          <p:cNvPr id="55" name="Shape 55"/>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56" name="Shape 56"/>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57" name="Shape 57"/>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2287" y="4800600"/>
            <a:ext cx="5486399" cy="566699"/>
          </a:xfrm>
          <a:prstGeom prst="rect">
            <a:avLst/>
          </a:prstGeom>
          <a:noFill/>
          <a:ln>
            <a:noFill/>
          </a:ln>
        </p:spPr>
        <p:txBody>
          <a:bodyPr lIns="68575" tIns="68575" rIns="68575" bIns="6857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a:spLocks noGrp="1"/>
          </p:cNvSpPr>
          <p:nvPr>
            <p:ph type="pic" idx="2"/>
          </p:nvPr>
        </p:nvSpPr>
        <p:spPr>
          <a:xfrm>
            <a:off x="1792287" y="612775"/>
            <a:ext cx="5486399" cy="4114800"/>
          </a:xfrm>
          <a:prstGeom prst="rect">
            <a:avLst/>
          </a:prstGeom>
          <a:noFill/>
          <a:ln>
            <a:noFill/>
          </a:ln>
        </p:spPr>
      </p:sp>
      <p:sp>
        <p:nvSpPr>
          <p:cNvPr id="61" name="Shape 61"/>
          <p:cNvSpPr txBox="1">
            <a:spLocks noGrp="1"/>
          </p:cNvSpPr>
          <p:nvPr>
            <p:ph type="body" idx="1"/>
          </p:nvPr>
        </p:nvSpPr>
        <p:spPr>
          <a:xfrm>
            <a:off x="1792287" y="5367337"/>
            <a:ext cx="5486399" cy="804899"/>
          </a:xfrm>
          <a:prstGeom prst="rect">
            <a:avLst/>
          </a:prstGeom>
          <a:noFill/>
          <a:ln>
            <a:noFill/>
          </a:ln>
        </p:spPr>
        <p:txBody>
          <a:bodyPr lIns="68575" tIns="68575" rIns="68575" bIns="68575" anchor="t" anchorCtr="0"/>
          <a:lstStyle>
            <a:lvl1pPr marL="0" lvl="0" indent="0" rtl="0">
              <a:spcBef>
                <a:spcPts val="0"/>
              </a:spcBef>
              <a:buFont typeface="Calibri"/>
              <a:buNone/>
              <a:defRPr/>
            </a:lvl1pPr>
            <a:lvl2pPr marL="342900" lvl="1" indent="0" rtl="0">
              <a:spcBef>
                <a:spcPts val="0"/>
              </a:spcBef>
              <a:buFont typeface="Calibri"/>
              <a:buNone/>
              <a:defRPr/>
            </a:lvl2pPr>
            <a:lvl3pPr marL="685800" lvl="2" indent="0" rtl="0">
              <a:spcBef>
                <a:spcPts val="0"/>
              </a:spcBef>
              <a:buFont typeface="Calibri"/>
              <a:buNone/>
              <a:defRPr/>
            </a:lvl3pPr>
            <a:lvl4pPr marL="1028700" lvl="3" indent="0" rtl="0">
              <a:spcBef>
                <a:spcPts val="0"/>
              </a:spcBef>
              <a:buFont typeface="Calibri"/>
              <a:buNone/>
              <a:defRPr/>
            </a:lvl4pPr>
            <a:lvl5pPr marL="1371600" lvl="4" indent="0" rtl="0">
              <a:spcBef>
                <a:spcPts val="0"/>
              </a:spcBef>
              <a:buFont typeface="Calibri"/>
              <a:buNone/>
              <a:defRPr/>
            </a:lvl5pPr>
            <a:lvl6pPr marL="1714500" lvl="5" indent="0" rtl="0">
              <a:spcBef>
                <a:spcPts val="0"/>
              </a:spcBef>
              <a:buFont typeface="Calibri"/>
              <a:buNone/>
              <a:defRPr/>
            </a:lvl6pPr>
            <a:lvl7pPr marL="2057400" lvl="6" indent="0" rtl="0">
              <a:spcBef>
                <a:spcPts val="0"/>
              </a:spcBef>
              <a:buFont typeface="Calibri"/>
              <a:buNone/>
              <a:defRPr/>
            </a:lvl7pPr>
            <a:lvl8pPr marL="2400300" lvl="7" indent="0" rtl="0">
              <a:spcBef>
                <a:spcPts val="0"/>
              </a:spcBef>
              <a:buFont typeface="Calibri"/>
              <a:buNone/>
              <a:defRPr/>
            </a:lvl8pPr>
            <a:lvl9pPr marL="2743200" lvl="8" indent="0" rtl="0">
              <a:spcBef>
                <a:spcPts val="0"/>
              </a:spcBef>
              <a:buFont typeface="Calibri"/>
              <a:buNone/>
              <a:defRPr/>
            </a:lvl9pPr>
          </a:lstStyle>
          <a:p>
            <a:endParaRPr/>
          </a:p>
        </p:txBody>
      </p:sp>
      <p:sp>
        <p:nvSpPr>
          <p:cNvPr id="62" name="Shape 62"/>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63" name="Shape 63"/>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defRPr/>
            </a:lvl1pPr>
            <a:lvl2pPr marL="342900" marR="0" lvl="1" indent="0" algn="l" rtl="0">
              <a:spcBef>
                <a:spcPts val="0"/>
              </a:spcBef>
              <a:defRPr/>
            </a:lvl2pPr>
            <a:lvl3pPr marL="685800" marR="0" lvl="2" indent="0" algn="l" rtl="0">
              <a:spcBef>
                <a:spcPts val="0"/>
              </a:spcBef>
              <a:defRPr/>
            </a:lvl3pPr>
            <a:lvl4pPr marL="1028700" marR="0" lvl="3" indent="0" algn="l" rtl="0">
              <a:spcBef>
                <a:spcPts val="0"/>
              </a:spcBef>
              <a:defRPr/>
            </a:lvl4pPr>
            <a:lvl5pPr marL="1371600" marR="0" lvl="4" indent="0" algn="l" rtl="0">
              <a:spcBef>
                <a:spcPts val="0"/>
              </a:spcBef>
              <a:defRPr/>
            </a:lvl5pPr>
            <a:lvl6pPr marL="1714500" marR="0" lvl="5" indent="0" algn="l" rtl="0">
              <a:spcBef>
                <a:spcPts val="0"/>
              </a:spcBef>
              <a:defRPr/>
            </a:lvl6pPr>
            <a:lvl7pPr marL="2057400" marR="0" lvl="6" indent="0" algn="l" rtl="0">
              <a:spcBef>
                <a:spcPts val="0"/>
              </a:spcBef>
              <a:defRPr/>
            </a:lvl7pPr>
            <a:lvl8pPr marL="2400300" marR="0" lvl="7" indent="0" algn="l" rtl="0">
              <a:spcBef>
                <a:spcPts val="0"/>
              </a:spcBef>
              <a:defRPr/>
            </a:lvl8pPr>
            <a:lvl9pPr marL="2743200" marR="0" lvl="8" indent="0" algn="l" rtl="0">
              <a:spcBef>
                <a:spcPts val="0"/>
              </a:spcBef>
              <a:defRPr/>
            </a:lvl9pPr>
          </a:lstStyle>
          <a:p>
            <a:endParaRPr/>
          </a:p>
        </p:txBody>
      </p:sp>
      <p:sp>
        <p:nvSpPr>
          <p:cNvPr id="64" name="Shape 64"/>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7851775" y="152400"/>
            <a:ext cx="1292100" cy="591900"/>
          </a:xfrm>
          <a:prstGeom prst="rect">
            <a:avLst/>
          </a:prstGeom>
          <a:noFill/>
          <a:ln>
            <a:noFill/>
          </a:ln>
        </p:spPr>
      </p:pic>
      <p:sp>
        <p:nvSpPr>
          <p:cNvPr id="7" name="Shape 7"/>
          <p:cNvSpPr txBox="1">
            <a:spLocks noGrp="1"/>
          </p:cNvSpPr>
          <p:nvPr>
            <p:ph type="title"/>
          </p:nvPr>
        </p:nvSpPr>
        <p:spPr>
          <a:xfrm>
            <a:off x="457200" y="274650"/>
            <a:ext cx="7470899" cy="1143299"/>
          </a:xfrm>
          <a:prstGeom prst="rect">
            <a:avLst/>
          </a:prstGeom>
          <a:noFill/>
          <a:ln>
            <a:noFill/>
          </a:ln>
        </p:spPr>
        <p:txBody>
          <a:bodyPr lIns="68575" tIns="68575" rIns="68575" bIns="68575" anchor="t" anchorCtr="0"/>
          <a:lstStyle>
            <a:lvl1pPr marL="0" marR="0" lvl="0" indent="0" rtl="0">
              <a:spcBef>
                <a:spcPts val="0"/>
              </a:spcBef>
              <a:buClr>
                <a:schemeClr val="dk1"/>
              </a:buClr>
              <a:buSzPct val="100000"/>
              <a:buFont typeface="Calibri"/>
              <a:buNone/>
              <a:defRPr sz="3600">
                <a:latin typeface="Calibri"/>
                <a:ea typeface="Calibri"/>
                <a:cs typeface="Calibri"/>
                <a:sym typeface="Calibri"/>
              </a:defRPr>
            </a:lvl1pPr>
            <a:lvl2pPr marL="0" marR="0" lvl="1" indent="0" rtl="0">
              <a:spcBef>
                <a:spcPts val="0"/>
              </a:spcBef>
              <a:buSzPct val="100000"/>
              <a:buFont typeface="Calibri"/>
              <a:defRPr sz="3600">
                <a:latin typeface="Calibri"/>
                <a:ea typeface="Calibri"/>
                <a:cs typeface="Calibri"/>
                <a:sym typeface="Calibri"/>
              </a:defRPr>
            </a:lvl2pPr>
            <a:lvl3pPr marL="0" marR="0" lvl="2" indent="0" rtl="0">
              <a:spcBef>
                <a:spcPts val="0"/>
              </a:spcBef>
              <a:buSzPct val="100000"/>
              <a:buFont typeface="Calibri"/>
              <a:defRPr sz="3600">
                <a:latin typeface="Calibri"/>
                <a:ea typeface="Calibri"/>
                <a:cs typeface="Calibri"/>
                <a:sym typeface="Calibri"/>
              </a:defRPr>
            </a:lvl3pPr>
            <a:lvl4pPr marL="0" marR="0" lvl="3" indent="0" rtl="0">
              <a:spcBef>
                <a:spcPts val="0"/>
              </a:spcBef>
              <a:buSzPct val="100000"/>
              <a:buFont typeface="Calibri"/>
              <a:defRPr sz="3600">
                <a:latin typeface="Calibri"/>
                <a:ea typeface="Calibri"/>
                <a:cs typeface="Calibri"/>
                <a:sym typeface="Calibri"/>
              </a:defRPr>
            </a:lvl4pPr>
            <a:lvl5pPr marL="0" marR="0" lvl="4" indent="0" rtl="0">
              <a:spcBef>
                <a:spcPts val="0"/>
              </a:spcBef>
              <a:buSzPct val="100000"/>
              <a:buFont typeface="Calibri"/>
              <a:defRPr sz="3600">
                <a:latin typeface="Calibri"/>
                <a:ea typeface="Calibri"/>
                <a:cs typeface="Calibri"/>
                <a:sym typeface="Calibri"/>
              </a:defRPr>
            </a:lvl5pPr>
            <a:lvl6pPr marL="0" marR="0" lvl="5" indent="0" rtl="0">
              <a:spcBef>
                <a:spcPts val="0"/>
              </a:spcBef>
              <a:buSzPct val="100000"/>
              <a:buFont typeface="Calibri"/>
              <a:defRPr sz="3600">
                <a:latin typeface="Calibri"/>
                <a:ea typeface="Calibri"/>
                <a:cs typeface="Calibri"/>
                <a:sym typeface="Calibri"/>
              </a:defRPr>
            </a:lvl6pPr>
            <a:lvl7pPr marL="0" marR="0" lvl="6" indent="0" rtl="0">
              <a:spcBef>
                <a:spcPts val="0"/>
              </a:spcBef>
              <a:buSzPct val="100000"/>
              <a:buFont typeface="Calibri"/>
              <a:defRPr sz="3600">
                <a:latin typeface="Calibri"/>
                <a:ea typeface="Calibri"/>
                <a:cs typeface="Calibri"/>
                <a:sym typeface="Calibri"/>
              </a:defRPr>
            </a:lvl7pPr>
            <a:lvl8pPr marL="0" marR="0" lvl="7" indent="0" rtl="0">
              <a:spcBef>
                <a:spcPts val="0"/>
              </a:spcBef>
              <a:buSzPct val="100000"/>
              <a:buFont typeface="Calibri"/>
              <a:defRPr sz="3600">
                <a:latin typeface="Calibri"/>
                <a:ea typeface="Calibri"/>
                <a:cs typeface="Calibri"/>
                <a:sym typeface="Calibri"/>
              </a:defRPr>
            </a:lvl8pPr>
            <a:lvl9pPr marL="0" marR="0" lvl="8" indent="0" rtl="0">
              <a:spcBef>
                <a:spcPts val="0"/>
              </a:spcBef>
              <a:buSzPct val="100000"/>
              <a:buFont typeface="Calibri"/>
              <a:defRPr sz="3600">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1"/>
            <a:ext cx="2133599" cy="365099"/>
          </a:xfrm>
          <a:prstGeom prst="rect">
            <a:avLst/>
          </a:prstGeom>
          <a:noFill/>
          <a:ln>
            <a:noFill/>
          </a:ln>
        </p:spPr>
        <p:txBody>
          <a:bodyPr lIns="68575" tIns="68575" rIns="68575" bIns="68575" anchor="ctr" anchorCtr="0"/>
          <a:lstStyle>
            <a:lvl1pPr marL="0" marR="0" lvl="0" indent="0" algn="l" rtl="0">
              <a:spcBef>
                <a:spcPts val="0"/>
              </a:spcBef>
              <a:buSzPct val="100000"/>
              <a:defRPr sz="1100"/>
            </a:lvl1pPr>
            <a:lvl2pPr marL="342900" marR="0" lvl="1" indent="0" algn="l" rtl="0">
              <a:spcBef>
                <a:spcPts val="0"/>
              </a:spcBef>
              <a:buSzPct val="100000"/>
              <a:defRPr sz="1100"/>
            </a:lvl2pPr>
            <a:lvl3pPr marL="685800" marR="0" lvl="2" indent="0" algn="l" rtl="0">
              <a:spcBef>
                <a:spcPts val="0"/>
              </a:spcBef>
              <a:buSzPct val="100000"/>
              <a:defRPr sz="1100"/>
            </a:lvl3pPr>
            <a:lvl4pPr marL="1028700" marR="0" lvl="3" indent="0" algn="l" rtl="0">
              <a:spcBef>
                <a:spcPts val="0"/>
              </a:spcBef>
              <a:buSzPct val="100000"/>
              <a:defRPr sz="1100"/>
            </a:lvl4pPr>
            <a:lvl5pPr marL="1371600" marR="0" lvl="4" indent="0" algn="l" rtl="0">
              <a:spcBef>
                <a:spcPts val="0"/>
              </a:spcBef>
              <a:buSzPct val="100000"/>
              <a:defRPr sz="1100"/>
            </a:lvl5pPr>
            <a:lvl6pPr marL="1714500" marR="0" lvl="5" indent="0" algn="l" rtl="0">
              <a:spcBef>
                <a:spcPts val="0"/>
              </a:spcBef>
              <a:buSzPct val="100000"/>
              <a:defRPr sz="1100"/>
            </a:lvl6pPr>
            <a:lvl7pPr marL="2057400" marR="0" lvl="6" indent="0" algn="l" rtl="0">
              <a:spcBef>
                <a:spcPts val="0"/>
              </a:spcBef>
              <a:buSzPct val="100000"/>
              <a:defRPr sz="1100"/>
            </a:lvl7pPr>
            <a:lvl8pPr marL="2400300" marR="0" lvl="7" indent="0" algn="l" rtl="0">
              <a:spcBef>
                <a:spcPts val="0"/>
              </a:spcBef>
              <a:buSzPct val="100000"/>
              <a:defRPr sz="1100"/>
            </a:lvl8pPr>
            <a:lvl9pPr marL="2743200" marR="0" lvl="8" indent="0" algn="l" rtl="0">
              <a:spcBef>
                <a:spcPts val="0"/>
              </a:spcBef>
              <a:buSzPct val="100000"/>
              <a:defRPr sz="1100"/>
            </a:lvl9pPr>
          </a:lstStyle>
          <a:p>
            <a:endParaRPr/>
          </a:p>
        </p:txBody>
      </p:sp>
      <p:sp>
        <p:nvSpPr>
          <p:cNvPr id="9" name="Shape 9"/>
          <p:cNvSpPr txBox="1">
            <a:spLocks noGrp="1"/>
          </p:cNvSpPr>
          <p:nvPr>
            <p:ph type="ftr" idx="11"/>
          </p:nvPr>
        </p:nvSpPr>
        <p:spPr>
          <a:xfrm>
            <a:off x="3124200" y="6356351"/>
            <a:ext cx="2895600" cy="365099"/>
          </a:xfrm>
          <a:prstGeom prst="rect">
            <a:avLst/>
          </a:prstGeom>
          <a:noFill/>
          <a:ln>
            <a:noFill/>
          </a:ln>
        </p:spPr>
        <p:txBody>
          <a:bodyPr lIns="68575" tIns="68575" rIns="68575" bIns="68575" anchor="ctr" anchorCtr="0"/>
          <a:lstStyle>
            <a:lvl1pPr marL="0" marR="0" lvl="0" indent="0" algn="ctr" rtl="0">
              <a:spcBef>
                <a:spcPts val="0"/>
              </a:spcBef>
              <a:buSzPct val="100000"/>
              <a:defRPr sz="1100"/>
            </a:lvl1pPr>
            <a:lvl2pPr marL="342900" marR="0" lvl="1" indent="0" algn="l" rtl="0">
              <a:spcBef>
                <a:spcPts val="0"/>
              </a:spcBef>
              <a:buSzPct val="100000"/>
              <a:defRPr sz="1100"/>
            </a:lvl2pPr>
            <a:lvl3pPr marL="685800" marR="0" lvl="2" indent="0" algn="l" rtl="0">
              <a:spcBef>
                <a:spcPts val="0"/>
              </a:spcBef>
              <a:buSzPct val="100000"/>
              <a:defRPr sz="1100"/>
            </a:lvl3pPr>
            <a:lvl4pPr marL="1028700" marR="0" lvl="3" indent="0" algn="l" rtl="0">
              <a:spcBef>
                <a:spcPts val="0"/>
              </a:spcBef>
              <a:buSzPct val="100000"/>
              <a:defRPr sz="1100"/>
            </a:lvl4pPr>
            <a:lvl5pPr marL="1371600" marR="0" lvl="4" indent="0" algn="l" rtl="0">
              <a:spcBef>
                <a:spcPts val="0"/>
              </a:spcBef>
              <a:buSzPct val="100000"/>
              <a:defRPr sz="1100"/>
            </a:lvl5pPr>
            <a:lvl6pPr marL="1714500" marR="0" lvl="5" indent="0" algn="l" rtl="0">
              <a:spcBef>
                <a:spcPts val="0"/>
              </a:spcBef>
              <a:buSzPct val="100000"/>
              <a:defRPr sz="1100"/>
            </a:lvl6pPr>
            <a:lvl7pPr marL="2057400" marR="0" lvl="6" indent="0" algn="l" rtl="0">
              <a:spcBef>
                <a:spcPts val="0"/>
              </a:spcBef>
              <a:buSzPct val="100000"/>
              <a:defRPr sz="1100"/>
            </a:lvl7pPr>
            <a:lvl8pPr marL="2400300" marR="0" lvl="7" indent="0" algn="l" rtl="0">
              <a:spcBef>
                <a:spcPts val="0"/>
              </a:spcBef>
              <a:buSzPct val="100000"/>
              <a:defRPr sz="1100"/>
            </a:lvl8pPr>
            <a:lvl9pPr marL="2743200" marR="0" lvl="8" indent="0" algn="l" rtl="0">
              <a:spcBef>
                <a:spcPts val="0"/>
              </a:spcBef>
              <a:buSzPct val="100000"/>
              <a:defRPr sz="1100"/>
            </a:lvl9pPr>
          </a:lstStyle>
          <a:p>
            <a:endParaRPr/>
          </a:p>
        </p:txBody>
      </p:sp>
      <p:sp>
        <p:nvSpPr>
          <p:cNvPr id="10" name="Shape 10"/>
          <p:cNvSpPr txBox="1">
            <a:spLocks noGrp="1"/>
          </p:cNvSpPr>
          <p:nvPr>
            <p:ph type="sldNum" idx="12"/>
          </p:nvPr>
        </p:nvSpPr>
        <p:spPr>
          <a:xfrm>
            <a:off x="6553200" y="6356351"/>
            <a:ext cx="2133599" cy="365099"/>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900" b="0" i="0" u="none" strike="noStrike" cap="none">
                <a:solidFill>
                  <a:srgbClr val="888888"/>
                </a:solidFill>
                <a:latin typeface="Calibri"/>
                <a:ea typeface="Calibri"/>
                <a:cs typeface="Calibri"/>
                <a:sym typeface="Calibri"/>
              </a:rPr>
              <a:t>‹#›</a:t>
            </a:fld>
            <a:endParaRPr lang="en" sz="900" b="0" i="0" u="none" strike="noStrike" cap="none">
              <a:solidFill>
                <a:srgbClr val="888888"/>
              </a:solidFill>
              <a:latin typeface="Calibri"/>
              <a:ea typeface="Calibri"/>
              <a:cs typeface="Calibri"/>
              <a:sym typeface="Calibri"/>
            </a:endParaRPr>
          </a:p>
        </p:txBody>
      </p:sp>
      <p:sp>
        <p:nvSpPr>
          <p:cNvPr id="11" name="Shape 11"/>
          <p:cNvSpPr/>
          <p:nvPr/>
        </p:nvSpPr>
        <p:spPr>
          <a:xfrm>
            <a:off x="0" y="0"/>
            <a:ext cx="9144000" cy="152399"/>
          </a:xfrm>
          <a:prstGeom prst="rect">
            <a:avLst/>
          </a:prstGeom>
          <a:gradFill>
            <a:gsLst>
              <a:gs pos="0">
                <a:srgbClr val="00AEEF"/>
              </a:gs>
              <a:gs pos="100000">
                <a:srgbClr val="2E3192"/>
              </a:gs>
            </a:gsLst>
            <a:lin ang="0" scaled="0"/>
          </a:gradFill>
          <a:ln>
            <a:noFill/>
          </a:ln>
        </p:spPr>
        <p:txBody>
          <a:bodyPr lIns="68575" tIns="34275" rIns="68575" bIns="34275" anchor="ctr" anchorCtr="0">
            <a:noAutofit/>
          </a:bodyPr>
          <a:lstStyle/>
          <a:p>
            <a:pPr marL="0" marR="0" lvl="0" indent="0" algn="ctr" rtl="0">
              <a:spcBef>
                <a:spcPts val="0"/>
              </a:spcBef>
              <a:buNone/>
            </a:pPr>
            <a:endParaRPr sz="1400" b="0" i="0" u="none" strike="noStrike" cap="none">
              <a:solidFill>
                <a:srgbClr val="FFFFFF"/>
              </a:solidFill>
              <a:latin typeface="Calibri"/>
              <a:ea typeface="Calibri"/>
              <a:cs typeface="Calibri"/>
              <a:sym typeface="Calibri"/>
            </a:endParaRPr>
          </a:p>
        </p:txBody>
      </p:sp>
      <p:sp>
        <p:nvSpPr>
          <p:cNvPr id="12" name="Shape 12"/>
          <p:cNvSpPr txBox="1">
            <a:spLocks noGrp="1"/>
          </p:cNvSpPr>
          <p:nvPr>
            <p:ph type="body" idx="1"/>
          </p:nvPr>
        </p:nvSpPr>
        <p:spPr>
          <a:xfrm>
            <a:off x="457200" y="1474250"/>
            <a:ext cx="8229600" cy="4652099"/>
          </a:xfrm>
          <a:prstGeom prst="rect">
            <a:avLst/>
          </a:prstGeom>
          <a:noFill/>
          <a:ln>
            <a:noFill/>
          </a:ln>
        </p:spPr>
        <p:txBody>
          <a:bodyPr lIns="68575" tIns="68575" rIns="68575" bIns="68575" anchor="t" anchorCtr="0"/>
          <a:lstStyle>
            <a:lvl1pPr marL="254000" marR="0" lvl="0" indent="-101600" algn="l" rtl="0">
              <a:spcBef>
                <a:spcPts val="500"/>
              </a:spcBef>
              <a:buClr>
                <a:schemeClr val="dk1"/>
              </a:buClr>
              <a:buSzPct val="100000"/>
              <a:buFont typeface="Calibri"/>
              <a:buChar char="•"/>
              <a:defRPr sz="2400">
                <a:latin typeface="Calibri"/>
                <a:ea typeface="Calibri"/>
                <a:cs typeface="Calibri"/>
                <a:sym typeface="Calibri"/>
              </a:defRPr>
            </a:lvl1pPr>
            <a:lvl2pPr marL="558800" marR="0" lvl="1" indent="-76200" algn="l" rtl="0">
              <a:spcBef>
                <a:spcPts val="400"/>
              </a:spcBef>
              <a:buClr>
                <a:schemeClr val="dk1"/>
              </a:buClr>
              <a:buSzPct val="100000"/>
              <a:buFont typeface="Calibri"/>
              <a:buChar char="–"/>
              <a:defRPr sz="2400">
                <a:latin typeface="Calibri"/>
                <a:ea typeface="Calibri"/>
                <a:cs typeface="Calibri"/>
                <a:sym typeface="Calibri"/>
              </a:defRPr>
            </a:lvl2pPr>
            <a:lvl3pPr marL="863600" marR="0" lvl="2" indent="-63500" algn="l" rtl="0">
              <a:spcBef>
                <a:spcPts val="400"/>
              </a:spcBef>
              <a:buClr>
                <a:schemeClr val="dk1"/>
              </a:buClr>
              <a:buSzPct val="100000"/>
              <a:buFont typeface="Calibri"/>
              <a:buChar char="•"/>
              <a:defRPr sz="2400">
                <a:latin typeface="Calibri"/>
                <a:ea typeface="Calibri"/>
                <a:cs typeface="Calibri"/>
                <a:sym typeface="Calibri"/>
              </a:defRPr>
            </a:lvl3pPr>
            <a:lvl4pPr marL="1206500" marR="0" lvl="3" indent="-76200" algn="l" rtl="0">
              <a:spcBef>
                <a:spcPts val="300"/>
              </a:spcBef>
              <a:buClr>
                <a:schemeClr val="dk1"/>
              </a:buClr>
              <a:buSzPct val="100000"/>
              <a:buFont typeface="Calibri"/>
              <a:buChar char="–"/>
              <a:defRPr sz="2400">
                <a:latin typeface="Calibri"/>
                <a:ea typeface="Calibri"/>
                <a:cs typeface="Calibri"/>
                <a:sym typeface="Calibri"/>
              </a:defRPr>
            </a:lvl4pPr>
            <a:lvl5pPr marL="1549400" marR="0" lvl="4" indent="-76200" algn="l" rtl="0">
              <a:spcBef>
                <a:spcPts val="300"/>
              </a:spcBef>
              <a:buClr>
                <a:schemeClr val="dk1"/>
              </a:buClr>
              <a:buSzPct val="100000"/>
              <a:buFont typeface="Calibri"/>
              <a:buChar char="»"/>
              <a:defRPr sz="2400">
                <a:latin typeface="Calibri"/>
                <a:ea typeface="Calibri"/>
                <a:cs typeface="Calibri"/>
                <a:sym typeface="Calibri"/>
              </a:defRPr>
            </a:lvl5pPr>
            <a:lvl6pPr marL="1892300" marR="0" lvl="5" indent="-76200" algn="l" rtl="0">
              <a:spcBef>
                <a:spcPts val="300"/>
              </a:spcBef>
              <a:buClr>
                <a:schemeClr val="dk1"/>
              </a:buClr>
              <a:buSzPct val="100000"/>
              <a:buFont typeface="Calibri"/>
              <a:buChar char="•"/>
              <a:defRPr sz="2400">
                <a:latin typeface="Calibri"/>
                <a:ea typeface="Calibri"/>
                <a:cs typeface="Calibri"/>
                <a:sym typeface="Calibri"/>
              </a:defRPr>
            </a:lvl6pPr>
            <a:lvl7pPr marL="2235200" marR="0" lvl="6" indent="-76200" algn="l" rtl="0">
              <a:spcBef>
                <a:spcPts val="300"/>
              </a:spcBef>
              <a:buClr>
                <a:schemeClr val="dk1"/>
              </a:buClr>
              <a:buSzPct val="100000"/>
              <a:buFont typeface="Calibri"/>
              <a:buChar char="•"/>
              <a:defRPr sz="2400">
                <a:latin typeface="Calibri"/>
                <a:ea typeface="Calibri"/>
                <a:cs typeface="Calibri"/>
                <a:sym typeface="Calibri"/>
              </a:defRPr>
            </a:lvl7pPr>
            <a:lvl8pPr marL="2578100" marR="0" lvl="7" indent="-76200" algn="l" rtl="0">
              <a:spcBef>
                <a:spcPts val="300"/>
              </a:spcBef>
              <a:buClr>
                <a:schemeClr val="dk1"/>
              </a:buClr>
              <a:buSzPct val="100000"/>
              <a:buFont typeface="Calibri"/>
              <a:buChar char="•"/>
              <a:defRPr sz="2400">
                <a:latin typeface="Calibri"/>
                <a:ea typeface="Calibri"/>
                <a:cs typeface="Calibri"/>
                <a:sym typeface="Calibri"/>
              </a:defRPr>
            </a:lvl8pPr>
            <a:lvl9pPr marL="2921000" marR="0" lvl="8" indent="-76200" algn="l" rtl="0">
              <a:spcBef>
                <a:spcPts val="300"/>
              </a:spcBef>
              <a:buClr>
                <a:schemeClr val="dk1"/>
              </a:buClr>
              <a:buSzPct val="100000"/>
              <a:buFont typeface="Calibri"/>
              <a:buChar char="•"/>
              <a:defRPr sz="2400">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P1404/KivyDemo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CP1404/KivyDemo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CP1404/KivyDemos/blob/master/spinner_demo.py"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21.jpg"/><Relationship Id="rId4" Type="http://schemas.openxmlformats.org/officeDocument/2006/relationships/hyperlink" Target="https://github.com/CP1404/KivyDemos/blob/master/spinner_demo.kv"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CP1404/KivyDemos/blob/master/popup_demo.kv" TargetMode="External"/><Relationship Id="rId2" Type="http://schemas.openxmlformats.org/officeDocument/2006/relationships/hyperlink" Target="https://github.com/CP1404/KivyDemos/blob/master/popup_demo.p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CP1404/KivyDemos/blob/master/dynamic_widgets.p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CP1404/KivyDemos/blob/master/quick_sum_app.py"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github.com/CP1404/KivyDemos/blob/master/quick_sum_gui.kv"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wxwidgets.org/" TargetMode="Externa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hyperlink" Target="http://kivy.org/" TargetMode="External"/><Relationship Id="rId4" Type="http://schemas.openxmlformats.org/officeDocument/2006/relationships/hyperlink" Target="http://www.libsdl.org/"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CP1404/KivyDemos"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CP1404/Starter/wiki/Software-Setup" TargetMode="External"/><Relationship Id="rId7" Type="http://schemas.openxmlformats.org/officeDocument/2006/relationships/hyperlink" Target="http://kivy.org/docs/api-kivy.uix.widget.html#kivy.uix.widget.Widget" TargetMode="External"/><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hyperlink" Target="http://kivy.org/docs/gettingstarted/intro.html" TargetMode="External"/><Relationship Id="rId5" Type="http://schemas.openxmlformats.org/officeDocument/2006/relationships/hyperlink" Target="http://kivy.org/docs/guide/widgets.html" TargetMode="External"/><Relationship Id="rId4" Type="http://schemas.openxmlformats.org/officeDocument/2006/relationships/hyperlink" Target="https://github.com/CP1404/KivyDemo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07500" y="466725"/>
            <a:ext cx="7056899" cy="2133599"/>
          </a:xfrm>
          <a:prstGeom prst="rect">
            <a:avLst/>
          </a:prstGeom>
        </p:spPr>
        <p:txBody>
          <a:bodyPr lIns="68575" tIns="68575" rIns="68575" bIns="68575" anchor="ctr" anchorCtr="0">
            <a:noAutofit/>
          </a:bodyPr>
          <a:lstStyle/>
          <a:p>
            <a:pPr lvl="0" algn="l">
              <a:spcBef>
                <a:spcPts val="0"/>
              </a:spcBef>
              <a:buClr>
                <a:srgbClr val="000000"/>
              </a:buClr>
              <a:buSzPct val="25000"/>
              <a:buFont typeface="Arial"/>
              <a:buNone/>
            </a:pPr>
            <a:r>
              <a:rPr lang="en" sz="4400" dirty="0" smtClean="0"/>
              <a:t>GUI </a:t>
            </a:r>
            <a:r>
              <a:rPr lang="en" sz="4400" dirty="0"/>
              <a:t>Programming with Kivy</a:t>
            </a:r>
          </a:p>
        </p:txBody>
      </p:sp>
      <p:sp>
        <p:nvSpPr>
          <p:cNvPr id="86" name="Shape 86"/>
          <p:cNvSpPr txBox="1">
            <a:spLocks noGrp="1"/>
          </p:cNvSpPr>
          <p:nvPr>
            <p:ph type="subTitle" idx="1"/>
          </p:nvPr>
        </p:nvSpPr>
        <p:spPr>
          <a:xfrm>
            <a:off x="107504" y="2996952"/>
            <a:ext cx="7207696" cy="2304300"/>
          </a:xfrm>
          <a:prstGeom prst="rect">
            <a:avLst/>
          </a:prstGeom>
        </p:spPr>
        <p:txBody>
          <a:bodyPr lIns="68575" tIns="68575" rIns="68575" bIns="68575" anchor="t" anchorCtr="0">
            <a:noAutofit/>
          </a:bodyPr>
          <a:lstStyle/>
          <a:p>
            <a:pPr lvl="0">
              <a:spcBef>
                <a:spcPts val="0"/>
              </a:spcBef>
              <a:buNone/>
            </a:pPr>
            <a:r>
              <a:rPr lang="en" sz="3000" dirty="0" smtClean="0"/>
              <a:t>Building </a:t>
            </a:r>
            <a:r>
              <a:rPr lang="en" sz="3000" dirty="0"/>
              <a:t>Graphical User Interfaces with </a:t>
            </a:r>
            <a:r>
              <a:rPr lang="en-US" sz="3000" dirty="0" smtClean="0"/>
              <a:t>the </a:t>
            </a:r>
            <a:r>
              <a:rPr lang="en" sz="3000" dirty="0" smtClean="0"/>
              <a:t>Kivy</a:t>
            </a:r>
            <a:r>
              <a:rPr lang="en-US" sz="3000" dirty="0" smtClean="0"/>
              <a:t> toolkit</a:t>
            </a:r>
          </a:p>
          <a:p>
            <a:pPr lvl="0">
              <a:spcBef>
                <a:spcPts val="0"/>
              </a:spcBef>
              <a:buNone/>
            </a:pPr>
            <a:endParaRPr lang="en-US" sz="3000" dirty="0"/>
          </a:p>
          <a:p>
            <a:pPr>
              <a:spcBef>
                <a:spcPts val="0"/>
              </a:spcBef>
            </a:pPr>
            <a:r>
              <a:rPr lang="en-US" sz="3000" dirty="0" smtClean="0"/>
              <a:t>Demos: </a:t>
            </a:r>
            <a:r>
              <a:rPr lang="en-AU" sz="2800" dirty="0">
                <a:hlinkClick r:id="rId3"/>
              </a:rPr>
              <a:t>https://github.com/CP1404/KivyDemos</a:t>
            </a:r>
            <a:endParaRPr lang="en-AU" sz="2800" dirty="0"/>
          </a:p>
          <a:p>
            <a:pPr lvl="0">
              <a:spcBef>
                <a:spcPts val="0"/>
              </a:spcBef>
              <a:buNone/>
            </a:pPr>
            <a:r>
              <a:rPr lang="en-US" sz="3000" dirty="0" smtClean="0"/>
              <a:t> </a:t>
            </a:r>
            <a:endParaRPr lang="en" sz="3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71500" y="1374324"/>
            <a:ext cx="8928900" cy="5238899"/>
          </a:xfrm>
          <a:prstGeom prst="rect">
            <a:avLst/>
          </a:prstGeom>
        </p:spPr>
        <p:txBody>
          <a:bodyPr lIns="68575" tIns="68575" rIns="68575" bIns="68575" anchor="t" anchorCtr="0">
            <a:noAutofit/>
          </a:bodyPr>
          <a:lstStyle/>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457200" lvl="0" indent="-381000" rtl="0">
              <a:spcBef>
                <a:spcPts val="0"/>
              </a:spcBef>
              <a:buClr>
                <a:schemeClr val="dk1"/>
              </a:buClr>
              <a:buSzPct val="100000"/>
            </a:pPr>
            <a:r>
              <a:rPr lang="en" dirty="0">
                <a:solidFill>
                  <a:schemeClr val="dk1"/>
                </a:solidFill>
              </a:rPr>
              <a:t>We call </a:t>
            </a:r>
            <a:r>
              <a:rPr lang="en" b="1" dirty="0" err="1">
                <a:solidFill>
                  <a:schemeClr val="dk1"/>
                </a:solidFill>
              </a:rPr>
              <a:t>App.run</a:t>
            </a:r>
            <a:r>
              <a:rPr lang="en" b="1" dirty="0">
                <a:solidFill>
                  <a:schemeClr val="dk1"/>
                </a:solidFill>
              </a:rPr>
              <a:t>()</a:t>
            </a:r>
            <a:r>
              <a:rPr lang="en" dirty="0">
                <a:solidFill>
                  <a:schemeClr val="dk1"/>
                </a:solidFill>
              </a:rPr>
              <a:t> on this (anonymous) instance</a:t>
            </a:r>
          </a:p>
          <a:p>
            <a:pPr marL="914400" lvl="1" indent="-381000" rtl="0">
              <a:spcBef>
                <a:spcPts val="0"/>
              </a:spcBef>
              <a:buClr>
                <a:schemeClr val="dk1"/>
              </a:buClr>
              <a:buSzPct val="100000"/>
            </a:pPr>
            <a:r>
              <a:rPr lang="en" dirty="0">
                <a:solidFill>
                  <a:schemeClr val="dk1"/>
                </a:solidFill>
              </a:rPr>
              <a:t>That’s how Kivy knows to make the GUI program visible</a:t>
            </a:r>
          </a:p>
          <a:p>
            <a:pPr marL="914400" lvl="1" indent="-228600" rtl="0">
              <a:spcBef>
                <a:spcPts val="0"/>
              </a:spcBef>
              <a:buClr>
                <a:schemeClr val="dk1"/>
              </a:buClr>
            </a:pPr>
            <a:r>
              <a:rPr lang="en" dirty="0">
                <a:solidFill>
                  <a:schemeClr val="dk1"/>
                </a:solidFill>
              </a:rPr>
              <a:t>Kivy uses the widget returned by </a:t>
            </a:r>
            <a:r>
              <a:rPr lang="en" b="1" dirty="0">
                <a:solidFill>
                  <a:schemeClr val="dk1"/>
                </a:solidFill>
              </a:rPr>
              <a:t>build()</a:t>
            </a:r>
          </a:p>
        </p:txBody>
      </p:sp>
      <p:sp>
        <p:nvSpPr>
          <p:cNvPr id="281" name="Shape 281"/>
          <p:cNvSpPr txBox="1"/>
          <p:nvPr/>
        </p:nvSpPr>
        <p:spPr>
          <a:xfrm>
            <a:off x="907725" y="1085825"/>
            <a:ext cx="5926199" cy="3829199"/>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App</a:t>
            </a:r>
          </a:p>
          <a:p>
            <a:pPr lvl="0" rtl="0">
              <a:spcBef>
                <a:spcPts val="0"/>
              </a:spcBef>
              <a:buNone/>
            </a:pPr>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Widget</a:t>
            </a:r>
          </a:p>
          <a:p>
            <a:pPr lvl="0" rtl="0">
              <a:spcBef>
                <a:spcPts val="0"/>
              </a:spcBef>
              <a:buNone/>
            </a:pPr>
            <a:r>
              <a:rPr lang="en" sz="2400" b="1">
                <a:solidFill>
                  <a:srgbClr val="D9D9D9"/>
                </a:solidFill>
                <a:highlight>
                  <a:srgbClr val="FFFFFF"/>
                </a:highlight>
                <a:latin typeface="Consolas"/>
                <a:ea typeface="Consolas"/>
                <a:cs typeface="Consolas"/>
                <a:sym typeface="Consolas"/>
              </a:rPr>
              <a:t>class </a:t>
            </a:r>
            <a:r>
              <a:rPr lang="en" sz="2400">
                <a:solidFill>
                  <a:srgbClr val="D9D9D9"/>
                </a:solidFill>
                <a:highlight>
                  <a:srgbClr val="FFFFFF"/>
                </a:highlight>
                <a:latin typeface="Consolas"/>
                <a:ea typeface="Consolas"/>
                <a:cs typeface="Consolas"/>
                <a:sym typeface="Consolas"/>
              </a:rPr>
              <a:t>HelloWorld(App):</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def </a:t>
            </a:r>
            <a:r>
              <a:rPr lang="en" sz="2400">
                <a:solidFill>
                  <a:srgbClr val="D9D9D9"/>
                </a:solidFill>
                <a:highlight>
                  <a:srgbClr val="FFFFFF"/>
                </a:highlight>
                <a:latin typeface="Consolas"/>
                <a:ea typeface="Consolas"/>
                <a:cs typeface="Consolas"/>
                <a:sym typeface="Consolas"/>
              </a:rPr>
              <a:t>build(self):</a:t>
            </a:r>
          </a:p>
          <a:p>
            <a:pPr lvl="0" rtl="0">
              <a:spcBef>
                <a:spcPts val="0"/>
              </a:spcBef>
              <a:buNone/>
            </a:pPr>
            <a:r>
              <a:rPr lang="en" sz="2400">
                <a:solidFill>
                  <a:srgbClr val="D9D9D9"/>
                </a:solidFill>
                <a:highlight>
                  <a:srgbClr val="FFFFFF"/>
                </a:highlight>
                <a:latin typeface="Consolas"/>
                <a:ea typeface="Consolas"/>
                <a:cs typeface="Consolas"/>
                <a:sym typeface="Consolas"/>
              </a:rPr>
              <a:t>       self.root = Widget()</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return </a:t>
            </a:r>
            <a:r>
              <a:rPr lang="en" sz="2400">
                <a:solidFill>
                  <a:srgbClr val="D9D9D9"/>
                </a:solidFill>
                <a:highlight>
                  <a:srgbClr val="FFFFFF"/>
                </a:highlight>
                <a:latin typeface="Consolas"/>
                <a:ea typeface="Consolas"/>
                <a:cs typeface="Consolas"/>
                <a:sym typeface="Consolas"/>
              </a:rPr>
              <a:t>self.root</a:t>
            </a:r>
          </a:p>
          <a:p>
            <a:pPr lvl="0" rtl="0">
              <a:spcBef>
                <a:spcPts val="0"/>
              </a:spcBef>
              <a:buNone/>
            </a:pPr>
            <a:r>
              <a:rPr lang="en" sz="2400">
                <a:solidFill>
                  <a:schemeClr val="dk1"/>
                </a:solidFill>
                <a:highlight>
                  <a:srgbClr val="FFFFFF"/>
                </a:highlight>
                <a:latin typeface="Consolas"/>
                <a:ea typeface="Consolas"/>
                <a:cs typeface="Consolas"/>
                <a:sym typeface="Consolas"/>
              </a:rPr>
              <a:t>HelloWorld().run()</a:t>
            </a:r>
          </a:p>
        </p:txBody>
      </p:sp>
      <p:sp>
        <p:nvSpPr>
          <p:cNvPr id="282" name="Shape 282"/>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solidFill>
                  <a:schemeClr val="dk1"/>
                </a:solidFill>
              </a:rPr>
              <a:t>Lastly, we create an instance of our derived App class</a:t>
            </a:r>
          </a:p>
        </p:txBody>
      </p:sp>
      <p:pic>
        <p:nvPicPr>
          <p:cNvPr id="283" name="Shape 283"/>
          <p:cNvPicPr preferRelativeResize="0"/>
          <p:nvPr/>
        </p:nvPicPr>
        <p:blipFill>
          <a:blip r:embed="rId3">
            <a:alphaModFix/>
          </a:blip>
          <a:stretch>
            <a:fillRect/>
          </a:stretch>
        </p:blipFill>
        <p:spPr>
          <a:xfrm>
            <a:off x="6475065" y="1919501"/>
            <a:ext cx="2356075" cy="1784475"/>
          </a:xfrm>
          <a:prstGeom prst="rect">
            <a:avLst/>
          </a:prstGeom>
          <a:noFill/>
          <a:ln>
            <a:noFill/>
          </a:ln>
        </p:spPr>
      </p:pic>
      <p:sp>
        <p:nvSpPr>
          <p:cNvPr id="284" name="Shape 284"/>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10</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Wait... class? instance? self? What?</a:t>
            </a:r>
            <a:endParaRPr lang="en-AU" dirty="0"/>
          </a:p>
        </p:txBody>
      </p:sp>
      <p:sp>
        <p:nvSpPr>
          <p:cNvPr id="3" name="Text Placeholder 2"/>
          <p:cNvSpPr>
            <a:spLocks noGrp="1"/>
          </p:cNvSpPr>
          <p:nvPr>
            <p:ph type="body" idx="1"/>
          </p:nvPr>
        </p:nvSpPr>
        <p:spPr/>
        <p:txBody>
          <a:bodyPr/>
          <a:lstStyle/>
          <a:p>
            <a:r>
              <a:rPr lang="en-AU" dirty="0" smtClean="0"/>
              <a:t>We have decided to put Kivy </a:t>
            </a:r>
            <a:r>
              <a:rPr lang="en-AU" i="1" dirty="0" smtClean="0"/>
              <a:t>before </a:t>
            </a:r>
            <a:r>
              <a:rPr lang="en-AU" dirty="0" smtClean="0"/>
              <a:t>classes in this subject as we know past students wanted more time to learn and practise Kivy, especially for the last assignment</a:t>
            </a:r>
            <a:br>
              <a:rPr lang="en-AU" dirty="0" smtClean="0"/>
            </a:br>
            <a:endParaRPr lang="en-AU" dirty="0" smtClean="0"/>
          </a:p>
          <a:p>
            <a:r>
              <a:rPr lang="en-AU" dirty="0" smtClean="0"/>
              <a:t>But... Kivy uses classes and objects (instances).</a:t>
            </a:r>
            <a:br>
              <a:rPr lang="en-AU" dirty="0" smtClean="0"/>
            </a:br>
            <a:r>
              <a:rPr lang="en-AU" dirty="0" smtClean="0"/>
              <a:t>We only need to understand enough for now to be able to use Kivy.</a:t>
            </a:r>
          </a:p>
          <a:p>
            <a:endParaRPr lang="en-AU" dirty="0"/>
          </a:p>
          <a:p>
            <a:r>
              <a:rPr lang="en-AU" dirty="0" smtClean="0"/>
              <a:t>So, here's a "quick start" into object oriented programming with classes, focusing on Kivy. We'll get into more detail later.</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 sz="900" b="0" i="0" u="none" strike="noStrike" cap="none" smtClean="0">
                <a:solidFill>
                  <a:srgbClr val="888888"/>
                </a:solidFill>
                <a:latin typeface="Calibri"/>
                <a:ea typeface="Calibri"/>
                <a:cs typeface="Calibri"/>
                <a:sym typeface="Calibri"/>
              </a:rPr>
              <a:t>11</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389367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bits (names)</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 sz="900" b="0" i="0" u="none" strike="noStrike" cap="none" smtClean="0">
                <a:solidFill>
                  <a:srgbClr val="888888"/>
                </a:solidFill>
                <a:latin typeface="Calibri"/>
                <a:ea typeface="Calibri"/>
                <a:cs typeface="Calibri"/>
                <a:sym typeface="Calibri"/>
              </a:rPr>
              <a:t>12</a:t>
            </a:fld>
            <a:endParaRPr lang="en" sz="900" b="0" i="0" u="none" strike="noStrike" cap="none">
              <a:solidFill>
                <a:srgbClr val="888888"/>
              </a:solidFill>
              <a:latin typeface="Calibri"/>
              <a:ea typeface="Calibri"/>
              <a:cs typeface="Calibri"/>
              <a:sym typeface="Calibri"/>
            </a:endParaRPr>
          </a:p>
        </p:txBody>
      </p:sp>
      <p:sp>
        <p:nvSpPr>
          <p:cNvPr id="5" name="Shape 257"/>
          <p:cNvSpPr txBox="1"/>
          <p:nvPr/>
        </p:nvSpPr>
        <p:spPr>
          <a:xfrm>
            <a:off x="3996613" y="1438246"/>
            <a:ext cx="4801700" cy="3829199"/>
          </a:xfrm>
          <a:prstGeom prst="rect">
            <a:avLst/>
          </a:prstGeom>
          <a:noFill/>
          <a:ln>
            <a:noFill/>
          </a:ln>
        </p:spPr>
        <p:txBody>
          <a:bodyPr lIns="91425" tIns="91425" rIns="91425" bIns="91425" anchor="ctr" anchorCtr="0">
            <a:noAutofit/>
          </a:bodyPr>
          <a:lstStyle/>
          <a:p>
            <a:pPr lvl="0" rtl="0">
              <a:spcBef>
                <a:spcPts val="0"/>
              </a:spcBef>
              <a:spcAft>
                <a:spcPts val="600"/>
              </a:spcAft>
              <a:buClr>
                <a:schemeClr val="dk1"/>
              </a:buClr>
              <a:buSzPct val="45833"/>
              <a:buFont typeface="Arial"/>
              <a:buNone/>
            </a:pP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err="1" smtClean="0">
                <a:solidFill>
                  <a:schemeClr val="dk1"/>
                </a:solidFill>
                <a:highlight>
                  <a:srgbClr val="FFFFFF"/>
                </a:highlight>
                <a:latin typeface="Consolas"/>
                <a:ea typeface="Consolas"/>
                <a:cs typeface="Consolas"/>
                <a:sym typeface="Consolas"/>
              </a:rPr>
              <a:t>Ap</a:t>
            </a:r>
            <a:r>
              <a:rPr lang="en-US" sz="2400" dirty="0" smtClean="0">
                <a:solidFill>
                  <a:schemeClr val="dk1"/>
                </a:solidFill>
                <a:highlight>
                  <a:srgbClr val="FFFFFF"/>
                </a:highlight>
                <a:latin typeface="Consolas"/>
                <a:ea typeface="Consolas"/>
                <a:cs typeface="Consolas"/>
                <a:sym typeface="Consolas"/>
              </a:rPr>
              <a:t>p</a:t>
            </a:r>
            <a:br>
              <a:rPr lang="en-US" sz="2400" dirty="0" smtClean="0">
                <a:solidFill>
                  <a:schemeClr val="dk1"/>
                </a:solidFill>
                <a:highlight>
                  <a:srgbClr val="FFFFFF"/>
                </a:highlight>
                <a:latin typeface="Consolas"/>
                <a:ea typeface="Consolas"/>
                <a:cs typeface="Consolas"/>
                <a:sym typeface="Consolas"/>
              </a:rPr>
            </a:br>
            <a:r>
              <a:rPr lang="en" sz="2400" b="1" dirty="0" smtClean="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Widget</a:t>
            </a:r>
          </a:p>
          <a:p>
            <a:pPr lvl="0" rtl="0">
              <a:spcBef>
                <a:spcPts val="0"/>
              </a:spcBef>
              <a:spcAft>
                <a:spcPts val="600"/>
              </a:spcAft>
              <a:buClr>
                <a:schemeClr val="dk1"/>
              </a:buClr>
              <a:buSzPct val="45833"/>
              <a:buFont typeface="Arial"/>
              <a:buNone/>
            </a:pPr>
            <a:r>
              <a:rPr lang="en" sz="2400" b="1" dirty="0">
                <a:solidFill>
                  <a:srgbClr val="000080"/>
                </a:solidFill>
                <a:highlight>
                  <a:srgbClr val="FFFFFF"/>
                </a:highlight>
                <a:latin typeface="Consolas"/>
                <a:ea typeface="Consolas"/>
                <a:cs typeface="Consolas"/>
                <a:sym typeface="Consolas"/>
              </a:rPr>
              <a:t>class </a:t>
            </a:r>
            <a:r>
              <a:rPr lang="en" sz="2400" dirty="0">
                <a:solidFill>
                  <a:schemeClr val="dk1"/>
                </a:solidFill>
                <a:highlight>
                  <a:srgbClr val="FFFFFF"/>
                </a:highlight>
                <a:latin typeface="Consolas"/>
                <a:ea typeface="Consolas"/>
                <a:cs typeface="Consolas"/>
                <a:sym typeface="Consolas"/>
              </a:rPr>
              <a:t>HelloWorld(App):</a:t>
            </a:r>
          </a:p>
          <a:p>
            <a:pPr lvl="0" rtl="0">
              <a:spcBef>
                <a:spcPts val="0"/>
              </a:spcBef>
              <a:spcAft>
                <a:spcPts val="600"/>
              </a:spcAft>
              <a:buClr>
                <a:schemeClr val="dk1"/>
              </a:buClr>
              <a:buSzPct val="45833"/>
              <a:buFont typeface="Arial"/>
              <a:buNone/>
            </a:pPr>
            <a:r>
              <a:rPr lang="en" sz="2400" dirty="0">
                <a:solidFill>
                  <a:schemeClr val="dk1"/>
                </a:solidFill>
                <a:highlight>
                  <a:srgbClr val="FFFFFF"/>
                </a:highlight>
                <a:latin typeface="Consolas"/>
                <a:ea typeface="Consolas"/>
                <a:cs typeface="Consolas"/>
                <a:sym typeface="Consolas"/>
              </a:rPr>
              <a:t>   </a:t>
            </a:r>
            <a:r>
              <a:rPr lang="en" sz="2400" b="1" dirty="0" err="1">
                <a:solidFill>
                  <a:srgbClr val="000080"/>
                </a:solidFill>
                <a:highlight>
                  <a:srgbClr val="FFFFFF"/>
                </a:highlight>
                <a:latin typeface="Consolas"/>
                <a:ea typeface="Consolas"/>
                <a:cs typeface="Consolas"/>
                <a:sym typeface="Consolas"/>
              </a:rPr>
              <a:t>def</a:t>
            </a:r>
            <a:r>
              <a:rPr lang="en" sz="2400" b="1" dirty="0">
                <a:solidFill>
                  <a:srgbClr val="000080"/>
                </a:solidFill>
                <a:highlight>
                  <a:srgbClr val="FFFFFF"/>
                </a:highlight>
                <a:latin typeface="Consolas"/>
                <a:ea typeface="Consolas"/>
                <a:cs typeface="Consolas"/>
                <a:sym typeface="Consolas"/>
              </a:rPr>
              <a:t> </a:t>
            </a:r>
            <a:r>
              <a:rPr lang="en" sz="2400" dirty="0">
                <a:solidFill>
                  <a:schemeClr val="dk1"/>
                </a:solidFill>
                <a:highlight>
                  <a:srgbClr val="FFFFFF"/>
                </a:highlight>
                <a:latin typeface="Consolas"/>
                <a:ea typeface="Consolas"/>
                <a:cs typeface="Consolas"/>
                <a:sym typeface="Consolas"/>
              </a:rPr>
              <a:t>build(</a:t>
            </a:r>
            <a:r>
              <a:rPr lang="en" sz="2400" dirty="0">
                <a:solidFill>
                  <a:srgbClr val="94558D"/>
                </a:solidFill>
                <a:highlight>
                  <a:srgbClr val="FFFFFF"/>
                </a:highlight>
                <a:latin typeface="Consolas"/>
                <a:ea typeface="Consolas"/>
                <a:cs typeface="Consolas"/>
                <a:sym typeface="Consolas"/>
              </a:rPr>
              <a:t>self</a:t>
            </a:r>
            <a:r>
              <a:rPr lang="en" sz="2400" dirty="0">
                <a:solidFill>
                  <a:schemeClr val="dk1"/>
                </a:solidFill>
                <a:highlight>
                  <a:srgbClr val="FFFFFF"/>
                </a:highlight>
                <a:latin typeface="Consolas"/>
                <a:ea typeface="Consolas"/>
                <a:cs typeface="Consolas"/>
                <a:sym typeface="Consolas"/>
              </a:rPr>
              <a:t>):</a:t>
            </a:r>
          </a:p>
          <a:p>
            <a:pPr lvl="0" rtl="0">
              <a:spcBef>
                <a:spcPts val="0"/>
              </a:spcBef>
              <a:spcAft>
                <a:spcPts val="600"/>
              </a:spcAft>
              <a:buClr>
                <a:schemeClr val="dk1"/>
              </a:buClr>
              <a:buSzPct val="45833"/>
              <a:buFont typeface="Arial"/>
              <a:buNone/>
            </a:pPr>
            <a:r>
              <a:rPr lang="en" sz="2400" dirty="0">
                <a:solidFill>
                  <a:schemeClr val="dk1"/>
                </a:solidFill>
                <a:highlight>
                  <a:srgbClr val="FFFFFF"/>
                </a:highlight>
                <a:latin typeface="Consolas"/>
                <a:ea typeface="Consolas"/>
                <a:cs typeface="Consolas"/>
                <a:sym typeface="Consolas"/>
              </a:rPr>
              <a:t>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r>
              <a:rPr lang="en" sz="2400" dirty="0">
                <a:solidFill>
                  <a:schemeClr val="dk1"/>
                </a:solidFill>
                <a:highlight>
                  <a:srgbClr val="FFFFFF"/>
                </a:highlight>
                <a:latin typeface="Consolas"/>
                <a:ea typeface="Consolas"/>
                <a:cs typeface="Consolas"/>
                <a:sym typeface="Consolas"/>
              </a:rPr>
              <a:t> = Widget()</a:t>
            </a:r>
          </a:p>
          <a:p>
            <a:pPr lvl="0" rtl="0">
              <a:spcBef>
                <a:spcPts val="0"/>
              </a:spcBef>
              <a:spcAft>
                <a:spcPts val="600"/>
              </a:spcAft>
              <a:buClr>
                <a:schemeClr val="dk1"/>
              </a:buClr>
              <a:buSzPct val="45833"/>
              <a:buFont typeface="Arial"/>
              <a:buNone/>
            </a:pP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return </a:t>
            </a:r>
            <a:r>
              <a:rPr lang="en" sz="2400" dirty="0" err="1" smtClean="0">
                <a:solidFill>
                  <a:srgbClr val="94558D"/>
                </a:solidFill>
                <a:highlight>
                  <a:srgbClr val="FFFFFF"/>
                </a:highlight>
                <a:latin typeface="Consolas"/>
                <a:ea typeface="Consolas"/>
                <a:cs typeface="Consolas"/>
                <a:sym typeface="Consolas"/>
              </a:rPr>
              <a:t>self</a:t>
            </a:r>
            <a:r>
              <a:rPr lang="en" sz="2400" dirty="0" err="1" smtClean="0">
                <a:solidFill>
                  <a:schemeClr val="dk1"/>
                </a:solidFill>
                <a:highlight>
                  <a:srgbClr val="FFFFFF"/>
                </a:highlight>
                <a:latin typeface="Consolas"/>
                <a:ea typeface="Consolas"/>
                <a:cs typeface="Consolas"/>
                <a:sym typeface="Consolas"/>
              </a:rPr>
              <a:t>.root</a:t>
            </a:r>
            <a:endParaRPr lang="en-US" sz="2400" dirty="0" smtClean="0">
              <a:solidFill>
                <a:schemeClr val="dk1"/>
              </a:solidFill>
              <a:highlight>
                <a:srgbClr val="FFFFFF"/>
              </a:highlight>
              <a:latin typeface="Consolas"/>
              <a:ea typeface="Consolas"/>
              <a:cs typeface="Consolas"/>
              <a:sym typeface="Consolas"/>
            </a:endParaRPr>
          </a:p>
          <a:p>
            <a:pPr lvl="0" rtl="0">
              <a:spcBef>
                <a:spcPts val="0"/>
              </a:spcBef>
              <a:spcAft>
                <a:spcPts val="600"/>
              </a:spcAft>
              <a:buClr>
                <a:schemeClr val="dk1"/>
              </a:buClr>
              <a:buSzPct val="45833"/>
              <a:buFont typeface="Arial"/>
              <a:buNone/>
            </a:pPr>
            <a:endParaRPr lang="en" sz="2400" dirty="0">
              <a:solidFill>
                <a:schemeClr val="dk1"/>
              </a:solidFill>
              <a:highlight>
                <a:srgbClr val="FFFFFF"/>
              </a:highlight>
              <a:latin typeface="Consolas"/>
              <a:ea typeface="Consolas"/>
              <a:cs typeface="Consolas"/>
              <a:sym typeface="Consolas"/>
            </a:endParaRPr>
          </a:p>
          <a:p>
            <a:pPr lvl="0" rtl="0">
              <a:spcBef>
                <a:spcPts val="0"/>
              </a:spcBef>
              <a:spcAft>
                <a:spcPts val="600"/>
              </a:spcAft>
              <a:buNone/>
            </a:pPr>
            <a:r>
              <a:rPr lang="en" sz="2400" dirty="0">
                <a:solidFill>
                  <a:schemeClr val="dk1"/>
                </a:solidFill>
                <a:highlight>
                  <a:srgbClr val="FFFFFF"/>
                </a:highlight>
                <a:latin typeface="Consolas"/>
                <a:ea typeface="Consolas"/>
                <a:cs typeface="Consolas"/>
                <a:sym typeface="Consolas"/>
              </a:rPr>
              <a:t>HelloWorld().run()</a:t>
            </a:r>
          </a:p>
        </p:txBody>
      </p:sp>
      <p:sp>
        <p:nvSpPr>
          <p:cNvPr id="6" name="Shape 425"/>
          <p:cNvSpPr/>
          <p:nvPr/>
        </p:nvSpPr>
        <p:spPr>
          <a:xfrm>
            <a:off x="4067577" y="2468186"/>
            <a:ext cx="2723516"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7" name="Shape 426"/>
          <p:cNvCxnSpPr>
            <a:endCxn id="6" idx="1"/>
          </p:cNvCxnSpPr>
          <p:nvPr/>
        </p:nvCxnSpPr>
        <p:spPr>
          <a:xfrm>
            <a:off x="3300762" y="2650886"/>
            <a:ext cx="766815" cy="0"/>
          </a:xfrm>
          <a:prstGeom prst="straightConnector1">
            <a:avLst/>
          </a:prstGeom>
          <a:noFill/>
          <a:ln w="9525" cap="flat" cmpd="sng">
            <a:solidFill>
              <a:srgbClr val="FF0000"/>
            </a:solidFill>
            <a:prstDash val="solid"/>
            <a:round/>
            <a:headEnd type="none" w="lg" len="lg"/>
            <a:tailEnd type="triangle" w="lg" len="lg"/>
          </a:ln>
        </p:spPr>
      </p:cxnSp>
      <p:sp>
        <p:nvSpPr>
          <p:cNvPr id="11" name="Shape 425"/>
          <p:cNvSpPr/>
          <p:nvPr/>
        </p:nvSpPr>
        <p:spPr>
          <a:xfrm>
            <a:off x="4532212" y="2895443"/>
            <a:ext cx="2723516"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 name="Shape 426"/>
          <p:cNvCxnSpPr/>
          <p:nvPr/>
        </p:nvCxnSpPr>
        <p:spPr>
          <a:xfrm>
            <a:off x="3765397" y="3078143"/>
            <a:ext cx="766815" cy="0"/>
          </a:xfrm>
          <a:prstGeom prst="straightConnector1">
            <a:avLst/>
          </a:prstGeom>
          <a:noFill/>
          <a:ln w="9525" cap="flat" cmpd="sng">
            <a:solidFill>
              <a:srgbClr val="FF0000"/>
            </a:solidFill>
            <a:prstDash val="solid"/>
            <a:round/>
            <a:headEnd type="none" w="lg" len="lg"/>
            <a:tailEnd type="triangle" w="lg" len="lg"/>
          </a:ln>
        </p:spPr>
      </p:cxnSp>
      <p:sp>
        <p:nvSpPr>
          <p:cNvPr id="13" name="Shape 425"/>
          <p:cNvSpPr/>
          <p:nvPr/>
        </p:nvSpPr>
        <p:spPr>
          <a:xfrm>
            <a:off x="5203903" y="3347174"/>
            <a:ext cx="910683"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4" name="Shape 426"/>
          <p:cNvCxnSpPr/>
          <p:nvPr/>
        </p:nvCxnSpPr>
        <p:spPr>
          <a:xfrm>
            <a:off x="4437088" y="3516917"/>
            <a:ext cx="766815" cy="0"/>
          </a:xfrm>
          <a:prstGeom prst="straightConnector1">
            <a:avLst/>
          </a:prstGeom>
          <a:noFill/>
          <a:ln w="9525" cap="flat" cmpd="sng">
            <a:solidFill>
              <a:srgbClr val="FF0000"/>
            </a:solidFill>
            <a:prstDash val="solid"/>
            <a:round/>
            <a:headEnd type="none" w="lg" len="lg"/>
            <a:tailEnd type="triangle" w="lg" len="lg"/>
          </a:ln>
        </p:spPr>
      </p:cxnSp>
      <p:sp>
        <p:nvSpPr>
          <p:cNvPr id="15" name="Shape 425"/>
          <p:cNvSpPr/>
          <p:nvPr/>
        </p:nvSpPr>
        <p:spPr>
          <a:xfrm>
            <a:off x="3891776" y="4639022"/>
            <a:ext cx="222281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6" name="Shape 426"/>
          <p:cNvCxnSpPr/>
          <p:nvPr/>
        </p:nvCxnSpPr>
        <p:spPr>
          <a:xfrm>
            <a:off x="2624255" y="4821722"/>
            <a:ext cx="1267521" cy="5511"/>
          </a:xfrm>
          <a:prstGeom prst="straightConnector1">
            <a:avLst/>
          </a:prstGeom>
          <a:noFill/>
          <a:ln w="9525" cap="flat" cmpd="sng">
            <a:solidFill>
              <a:srgbClr val="FF0000"/>
            </a:solidFill>
            <a:prstDash val="solid"/>
            <a:round/>
            <a:headEnd type="none" w="lg" len="lg"/>
            <a:tailEnd type="triangle" w="lg" len="lg"/>
          </a:ln>
        </p:spPr>
      </p:cxnSp>
      <p:sp>
        <p:nvSpPr>
          <p:cNvPr id="17" name="Shape 425"/>
          <p:cNvSpPr/>
          <p:nvPr/>
        </p:nvSpPr>
        <p:spPr>
          <a:xfrm>
            <a:off x="6114586" y="4639022"/>
            <a:ext cx="1141142"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 name="Shape 426"/>
          <p:cNvCxnSpPr/>
          <p:nvPr/>
        </p:nvCxnSpPr>
        <p:spPr>
          <a:xfrm flipV="1">
            <a:off x="6590372" y="5010061"/>
            <a:ext cx="548" cy="564304"/>
          </a:xfrm>
          <a:prstGeom prst="straightConnector1">
            <a:avLst/>
          </a:prstGeom>
          <a:noFill/>
          <a:ln w="9525" cap="flat" cmpd="sng">
            <a:solidFill>
              <a:srgbClr val="FF0000"/>
            </a:solidFill>
            <a:prstDash val="solid"/>
            <a:round/>
            <a:headEnd type="none" w="lg" len="lg"/>
            <a:tailEnd type="triangle" w="lg" len="lg"/>
          </a:ln>
        </p:spPr>
      </p:cxnSp>
      <p:sp>
        <p:nvSpPr>
          <p:cNvPr id="21" name="Shape 425"/>
          <p:cNvSpPr/>
          <p:nvPr/>
        </p:nvSpPr>
        <p:spPr>
          <a:xfrm>
            <a:off x="6820148" y="2468186"/>
            <a:ext cx="822378"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2" name="Shape 426"/>
          <p:cNvCxnSpPr/>
          <p:nvPr/>
        </p:nvCxnSpPr>
        <p:spPr>
          <a:xfrm>
            <a:off x="7452600" y="1352144"/>
            <a:ext cx="0" cy="1116042"/>
          </a:xfrm>
          <a:prstGeom prst="straightConnector1">
            <a:avLst/>
          </a:prstGeom>
          <a:noFill/>
          <a:ln w="9525" cap="flat" cmpd="sng">
            <a:solidFill>
              <a:srgbClr val="FF0000"/>
            </a:solidFill>
            <a:prstDash val="solid"/>
            <a:round/>
            <a:headEnd type="none" w="lg" len="lg"/>
            <a:tailEnd type="triangle" w="lg" len="lg"/>
          </a:ln>
        </p:spPr>
      </p:cxnSp>
      <p:sp>
        <p:nvSpPr>
          <p:cNvPr id="24" name="TextBox 23"/>
          <p:cNvSpPr txBox="1"/>
          <p:nvPr/>
        </p:nvSpPr>
        <p:spPr>
          <a:xfrm>
            <a:off x="1041881" y="2468186"/>
            <a:ext cx="2258881" cy="369332"/>
          </a:xfrm>
          <a:prstGeom prst="rect">
            <a:avLst/>
          </a:prstGeom>
          <a:noFill/>
        </p:spPr>
        <p:txBody>
          <a:bodyPr wrap="square" rtlCol="0">
            <a:spAutoFit/>
          </a:bodyPr>
          <a:lstStyle/>
          <a:p>
            <a:pPr algn="r"/>
            <a:r>
              <a:rPr lang="en-AU" sz="1800" b="1" dirty="0" smtClean="0">
                <a:solidFill>
                  <a:schemeClr val="bg2"/>
                </a:solidFill>
              </a:rPr>
              <a:t>Class (</a:t>
            </a:r>
            <a:r>
              <a:rPr lang="en-AU" sz="1800" b="1" smtClean="0">
                <a:solidFill>
                  <a:schemeClr val="bg2"/>
                </a:solidFill>
              </a:rPr>
              <a:t>new type)</a:t>
            </a:r>
            <a:endParaRPr lang="en-AU" sz="1800" b="1">
              <a:solidFill>
                <a:schemeClr val="bg2"/>
              </a:solidFill>
            </a:endParaRPr>
          </a:p>
        </p:txBody>
      </p:sp>
      <p:sp>
        <p:nvSpPr>
          <p:cNvPr id="25" name="TextBox 24"/>
          <p:cNvSpPr txBox="1"/>
          <p:nvPr/>
        </p:nvSpPr>
        <p:spPr>
          <a:xfrm>
            <a:off x="1632895" y="2866480"/>
            <a:ext cx="2258881" cy="369332"/>
          </a:xfrm>
          <a:prstGeom prst="rect">
            <a:avLst/>
          </a:prstGeom>
          <a:noFill/>
        </p:spPr>
        <p:txBody>
          <a:bodyPr wrap="square" rtlCol="0">
            <a:spAutoFit/>
          </a:bodyPr>
          <a:lstStyle/>
          <a:p>
            <a:pPr algn="r"/>
            <a:r>
              <a:rPr lang="en-AU" sz="1800" b="1" dirty="0" smtClean="0">
                <a:solidFill>
                  <a:schemeClr val="bg2"/>
                </a:solidFill>
              </a:rPr>
              <a:t>Method (function)</a:t>
            </a:r>
            <a:endParaRPr lang="en-AU" sz="1800" b="1" dirty="0">
              <a:solidFill>
                <a:schemeClr val="bg2"/>
              </a:solidFill>
            </a:endParaRPr>
          </a:p>
        </p:txBody>
      </p:sp>
      <p:sp>
        <p:nvSpPr>
          <p:cNvPr id="26" name="TextBox 25"/>
          <p:cNvSpPr txBox="1"/>
          <p:nvPr/>
        </p:nvSpPr>
        <p:spPr>
          <a:xfrm>
            <a:off x="1393902" y="3333645"/>
            <a:ext cx="3003129" cy="369332"/>
          </a:xfrm>
          <a:prstGeom prst="rect">
            <a:avLst/>
          </a:prstGeom>
          <a:noFill/>
        </p:spPr>
        <p:txBody>
          <a:bodyPr wrap="square" rtlCol="0">
            <a:spAutoFit/>
          </a:bodyPr>
          <a:lstStyle/>
          <a:p>
            <a:pPr algn="r"/>
            <a:r>
              <a:rPr lang="en-AU" sz="1800" b="1">
                <a:solidFill>
                  <a:schemeClr val="bg2"/>
                </a:solidFill>
              </a:rPr>
              <a:t>reference </a:t>
            </a:r>
            <a:r>
              <a:rPr lang="en-AU" sz="1800" b="1" smtClean="0">
                <a:solidFill>
                  <a:schemeClr val="bg2"/>
                </a:solidFill>
              </a:rPr>
              <a:t>to this instance</a:t>
            </a:r>
            <a:endParaRPr lang="en-AU" sz="1800" b="1" dirty="0">
              <a:solidFill>
                <a:schemeClr val="bg2"/>
              </a:solidFill>
            </a:endParaRPr>
          </a:p>
        </p:txBody>
      </p:sp>
      <p:sp>
        <p:nvSpPr>
          <p:cNvPr id="28" name="TextBox 27"/>
          <p:cNvSpPr txBox="1"/>
          <p:nvPr/>
        </p:nvSpPr>
        <p:spPr>
          <a:xfrm>
            <a:off x="232522" y="4505771"/>
            <a:ext cx="2258881" cy="646331"/>
          </a:xfrm>
          <a:prstGeom prst="rect">
            <a:avLst/>
          </a:prstGeom>
          <a:noFill/>
        </p:spPr>
        <p:txBody>
          <a:bodyPr wrap="square" rtlCol="0">
            <a:spAutoFit/>
          </a:bodyPr>
          <a:lstStyle/>
          <a:p>
            <a:pPr algn="r"/>
            <a:r>
              <a:rPr lang="en-AU" sz="1800" b="1" dirty="0" smtClean="0">
                <a:solidFill>
                  <a:schemeClr val="bg2"/>
                </a:solidFill>
              </a:rPr>
              <a:t>create new object of type HelloWorld</a:t>
            </a:r>
            <a:endParaRPr lang="en-AU" sz="1800" b="1" dirty="0">
              <a:solidFill>
                <a:schemeClr val="bg2"/>
              </a:solidFill>
            </a:endParaRPr>
          </a:p>
        </p:txBody>
      </p:sp>
      <p:sp>
        <p:nvSpPr>
          <p:cNvPr id="29" name="TextBox 28"/>
          <p:cNvSpPr txBox="1"/>
          <p:nvPr/>
        </p:nvSpPr>
        <p:spPr>
          <a:xfrm>
            <a:off x="5434360" y="5592059"/>
            <a:ext cx="2258881" cy="1138773"/>
          </a:xfrm>
          <a:prstGeom prst="rect">
            <a:avLst/>
          </a:prstGeom>
          <a:noFill/>
        </p:spPr>
        <p:txBody>
          <a:bodyPr wrap="square" rtlCol="0">
            <a:spAutoFit/>
          </a:bodyPr>
          <a:lstStyle/>
          <a:p>
            <a:pPr algn="ctr"/>
            <a:r>
              <a:rPr lang="en-AU" sz="1800" b="1" dirty="0" smtClean="0">
                <a:solidFill>
                  <a:schemeClr val="bg2"/>
                </a:solidFill>
              </a:rPr>
              <a:t>call method "run" of new object </a:t>
            </a:r>
            <a:br>
              <a:rPr lang="en-AU" sz="1800" b="1" dirty="0" smtClean="0">
                <a:solidFill>
                  <a:schemeClr val="bg2"/>
                </a:solidFill>
              </a:rPr>
            </a:br>
            <a:r>
              <a:rPr lang="en-AU" sz="1600" b="1" dirty="0" smtClean="0">
                <a:solidFill>
                  <a:schemeClr val="bg2"/>
                </a:solidFill>
              </a:rPr>
              <a:t>(Kivy defines this method)</a:t>
            </a:r>
            <a:endParaRPr lang="en-AU" sz="1600" b="1" dirty="0">
              <a:solidFill>
                <a:schemeClr val="bg2"/>
              </a:solidFill>
            </a:endParaRPr>
          </a:p>
        </p:txBody>
      </p:sp>
      <p:sp>
        <p:nvSpPr>
          <p:cNvPr id="30" name="TextBox 29"/>
          <p:cNvSpPr txBox="1"/>
          <p:nvPr/>
        </p:nvSpPr>
        <p:spPr>
          <a:xfrm>
            <a:off x="5816108" y="695556"/>
            <a:ext cx="3184292" cy="646331"/>
          </a:xfrm>
          <a:prstGeom prst="rect">
            <a:avLst/>
          </a:prstGeom>
          <a:noFill/>
        </p:spPr>
        <p:txBody>
          <a:bodyPr wrap="square" rtlCol="0">
            <a:spAutoFit/>
          </a:bodyPr>
          <a:lstStyle/>
          <a:p>
            <a:pPr algn="ctr"/>
            <a:r>
              <a:rPr lang="en-AU" sz="1800" b="1" dirty="0" smtClean="0">
                <a:solidFill>
                  <a:schemeClr val="bg2"/>
                </a:solidFill>
              </a:rPr>
              <a:t>new class is a specialised version of </a:t>
            </a:r>
            <a:r>
              <a:rPr lang="en-AU" sz="1800" b="1" dirty="0" err="1" smtClean="0">
                <a:solidFill>
                  <a:schemeClr val="bg2"/>
                </a:solidFill>
              </a:rPr>
              <a:t>Kivy's</a:t>
            </a:r>
            <a:r>
              <a:rPr lang="en-AU" sz="1800" b="1" dirty="0" smtClean="0">
                <a:solidFill>
                  <a:schemeClr val="bg2"/>
                </a:solidFill>
              </a:rPr>
              <a:t> App class</a:t>
            </a:r>
            <a:endParaRPr lang="en-AU" sz="1600" b="1" dirty="0">
              <a:solidFill>
                <a:schemeClr val="bg2"/>
              </a:solidFill>
            </a:endParaRPr>
          </a:p>
        </p:txBody>
      </p:sp>
    </p:spTree>
    <p:extLst>
      <p:ext uri="{BB962C8B-B14F-4D97-AF65-F5344CB8AC3E}">
        <p14:creationId xmlns:p14="http://schemas.microsoft.com/office/powerpoint/2010/main" val="149457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 now, we need to know...</a:t>
            </a:r>
            <a:endParaRPr lang="en-AU" dirty="0"/>
          </a:p>
        </p:txBody>
      </p:sp>
      <p:sp>
        <p:nvSpPr>
          <p:cNvPr id="3" name="Text Placeholder 2"/>
          <p:cNvSpPr>
            <a:spLocks noGrp="1"/>
          </p:cNvSpPr>
          <p:nvPr>
            <p:ph type="body" idx="1"/>
          </p:nvPr>
        </p:nvSpPr>
        <p:spPr/>
        <p:txBody>
          <a:bodyPr/>
          <a:lstStyle/>
          <a:p>
            <a:r>
              <a:rPr lang="en-AU" dirty="0" smtClean="0"/>
              <a:t>When you create a Kivy program, you create your own new class that </a:t>
            </a:r>
            <a:r>
              <a:rPr lang="en-AU" b="1" i="1" dirty="0" smtClean="0"/>
              <a:t>inherits from</a:t>
            </a:r>
            <a:r>
              <a:rPr lang="en-AU" dirty="0" smtClean="0"/>
              <a:t> App (a class provided by Kivy)</a:t>
            </a:r>
          </a:p>
          <a:p>
            <a:pPr lvl="1"/>
            <a:r>
              <a:rPr lang="en-AU" dirty="0" smtClean="0"/>
              <a:t>This means your new class "is an" App and automatically includes all of the methods and features that App has, including methods like </a:t>
            </a:r>
            <a:r>
              <a:rPr lang="en-AU" b="1" dirty="0" smtClean="0"/>
              <a:t>run()</a:t>
            </a:r>
            <a:r>
              <a:rPr lang="en-AU" dirty="0" smtClean="0"/>
              <a:t>. </a:t>
            </a:r>
          </a:p>
          <a:p>
            <a:endParaRPr lang="en-AU" dirty="0" smtClean="0"/>
          </a:p>
          <a:p>
            <a:r>
              <a:rPr lang="en-AU" dirty="0" smtClean="0"/>
              <a:t>You write your functions </a:t>
            </a:r>
            <a:r>
              <a:rPr lang="en-AU" b="1" dirty="0" smtClean="0"/>
              <a:t>inside</a:t>
            </a:r>
            <a:r>
              <a:rPr lang="en-AU" dirty="0" smtClean="0"/>
              <a:t> the class (indented). </a:t>
            </a:r>
          </a:p>
          <a:p>
            <a:pPr lvl="1"/>
            <a:r>
              <a:rPr lang="en-AU" dirty="0" smtClean="0"/>
              <a:t>These are called methods.</a:t>
            </a:r>
          </a:p>
          <a:p>
            <a:pPr lvl="1"/>
            <a:endParaRPr lang="en-AU" dirty="0"/>
          </a:p>
          <a:p>
            <a:r>
              <a:rPr lang="en-AU" dirty="0" smtClean="0"/>
              <a:t>Every method has a variable called </a:t>
            </a:r>
            <a:r>
              <a:rPr lang="en-AU" b="1" dirty="0" smtClean="0"/>
              <a:t>self</a:t>
            </a:r>
            <a:r>
              <a:rPr lang="en-AU" dirty="0" smtClean="0"/>
              <a:t>, which refers to the current object/instance.</a:t>
            </a:r>
          </a:p>
          <a:p>
            <a:pPr lvl="1"/>
            <a:r>
              <a:rPr lang="en-AU" dirty="0" smtClean="0"/>
              <a:t>When you want to create or access a variable that your app should know about in multiple functions, use </a:t>
            </a:r>
            <a:r>
              <a:rPr lang="en-AU" b="1" dirty="0" err="1" smtClean="0"/>
              <a:t>self.variable</a:t>
            </a:r>
            <a:endParaRPr lang="en-AU" b="1"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 sz="900" b="0" i="0" u="none" strike="noStrike" cap="none" smtClean="0">
                <a:solidFill>
                  <a:srgbClr val="888888"/>
                </a:solidFill>
                <a:latin typeface="Calibri"/>
                <a:ea typeface="Calibri"/>
                <a:cs typeface="Calibri"/>
                <a:sym typeface="Calibri"/>
              </a:rPr>
              <a:t>13</a:t>
            </a:fld>
            <a:endParaRPr lang="en" sz="9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11480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Clr>
                <a:schemeClr val="dk1"/>
              </a:buClr>
              <a:buSzPct val="30555"/>
              <a:buFont typeface="Arial"/>
              <a:buNone/>
            </a:pPr>
            <a:r>
              <a:rPr lang="en" dirty="0">
                <a:solidFill>
                  <a:schemeClr val="dk1"/>
                </a:solidFill>
              </a:rPr>
              <a:t>The Kivy Toolkit is massive!</a:t>
            </a:r>
          </a:p>
          <a:p>
            <a:pPr lvl="0" rtl="0">
              <a:spcBef>
                <a:spcPts val="0"/>
              </a:spcBef>
              <a:buNone/>
            </a:pPr>
            <a:endParaRPr sz="3400" dirty="0"/>
          </a:p>
        </p:txBody>
      </p:sp>
      <p:pic>
        <p:nvPicPr>
          <p:cNvPr id="290" name="Shape 290"/>
          <p:cNvPicPr preferRelativeResize="0"/>
          <p:nvPr/>
        </p:nvPicPr>
        <p:blipFill>
          <a:blip r:embed="rId3">
            <a:alphaModFix/>
          </a:blip>
          <a:stretch>
            <a:fillRect/>
          </a:stretch>
        </p:blipFill>
        <p:spPr>
          <a:xfrm>
            <a:off x="1860750" y="981450"/>
            <a:ext cx="5144052" cy="4564025"/>
          </a:xfrm>
          <a:prstGeom prst="rect">
            <a:avLst/>
          </a:prstGeom>
          <a:noFill/>
          <a:ln>
            <a:noFill/>
          </a:ln>
        </p:spPr>
      </p:pic>
      <p:sp>
        <p:nvSpPr>
          <p:cNvPr id="291" name="Shape 291"/>
          <p:cNvSpPr txBox="1"/>
          <p:nvPr/>
        </p:nvSpPr>
        <p:spPr>
          <a:xfrm>
            <a:off x="1089600" y="5661700"/>
            <a:ext cx="6838500" cy="1004099"/>
          </a:xfrm>
          <a:prstGeom prst="rect">
            <a:avLst/>
          </a:prstGeom>
          <a:noFill/>
          <a:ln>
            <a:noFill/>
          </a:ln>
        </p:spPr>
        <p:txBody>
          <a:bodyPr lIns="91425" tIns="91425" rIns="91425" bIns="91425" anchor="t" anchorCtr="0">
            <a:noAutofit/>
          </a:bodyPr>
          <a:lstStyle/>
          <a:p>
            <a:pPr lvl="0" rtl="0">
              <a:spcBef>
                <a:spcPts val="0"/>
              </a:spcBef>
              <a:buNone/>
            </a:pPr>
            <a:r>
              <a:rPr lang="en" sz="2400"/>
              <a:t>Note: We focus on some of the </a:t>
            </a:r>
            <a:r>
              <a:rPr lang="en" sz="2400" u="sng"/>
              <a:t>high-level parts</a:t>
            </a:r>
            <a:r>
              <a:rPr lang="en" sz="2400"/>
              <a:t>:</a:t>
            </a:r>
          </a:p>
          <a:p>
            <a:pPr lvl="0" rtl="0">
              <a:spcBef>
                <a:spcPts val="0"/>
              </a:spcBef>
              <a:buNone/>
            </a:pPr>
            <a:r>
              <a:rPr lang="en" sz="2400" b="1"/>
              <a:t>Widgets, Kv Language, Properties</a:t>
            </a:r>
          </a:p>
        </p:txBody>
      </p:sp>
      <p:sp>
        <p:nvSpPr>
          <p:cNvPr id="292" name="Shape 292"/>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14</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0" lvl="0" indent="0" rtl="0">
              <a:spcBef>
                <a:spcPts val="0"/>
              </a:spcBef>
              <a:buNone/>
            </a:pPr>
            <a:endParaRPr/>
          </a:p>
          <a:p>
            <a:pPr marL="457200" lvl="0" indent="-381000" rtl="0">
              <a:spcBef>
                <a:spcPts val="0"/>
              </a:spcBef>
              <a:buClr>
                <a:srgbClr val="000000"/>
              </a:buClr>
              <a:buSzPct val="100000"/>
            </a:pPr>
            <a:r>
              <a:rPr lang="en"/>
              <a:t>That’s right, </a:t>
            </a:r>
            <a:r>
              <a:rPr lang="en" u="sng"/>
              <a:t>we don’t actually write Python code</a:t>
            </a:r>
            <a:r>
              <a:rPr lang="en"/>
              <a:t>!</a:t>
            </a:r>
          </a:p>
          <a:p>
            <a:pPr marL="914400" lvl="1" indent="-228600" rtl="0">
              <a:spcBef>
                <a:spcPts val="400"/>
              </a:spcBef>
            </a:pPr>
            <a:r>
              <a:rPr lang="en">
                <a:solidFill>
                  <a:schemeClr val="dk1"/>
                </a:solidFill>
              </a:rPr>
              <a:t>This is a common feature of modern GUI toolkits</a:t>
            </a:r>
          </a:p>
          <a:p>
            <a:pPr marL="457200" lvl="0" indent="0" rtl="0">
              <a:spcBef>
                <a:spcPts val="400"/>
              </a:spcBef>
              <a:buNone/>
            </a:pPr>
            <a:endParaRPr>
              <a:solidFill>
                <a:schemeClr val="dk1"/>
              </a:solidFill>
            </a:endParaRPr>
          </a:p>
          <a:p>
            <a:pPr marL="457200" lvl="0" indent="-381000" rtl="0">
              <a:spcBef>
                <a:spcPts val="0"/>
              </a:spcBef>
              <a:buClr>
                <a:srgbClr val="000000"/>
              </a:buClr>
              <a:buSzPct val="100000"/>
            </a:pPr>
            <a:r>
              <a:rPr lang="en"/>
              <a:t>The Kv language is </a:t>
            </a:r>
            <a:r>
              <a:rPr lang="en" b="1"/>
              <a:t>declarative</a:t>
            </a:r>
            <a:r>
              <a:rPr lang="en"/>
              <a:t> - we use it to describe </a:t>
            </a:r>
            <a:r>
              <a:rPr lang="en" i="1"/>
              <a:t>what </a:t>
            </a:r>
            <a:r>
              <a:rPr lang="en"/>
              <a:t>the layout is, not how it is created</a:t>
            </a:r>
          </a:p>
          <a:p>
            <a:pPr marL="457200" lvl="0" indent="0" rtl="0">
              <a:spcBef>
                <a:spcPts val="0"/>
              </a:spcBef>
              <a:buNone/>
            </a:pPr>
            <a:endParaRPr/>
          </a:p>
          <a:p>
            <a:pPr marL="457200" lvl="0" indent="-381000" rtl="0">
              <a:spcBef>
                <a:spcPts val="0"/>
              </a:spcBef>
              <a:buClr>
                <a:srgbClr val="000000"/>
              </a:buClr>
              <a:buSzPct val="100000"/>
            </a:pPr>
            <a:r>
              <a:rPr lang="en"/>
              <a:t>What’s so good about this? It supports </a:t>
            </a:r>
            <a:r>
              <a:rPr lang="en" b="1"/>
              <a:t>separation of concerns</a:t>
            </a:r>
          </a:p>
          <a:p>
            <a:pPr marL="914400" lvl="1" indent="-228600" rtl="0">
              <a:spcBef>
                <a:spcPts val="0"/>
              </a:spcBef>
            </a:pPr>
            <a:r>
              <a:rPr lang="en"/>
              <a:t>The Python code focuses on application logic and behaviour</a:t>
            </a:r>
          </a:p>
          <a:p>
            <a:pPr marL="914400" lvl="1" indent="-228600" rtl="0">
              <a:spcBef>
                <a:spcPts val="0"/>
              </a:spcBef>
            </a:pPr>
            <a:r>
              <a:rPr lang="en"/>
              <a:t>The Kv code focuses on GUI layout</a:t>
            </a:r>
          </a:p>
          <a:p>
            <a:pPr marL="457200" lvl="0" indent="0" rtl="0">
              <a:spcBef>
                <a:spcPts val="0"/>
              </a:spcBef>
              <a:buNone/>
            </a:pPr>
            <a:endParaRPr/>
          </a:p>
          <a:p>
            <a:pPr marL="457200" lvl="0" indent="-342900" rtl="0">
              <a:spcBef>
                <a:spcPts val="0"/>
              </a:spcBef>
              <a:buClr>
                <a:srgbClr val="000000"/>
              </a:buClr>
              <a:buSzPct val="75000"/>
            </a:pPr>
            <a:r>
              <a:rPr lang="en"/>
              <a:t>Note: this doesn’t stop us “programmatically” </a:t>
            </a:r>
            <a:r>
              <a:rPr lang="en">
                <a:solidFill>
                  <a:schemeClr val="dk1"/>
                </a:solidFill>
              </a:rPr>
              <a:t>defining widgets</a:t>
            </a:r>
          </a:p>
        </p:txBody>
      </p:sp>
      <p:sp>
        <p:nvSpPr>
          <p:cNvPr id="298" name="Shape 298"/>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dirty="0"/>
              <a:t>The </a:t>
            </a:r>
            <a:r>
              <a:rPr lang="en" sz="3400" b="1" dirty="0" err="1"/>
              <a:t>Kv</a:t>
            </a:r>
            <a:r>
              <a:rPr lang="en" sz="3400" b="1" dirty="0"/>
              <a:t> language</a:t>
            </a:r>
            <a:r>
              <a:rPr lang="en" sz="3400" dirty="0"/>
              <a:t> is how we </a:t>
            </a:r>
            <a:r>
              <a:rPr lang="en" sz="3400" b="1" dirty="0"/>
              <a:t>describe </a:t>
            </a:r>
            <a:r>
              <a:rPr lang="en" sz="3400" dirty="0"/>
              <a:t>the layout of widgets in a Kivy program</a:t>
            </a:r>
          </a:p>
        </p:txBody>
      </p:sp>
      <p:sp>
        <p:nvSpPr>
          <p:cNvPr id="299" name="Shape 299"/>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15</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71500" y="1374324"/>
            <a:ext cx="8928900" cy="5350799"/>
          </a:xfrm>
          <a:prstGeom prst="rect">
            <a:avLst/>
          </a:prstGeom>
        </p:spPr>
        <p:txBody>
          <a:bodyPr lIns="68575" tIns="68575" rIns="68575" bIns="68575" anchor="t" anchorCtr="0">
            <a:noAutofit/>
          </a:bodyPr>
          <a:lstStyle/>
          <a:p>
            <a:pPr marL="0" lvl="0" indent="-69850" rtl="0">
              <a:spcBef>
                <a:spcPts val="0"/>
              </a:spcBef>
              <a:buClr>
                <a:schemeClr val="dk1"/>
              </a:buClr>
              <a:buSzPct val="45833"/>
              <a:buFont typeface="Arial"/>
              <a:buNone/>
            </a:pPr>
            <a:endParaRPr>
              <a:solidFill>
                <a:schemeClr val="dk1"/>
              </a:solidFill>
              <a:highlight>
                <a:srgbClr val="FFFFFF"/>
              </a:highlight>
              <a:latin typeface="Consolas"/>
              <a:ea typeface="Consolas"/>
              <a:cs typeface="Consolas"/>
              <a:sym typeface="Consolas"/>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457200" marR="0" lvl="0" indent="-381000" algn="l" rtl="0">
              <a:lnSpc>
                <a:spcPct val="100000"/>
              </a:lnSpc>
              <a:spcBef>
                <a:spcPts val="500"/>
              </a:spcBef>
              <a:spcAft>
                <a:spcPts val="0"/>
              </a:spcAft>
              <a:buClr>
                <a:srgbClr val="000000"/>
              </a:buClr>
              <a:buSzPct val="100000"/>
              <a:buFont typeface="Calibri"/>
            </a:pPr>
            <a:r>
              <a:rPr lang="en"/>
              <a:t>A different import brings </a:t>
            </a:r>
            <a:r>
              <a:rPr lang="en" b="1"/>
              <a:t>Builder</a:t>
            </a:r>
            <a:r>
              <a:rPr lang="en"/>
              <a:t> into scope instead of </a:t>
            </a:r>
            <a:r>
              <a:rPr lang="en" b="1"/>
              <a:t>Widget</a:t>
            </a:r>
          </a:p>
          <a:p>
            <a:pPr marL="457200" lvl="0" indent="-381000" rtl="0">
              <a:spcBef>
                <a:spcPts val="0"/>
              </a:spcBef>
              <a:buClr>
                <a:schemeClr val="dk1"/>
              </a:buClr>
              <a:buSzPct val="100000"/>
            </a:pPr>
            <a:r>
              <a:rPr lang="en">
                <a:solidFill>
                  <a:schemeClr val="dk1"/>
                </a:solidFill>
              </a:rPr>
              <a:t>The title of the main window is set using </a:t>
            </a:r>
            <a:r>
              <a:rPr lang="en" b="1">
                <a:solidFill>
                  <a:schemeClr val="dk1"/>
                </a:solidFill>
              </a:rPr>
              <a:t>self.title</a:t>
            </a:r>
          </a:p>
          <a:p>
            <a:pPr marL="457200" marR="0" lvl="0" indent="-381000" algn="l" rtl="0">
              <a:lnSpc>
                <a:spcPct val="100000"/>
              </a:lnSpc>
              <a:spcBef>
                <a:spcPts val="500"/>
              </a:spcBef>
              <a:spcAft>
                <a:spcPts val="0"/>
              </a:spcAft>
              <a:buClr>
                <a:srgbClr val="000000"/>
              </a:buClr>
              <a:buSzPct val="100000"/>
            </a:pPr>
            <a:r>
              <a:rPr lang="en" b="1"/>
              <a:t>Builder.load_file()</a:t>
            </a:r>
            <a:r>
              <a:rPr lang="en"/>
              <a:t> is used to read Kv code from a </a:t>
            </a:r>
            <a:r>
              <a:rPr lang="en" u="sng"/>
              <a:t>Kv file</a:t>
            </a:r>
          </a:p>
          <a:p>
            <a:pPr marL="914400" marR="0" lvl="1" indent="-228600" algn="l" rtl="0">
              <a:lnSpc>
                <a:spcPct val="100000"/>
              </a:lnSpc>
              <a:spcBef>
                <a:spcPts val="500"/>
              </a:spcBef>
              <a:spcAft>
                <a:spcPts val="0"/>
              </a:spcAft>
            </a:pPr>
            <a:r>
              <a:rPr lang="en" b="1"/>
              <a:t>load_file()</a:t>
            </a:r>
            <a:r>
              <a:rPr lang="en"/>
              <a:t> returns the </a:t>
            </a:r>
            <a:r>
              <a:rPr lang="en" b="1"/>
              <a:t>Widget </a:t>
            </a:r>
            <a:r>
              <a:rPr lang="en"/>
              <a:t>instance</a:t>
            </a:r>
          </a:p>
        </p:txBody>
      </p:sp>
      <p:sp>
        <p:nvSpPr>
          <p:cNvPr id="305" name="Shape 305"/>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“Hello Kv” - Python code for the program</a:t>
            </a:r>
          </a:p>
        </p:txBody>
      </p:sp>
      <p:sp>
        <p:nvSpPr>
          <p:cNvPr id="306" name="Shape 306"/>
          <p:cNvSpPr txBox="1"/>
          <p:nvPr/>
        </p:nvSpPr>
        <p:spPr>
          <a:xfrm>
            <a:off x="1129150" y="846875"/>
            <a:ext cx="7871400" cy="3624764"/>
          </a:xfrm>
          <a:prstGeom prst="rect">
            <a:avLst/>
          </a:prstGeom>
          <a:noFill/>
          <a:ln>
            <a:noFill/>
          </a:ln>
        </p:spPr>
        <p:txBody>
          <a:bodyPr lIns="91425" tIns="91425" rIns="91425" bIns="91425" anchor="ctr" anchorCtr="0">
            <a:noAutofit/>
          </a:bodyPr>
          <a:lstStyle/>
          <a:p>
            <a:pPr lvl="0" rtl="0">
              <a:spcBef>
                <a:spcPts val="500"/>
              </a:spcBef>
              <a:buNone/>
            </a:pPr>
            <a:r>
              <a:rPr lang="en" sz="2200" b="1">
                <a:solidFill>
                  <a:srgbClr val="000080"/>
                </a:solidFill>
                <a:highlight>
                  <a:srgbClr val="FFFFFF"/>
                </a:highlight>
                <a:latin typeface="Consolas"/>
                <a:ea typeface="Consolas"/>
                <a:cs typeface="Consolas"/>
                <a:sym typeface="Consolas"/>
              </a:rPr>
              <a:t>from </a:t>
            </a:r>
            <a:r>
              <a:rPr lang="en" sz="2200" dirty="0" err="1">
                <a:solidFill>
                  <a:schemeClr val="dk1"/>
                </a:solidFill>
                <a:highlight>
                  <a:srgbClr val="FFFFFF"/>
                </a:highlight>
                <a:latin typeface="Consolas"/>
                <a:ea typeface="Consolas"/>
                <a:cs typeface="Consolas"/>
                <a:sym typeface="Consolas"/>
              </a:rPr>
              <a:t>kivy.app</a:t>
            </a:r>
            <a:r>
              <a:rPr lang="en" sz="2200" dirty="0">
                <a:solidFill>
                  <a:schemeClr val="dk1"/>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import </a:t>
            </a:r>
            <a:r>
              <a:rPr lang="en" sz="2200" dirty="0">
                <a:solidFill>
                  <a:schemeClr val="dk1"/>
                </a:solidFill>
                <a:highlight>
                  <a:srgbClr val="FFFFFF"/>
                </a:highlight>
                <a:latin typeface="Consolas"/>
                <a:ea typeface="Consolas"/>
                <a:cs typeface="Consolas"/>
                <a:sym typeface="Consolas"/>
              </a:rPr>
              <a:t>App</a:t>
            </a:r>
          </a:p>
          <a:p>
            <a:pPr lvl="0" rtl="0">
              <a:spcBef>
                <a:spcPts val="500"/>
              </a:spcBef>
              <a:buNone/>
            </a:pPr>
            <a:r>
              <a:rPr lang="en" sz="2200" b="1" dirty="0">
                <a:solidFill>
                  <a:srgbClr val="000080"/>
                </a:solidFill>
                <a:highlight>
                  <a:srgbClr val="FFFFFF"/>
                </a:highlight>
                <a:latin typeface="Consolas"/>
                <a:ea typeface="Consolas"/>
                <a:cs typeface="Consolas"/>
                <a:sym typeface="Consolas"/>
              </a:rPr>
              <a:t>from </a:t>
            </a:r>
            <a:r>
              <a:rPr lang="en" sz="2200" dirty="0" err="1">
                <a:solidFill>
                  <a:schemeClr val="dk1"/>
                </a:solidFill>
                <a:highlight>
                  <a:srgbClr val="FFFFFF"/>
                </a:highlight>
                <a:latin typeface="Consolas"/>
                <a:ea typeface="Consolas"/>
                <a:cs typeface="Consolas"/>
                <a:sym typeface="Consolas"/>
              </a:rPr>
              <a:t>kivy.lang</a:t>
            </a:r>
            <a:r>
              <a:rPr lang="en" sz="2200" dirty="0">
                <a:solidFill>
                  <a:schemeClr val="dk1"/>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import </a:t>
            </a:r>
            <a:r>
              <a:rPr lang="en" sz="2200" dirty="0">
                <a:solidFill>
                  <a:schemeClr val="dk1"/>
                </a:solidFill>
                <a:highlight>
                  <a:srgbClr val="FFFFFF"/>
                </a:highlight>
                <a:latin typeface="Consolas"/>
                <a:ea typeface="Consolas"/>
                <a:cs typeface="Consolas"/>
                <a:sym typeface="Consolas"/>
              </a:rPr>
              <a:t>Builder</a:t>
            </a:r>
          </a:p>
          <a:p>
            <a:pPr lvl="0" rtl="0">
              <a:spcBef>
                <a:spcPts val="500"/>
              </a:spcBef>
              <a:buNone/>
            </a:pPr>
            <a:r>
              <a:rPr lang="en" sz="2200" b="1" dirty="0">
                <a:solidFill>
                  <a:srgbClr val="000080"/>
                </a:solidFill>
                <a:highlight>
                  <a:srgbClr val="FFFFFF"/>
                </a:highlight>
                <a:latin typeface="Consolas"/>
                <a:ea typeface="Consolas"/>
                <a:cs typeface="Consolas"/>
                <a:sym typeface="Consolas"/>
              </a:rPr>
              <a:t>class </a:t>
            </a:r>
            <a:r>
              <a:rPr lang="en" sz="2200" dirty="0" err="1">
                <a:solidFill>
                  <a:schemeClr val="dk1"/>
                </a:solidFill>
                <a:highlight>
                  <a:srgbClr val="FFFFFF"/>
                </a:highlight>
                <a:latin typeface="Consolas"/>
                <a:ea typeface="Consolas"/>
                <a:cs typeface="Consolas"/>
                <a:sym typeface="Consolas"/>
              </a:rPr>
              <a:t>HelloKv</a:t>
            </a:r>
            <a:r>
              <a:rPr lang="en" sz="2200" dirty="0">
                <a:solidFill>
                  <a:schemeClr val="dk1"/>
                </a:solidFill>
                <a:highlight>
                  <a:srgbClr val="FFFFFF"/>
                </a:highlight>
                <a:latin typeface="Consolas"/>
                <a:ea typeface="Consolas"/>
                <a:cs typeface="Consolas"/>
                <a:sym typeface="Consolas"/>
              </a:rPr>
              <a:t>(App):</a:t>
            </a:r>
          </a:p>
          <a:p>
            <a:pPr lvl="0" rtl="0">
              <a:spcBef>
                <a:spcPts val="500"/>
              </a:spcBef>
              <a:buNone/>
            </a:pPr>
            <a:r>
              <a:rPr lang="en" sz="2200" dirty="0">
                <a:solidFill>
                  <a:schemeClr val="dk1"/>
                </a:solidFill>
                <a:highlight>
                  <a:srgbClr val="FFFFFF"/>
                </a:highlight>
                <a:latin typeface="Consolas"/>
                <a:ea typeface="Consolas"/>
                <a:cs typeface="Consolas"/>
                <a:sym typeface="Consolas"/>
              </a:rPr>
              <a:t>   </a:t>
            </a:r>
            <a:r>
              <a:rPr lang="en" sz="2200" b="1" dirty="0" err="1">
                <a:solidFill>
                  <a:srgbClr val="000080"/>
                </a:solidFill>
                <a:highlight>
                  <a:srgbClr val="FFFFFF"/>
                </a:highlight>
                <a:latin typeface="Consolas"/>
                <a:ea typeface="Consolas"/>
                <a:cs typeface="Consolas"/>
                <a:sym typeface="Consolas"/>
              </a:rPr>
              <a:t>def</a:t>
            </a:r>
            <a:r>
              <a:rPr lang="en" sz="2200" b="1" dirty="0">
                <a:solidFill>
                  <a:srgbClr val="000080"/>
                </a:solidFill>
                <a:highlight>
                  <a:srgbClr val="FFFFFF"/>
                </a:highlight>
                <a:latin typeface="Consolas"/>
                <a:ea typeface="Consolas"/>
                <a:cs typeface="Consolas"/>
                <a:sym typeface="Consolas"/>
              </a:rPr>
              <a:t> </a:t>
            </a:r>
            <a:r>
              <a:rPr lang="en" sz="2200" dirty="0">
                <a:solidFill>
                  <a:schemeClr val="dk1"/>
                </a:solidFill>
                <a:highlight>
                  <a:srgbClr val="FFFFFF"/>
                </a:highlight>
                <a:latin typeface="Consolas"/>
                <a:ea typeface="Consolas"/>
                <a:cs typeface="Consolas"/>
                <a:sym typeface="Consolas"/>
              </a:rPr>
              <a:t>build(</a:t>
            </a:r>
            <a:r>
              <a:rPr lang="en" sz="2200" dirty="0">
                <a:solidFill>
                  <a:srgbClr val="94558D"/>
                </a:solidFill>
                <a:highlight>
                  <a:srgbClr val="FFFFFF"/>
                </a:highlight>
                <a:latin typeface="Consolas"/>
                <a:ea typeface="Consolas"/>
                <a:cs typeface="Consolas"/>
                <a:sym typeface="Consolas"/>
              </a:rPr>
              <a:t>self</a:t>
            </a:r>
            <a:r>
              <a:rPr lang="en" sz="2200" dirty="0">
                <a:solidFill>
                  <a:schemeClr val="dk1"/>
                </a:solidFill>
                <a:highlight>
                  <a:srgbClr val="FFFFFF"/>
                </a:highlight>
                <a:latin typeface="Consolas"/>
                <a:ea typeface="Consolas"/>
                <a:cs typeface="Consolas"/>
                <a:sym typeface="Consolas"/>
              </a:rPr>
              <a:t>):</a:t>
            </a:r>
          </a:p>
          <a:p>
            <a:pPr lvl="0" rtl="0">
              <a:spcBef>
                <a:spcPts val="500"/>
              </a:spcBef>
              <a:buNone/>
            </a:pPr>
            <a:r>
              <a:rPr lang="en" sz="2200" dirty="0">
                <a:solidFill>
                  <a:schemeClr val="dk1"/>
                </a:solidFill>
                <a:highlight>
                  <a:srgbClr val="FFFFFF"/>
                </a:highlight>
                <a:latin typeface="Consolas"/>
                <a:ea typeface="Consolas"/>
                <a:cs typeface="Consolas"/>
                <a:sym typeface="Consolas"/>
              </a:rPr>
              <a:t>       </a:t>
            </a:r>
            <a:r>
              <a:rPr lang="en" sz="2200" dirty="0" err="1">
                <a:solidFill>
                  <a:srgbClr val="94558D"/>
                </a:solidFill>
                <a:highlight>
                  <a:srgbClr val="FFFFFF"/>
                </a:highlight>
                <a:latin typeface="Consolas"/>
                <a:ea typeface="Consolas"/>
                <a:cs typeface="Consolas"/>
                <a:sym typeface="Consolas"/>
              </a:rPr>
              <a:t>self</a:t>
            </a:r>
            <a:r>
              <a:rPr lang="en" sz="2200" dirty="0" err="1">
                <a:solidFill>
                  <a:schemeClr val="dk1"/>
                </a:solidFill>
                <a:highlight>
                  <a:srgbClr val="FFFFFF"/>
                </a:highlight>
                <a:latin typeface="Consolas"/>
                <a:ea typeface="Consolas"/>
                <a:cs typeface="Consolas"/>
                <a:sym typeface="Consolas"/>
              </a:rPr>
              <a:t>.title</a:t>
            </a:r>
            <a:r>
              <a:rPr lang="en" sz="2200" dirty="0">
                <a:solidFill>
                  <a:schemeClr val="dk1"/>
                </a:solidFill>
                <a:highlight>
                  <a:srgbClr val="FFFFFF"/>
                </a:highlight>
                <a:latin typeface="Consolas"/>
                <a:ea typeface="Consolas"/>
                <a:cs typeface="Consolas"/>
                <a:sym typeface="Consolas"/>
              </a:rPr>
              <a:t> = </a:t>
            </a:r>
            <a:r>
              <a:rPr lang="en" sz="2200" b="1" dirty="0">
                <a:solidFill>
                  <a:srgbClr val="008080"/>
                </a:solidFill>
                <a:highlight>
                  <a:srgbClr val="FFFFFF"/>
                </a:highlight>
                <a:latin typeface="Consolas"/>
                <a:ea typeface="Consolas"/>
                <a:cs typeface="Consolas"/>
                <a:sym typeface="Consolas"/>
              </a:rPr>
              <a:t>"Hello world!"</a:t>
            </a:r>
          </a:p>
          <a:p>
            <a:pPr lvl="0" rtl="0">
              <a:spcBef>
                <a:spcPts val="500"/>
              </a:spcBef>
              <a:buNone/>
            </a:pPr>
            <a:r>
              <a:rPr lang="en" sz="2200" b="1" dirty="0">
                <a:solidFill>
                  <a:srgbClr val="008080"/>
                </a:solidFill>
                <a:highlight>
                  <a:srgbClr val="FFFFFF"/>
                </a:highlight>
                <a:latin typeface="Consolas"/>
                <a:ea typeface="Consolas"/>
                <a:cs typeface="Consolas"/>
                <a:sym typeface="Consolas"/>
              </a:rPr>
              <a:t>       </a:t>
            </a:r>
            <a:r>
              <a:rPr lang="en" sz="2200" dirty="0" err="1">
                <a:solidFill>
                  <a:srgbClr val="94558D"/>
                </a:solidFill>
                <a:highlight>
                  <a:srgbClr val="FFFFFF"/>
                </a:highlight>
                <a:latin typeface="Consolas"/>
                <a:ea typeface="Consolas"/>
                <a:cs typeface="Consolas"/>
                <a:sym typeface="Consolas"/>
              </a:rPr>
              <a:t>self</a:t>
            </a:r>
            <a:r>
              <a:rPr lang="en" sz="2200" dirty="0" err="1">
                <a:solidFill>
                  <a:schemeClr val="dk1"/>
                </a:solidFill>
                <a:highlight>
                  <a:srgbClr val="FFFFFF"/>
                </a:highlight>
                <a:latin typeface="Consolas"/>
                <a:ea typeface="Consolas"/>
                <a:cs typeface="Consolas"/>
                <a:sym typeface="Consolas"/>
              </a:rPr>
              <a:t>.root</a:t>
            </a:r>
            <a:r>
              <a:rPr lang="en" sz="2200" dirty="0">
                <a:solidFill>
                  <a:schemeClr val="dk1"/>
                </a:solidFill>
                <a:highlight>
                  <a:srgbClr val="FFFFFF"/>
                </a:highlight>
                <a:latin typeface="Consolas"/>
                <a:ea typeface="Consolas"/>
                <a:cs typeface="Consolas"/>
                <a:sym typeface="Consolas"/>
              </a:rPr>
              <a:t> = </a:t>
            </a:r>
            <a:r>
              <a:rPr lang="en" sz="2200" dirty="0" err="1">
                <a:solidFill>
                  <a:schemeClr val="dk1"/>
                </a:solidFill>
                <a:highlight>
                  <a:srgbClr val="FFFFFF"/>
                </a:highlight>
                <a:latin typeface="Consolas"/>
                <a:ea typeface="Consolas"/>
                <a:cs typeface="Consolas"/>
                <a:sym typeface="Consolas"/>
              </a:rPr>
              <a:t>Builder.load_file</a:t>
            </a:r>
            <a:r>
              <a:rPr lang="en" sz="2200" dirty="0">
                <a:solidFill>
                  <a:schemeClr val="dk1"/>
                </a:solidFill>
                <a:highlight>
                  <a:srgbClr val="FFFFFF"/>
                </a:highlight>
                <a:latin typeface="Consolas"/>
                <a:ea typeface="Consolas"/>
                <a:cs typeface="Consolas"/>
                <a:sym typeface="Consolas"/>
              </a:rPr>
              <a:t>(</a:t>
            </a:r>
            <a:r>
              <a:rPr lang="en" sz="2200" b="1" dirty="0">
                <a:solidFill>
                  <a:srgbClr val="008080"/>
                </a:solidFill>
                <a:highlight>
                  <a:srgbClr val="FFFFFF"/>
                </a:highlight>
                <a:latin typeface="Consolas"/>
                <a:ea typeface="Consolas"/>
                <a:cs typeface="Consolas"/>
                <a:sym typeface="Consolas"/>
              </a:rPr>
              <a:t>'</a:t>
            </a:r>
            <a:r>
              <a:rPr lang="en" sz="2200" b="1" dirty="0" err="1">
                <a:solidFill>
                  <a:srgbClr val="008080"/>
                </a:solidFill>
                <a:highlight>
                  <a:srgbClr val="FFFFFF"/>
                </a:highlight>
                <a:latin typeface="Consolas"/>
                <a:ea typeface="Consolas"/>
                <a:cs typeface="Consolas"/>
                <a:sym typeface="Consolas"/>
              </a:rPr>
              <a:t>widget.kv</a:t>
            </a:r>
            <a:r>
              <a:rPr lang="en" sz="2200" b="1" dirty="0">
                <a:solidFill>
                  <a:srgbClr val="008080"/>
                </a:solidFill>
                <a:highlight>
                  <a:srgbClr val="FFFFFF"/>
                </a:highlight>
                <a:latin typeface="Consolas"/>
                <a:ea typeface="Consolas"/>
                <a:cs typeface="Consolas"/>
                <a:sym typeface="Consolas"/>
              </a:rPr>
              <a:t>'</a:t>
            </a:r>
            <a:r>
              <a:rPr lang="en" sz="2200" dirty="0">
                <a:solidFill>
                  <a:schemeClr val="dk1"/>
                </a:solidFill>
                <a:highlight>
                  <a:srgbClr val="FFFFFF"/>
                </a:highlight>
                <a:latin typeface="Consolas"/>
                <a:ea typeface="Consolas"/>
                <a:cs typeface="Consolas"/>
                <a:sym typeface="Consolas"/>
              </a:rPr>
              <a:t>)</a:t>
            </a:r>
          </a:p>
          <a:p>
            <a:pPr lvl="0" rtl="0">
              <a:spcBef>
                <a:spcPts val="500"/>
              </a:spcBef>
              <a:buNone/>
            </a:pPr>
            <a:r>
              <a:rPr lang="en" sz="2200" dirty="0">
                <a:solidFill>
                  <a:schemeClr val="dk1"/>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return </a:t>
            </a:r>
            <a:r>
              <a:rPr lang="en" sz="2200" dirty="0" err="1">
                <a:solidFill>
                  <a:srgbClr val="94558D"/>
                </a:solidFill>
                <a:highlight>
                  <a:srgbClr val="FFFFFF"/>
                </a:highlight>
                <a:latin typeface="Consolas"/>
                <a:ea typeface="Consolas"/>
                <a:cs typeface="Consolas"/>
                <a:sym typeface="Consolas"/>
              </a:rPr>
              <a:t>self</a:t>
            </a:r>
            <a:r>
              <a:rPr lang="en" sz="2200" dirty="0" err="1">
                <a:solidFill>
                  <a:schemeClr val="dk1"/>
                </a:solidFill>
                <a:highlight>
                  <a:srgbClr val="FFFFFF"/>
                </a:highlight>
                <a:latin typeface="Consolas"/>
                <a:ea typeface="Consolas"/>
                <a:cs typeface="Consolas"/>
                <a:sym typeface="Consolas"/>
              </a:rPr>
              <a:t>.root</a:t>
            </a:r>
            <a:endParaRPr lang="en" sz="2200" dirty="0">
              <a:solidFill>
                <a:schemeClr val="dk1"/>
              </a:solidFill>
              <a:highlight>
                <a:srgbClr val="FFFFFF"/>
              </a:highlight>
              <a:latin typeface="Consolas"/>
              <a:ea typeface="Consolas"/>
              <a:cs typeface="Consolas"/>
              <a:sym typeface="Consolas"/>
            </a:endParaRPr>
          </a:p>
          <a:p>
            <a:pPr lvl="0" rtl="0">
              <a:spcBef>
                <a:spcPts val="500"/>
              </a:spcBef>
              <a:buNone/>
            </a:pPr>
            <a:r>
              <a:rPr lang="en" sz="2200" dirty="0" err="1">
                <a:solidFill>
                  <a:schemeClr val="dk1"/>
                </a:solidFill>
                <a:highlight>
                  <a:srgbClr val="FFFFFF"/>
                </a:highlight>
                <a:latin typeface="Consolas"/>
                <a:ea typeface="Consolas"/>
                <a:cs typeface="Consolas"/>
                <a:sym typeface="Consolas"/>
              </a:rPr>
              <a:t>HelloKv</a:t>
            </a:r>
            <a:r>
              <a:rPr lang="en" sz="2200" dirty="0">
                <a:solidFill>
                  <a:schemeClr val="dk1"/>
                </a:solidFill>
                <a:highlight>
                  <a:srgbClr val="FFFFFF"/>
                </a:highlight>
                <a:latin typeface="Consolas"/>
                <a:ea typeface="Consolas"/>
                <a:cs typeface="Consolas"/>
                <a:sym typeface="Consolas"/>
              </a:rPr>
              <a:t>().run()</a:t>
            </a:r>
          </a:p>
        </p:txBody>
      </p:sp>
      <p:sp>
        <p:nvSpPr>
          <p:cNvPr id="307" name="Shape 307"/>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16</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0" lvl="0" indent="0" rtl="0">
              <a:spcBef>
                <a:spcPts val="0"/>
              </a:spcBef>
              <a:buNone/>
            </a:pPr>
            <a:endParaRPr sz="1800" dirty="0">
              <a:solidFill>
                <a:schemeClr val="dk1"/>
              </a:solidFill>
              <a:highlight>
                <a:srgbClr val="FFFFFF"/>
              </a:highlight>
              <a:latin typeface="Consolas"/>
              <a:ea typeface="Consolas"/>
              <a:cs typeface="Consolas"/>
              <a:sym typeface="Consolas"/>
            </a:endParaRPr>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457200" lvl="0" indent="-342900" rtl="0">
              <a:spcBef>
                <a:spcPts val="0"/>
              </a:spcBef>
              <a:buClr>
                <a:srgbClr val="000000"/>
              </a:buClr>
              <a:buSzPct val="75000"/>
            </a:pPr>
            <a:r>
              <a:rPr lang="en" dirty="0"/>
              <a:t>That’s it! We only need to write the class name</a:t>
            </a:r>
          </a:p>
          <a:p>
            <a:pPr marL="457200" lvl="0" indent="-342900" rtl="0">
              <a:spcBef>
                <a:spcPts val="0"/>
              </a:spcBef>
              <a:buClr>
                <a:srgbClr val="000000"/>
              </a:buClr>
              <a:buSzPct val="75000"/>
            </a:pPr>
            <a:r>
              <a:rPr lang="en" dirty="0"/>
              <a:t>When </a:t>
            </a:r>
            <a:r>
              <a:rPr lang="en" b="1" dirty="0"/>
              <a:t>run() </a:t>
            </a:r>
            <a:r>
              <a:rPr lang="en" dirty="0"/>
              <a:t>is called, Kivy calls </a:t>
            </a:r>
            <a:r>
              <a:rPr lang="en" b="1" dirty="0"/>
              <a:t>build()</a:t>
            </a:r>
            <a:r>
              <a:rPr lang="en" dirty="0"/>
              <a:t> and </a:t>
            </a:r>
            <a:r>
              <a:rPr lang="en" b="1" dirty="0" err="1"/>
              <a:t>load_file</a:t>
            </a:r>
            <a:r>
              <a:rPr lang="en" b="1" dirty="0"/>
              <a:t>()</a:t>
            </a:r>
            <a:r>
              <a:rPr lang="en" dirty="0"/>
              <a:t> loads this </a:t>
            </a:r>
            <a:r>
              <a:rPr lang="en" dirty="0" err="1"/>
              <a:t>Kv</a:t>
            </a:r>
            <a:r>
              <a:rPr lang="en" dirty="0"/>
              <a:t> code and returns a </a:t>
            </a:r>
            <a:r>
              <a:rPr lang="en" b="1" dirty="0"/>
              <a:t>Widget</a:t>
            </a:r>
            <a:r>
              <a:rPr lang="en" dirty="0"/>
              <a:t> object</a:t>
            </a:r>
          </a:p>
          <a:p>
            <a:pPr marL="0" lvl="0" indent="0" rtl="0">
              <a:spcBef>
                <a:spcPts val="0"/>
              </a:spcBef>
              <a:buNone/>
            </a:pPr>
            <a:endParaRPr dirty="0"/>
          </a:p>
          <a:p>
            <a:pPr marL="457200" lvl="0" indent="-342900" rtl="0">
              <a:spcBef>
                <a:spcPts val="0"/>
              </a:spcBef>
              <a:buClr>
                <a:srgbClr val="000000"/>
              </a:buClr>
              <a:buSzPct val="75000"/>
            </a:pPr>
            <a:r>
              <a:rPr lang="en" dirty="0"/>
              <a:t>This produces an empty window with </a:t>
            </a:r>
            <a:r>
              <a:rPr lang="en-US" dirty="0" smtClean="0"/>
              <a:t>a </a:t>
            </a:r>
            <a:r>
              <a:rPr lang="en" dirty="0" smtClean="0"/>
              <a:t>custom </a:t>
            </a:r>
            <a:r>
              <a:rPr lang="en" dirty="0"/>
              <a:t>title</a:t>
            </a:r>
          </a:p>
        </p:txBody>
      </p:sp>
      <p:sp>
        <p:nvSpPr>
          <p:cNvPr id="313" name="Shape 313"/>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“Hello Kv” - Kv code for the program</a:t>
            </a:r>
          </a:p>
        </p:txBody>
      </p:sp>
      <p:sp>
        <p:nvSpPr>
          <p:cNvPr id="314" name="Shape 314"/>
          <p:cNvSpPr txBox="1"/>
          <p:nvPr/>
        </p:nvSpPr>
        <p:spPr>
          <a:xfrm>
            <a:off x="1129150" y="846875"/>
            <a:ext cx="4001999" cy="1046099"/>
          </a:xfrm>
          <a:prstGeom prst="rect">
            <a:avLst/>
          </a:prstGeom>
          <a:noFill/>
          <a:ln>
            <a:noFill/>
          </a:ln>
        </p:spPr>
        <p:txBody>
          <a:bodyPr lIns="91425" tIns="91425" rIns="91425" bIns="91425" anchor="ctr" anchorCtr="0">
            <a:noAutofit/>
          </a:bodyPr>
          <a:lstStyle/>
          <a:p>
            <a:pPr lvl="0" rtl="0">
              <a:spcBef>
                <a:spcPts val="500"/>
              </a:spcBef>
              <a:buNone/>
            </a:pPr>
            <a:r>
              <a:rPr lang="en" sz="2400" b="1">
                <a:solidFill>
                  <a:srgbClr val="000080"/>
                </a:solidFill>
                <a:highlight>
                  <a:srgbClr val="FFFFFF"/>
                </a:highlight>
                <a:latin typeface="Consolas"/>
                <a:ea typeface="Consolas"/>
                <a:cs typeface="Consolas"/>
                <a:sym typeface="Consolas"/>
              </a:rPr>
              <a:t>Widget</a:t>
            </a:r>
            <a:r>
              <a:rPr lang="en" sz="2400">
                <a:solidFill>
                  <a:schemeClr val="dk1"/>
                </a:solidFill>
                <a:highlight>
                  <a:srgbClr val="FFFFFF"/>
                </a:highlight>
                <a:latin typeface="Consolas"/>
                <a:ea typeface="Consolas"/>
                <a:cs typeface="Consolas"/>
                <a:sym typeface="Consolas"/>
              </a:rPr>
              <a:t>:</a:t>
            </a:r>
          </a:p>
        </p:txBody>
      </p:sp>
      <p:pic>
        <p:nvPicPr>
          <p:cNvPr id="315" name="Shape 315"/>
          <p:cNvPicPr preferRelativeResize="0"/>
          <p:nvPr/>
        </p:nvPicPr>
        <p:blipFill>
          <a:blip r:embed="rId3">
            <a:alphaModFix/>
          </a:blip>
          <a:stretch>
            <a:fillRect/>
          </a:stretch>
        </p:blipFill>
        <p:spPr>
          <a:xfrm rot="784717">
            <a:off x="5415918" y="1237629"/>
            <a:ext cx="3028328" cy="2293623"/>
          </a:xfrm>
          <a:prstGeom prst="rect">
            <a:avLst/>
          </a:prstGeom>
          <a:noFill/>
          <a:ln>
            <a:noFill/>
          </a:ln>
        </p:spPr>
      </p:pic>
      <p:sp>
        <p:nvSpPr>
          <p:cNvPr id="316" name="Shape 316"/>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17</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The Kv language uses similar syntactic conventions found in Python</a:t>
            </a:r>
          </a:p>
        </p:txBody>
      </p:sp>
      <p:sp>
        <p:nvSpPr>
          <p:cNvPr id="322" name="Shape 322"/>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0" lvl="0" indent="0" rtl="0">
              <a:spcBef>
                <a:spcPts val="0"/>
              </a:spcBef>
              <a:buNone/>
            </a:pPr>
            <a:endParaRPr i="1" dirty="0"/>
          </a:p>
          <a:p>
            <a:pPr marL="0" lvl="0" indent="0" rtl="0">
              <a:spcBef>
                <a:spcPts val="0"/>
              </a:spcBef>
              <a:buNone/>
            </a:pPr>
            <a:r>
              <a:rPr lang="en" i="1" dirty="0"/>
              <a:t>Indentation </a:t>
            </a:r>
            <a:r>
              <a:rPr lang="en" dirty="0"/>
              <a:t>means </a:t>
            </a:r>
            <a:r>
              <a:rPr lang="en" dirty="0" smtClean="0"/>
              <a:t>something </a:t>
            </a:r>
            <a:r>
              <a:rPr lang="en" dirty="0"/>
              <a:t>is within something else</a:t>
            </a:r>
          </a:p>
          <a:p>
            <a:pPr marL="0" lvl="0" indent="0" rtl="0">
              <a:spcBef>
                <a:spcPts val="0"/>
              </a:spcBef>
              <a:buNone/>
            </a:pPr>
            <a:r>
              <a:rPr lang="en" dirty="0"/>
              <a:t>For example, a </a:t>
            </a:r>
            <a:r>
              <a:rPr lang="en" dirty="0" err="1"/>
              <a:t>Kv</a:t>
            </a:r>
            <a:r>
              <a:rPr lang="en" dirty="0"/>
              <a:t> file with this code:</a:t>
            </a:r>
          </a:p>
          <a:p>
            <a:pPr marL="3657600" lvl="0" indent="0" rtl="0">
              <a:spcBef>
                <a:spcPts val="0"/>
              </a:spcBef>
              <a:buNone/>
            </a:pPr>
            <a:r>
              <a:rPr lang="en" b="1" dirty="0"/>
              <a:t>	</a:t>
            </a:r>
            <a:r>
              <a:rPr lang="en" b="1" dirty="0">
                <a:latin typeface="Consolas"/>
                <a:ea typeface="Consolas"/>
                <a:cs typeface="Consolas"/>
                <a:sym typeface="Consolas"/>
              </a:rPr>
              <a:t>Label:</a:t>
            </a:r>
          </a:p>
          <a:p>
            <a:pPr marL="3657600" lvl="0" indent="0" rtl="0">
              <a:spcBef>
                <a:spcPts val="0"/>
              </a:spcBef>
              <a:buNone/>
            </a:pPr>
            <a:r>
              <a:rPr lang="en" b="1" dirty="0">
                <a:latin typeface="Consolas"/>
                <a:ea typeface="Consolas"/>
                <a:cs typeface="Consolas"/>
                <a:sym typeface="Consolas"/>
              </a:rPr>
              <a:t>	 </a:t>
            </a:r>
            <a:r>
              <a:rPr lang="en-US" b="1" dirty="0" smtClean="0">
                <a:latin typeface="Consolas"/>
                <a:ea typeface="Consolas"/>
                <a:cs typeface="Consolas"/>
                <a:sym typeface="Consolas"/>
              </a:rPr>
              <a:t>   </a:t>
            </a:r>
            <a:r>
              <a:rPr lang="en" b="1" dirty="0" smtClean="0">
                <a:latin typeface="Consolas"/>
                <a:ea typeface="Consolas"/>
                <a:cs typeface="Consolas"/>
                <a:sym typeface="Consolas"/>
              </a:rPr>
              <a:t>text</a:t>
            </a:r>
            <a:r>
              <a:rPr lang="en" b="1" dirty="0">
                <a:latin typeface="Consolas"/>
                <a:ea typeface="Consolas"/>
                <a:cs typeface="Consolas"/>
                <a:sym typeface="Consolas"/>
              </a:rPr>
              <a:t>: "</a:t>
            </a:r>
            <a:r>
              <a:rPr lang="en" b="1" dirty="0" smtClean="0">
                <a:latin typeface="Consolas"/>
                <a:ea typeface="Consolas"/>
                <a:cs typeface="Consolas"/>
                <a:sym typeface="Consolas"/>
              </a:rPr>
              <a:t>Hello world"</a:t>
            </a:r>
            <a:endParaRPr lang="en" b="1" dirty="0">
              <a:latin typeface="Consolas"/>
              <a:ea typeface="Consolas"/>
              <a:cs typeface="Consolas"/>
              <a:sym typeface="Consolas"/>
            </a:endParaRPr>
          </a:p>
          <a:p>
            <a:pPr marL="3657600" lvl="0" indent="0" rtl="0">
              <a:spcBef>
                <a:spcPts val="0"/>
              </a:spcBef>
              <a:buNone/>
            </a:pPr>
            <a:r>
              <a:rPr lang="en" b="1" dirty="0">
                <a:latin typeface="Consolas"/>
                <a:ea typeface="Consolas"/>
                <a:cs typeface="Consolas"/>
                <a:sym typeface="Consolas"/>
              </a:rPr>
              <a:t>	</a:t>
            </a:r>
            <a:r>
              <a:rPr lang="en-US" b="1" dirty="0" smtClean="0">
                <a:latin typeface="Consolas"/>
                <a:ea typeface="Consolas"/>
                <a:cs typeface="Consolas"/>
                <a:sym typeface="Consolas"/>
              </a:rPr>
              <a:t>   </a:t>
            </a:r>
            <a:r>
              <a:rPr lang="en" b="1" dirty="0" smtClean="0">
                <a:latin typeface="Consolas"/>
                <a:ea typeface="Consolas"/>
                <a:cs typeface="Consolas"/>
                <a:sym typeface="Consolas"/>
              </a:rPr>
              <a:t> </a:t>
            </a:r>
            <a:r>
              <a:rPr lang="en" b="1" dirty="0" err="1">
                <a:latin typeface="Consolas"/>
                <a:ea typeface="Consolas"/>
                <a:cs typeface="Consolas"/>
                <a:sym typeface="Consolas"/>
              </a:rPr>
              <a:t>font_size</a:t>
            </a:r>
            <a:r>
              <a:rPr lang="en" b="1" dirty="0">
                <a:latin typeface="Consolas"/>
                <a:ea typeface="Consolas"/>
                <a:cs typeface="Consolas"/>
                <a:sym typeface="Consolas"/>
              </a:rPr>
              <a:t>: 42</a:t>
            </a:r>
          </a:p>
          <a:p>
            <a:pPr marL="0" lvl="0" indent="0" rtl="0">
              <a:spcBef>
                <a:spcPts val="0"/>
              </a:spcBef>
              <a:buNone/>
            </a:pPr>
            <a:r>
              <a:rPr lang="en" dirty="0"/>
              <a:t>Produces:</a:t>
            </a:r>
          </a:p>
        </p:txBody>
      </p:sp>
      <p:pic>
        <p:nvPicPr>
          <p:cNvPr id="323" name="Shape 323"/>
          <p:cNvPicPr preferRelativeResize="0"/>
          <p:nvPr/>
        </p:nvPicPr>
        <p:blipFill>
          <a:blip r:embed="rId3">
            <a:alphaModFix/>
          </a:blip>
          <a:stretch>
            <a:fillRect/>
          </a:stretch>
        </p:blipFill>
        <p:spPr>
          <a:xfrm>
            <a:off x="1227525" y="4466824"/>
            <a:ext cx="2798550" cy="2119599"/>
          </a:xfrm>
          <a:prstGeom prst="rect">
            <a:avLst/>
          </a:prstGeom>
          <a:noFill/>
          <a:ln>
            <a:noFill/>
          </a:ln>
        </p:spPr>
      </p:pic>
      <p:sp>
        <p:nvSpPr>
          <p:cNvPr id="324" name="Shape 324"/>
          <p:cNvSpPr txBox="1"/>
          <p:nvPr/>
        </p:nvSpPr>
        <p:spPr>
          <a:xfrm>
            <a:off x="4350600" y="4624825"/>
            <a:ext cx="4367100" cy="1803599"/>
          </a:xfrm>
          <a:prstGeom prst="rect">
            <a:avLst/>
          </a:prstGeom>
          <a:noFill/>
          <a:ln>
            <a:noFill/>
          </a:ln>
        </p:spPr>
        <p:txBody>
          <a:bodyPr lIns="91425" tIns="91425" rIns="91425" bIns="91425" anchor="t" anchorCtr="0">
            <a:noAutofit/>
          </a:bodyPr>
          <a:lstStyle/>
          <a:p>
            <a:pPr lvl="0" algn="just">
              <a:spcBef>
                <a:spcPts val="0"/>
              </a:spcBef>
              <a:buNone/>
            </a:pPr>
            <a:r>
              <a:rPr lang="en" sz="2300" dirty="0"/>
              <a:t>This Kv code creates a </a:t>
            </a:r>
            <a:r>
              <a:rPr lang="en" sz="2300" b="1" dirty="0"/>
              <a:t>Label </a:t>
            </a:r>
            <a:r>
              <a:rPr lang="en" sz="2300" dirty="0"/>
              <a:t>object with its </a:t>
            </a:r>
            <a:r>
              <a:rPr lang="en" sz="2300" b="1" dirty="0"/>
              <a:t>text </a:t>
            </a:r>
            <a:r>
              <a:rPr lang="en" sz="2300" dirty="0"/>
              <a:t>field set as </a:t>
            </a:r>
            <a:r>
              <a:rPr lang="en" sz="2300" b="1"/>
              <a:t>"</a:t>
            </a:r>
            <a:r>
              <a:rPr lang="en" sz="2300" b="1" smtClean="0"/>
              <a:t>Hello world"</a:t>
            </a:r>
            <a:r>
              <a:rPr lang="en" sz="2300" smtClean="0"/>
              <a:t> </a:t>
            </a:r>
            <a:r>
              <a:rPr lang="en" sz="2300" dirty="0"/>
              <a:t>and its font size set to 42 pixels</a:t>
            </a:r>
          </a:p>
        </p:txBody>
      </p:sp>
      <p:sp>
        <p:nvSpPr>
          <p:cNvPr id="325" name="Shape 325"/>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18</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0" marR="0" lvl="0" indent="0" algn="l" rtl="0">
              <a:lnSpc>
                <a:spcPct val="100000"/>
              </a:lnSpc>
              <a:spcBef>
                <a:spcPts val="500"/>
              </a:spcBef>
              <a:spcAft>
                <a:spcPts val="0"/>
              </a:spcAft>
              <a:buNone/>
            </a:pPr>
            <a:endParaRPr b="1">
              <a:solidFill>
                <a:schemeClr val="dk1"/>
              </a:solidFill>
            </a:endParaRPr>
          </a:p>
          <a:p>
            <a:pPr marL="457200" marR="0" lvl="0" indent="-342900" algn="l" rtl="0">
              <a:lnSpc>
                <a:spcPct val="100000"/>
              </a:lnSpc>
              <a:spcBef>
                <a:spcPts val="500"/>
              </a:spcBef>
              <a:spcAft>
                <a:spcPts val="0"/>
              </a:spcAft>
              <a:buClr>
                <a:schemeClr val="dk1"/>
              </a:buClr>
              <a:buSzPct val="75000"/>
              <a:buFont typeface="Calibri"/>
            </a:pPr>
            <a:r>
              <a:rPr lang="en" b="1">
                <a:solidFill>
                  <a:schemeClr val="dk1"/>
                </a:solidFill>
              </a:rPr>
              <a:t>GridLayout </a:t>
            </a:r>
            <a:r>
              <a:rPr lang="en">
                <a:solidFill>
                  <a:schemeClr val="dk1"/>
                </a:solidFill>
              </a:rPr>
              <a:t>- widgets within it are positioned in a grid (rows and columns)</a:t>
            </a:r>
          </a:p>
          <a:p>
            <a:pPr marL="0" marR="0" lvl="0" indent="0" algn="l" rtl="0">
              <a:lnSpc>
                <a:spcPct val="100000"/>
              </a:lnSpc>
              <a:spcBef>
                <a:spcPts val="500"/>
              </a:spcBef>
              <a:spcAft>
                <a:spcPts val="0"/>
              </a:spcAft>
              <a:buNone/>
            </a:pPr>
            <a:endParaRPr>
              <a:solidFill>
                <a:schemeClr val="dk1"/>
              </a:solidFill>
            </a:endParaRPr>
          </a:p>
          <a:p>
            <a:pPr marL="457200" lvl="0" indent="-342900" rtl="0">
              <a:spcBef>
                <a:spcPts val="500"/>
              </a:spcBef>
              <a:buClr>
                <a:schemeClr val="dk1"/>
              </a:buClr>
              <a:buSzPct val="75000"/>
            </a:pPr>
            <a:r>
              <a:rPr lang="en" b="1">
                <a:solidFill>
                  <a:schemeClr val="dk1"/>
                </a:solidFill>
              </a:rPr>
              <a:t>BoxLayout </a:t>
            </a:r>
            <a:r>
              <a:rPr lang="en">
                <a:solidFill>
                  <a:schemeClr val="dk1"/>
                </a:solidFill>
              </a:rPr>
              <a:t>- widgets within it are positioned in a single line (horizontal or vertical)</a:t>
            </a:r>
          </a:p>
          <a:p>
            <a:pPr marL="0" lvl="0" indent="0" rtl="0">
              <a:spcBef>
                <a:spcPts val="500"/>
              </a:spcBef>
              <a:buNone/>
            </a:pPr>
            <a:endParaRPr>
              <a:solidFill>
                <a:schemeClr val="dk1"/>
              </a:solidFill>
            </a:endParaRPr>
          </a:p>
          <a:p>
            <a:pPr marL="457200" lvl="0" indent="-342900" rtl="0">
              <a:spcBef>
                <a:spcPts val="500"/>
              </a:spcBef>
              <a:buClr>
                <a:schemeClr val="dk1"/>
              </a:buClr>
              <a:buSzPct val="75000"/>
            </a:pPr>
            <a:r>
              <a:rPr lang="en" b="1">
                <a:solidFill>
                  <a:schemeClr val="dk1"/>
                </a:solidFill>
              </a:rPr>
              <a:t>AnchorLayout </a:t>
            </a:r>
            <a:r>
              <a:rPr lang="en">
                <a:solidFill>
                  <a:schemeClr val="dk1"/>
                </a:solidFill>
              </a:rPr>
              <a:t>- widgets within it are positioned relative to its edges (top, bottom, left, right) or its centre</a:t>
            </a:r>
          </a:p>
          <a:p>
            <a:pPr marL="457200" lvl="0" indent="-69850" rtl="0">
              <a:spcBef>
                <a:spcPts val="0"/>
              </a:spcBef>
              <a:buSzPct val="45833"/>
              <a:buFont typeface="Arial"/>
              <a:buNone/>
            </a:pPr>
            <a:endParaRPr>
              <a:solidFill>
                <a:schemeClr val="dk1"/>
              </a:solidFill>
            </a:endParaRPr>
          </a:p>
          <a:p>
            <a:pPr marL="457200" lvl="0" indent="-342900" rtl="0">
              <a:spcBef>
                <a:spcPts val="500"/>
              </a:spcBef>
              <a:buClr>
                <a:schemeClr val="dk1"/>
              </a:buClr>
              <a:buSzPct val="75000"/>
            </a:pPr>
            <a:r>
              <a:rPr lang="en">
                <a:solidFill>
                  <a:schemeClr val="dk1"/>
                </a:solidFill>
              </a:rPr>
              <a:t>and many more… (we focus on these 3 only)</a:t>
            </a:r>
          </a:p>
        </p:txBody>
      </p:sp>
      <p:sp>
        <p:nvSpPr>
          <p:cNvPr id="331" name="Shape 331"/>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The Kv language includes special </a:t>
            </a:r>
            <a:r>
              <a:rPr lang="en" sz="3400" i="1"/>
              <a:t>layout widgets </a:t>
            </a:r>
            <a:r>
              <a:rPr lang="en" sz="3400"/>
              <a:t>for controlling widget position</a:t>
            </a:r>
          </a:p>
        </p:txBody>
      </p:sp>
      <p:sp>
        <p:nvSpPr>
          <p:cNvPr id="332" name="Shape 332"/>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19</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b="1" dirty="0"/>
              <a:t>All </a:t>
            </a:r>
            <a:r>
              <a:rPr lang="en" dirty="0"/>
              <a:t>of the programs </a:t>
            </a:r>
            <a:r>
              <a:rPr lang="en" dirty="0" smtClean="0"/>
              <a:t>we</a:t>
            </a:r>
            <a:r>
              <a:rPr lang="en-US" dirty="0" smtClean="0"/>
              <a:t> have</a:t>
            </a:r>
            <a:r>
              <a:rPr lang="en" dirty="0" smtClean="0"/>
              <a:t> </a:t>
            </a:r>
            <a:r>
              <a:rPr lang="en" dirty="0"/>
              <a:t>made so far are </a:t>
            </a:r>
            <a:r>
              <a:rPr lang="en" b="1" dirty="0"/>
              <a:t>command-line</a:t>
            </a:r>
            <a:r>
              <a:rPr lang="en" dirty="0"/>
              <a:t> only!</a:t>
            </a:r>
          </a:p>
        </p:txBody>
      </p:sp>
      <p:sp>
        <p:nvSpPr>
          <p:cNvPr id="214" name="Shape 214"/>
          <p:cNvSpPr txBox="1">
            <a:spLocks noGrp="1"/>
          </p:cNvSpPr>
          <p:nvPr>
            <p:ph type="body" idx="1"/>
          </p:nvPr>
        </p:nvSpPr>
        <p:spPr>
          <a:xfrm>
            <a:off x="457200" y="1417950"/>
            <a:ext cx="3511500" cy="5149799"/>
          </a:xfrm>
          <a:prstGeom prst="rect">
            <a:avLst/>
          </a:prstGeom>
        </p:spPr>
        <p:txBody>
          <a:bodyPr lIns="68575" tIns="68575" rIns="68575" bIns="68575" anchor="t" anchorCtr="0">
            <a:noAutofit/>
          </a:bodyPr>
          <a:lstStyle/>
          <a:p>
            <a:pPr marL="457200" lvl="0" indent="-228600" rtl="0">
              <a:spcBef>
                <a:spcPts val="0"/>
              </a:spcBef>
            </a:pPr>
            <a:r>
              <a:rPr lang="en"/>
              <a:t>Information flows into a program via keyboard input, file input, or random numbers</a:t>
            </a:r>
          </a:p>
          <a:p>
            <a:pPr marL="457200" lvl="0" indent="0" rtl="0">
              <a:spcBef>
                <a:spcPts val="0"/>
              </a:spcBef>
              <a:buNone/>
            </a:pPr>
            <a:endParaRPr/>
          </a:p>
          <a:p>
            <a:pPr marL="457200" lvl="0" indent="-228600" rtl="0">
              <a:spcBef>
                <a:spcPts val="0"/>
              </a:spcBef>
            </a:pPr>
            <a:r>
              <a:rPr lang="en"/>
              <a:t>Information flows out of a program via the console screen, or file output</a:t>
            </a:r>
          </a:p>
          <a:p>
            <a:pPr marL="457200" lvl="0" indent="0" rtl="0">
              <a:spcBef>
                <a:spcPts val="0"/>
              </a:spcBef>
              <a:buNone/>
            </a:pPr>
            <a:endParaRPr/>
          </a:p>
          <a:p>
            <a:pPr marL="0" marR="0" lvl="0" indent="0" algn="l" rtl="0">
              <a:lnSpc>
                <a:spcPct val="100000"/>
              </a:lnSpc>
              <a:spcBef>
                <a:spcPts val="500"/>
              </a:spcBef>
              <a:spcAft>
                <a:spcPts val="0"/>
              </a:spcAft>
              <a:buNone/>
            </a:pPr>
            <a:endParaRPr/>
          </a:p>
        </p:txBody>
      </p:sp>
      <p:sp>
        <p:nvSpPr>
          <p:cNvPr id="215" name="Shape 215"/>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a:t>
            </a:fld>
            <a:endParaRPr lang="en"/>
          </a:p>
        </p:txBody>
      </p:sp>
      <p:pic>
        <p:nvPicPr>
          <p:cNvPr id="216" name="Shape 216"/>
          <p:cNvPicPr preferRelativeResize="0"/>
          <p:nvPr/>
        </p:nvPicPr>
        <p:blipFill rotWithShape="1">
          <a:blip r:embed="rId3">
            <a:alphaModFix/>
          </a:blip>
          <a:srcRect r="14456"/>
          <a:stretch/>
        </p:blipFill>
        <p:spPr>
          <a:xfrm>
            <a:off x="4276959" y="1417950"/>
            <a:ext cx="4867041" cy="4773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Shape 337"/>
          <p:cNvPicPr preferRelativeResize="0"/>
          <p:nvPr/>
        </p:nvPicPr>
        <p:blipFill>
          <a:blip r:embed="rId3">
            <a:alphaModFix/>
          </a:blip>
          <a:stretch>
            <a:fillRect/>
          </a:stretch>
        </p:blipFill>
        <p:spPr>
          <a:xfrm>
            <a:off x="4442350" y="3354274"/>
            <a:ext cx="4263499" cy="3229125"/>
          </a:xfrm>
          <a:prstGeom prst="rect">
            <a:avLst/>
          </a:prstGeom>
          <a:noFill/>
          <a:ln>
            <a:noFill/>
          </a:ln>
        </p:spPr>
      </p:pic>
      <p:sp>
        <p:nvSpPr>
          <p:cNvPr id="338" name="Shape 338"/>
          <p:cNvSpPr txBox="1"/>
          <p:nvPr/>
        </p:nvSpPr>
        <p:spPr>
          <a:xfrm>
            <a:off x="664250" y="1594050"/>
            <a:ext cx="6559199" cy="3669899"/>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000080"/>
                </a:solidFill>
                <a:highlight>
                  <a:srgbClr val="FFFFFF"/>
                </a:highlight>
                <a:latin typeface="Consolas"/>
                <a:ea typeface="Consolas"/>
                <a:cs typeface="Consolas"/>
                <a:sym typeface="Consolas"/>
              </a:rPr>
              <a:t>BoxLayout</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orientation</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'vertical'</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Button</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'one'</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Button</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'two'</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Button</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'three'</a:t>
            </a:r>
          </a:p>
        </p:txBody>
      </p:sp>
      <p:sp>
        <p:nvSpPr>
          <p:cNvPr id="339" name="Shape 339"/>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Example: a vertical </a:t>
            </a:r>
            <a:r>
              <a:rPr lang="en" sz="3400" b="1"/>
              <a:t>BoxLayout </a:t>
            </a:r>
            <a:r>
              <a:rPr lang="en" sz="3400"/>
              <a:t>containing three </a:t>
            </a:r>
            <a:r>
              <a:rPr lang="en" sz="3400" b="1"/>
              <a:t>Buttons</a:t>
            </a:r>
          </a:p>
        </p:txBody>
      </p:sp>
      <p:sp>
        <p:nvSpPr>
          <p:cNvPr id="340" name="Shape 340"/>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20</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Example: a 2x3 </a:t>
            </a:r>
            <a:r>
              <a:rPr lang="en" sz="3400" b="1"/>
              <a:t>GridLayout </a:t>
            </a:r>
            <a:r>
              <a:rPr lang="en" sz="3400"/>
              <a:t>containing three </a:t>
            </a:r>
            <a:r>
              <a:rPr lang="en" sz="3400" b="1"/>
              <a:t>Buttons </a:t>
            </a:r>
            <a:r>
              <a:rPr lang="en" sz="3400"/>
              <a:t>and three </a:t>
            </a:r>
            <a:r>
              <a:rPr lang="en" sz="3400" b="1"/>
              <a:t>Labels</a:t>
            </a:r>
          </a:p>
        </p:txBody>
      </p:sp>
      <p:sp>
        <p:nvSpPr>
          <p:cNvPr id="346" name="Shape 346"/>
          <p:cNvSpPr txBox="1"/>
          <p:nvPr/>
        </p:nvSpPr>
        <p:spPr>
          <a:xfrm>
            <a:off x="547975" y="1560900"/>
            <a:ext cx="6459599" cy="5048100"/>
          </a:xfrm>
          <a:prstGeom prst="rect">
            <a:avLst/>
          </a:prstGeom>
          <a:noFill/>
          <a:ln>
            <a:noFill/>
          </a:ln>
        </p:spPr>
        <p:txBody>
          <a:bodyPr lIns="91425" tIns="91425" rIns="91425" bIns="91425" anchor="ctr" anchorCtr="0">
            <a:noAutofit/>
          </a:bodyPr>
          <a:lstStyle/>
          <a:p>
            <a:pPr lvl="0" rtl="0">
              <a:spcBef>
                <a:spcPts val="0"/>
              </a:spcBef>
              <a:buNone/>
            </a:pPr>
            <a:r>
              <a:rPr lang="en" sz="2200" b="1">
                <a:solidFill>
                  <a:srgbClr val="000080"/>
                </a:solidFill>
                <a:highlight>
                  <a:srgbClr val="FFFFFF"/>
                </a:highlight>
                <a:latin typeface="Consolas"/>
                <a:ea typeface="Consolas"/>
                <a:cs typeface="Consolas"/>
                <a:sym typeface="Consolas"/>
              </a:rPr>
              <a:t>GridLayout</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rows</a:t>
            </a:r>
            <a:r>
              <a:rPr lang="en" sz="2200">
                <a:solidFill>
                  <a:schemeClr val="dk1"/>
                </a:solidFill>
                <a:highlight>
                  <a:srgbClr val="FFFFFF"/>
                </a:highlight>
                <a:latin typeface="Consolas"/>
                <a:ea typeface="Consolas"/>
                <a:cs typeface="Consolas"/>
                <a:sym typeface="Consolas"/>
              </a:rPr>
              <a:t>: </a:t>
            </a:r>
            <a:r>
              <a:rPr lang="en" sz="2200">
                <a:solidFill>
                  <a:srgbClr val="0000FF"/>
                </a:solidFill>
                <a:highlight>
                  <a:srgbClr val="FFFFFF"/>
                </a:highlight>
                <a:latin typeface="Consolas"/>
                <a:ea typeface="Consolas"/>
                <a:cs typeface="Consolas"/>
                <a:sym typeface="Consolas"/>
              </a:rPr>
              <a:t>2</a:t>
            </a:r>
          </a:p>
          <a:p>
            <a:pPr lvl="0" rtl="0">
              <a:spcBef>
                <a:spcPts val="0"/>
              </a:spcBef>
              <a:buNone/>
            </a:pPr>
            <a:r>
              <a:rPr lang="en" sz="2200">
                <a:solidFill>
                  <a:srgbClr val="0000FF"/>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cols</a:t>
            </a:r>
            <a:r>
              <a:rPr lang="en" sz="2200">
                <a:solidFill>
                  <a:schemeClr val="dk1"/>
                </a:solidFill>
                <a:highlight>
                  <a:srgbClr val="FFFFFF"/>
                </a:highlight>
                <a:latin typeface="Consolas"/>
                <a:ea typeface="Consolas"/>
                <a:cs typeface="Consolas"/>
                <a:sym typeface="Consolas"/>
              </a:rPr>
              <a:t>: </a:t>
            </a:r>
            <a:r>
              <a:rPr lang="en" sz="2200">
                <a:solidFill>
                  <a:srgbClr val="0000FF"/>
                </a:solidFill>
                <a:highlight>
                  <a:srgbClr val="FFFFFF"/>
                </a:highlight>
                <a:latin typeface="Consolas"/>
                <a:ea typeface="Consolas"/>
                <a:cs typeface="Consolas"/>
                <a:sym typeface="Consolas"/>
              </a:rPr>
              <a:t>3</a:t>
            </a:r>
          </a:p>
          <a:p>
            <a:pPr lvl="0" rtl="0">
              <a:spcBef>
                <a:spcPts val="0"/>
              </a:spcBef>
              <a:buNone/>
            </a:pPr>
            <a:r>
              <a:rPr lang="en" sz="2200">
                <a:solidFill>
                  <a:srgbClr val="0000FF"/>
                </a:solidFill>
                <a:highlight>
                  <a:srgbClr val="FFFFFF"/>
                </a:highlight>
                <a:latin typeface="Consolas"/>
                <a:ea typeface="Consolas"/>
                <a:cs typeface="Consolas"/>
                <a:sym typeface="Consolas"/>
              </a:rPr>
              <a:t>   </a:t>
            </a:r>
            <a:r>
              <a:rPr lang="en" sz="2200" b="1">
                <a:solidFill>
                  <a:srgbClr val="000080"/>
                </a:solidFill>
                <a:highlight>
                  <a:srgbClr val="FFFFFF"/>
                </a:highlight>
                <a:latin typeface="Consolas"/>
                <a:ea typeface="Consolas"/>
                <a:cs typeface="Consolas"/>
                <a:sym typeface="Consolas"/>
              </a:rPr>
              <a:t>Button</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text</a:t>
            </a:r>
            <a:r>
              <a:rPr lang="en" sz="2200">
                <a:solidFill>
                  <a:schemeClr val="dk1"/>
                </a:solidFill>
                <a:highlight>
                  <a:srgbClr val="FFFFFF"/>
                </a:highlight>
                <a:latin typeface="Consolas"/>
                <a:ea typeface="Consolas"/>
                <a:cs typeface="Consolas"/>
                <a:sym typeface="Consolas"/>
              </a:rPr>
              <a:t>: </a:t>
            </a:r>
            <a:r>
              <a:rPr lang="en" sz="2200" b="1">
                <a:solidFill>
                  <a:srgbClr val="008000"/>
                </a:solidFill>
                <a:highlight>
                  <a:srgbClr val="FFFFFF"/>
                </a:highlight>
                <a:latin typeface="Consolas"/>
                <a:ea typeface="Consolas"/>
                <a:cs typeface="Consolas"/>
                <a:sym typeface="Consolas"/>
              </a:rPr>
              <a:t>'one'</a:t>
            </a:r>
          </a:p>
          <a:p>
            <a:pPr lvl="0" rtl="0">
              <a:spcBef>
                <a:spcPts val="0"/>
              </a:spcBef>
              <a:buNone/>
            </a:pPr>
            <a:r>
              <a:rPr lang="en" sz="2200" b="1">
                <a:solidFill>
                  <a:srgbClr val="008000"/>
                </a:solidFill>
                <a:highlight>
                  <a:srgbClr val="FFFFFF"/>
                </a:highlight>
                <a:latin typeface="Consolas"/>
                <a:ea typeface="Consolas"/>
                <a:cs typeface="Consolas"/>
                <a:sym typeface="Consolas"/>
              </a:rPr>
              <a:t>   </a:t>
            </a:r>
            <a:r>
              <a:rPr lang="en" sz="2200" b="1">
                <a:solidFill>
                  <a:srgbClr val="000080"/>
                </a:solidFill>
                <a:highlight>
                  <a:srgbClr val="FFFFFF"/>
                </a:highlight>
                <a:latin typeface="Consolas"/>
                <a:ea typeface="Consolas"/>
                <a:cs typeface="Consolas"/>
                <a:sym typeface="Consolas"/>
              </a:rPr>
              <a:t>Label</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text</a:t>
            </a:r>
            <a:r>
              <a:rPr lang="en" sz="2200">
                <a:solidFill>
                  <a:schemeClr val="dk1"/>
                </a:solidFill>
                <a:highlight>
                  <a:srgbClr val="FFFFFF"/>
                </a:highlight>
                <a:latin typeface="Consolas"/>
                <a:ea typeface="Consolas"/>
                <a:cs typeface="Consolas"/>
                <a:sym typeface="Consolas"/>
              </a:rPr>
              <a:t>: </a:t>
            </a:r>
            <a:r>
              <a:rPr lang="en" sz="2200" b="1">
                <a:solidFill>
                  <a:srgbClr val="008000"/>
                </a:solidFill>
                <a:highlight>
                  <a:srgbClr val="FFFFFF"/>
                </a:highlight>
                <a:latin typeface="Consolas"/>
                <a:ea typeface="Consolas"/>
                <a:cs typeface="Consolas"/>
                <a:sym typeface="Consolas"/>
              </a:rPr>
              <a:t>'two'</a:t>
            </a:r>
          </a:p>
          <a:p>
            <a:pPr lvl="0" rtl="0">
              <a:spcBef>
                <a:spcPts val="0"/>
              </a:spcBef>
              <a:buNone/>
            </a:pPr>
            <a:r>
              <a:rPr lang="en" sz="2200" b="1">
                <a:solidFill>
                  <a:srgbClr val="008000"/>
                </a:solidFill>
                <a:highlight>
                  <a:srgbClr val="FFFFFF"/>
                </a:highlight>
                <a:latin typeface="Consolas"/>
                <a:ea typeface="Consolas"/>
                <a:cs typeface="Consolas"/>
                <a:sym typeface="Consolas"/>
              </a:rPr>
              <a:t>   </a:t>
            </a:r>
            <a:r>
              <a:rPr lang="en" sz="2200" b="1">
                <a:solidFill>
                  <a:srgbClr val="000080"/>
                </a:solidFill>
                <a:highlight>
                  <a:srgbClr val="FFFFFF"/>
                </a:highlight>
                <a:latin typeface="Consolas"/>
                <a:ea typeface="Consolas"/>
                <a:cs typeface="Consolas"/>
                <a:sym typeface="Consolas"/>
              </a:rPr>
              <a:t>Button</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text</a:t>
            </a:r>
            <a:r>
              <a:rPr lang="en" sz="2200">
                <a:solidFill>
                  <a:schemeClr val="dk1"/>
                </a:solidFill>
                <a:highlight>
                  <a:srgbClr val="FFFFFF"/>
                </a:highlight>
                <a:latin typeface="Consolas"/>
                <a:ea typeface="Consolas"/>
                <a:cs typeface="Consolas"/>
                <a:sym typeface="Consolas"/>
              </a:rPr>
              <a:t>: </a:t>
            </a:r>
            <a:r>
              <a:rPr lang="en" sz="2200" b="1">
                <a:solidFill>
                  <a:srgbClr val="008000"/>
                </a:solidFill>
                <a:highlight>
                  <a:srgbClr val="FFFFFF"/>
                </a:highlight>
                <a:latin typeface="Consolas"/>
                <a:ea typeface="Consolas"/>
                <a:cs typeface="Consolas"/>
                <a:sym typeface="Consolas"/>
              </a:rPr>
              <a:t>'three'</a:t>
            </a:r>
          </a:p>
          <a:p>
            <a:pPr lvl="0" rtl="0">
              <a:spcBef>
                <a:spcPts val="0"/>
              </a:spcBef>
              <a:buNone/>
            </a:pPr>
            <a:r>
              <a:rPr lang="en" sz="2200" b="1">
                <a:solidFill>
                  <a:srgbClr val="008000"/>
                </a:solidFill>
                <a:highlight>
                  <a:srgbClr val="FFFFFF"/>
                </a:highlight>
                <a:latin typeface="Consolas"/>
                <a:ea typeface="Consolas"/>
                <a:cs typeface="Consolas"/>
                <a:sym typeface="Consolas"/>
              </a:rPr>
              <a:t>   </a:t>
            </a:r>
            <a:r>
              <a:rPr lang="en" sz="2200" b="1">
                <a:solidFill>
                  <a:srgbClr val="000080"/>
                </a:solidFill>
                <a:highlight>
                  <a:srgbClr val="FFFFFF"/>
                </a:highlight>
                <a:latin typeface="Consolas"/>
                <a:ea typeface="Consolas"/>
                <a:cs typeface="Consolas"/>
                <a:sym typeface="Consolas"/>
              </a:rPr>
              <a:t>Label</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text</a:t>
            </a:r>
            <a:r>
              <a:rPr lang="en" sz="2200">
                <a:solidFill>
                  <a:schemeClr val="dk1"/>
                </a:solidFill>
                <a:highlight>
                  <a:srgbClr val="FFFFFF"/>
                </a:highlight>
                <a:latin typeface="Consolas"/>
                <a:ea typeface="Consolas"/>
                <a:cs typeface="Consolas"/>
                <a:sym typeface="Consolas"/>
              </a:rPr>
              <a:t>: </a:t>
            </a:r>
            <a:r>
              <a:rPr lang="en" sz="2200" b="1">
                <a:solidFill>
                  <a:srgbClr val="008000"/>
                </a:solidFill>
                <a:highlight>
                  <a:srgbClr val="FFFFFF"/>
                </a:highlight>
                <a:latin typeface="Consolas"/>
                <a:ea typeface="Consolas"/>
                <a:cs typeface="Consolas"/>
                <a:sym typeface="Consolas"/>
              </a:rPr>
              <a:t>'four'</a:t>
            </a:r>
          </a:p>
          <a:p>
            <a:pPr lvl="0" rtl="0">
              <a:spcBef>
                <a:spcPts val="0"/>
              </a:spcBef>
              <a:buNone/>
            </a:pPr>
            <a:r>
              <a:rPr lang="en" sz="2200" b="1">
                <a:solidFill>
                  <a:srgbClr val="008000"/>
                </a:solidFill>
                <a:highlight>
                  <a:srgbClr val="FFFFFF"/>
                </a:highlight>
                <a:latin typeface="Consolas"/>
                <a:ea typeface="Consolas"/>
                <a:cs typeface="Consolas"/>
                <a:sym typeface="Consolas"/>
              </a:rPr>
              <a:t>   </a:t>
            </a:r>
            <a:r>
              <a:rPr lang="en" sz="2200" b="1">
                <a:solidFill>
                  <a:srgbClr val="000080"/>
                </a:solidFill>
                <a:highlight>
                  <a:srgbClr val="FFFFFF"/>
                </a:highlight>
                <a:latin typeface="Consolas"/>
                <a:ea typeface="Consolas"/>
                <a:cs typeface="Consolas"/>
                <a:sym typeface="Consolas"/>
              </a:rPr>
              <a:t>Button</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text</a:t>
            </a:r>
            <a:r>
              <a:rPr lang="en" sz="2200">
                <a:solidFill>
                  <a:schemeClr val="dk1"/>
                </a:solidFill>
                <a:highlight>
                  <a:srgbClr val="FFFFFF"/>
                </a:highlight>
                <a:latin typeface="Consolas"/>
                <a:ea typeface="Consolas"/>
                <a:cs typeface="Consolas"/>
                <a:sym typeface="Consolas"/>
              </a:rPr>
              <a:t>: </a:t>
            </a:r>
            <a:r>
              <a:rPr lang="en" sz="2200" b="1">
                <a:solidFill>
                  <a:srgbClr val="008000"/>
                </a:solidFill>
                <a:highlight>
                  <a:srgbClr val="FFFFFF"/>
                </a:highlight>
                <a:latin typeface="Consolas"/>
                <a:ea typeface="Consolas"/>
                <a:cs typeface="Consolas"/>
                <a:sym typeface="Consolas"/>
              </a:rPr>
              <a:t>'five'</a:t>
            </a:r>
          </a:p>
          <a:p>
            <a:pPr lvl="0" rtl="0">
              <a:spcBef>
                <a:spcPts val="0"/>
              </a:spcBef>
              <a:buNone/>
            </a:pPr>
            <a:r>
              <a:rPr lang="en" sz="2200" b="1">
                <a:solidFill>
                  <a:srgbClr val="008000"/>
                </a:solidFill>
                <a:highlight>
                  <a:srgbClr val="FFFFFF"/>
                </a:highlight>
                <a:latin typeface="Consolas"/>
                <a:ea typeface="Consolas"/>
                <a:cs typeface="Consolas"/>
                <a:sym typeface="Consolas"/>
              </a:rPr>
              <a:t>   </a:t>
            </a:r>
            <a:r>
              <a:rPr lang="en" sz="2200" b="1">
                <a:solidFill>
                  <a:srgbClr val="000080"/>
                </a:solidFill>
                <a:highlight>
                  <a:srgbClr val="FFFFFF"/>
                </a:highlight>
                <a:latin typeface="Consolas"/>
                <a:ea typeface="Consolas"/>
                <a:cs typeface="Consolas"/>
                <a:sym typeface="Consolas"/>
              </a:rPr>
              <a:t>Label</a:t>
            </a:r>
            <a:r>
              <a:rPr lang="en" sz="2200">
                <a:solidFill>
                  <a:schemeClr val="dk1"/>
                </a:solidFill>
                <a:highlight>
                  <a:srgbClr val="FFFFFF"/>
                </a:highlight>
                <a:latin typeface="Consolas"/>
                <a:ea typeface="Consolas"/>
                <a:cs typeface="Consolas"/>
                <a:sym typeface="Consolas"/>
              </a:rPr>
              <a:t>:</a:t>
            </a:r>
          </a:p>
          <a:p>
            <a:pPr lvl="0" rtl="0">
              <a:spcBef>
                <a:spcPts val="0"/>
              </a:spcBef>
              <a:buNone/>
            </a:pPr>
            <a:r>
              <a:rPr lang="en" sz="2200">
                <a:solidFill>
                  <a:schemeClr val="dk1"/>
                </a:solidFill>
                <a:highlight>
                  <a:srgbClr val="FFFFFF"/>
                </a:highlight>
                <a:latin typeface="Consolas"/>
                <a:ea typeface="Consolas"/>
                <a:cs typeface="Consolas"/>
                <a:sym typeface="Consolas"/>
              </a:rPr>
              <a:t>       </a:t>
            </a:r>
            <a:r>
              <a:rPr lang="en" sz="2200" b="1">
                <a:solidFill>
                  <a:srgbClr val="660E7A"/>
                </a:solidFill>
                <a:highlight>
                  <a:srgbClr val="FFFFFF"/>
                </a:highlight>
                <a:latin typeface="Consolas"/>
                <a:ea typeface="Consolas"/>
                <a:cs typeface="Consolas"/>
                <a:sym typeface="Consolas"/>
              </a:rPr>
              <a:t>text</a:t>
            </a:r>
            <a:r>
              <a:rPr lang="en" sz="2200">
                <a:solidFill>
                  <a:schemeClr val="dk1"/>
                </a:solidFill>
                <a:highlight>
                  <a:srgbClr val="FFFFFF"/>
                </a:highlight>
                <a:latin typeface="Consolas"/>
                <a:ea typeface="Consolas"/>
                <a:cs typeface="Consolas"/>
                <a:sym typeface="Consolas"/>
              </a:rPr>
              <a:t>: </a:t>
            </a:r>
            <a:r>
              <a:rPr lang="en" sz="2200" b="1">
                <a:solidFill>
                  <a:srgbClr val="008000"/>
                </a:solidFill>
                <a:highlight>
                  <a:srgbClr val="FFFFFF"/>
                </a:highlight>
                <a:latin typeface="Consolas"/>
                <a:ea typeface="Consolas"/>
                <a:cs typeface="Consolas"/>
                <a:sym typeface="Consolas"/>
              </a:rPr>
              <a:t>'six'</a:t>
            </a:r>
          </a:p>
        </p:txBody>
      </p:sp>
      <p:pic>
        <p:nvPicPr>
          <p:cNvPr id="347" name="Shape 347"/>
          <p:cNvPicPr preferRelativeResize="0"/>
          <p:nvPr/>
        </p:nvPicPr>
        <p:blipFill>
          <a:blip r:embed="rId3">
            <a:alphaModFix/>
          </a:blip>
          <a:stretch>
            <a:fillRect/>
          </a:stretch>
        </p:blipFill>
        <p:spPr>
          <a:xfrm>
            <a:off x="4094200" y="2834225"/>
            <a:ext cx="4258275" cy="3225175"/>
          </a:xfrm>
          <a:prstGeom prst="rect">
            <a:avLst/>
          </a:prstGeom>
          <a:noFill/>
          <a:ln>
            <a:noFill/>
          </a:ln>
        </p:spPr>
      </p:pic>
      <p:sp>
        <p:nvSpPr>
          <p:cNvPr id="348" name="Shape 348"/>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21</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Example: an </a:t>
            </a:r>
            <a:r>
              <a:rPr lang="en" sz="3400" b="1"/>
              <a:t>AnchorLayout </a:t>
            </a:r>
            <a:r>
              <a:rPr lang="en" sz="3400"/>
              <a:t>with two </a:t>
            </a:r>
            <a:r>
              <a:rPr lang="en" sz="3400" b="1"/>
              <a:t>Button</a:t>
            </a:r>
            <a:r>
              <a:rPr lang="en" sz="3400"/>
              <a:t>s anchored at different places</a:t>
            </a:r>
          </a:p>
        </p:txBody>
      </p:sp>
      <p:sp>
        <p:nvSpPr>
          <p:cNvPr id="354" name="Shape 354"/>
          <p:cNvSpPr txBox="1"/>
          <p:nvPr/>
        </p:nvSpPr>
        <p:spPr>
          <a:xfrm>
            <a:off x="457200" y="1417950"/>
            <a:ext cx="7289699" cy="4725899"/>
          </a:xfrm>
          <a:prstGeom prst="rect">
            <a:avLst/>
          </a:prstGeom>
          <a:noFill/>
          <a:ln>
            <a:noFill/>
          </a:ln>
        </p:spPr>
        <p:txBody>
          <a:bodyPr lIns="91425" tIns="91425" rIns="91425" bIns="91425" anchor="ctr" anchorCtr="0">
            <a:noAutofit/>
          </a:bodyPr>
          <a:lstStyle/>
          <a:p>
            <a:pPr lvl="0" rtl="0">
              <a:spcBef>
                <a:spcPts val="0"/>
              </a:spcBef>
              <a:buNone/>
            </a:pPr>
            <a:r>
              <a:rPr lang="en" sz="2000" b="1">
                <a:solidFill>
                  <a:srgbClr val="000080"/>
                </a:solidFill>
                <a:highlight>
                  <a:srgbClr val="FFFFFF"/>
                </a:highlight>
                <a:latin typeface="Consolas"/>
                <a:ea typeface="Consolas"/>
                <a:cs typeface="Consolas"/>
                <a:sym typeface="Consolas"/>
              </a:rPr>
              <a:t>AnchorLayout</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AnchorLayout</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anchor_x</a:t>
            </a:r>
            <a:r>
              <a:rPr lang="en" sz="2000">
                <a:solidFill>
                  <a:schemeClr val="dk1"/>
                </a:solidFill>
                <a:highlight>
                  <a:srgbClr val="FFFFFF"/>
                </a:highlight>
                <a:latin typeface="Consolas"/>
                <a:ea typeface="Consolas"/>
                <a:cs typeface="Consolas"/>
                <a:sym typeface="Consolas"/>
              </a:rPr>
              <a:t>: </a:t>
            </a:r>
            <a:r>
              <a:rPr lang="en" sz="2000" b="1">
                <a:solidFill>
                  <a:srgbClr val="008000"/>
                </a:solidFill>
                <a:highlight>
                  <a:srgbClr val="FFFFFF"/>
                </a:highlight>
                <a:latin typeface="Consolas"/>
                <a:ea typeface="Consolas"/>
                <a:cs typeface="Consolas"/>
                <a:sym typeface="Consolas"/>
              </a:rPr>
              <a:t>'center'</a:t>
            </a:r>
          </a:p>
          <a:p>
            <a:pPr lvl="0" rtl="0">
              <a:spcBef>
                <a:spcPts val="0"/>
              </a:spcBef>
              <a:buNone/>
            </a:pPr>
            <a:r>
              <a:rPr lang="en" sz="2000" b="1">
                <a:solidFill>
                  <a:srgbClr val="008000"/>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anchor_y</a:t>
            </a:r>
            <a:r>
              <a:rPr lang="en" sz="2000">
                <a:solidFill>
                  <a:schemeClr val="dk1"/>
                </a:solidFill>
                <a:highlight>
                  <a:srgbClr val="FFFFFF"/>
                </a:highlight>
                <a:latin typeface="Consolas"/>
                <a:ea typeface="Consolas"/>
                <a:cs typeface="Consolas"/>
                <a:sym typeface="Consolas"/>
              </a:rPr>
              <a:t>: </a:t>
            </a:r>
            <a:r>
              <a:rPr lang="en" sz="2000" b="1">
                <a:solidFill>
                  <a:srgbClr val="008000"/>
                </a:solidFill>
                <a:highlight>
                  <a:srgbClr val="FFFFFF"/>
                </a:highlight>
                <a:latin typeface="Consolas"/>
                <a:ea typeface="Consolas"/>
                <a:cs typeface="Consolas"/>
                <a:sym typeface="Consolas"/>
              </a:rPr>
              <a:t>'bottom'</a:t>
            </a:r>
          </a:p>
          <a:p>
            <a:pPr lvl="0" rtl="0">
              <a:spcBef>
                <a:spcPts val="0"/>
              </a:spcBef>
              <a:buNone/>
            </a:pPr>
            <a:r>
              <a:rPr lang="en" sz="2000" b="1">
                <a:solidFill>
                  <a:srgbClr val="008000"/>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Button</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size_hint</a:t>
            </a:r>
            <a:r>
              <a:rPr lang="en" sz="2000">
                <a:solidFill>
                  <a:schemeClr val="dk1"/>
                </a:solidFill>
                <a:highlight>
                  <a:srgbClr val="FFFFFF"/>
                </a:highlight>
                <a:latin typeface="Consolas"/>
                <a:ea typeface="Consolas"/>
                <a:cs typeface="Consolas"/>
                <a:sym typeface="Consolas"/>
              </a:rPr>
              <a:t>: </a:t>
            </a:r>
            <a:r>
              <a:rPr lang="en" sz="2000" b="1">
                <a:solidFill>
                  <a:srgbClr val="660000"/>
                </a:solidFill>
                <a:highlight>
                  <a:srgbClr val="FFFFFF"/>
                </a:highlight>
                <a:latin typeface="Consolas"/>
                <a:ea typeface="Consolas"/>
                <a:cs typeface="Consolas"/>
                <a:sym typeface="Consolas"/>
              </a:rPr>
              <a:t>None</a:t>
            </a:r>
            <a:r>
              <a:rPr lang="en" sz="2000">
                <a:solidFill>
                  <a:schemeClr val="dk1"/>
                </a:solidFill>
                <a:highlight>
                  <a:srgbClr val="FFFFFF"/>
                </a:highlight>
                <a:latin typeface="Consolas"/>
                <a:ea typeface="Consolas"/>
                <a:cs typeface="Consolas"/>
                <a:sym typeface="Consolas"/>
              </a:rPr>
              <a:t>, </a:t>
            </a:r>
            <a:r>
              <a:rPr lang="en" sz="2000" b="1">
                <a:solidFill>
                  <a:srgbClr val="660000"/>
                </a:solidFill>
                <a:highlight>
                  <a:srgbClr val="FFFFFF"/>
                </a:highlight>
                <a:latin typeface="Consolas"/>
                <a:ea typeface="Consolas"/>
                <a:cs typeface="Consolas"/>
                <a:sym typeface="Consolas"/>
              </a:rPr>
              <a:t>None</a:t>
            </a:r>
          </a:p>
          <a:p>
            <a:pPr lvl="0" rtl="0">
              <a:spcBef>
                <a:spcPts val="0"/>
              </a:spcBef>
              <a:buNone/>
            </a:pPr>
            <a:r>
              <a:rPr lang="en" sz="2000" b="1">
                <a:solidFill>
                  <a:srgbClr val="660000"/>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size</a:t>
            </a:r>
            <a:r>
              <a:rPr lang="en" sz="2000">
                <a:solidFill>
                  <a:schemeClr val="dk1"/>
                </a:solidFill>
                <a:highlight>
                  <a:srgbClr val="FFFFFF"/>
                </a:highlight>
                <a:latin typeface="Consolas"/>
                <a:ea typeface="Consolas"/>
                <a:cs typeface="Consolas"/>
                <a:sym typeface="Consolas"/>
              </a:rPr>
              <a:t>: </a:t>
            </a:r>
            <a:r>
              <a:rPr lang="en" sz="2000">
                <a:solidFill>
                  <a:srgbClr val="0000FF"/>
                </a:solidFill>
                <a:highlight>
                  <a:srgbClr val="FFFFFF"/>
                </a:highlight>
                <a:latin typeface="Consolas"/>
                <a:ea typeface="Consolas"/>
                <a:cs typeface="Consolas"/>
                <a:sym typeface="Consolas"/>
              </a:rPr>
              <a:t>100</a:t>
            </a:r>
            <a:r>
              <a:rPr lang="en" sz="2000">
                <a:solidFill>
                  <a:schemeClr val="dk1"/>
                </a:solidFill>
                <a:highlight>
                  <a:srgbClr val="FFFFFF"/>
                </a:highlight>
                <a:latin typeface="Consolas"/>
                <a:ea typeface="Consolas"/>
                <a:cs typeface="Consolas"/>
                <a:sym typeface="Consolas"/>
              </a:rPr>
              <a:t>, </a:t>
            </a:r>
            <a:r>
              <a:rPr lang="en" sz="2000">
                <a:solidFill>
                  <a:srgbClr val="0000FF"/>
                </a:solidFill>
                <a:highlight>
                  <a:srgbClr val="FFFFFF"/>
                </a:highlight>
                <a:latin typeface="Consolas"/>
                <a:ea typeface="Consolas"/>
                <a:cs typeface="Consolas"/>
                <a:sym typeface="Consolas"/>
              </a:rPr>
              <a:t>100</a:t>
            </a:r>
          </a:p>
          <a:p>
            <a:pPr lvl="0" rtl="0">
              <a:spcBef>
                <a:spcPts val="0"/>
              </a:spcBef>
              <a:buNone/>
            </a:pPr>
            <a:r>
              <a:rPr lang="en" sz="2000">
                <a:solidFill>
                  <a:srgbClr val="0000FF"/>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text</a:t>
            </a:r>
            <a:r>
              <a:rPr lang="en" sz="2000">
                <a:solidFill>
                  <a:schemeClr val="dk1"/>
                </a:solidFill>
                <a:highlight>
                  <a:srgbClr val="FFFFFF"/>
                </a:highlight>
                <a:latin typeface="Consolas"/>
                <a:ea typeface="Consolas"/>
                <a:cs typeface="Consolas"/>
                <a:sym typeface="Consolas"/>
              </a:rPr>
              <a:t>: </a:t>
            </a:r>
            <a:r>
              <a:rPr lang="en" sz="2000" b="1">
                <a:solidFill>
                  <a:srgbClr val="008000"/>
                </a:solidFill>
                <a:highlight>
                  <a:srgbClr val="FFFFFF"/>
                </a:highlight>
                <a:latin typeface="Consolas"/>
                <a:ea typeface="Consolas"/>
                <a:cs typeface="Consolas"/>
                <a:sym typeface="Consolas"/>
              </a:rPr>
              <a:t>'one'</a:t>
            </a:r>
          </a:p>
          <a:p>
            <a:pPr lvl="0" rtl="0">
              <a:spcBef>
                <a:spcPts val="0"/>
              </a:spcBef>
              <a:buNone/>
            </a:pPr>
            <a:r>
              <a:rPr lang="en" sz="2000" b="1">
                <a:solidFill>
                  <a:srgbClr val="008000"/>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AnchorLayout</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anchor_x</a:t>
            </a:r>
            <a:r>
              <a:rPr lang="en" sz="2000">
                <a:solidFill>
                  <a:schemeClr val="dk1"/>
                </a:solidFill>
                <a:highlight>
                  <a:srgbClr val="FFFFFF"/>
                </a:highlight>
                <a:latin typeface="Consolas"/>
                <a:ea typeface="Consolas"/>
                <a:cs typeface="Consolas"/>
                <a:sym typeface="Consolas"/>
              </a:rPr>
              <a:t>: </a:t>
            </a:r>
            <a:r>
              <a:rPr lang="en" sz="2000" b="1">
                <a:solidFill>
                  <a:srgbClr val="008000"/>
                </a:solidFill>
                <a:highlight>
                  <a:srgbClr val="FFFFFF"/>
                </a:highlight>
                <a:latin typeface="Consolas"/>
                <a:ea typeface="Consolas"/>
                <a:cs typeface="Consolas"/>
                <a:sym typeface="Consolas"/>
              </a:rPr>
              <a:t>'right'</a:t>
            </a:r>
          </a:p>
          <a:p>
            <a:pPr lvl="0" rtl="0">
              <a:spcBef>
                <a:spcPts val="0"/>
              </a:spcBef>
              <a:buNone/>
            </a:pPr>
            <a:r>
              <a:rPr lang="en" sz="2000" b="1">
                <a:solidFill>
                  <a:srgbClr val="008000"/>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anchor_y</a:t>
            </a:r>
            <a:r>
              <a:rPr lang="en" sz="2000">
                <a:solidFill>
                  <a:schemeClr val="dk1"/>
                </a:solidFill>
                <a:highlight>
                  <a:srgbClr val="FFFFFF"/>
                </a:highlight>
                <a:latin typeface="Consolas"/>
                <a:ea typeface="Consolas"/>
                <a:cs typeface="Consolas"/>
                <a:sym typeface="Consolas"/>
              </a:rPr>
              <a:t>: </a:t>
            </a:r>
            <a:r>
              <a:rPr lang="en" sz="2000" b="1">
                <a:solidFill>
                  <a:srgbClr val="008000"/>
                </a:solidFill>
                <a:highlight>
                  <a:srgbClr val="FFFFFF"/>
                </a:highlight>
                <a:latin typeface="Consolas"/>
                <a:ea typeface="Consolas"/>
                <a:cs typeface="Consolas"/>
                <a:sym typeface="Consolas"/>
              </a:rPr>
              <a:t>'top'</a:t>
            </a:r>
          </a:p>
          <a:p>
            <a:pPr lvl="0" rtl="0">
              <a:spcBef>
                <a:spcPts val="0"/>
              </a:spcBef>
              <a:buNone/>
            </a:pPr>
            <a:r>
              <a:rPr lang="en" sz="2000" b="1">
                <a:solidFill>
                  <a:srgbClr val="008000"/>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Button</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size_hint</a:t>
            </a:r>
            <a:r>
              <a:rPr lang="en" sz="2000">
                <a:solidFill>
                  <a:schemeClr val="dk1"/>
                </a:solidFill>
                <a:highlight>
                  <a:srgbClr val="FFFFFF"/>
                </a:highlight>
                <a:latin typeface="Consolas"/>
                <a:ea typeface="Consolas"/>
                <a:cs typeface="Consolas"/>
                <a:sym typeface="Consolas"/>
              </a:rPr>
              <a:t>: </a:t>
            </a:r>
            <a:r>
              <a:rPr lang="en" sz="2000" b="1">
                <a:solidFill>
                  <a:srgbClr val="660000"/>
                </a:solidFill>
                <a:highlight>
                  <a:srgbClr val="FFFFFF"/>
                </a:highlight>
                <a:latin typeface="Consolas"/>
                <a:ea typeface="Consolas"/>
                <a:cs typeface="Consolas"/>
                <a:sym typeface="Consolas"/>
              </a:rPr>
              <a:t>None</a:t>
            </a:r>
            <a:r>
              <a:rPr lang="en" sz="2000">
                <a:solidFill>
                  <a:schemeClr val="dk1"/>
                </a:solidFill>
                <a:highlight>
                  <a:srgbClr val="FFFFFF"/>
                </a:highlight>
                <a:latin typeface="Consolas"/>
                <a:ea typeface="Consolas"/>
                <a:cs typeface="Consolas"/>
                <a:sym typeface="Consolas"/>
              </a:rPr>
              <a:t>, </a:t>
            </a:r>
            <a:r>
              <a:rPr lang="en" sz="2000" b="1">
                <a:solidFill>
                  <a:srgbClr val="660000"/>
                </a:solidFill>
                <a:highlight>
                  <a:srgbClr val="FFFFFF"/>
                </a:highlight>
                <a:latin typeface="Consolas"/>
                <a:ea typeface="Consolas"/>
                <a:cs typeface="Consolas"/>
                <a:sym typeface="Consolas"/>
              </a:rPr>
              <a:t>None</a:t>
            </a:r>
          </a:p>
          <a:p>
            <a:pPr lvl="0" rtl="0">
              <a:spcBef>
                <a:spcPts val="0"/>
              </a:spcBef>
              <a:buNone/>
            </a:pPr>
            <a:r>
              <a:rPr lang="en" sz="2000" b="1">
                <a:solidFill>
                  <a:srgbClr val="660000"/>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size</a:t>
            </a:r>
            <a:r>
              <a:rPr lang="en" sz="2000">
                <a:solidFill>
                  <a:schemeClr val="dk1"/>
                </a:solidFill>
                <a:highlight>
                  <a:srgbClr val="FFFFFF"/>
                </a:highlight>
                <a:latin typeface="Consolas"/>
                <a:ea typeface="Consolas"/>
                <a:cs typeface="Consolas"/>
                <a:sym typeface="Consolas"/>
              </a:rPr>
              <a:t>: </a:t>
            </a:r>
            <a:r>
              <a:rPr lang="en" sz="2000">
                <a:solidFill>
                  <a:srgbClr val="0000FF"/>
                </a:solidFill>
                <a:highlight>
                  <a:srgbClr val="FFFFFF"/>
                </a:highlight>
                <a:latin typeface="Consolas"/>
                <a:ea typeface="Consolas"/>
                <a:cs typeface="Consolas"/>
                <a:sym typeface="Consolas"/>
              </a:rPr>
              <a:t>100</a:t>
            </a:r>
            <a:r>
              <a:rPr lang="en" sz="2000">
                <a:solidFill>
                  <a:schemeClr val="dk1"/>
                </a:solidFill>
                <a:highlight>
                  <a:srgbClr val="FFFFFF"/>
                </a:highlight>
                <a:latin typeface="Consolas"/>
                <a:ea typeface="Consolas"/>
                <a:cs typeface="Consolas"/>
                <a:sym typeface="Consolas"/>
              </a:rPr>
              <a:t>, </a:t>
            </a:r>
            <a:r>
              <a:rPr lang="en" sz="2000">
                <a:solidFill>
                  <a:srgbClr val="0000FF"/>
                </a:solidFill>
                <a:highlight>
                  <a:srgbClr val="FFFFFF"/>
                </a:highlight>
                <a:latin typeface="Consolas"/>
                <a:ea typeface="Consolas"/>
                <a:cs typeface="Consolas"/>
                <a:sym typeface="Consolas"/>
              </a:rPr>
              <a:t>100</a:t>
            </a:r>
          </a:p>
          <a:p>
            <a:pPr lvl="0" rtl="0">
              <a:spcBef>
                <a:spcPts val="0"/>
              </a:spcBef>
              <a:buNone/>
            </a:pPr>
            <a:r>
              <a:rPr lang="en" sz="2000">
                <a:solidFill>
                  <a:srgbClr val="0000FF"/>
                </a:solidFill>
                <a:highlight>
                  <a:srgbClr val="FFFFFF"/>
                </a:highlight>
                <a:latin typeface="Consolas"/>
                <a:ea typeface="Consolas"/>
                <a:cs typeface="Consolas"/>
                <a:sym typeface="Consolas"/>
              </a:rPr>
              <a:t>           </a:t>
            </a:r>
            <a:r>
              <a:rPr lang="en" sz="2000" b="1">
                <a:solidFill>
                  <a:srgbClr val="660E7A"/>
                </a:solidFill>
                <a:highlight>
                  <a:srgbClr val="FFFFFF"/>
                </a:highlight>
                <a:latin typeface="Consolas"/>
                <a:ea typeface="Consolas"/>
                <a:cs typeface="Consolas"/>
                <a:sym typeface="Consolas"/>
              </a:rPr>
              <a:t>text</a:t>
            </a:r>
            <a:r>
              <a:rPr lang="en" sz="2000">
                <a:solidFill>
                  <a:schemeClr val="dk1"/>
                </a:solidFill>
                <a:highlight>
                  <a:srgbClr val="FFFFFF"/>
                </a:highlight>
                <a:latin typeface="Consolas"/>
                <a:ea typeface="Consolas"/>
                <a:cs typeface="Consolas"/>
                <a:sym typeface="Consolas"/>
              </a:rPr>
              <a:t>: </a:t>
            </a:r>
            <a:r>
              <a:rPr lang="en" sz="2000" b="1">
                <a:solidFill>
                  <a:srgbClr val="008000"/>
                </a:solidFill>
                <a:highlight>
                  <a:srgbClr val="FFFFFF"/>
                </a:highlight>
                <a:latin typeface="Consolas"/>
                <a:ea typeface="Consolas"/>
                <a:cs typeface="Consolas"/>
                <a:sym typeface="Consolas"/>
              </a:rPr>
              <a:t>'two'</a:t>
            </a:r>
          </a:p>
        </p:txBody>
      </p:sp>
      <p:pic>
        <p:nvPicPr>
          <p:cNvPr id="355" name="Shape 355"/>
          <p:cNvPicPr preferRelativeResize="0"/>
          <p:nvPr/>
        </p:nvPicPr>
        <p:blipFill>
          <a:blip r:embed="rId3">
            <a:alphaModFix/>
          </a:blip>
          <a:stretch>
            <a:fillRect/>
          </a:stretch>
        </p:blipFill>
        <p:spPr>
          <a:xfrm>
            <a:off x="5218200" y="2095524"/>
            <a:ext cx="3754699" cy="2666949"/>
          </a:xfrm>
          <a:prstGeom prst="rect">
            <a:avLst/>
          </a:prstGeom>
          <a:noFill/>
          <a:ln>
            <a:noFill/>
          </a:ln>
        </p:spPr>
      </p:pic>
      <p:sp>
        <p:nvSpPr>
          <p:cNvPr id="356" name="Shape 356"/>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22</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71500" y="1374324"/>
            <a:ext cx="8928900" cy="5300999"/>
          </a:xfrm>
          <a:prstGeom prst="rect">
            <a:avLst/>
          </a:prstGeom>
        </p:spPr>
        <p:txBody>
          <a:bodyPr lIns="68575" tIns="68575" rIns="68575" bIns="68575" anchor="t" anchorCtr="0">
            <a:noAutofit/>
          </a:bodyPr>
          <a:lstStyle/>
          <a:p>
            <a:pPr marL="457200" lvl="0" indent="-342900" rtl="0">
              <a:spcBef>
                <a:spcPts val="0"/>
              </a:spcBef>
              <a:buClr>
                <a:srgbClr val="000000"/>
              </a:buClr>
              <a:buSzPct val="75000"/>
            </a:pPr>
            <a:r>
              <a:rPr lang="en" b="1" dirty="0" err="1"/>
              <a:t>size_hint</a:t>
            </a:r>
            <a:r>
              <a:rPr lang="en" dirty="0"/>
              <a:t> indicates to Kivy the sizing method for a widget</a:t>
            </a:r>
          </a:p>
          <a:p>
            <a:pPr marL="0" lvl="0" indent="0" rtl="0">
              <a:spcBef>
                <a:spcPts val="0"/>
              </a:spcBef>
              <a:buNone/>
            </a:pPr>
            <a:endParaRPr sz="600" dirty="0"/>
          </a:p>
          <a:p>
            <a:pPr marL="0" lvl="0" indent="0" rtl="0">
              <a:spcBef>
                <a:spcPts val="0"/>
              </a:spcBef>
              <a:buNone/>
            </a:pPr>
            <a:r>
              <a:rPr lang="en" dirty="0"/>
              <a:t>E.g. this </a:t>
            </a:r>
            <a:r>
              <a:rPr lang="en" b="1" dirty="0"/>
              <a:t>Label </a:t>
            </a:r>
            <a:r>
              <a:rPr lang="en" dirty="0"/>
              <a:t>is sized automatically to fill 100% of available space</a:t>
            </a:r>
          </a:p>
          <a:p>
            <a:pPr marL="2286000" lvl="0" indent="457200" rtl="0">
              <a:spcBef>
                <a:spcPts val="0"/>
              </a:spcBef>
              <a:buNone/>
            </a:pPr>
            <a:r>
              <a:rPr lang="en" b="1" dirty="0">
                <a:latin typeface="Consolas"/>
                <a:ea typeface="Consolas"/>
                <a:cs typeface="Consolas"/>
                <a:sym typeface="Consolas"/>
              </a:rPr>
              <a:t>Label:</a:t>
            </a:r>
          </a:p>
          <a:p>
            <a:pPr marL="2286000" lvl="0" indent="457200" rtl="0">
              <a:spcBef>
                <a:spcPts val="0"/>
              </a:spcBef>
              <a:buNone/>
            </a:pPr>
            <a:r>
              <a:rPr lang="en-US" b="1" dirty="0">
                <a:latin typeface="Consolas"/>
                <a:ea typeface="Consolas"/>
                <a:cs typeface="Consolas"/>
                <a:sym typeface="Consolas"/>
              </a:rPr>
              <a:t> </a:t>
            </a:r>
            <a:r>
              <a:rPr lang="en-US" b="1" dirty="0" smtClean="0">
                <a:latin typeface="Consolas"/>
                <a:ea typeface="Consolas"/>
                <a:cs typeface="Consolas"/>
                <a:sym typeface="Consolas"/>
              </a:rPr>
              <a:t>   </a:t>
            </a:r>
            <a:r>
              <a:rPr lang="en" b="1" dirty="0" smtClean="0">
                <a:latin typeface="Consolas"/>
                <a:ea typeface="Consolas"/>
                <a:cs typeface="Consolas"/>
                <a:sym typeface="Consolas"/>
              </a:rPr>
              <a:t>text</a:t>
            </a:r>
            <a:r>
              <a:rPr lang="en" b="1" dirty="0">
                <a:latin typeface="Consolas"/>
                <a:ea typeface="Consolas"/>
                <a:cs typeface="Consolas"/>
                <a:sym typeface="Consolas"/>
              </a:rPr>
              <a:t>: "</a:t>
            </a:r>
            <a:r>
              <a:rPr lang="en" b="1" dirty="0" smtClean="0">
                <a:latin typeface="Consolas"/>
                <a:ea typeface="Consolas"/>
                <a:cs typeface="Consolas"/>
                <a:sym typeface="Consolas"/>
              </a:rPr>
              <a:t>Kivy"</a:t>
            </a:r>
            <a:endParaRPr lang="en" b="1" dirty="0">
              <a:latin typeface="Consolas"/>
              <a:ea typeface="Consolas"/>
              <a:cs typeface="Consolas"/>
              <a:sym typeface="Consolas"/>
            </a:endParaRPr>
          </a:p>
          <a:p>
            <a:pPr marL="2286000" lvl="0" indent="457200" rtl="0">
              <a:spcBef>
                <a:spcPts val="0"/>
              </a:spcBef>
              <a:buNone/>
            </a:pPr>
            <a:r>
              <a:rPr lang="en-US" b="1" dirty="0">
                <a:latin typeface="Consolas"/>
                <a:ea typeface="Consolas"/>
                <a:cs typeface="Consolas"/>
                <a:sym typeface="Consolas"/>
              </a:rPr>
              <a:t> </a:t>
            </a:r>
            <a:r>
              <a:rPr lang="en-US" b="1" dirty="0" smtClean="0">
                <a:latin typeface="Consolas"/>
                <a:ea typeface="Consolas"/>
                <a:cs typeface="Consolas"/>
                <a:sym typeface="Consolas"/>
              </a:rPr>
              <a:t>   </a:t>
            </a:r>
            <a:r>
              <a:rPr lang="en" b="1" dirty="0" err="1" smtClean="0">
                <a:latin typeface="Consolas"/>
                <a:ea typeface="Consolas"/>
                <a:cs typeface="Consolas"/>
                <a:sym typeface="Consolas"/>
              </a:rPr>
              <a:t>size_hint</a:t>
            </a:r>
            <a:r>
              <a:rPr lang="en" b="1" dirty="0">
                <a:latin typeface="Consolas"/>
                <a:ea typeface="Consolas"/>
                <a:cs typeface="Consolas"/>
                <a:sym typeface="Consolas"/>
              </a:rPr>
              <a:t>: 1, 1</a:t>
            </a:r>
          </a:p>
          <a:p>
            <a:pPr marL="0" lvl="0" indent="0" rtl="0">
              <a:spcBef>
                <a:spcPts val="0"/>
              </a:spcBef>
              <a:buNone/>
            </a:pPr>
            <a:endParaRPr dirty="0"/>
          </a:p>
          <a:p>
            <a:pPr marL="0" lvl="0" indent="0" rtl="0">
              <a:spcBef>
                <a:spcPts val="0"/>
              </a:spcBef>
              <a:buNone/>
            </a:pPr>
            <a:r>
              <a:rPr lang="en" dirty="0"/>
              <a:t>E.g. this </a:t>
            </a:r>
            <a:r>
              <a:rPr lang="en" b="1" dirty="0"/>
              <a:t>Button </a:t>
            </a:r>
            <a:r>
              <a:rPr lang="en" dirty="0"/>
              <a:t>is sized based on its specific width, but its height is still automatically filling 100% of available space</a:t>
            </a:r>
          </a:p>
          <a:p>
            <a:pPr marL="0" lvl="0" indent="0" rtl="0">
              <a:spcBef>
                <a:spcPts val="0"/>
              </a:spcBef>
              <a:buNone/>
            </a:pPr>
            <a:r>
              <a:rPr lang="en" dirty="0"/>
              <a:t>					</a:t>
            </a:r>
            <a:r>
              <a:rPr lang="en" b="1" dirty="0" smtClean="0">
                <a:latin typeface="Consolas"/>
                <a:ea typeface="Consolas"/>
                <a:cs typeface="Consolas"/>
                <a:sym typeface="Consolas"/>
              </a:rPr>
              <a:t>Button</a:t>
            </a:r>
            <a:r>
              <a:rPr lang="en" b="1" dirty="0">
                <a:latin typeface="Consolas"/>
                <a:ea typeface="Consolas"/>
                <a:cs typeface="Consolas"/>
                <a:sym typeface="Consolas"/>
              </a:rPr>
              <a:t>:</a:t>
            </a:r>
          </a:p>
          <a:p>
            <a:pPr marL="0" lvl="0" indent="0" rtl="0">
              <a:spcBef>
                <a:spcPts val="0"/>
              </a:spcBef>
              <a:buNone/>
            </a:pPr>
            <a:r>
              <a:rPr lang="en" b="1" dirty="0">
                <a:latin typeface="Consolas"/>
                <a:ea typeface="Consolas"/>
                <a:cs typeface="Consolas"/>
                <a:sym typeface="Consolas"/>
              </a:rPr>
              <a:t>					</a:t>
            </a:r>
            <a:r>
              <a:rPr lang="en-US" b="1" dirty="0" smtClean="0">
                <a:latin typeface="Consolas"/>
                <a:ea typeface="Consolas"/>
                <a:cs typeface="Consolas"/>
                <a:sym typeface="Consolas"/>
              </a:rPr>
              <a:t>    </a:t>
            </a:r>
            <a:r>
              <a:rPr lang="en" b="1" dirty="0" smtClean="0">
                <a:latin typeface="Consolas"/>
                <a:ea typeface="Consolas"/>
                <a:cs typeface="Consolas"/>
                <a:sym typeface="Consolas"/>
              </a:rPr>
              <a:t>text</a:t>
            </a:r>
            <a:r>
              <a:rPr lang="en" b="1" dirty="0">
                <a:latin typeface="Consolas"/>
                <a:ea typeface="Consolas"/>
                <a:cs typeface="Consolas"/>
                <a:sym typeface="Consolas"/>
              </a:rPr>
              <a:t>: "</a:t>
            </a:r>
            <a:r>
              <a:rPr lang="en" b="1" dirty="0" smtClean="0">
                <a:latin typeface="Consolas"/>
                <a:ea typeface="Consolas"/>
                <a:cs typeface="Consolas"/>
                <a:sym typeface="Consolas"/>
              </a:rPr>
              <a:t>O</a:t>
            </a:r>
            <a:r>
              <a:rPr lang="en-US" b="1" dirty="0" smtClean="0">
                <a:latin typeface="Consolas"/>
                <a:ea typeface="Consolas"/>
                <a:cs typeface="Consolas"/>
                <a:sym typeface="Consolas"/>
              </a:rPr>
              <a:t>K</a:t>
            </a:r>
            <a:r>
              <a:rPr lang="en" b="1" dirty="0" smtClean="0">
                <a:latin typeface="Consolas"/>
                <a:ea typeface="Consolas"/>
                <a:cs typeface="Consolas"/>
                <a:sym typeface="Consolas"/>
              </a:rPr>
              <a:t>"</a:t>
            </a:r>
            <a:endParaRPr lang="en" b="1" dirty="0">
              <a:latin typeface="Consolas"/>
              <a:ea typeface="Consolas"/>
              <a:cs typeface="Consolas"/>
              <a:sym typeface="Consolas"/>
            </a:endParaRPr>
          </a:p>
          <a:p>
            <a:pPr marL="0" lvl="0" indent="0" rtl="0">
              <a:spcBef>
                <a:spcPts val="0"/>
              </a:spcBef>
              <a:buNone/>
            </a:pPr>
            <a:r>
              <a:rPr lang="en" b="1" dirty="0">
                <a:latin typeface="Consolas"/>
                <a:ea typeface="Consolas"/>
                <a:cs typeface="Consolas"/>
                <a:sym typeface="Consolas"/>
              </a:rPr>
              <a:t>					</a:t>
            </a:r>
            <a:r>
              <a:rPr lang="en-US" b="1" dirty="0" smtClean="0">
                <a:latin typeface="Consolas"/>
                <a:ea typeface="Consolas"/>
                <a:cs typeface="Consolas"/>
                <a:sym typeface="Consolas"/>
              </a:rPr>
              <a:t>    </a:t>
            </a:r>
            <a:r>
              <a:rPr lang="en" b="1" dirty="0" err="1" smtClean="0">
                <a:latin typeface="Consolas"/>
                <a:ea typeface="Consolas"/>
                <a:cs typeface="Consolas"/>
                <a:sym typeface="Consolas"/>
              </a:rPr>
              <a:t>size_hint_x</a:t>
            </a:r>
            <a:r>
              <a:rPr lang="en" b="1" dirty="0">
                <a:latin typeface="Consolas"/>
                <a:ea typeface="Consolas"/>
                <a:cs typeface="Consolas"/>
                <a:sym typeface="Consolas"/>
              </a:rPr>
              <a:t>: None</a:t>
            </a:r>
          </a:p>
          <a:p>
            <a:pPr marL="0" lvl="0" indent="0" rtl="0">
              <a:spcBef>
                <a:spcPts val="0"/>
              </a:spcBef>
              <a:buNone/>
            </a:pPr>
            <a:r>
              <a:rPr lang="en" b="1" dirty="0">
                <a:latin typeface="Consolas"/>
                <a:ea typeface="Consolas"/>
                <a:cs typeface="Consolas"/>
                <a:sym typeface="Consolas"/>
              </a:rPr>
              <a:t>					</a:t>
            </a:r>
            <a:r>
              <a:rPr lang="en-US" b="1" dirty="0" smtClean="0">
                <a:latin typeface="Consolas"/>
                <a:ea typeface="Consolas"/>
                <a:cs typeface="Consolas"/>
                <a:sym typeface="Consolas"/>
              </a:rPr>
              <a:t>    </a:t>
            </a:r>
            <a:r>
              <a:rPr lang="en" b="1" dirty="0" smtClean="0">
                <a:latin typeface="Consolas"/>
                <a:ea typeface="Consolas"/>
                <a:cs typeface="Consolas"/>
                <a:sym typeface="Consolas"/>
              </a:rPr>
              <a:t>width</a:t>
            </a:r>
            <a:r>
              <a:rPr lang="en" b="1" dirty="0">
                <a:latin typeface="Consolas"/>
                <a:ea typeface="Consolas"/>
                <a:cs typeface="Consolas"/>
                <a:sym typeface="Consolas"/>
              </a:rPr>
              <a:t>: 100</a:t>
            </a:r>
          </a:p>
        </p:txBody>
      </p:sp>
      <p:sp>
        <p:nvSpPr>
          <p:cNvPr id="362" name="Shape 362"/>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Layouts are further controlled by using </a:t>
            </a:r>
            <a:r>
              <a:rPr lang="en" sz="3400" i="1"/>
              <a:t>layout hints</a:t>
            </a:r>
          </a:p>
        </p:txBody>
      </p:sp>
      <p:sp>
        <p:nvSpPr>
          <p:cNvPr id="363" name="Shape 363"/>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23</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p:nvPr/>
        </p:nvSpPr>
        <p:spPr>
          <a:xfrm>
            <a:off x="664250" y="1594050"/>
            <a:ext cx="6559199" cy="3337799"/>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000080"/>
                </a:solidFill>
                <a:highlight>
                  <a:srgbClr val="FFFFFF"/>
                </a:highlight>
                <a:latin typeface="Consolas"/>
                <a:ea typeface="Consolas"/>
                <a:cs typeface="Consolas"/>
                <a:sym typeface="Consolas"/>
              </a:rPr>
              <a:t>BoxLayout</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orientation</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'horizontal'</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Button</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size_hint_x</a:t>
            </a:r>
            <a:r>
              <a:rPr lang="en" sz="2400">
                <a:solidFill>
                  <a:schemeClr val="dk1"/>
                </a:solidFill>
                <a:highlight>
                  <a:srgbClr val="FFFFFF"/>
                </a:highlight>
                <a:latin typeface="Consolas"/>
                <a:ea typeface="Consolas"/>
                <a:cs typeface="Consolas"/>
                <a:sym typeface="Consolas"/>
              </a:rPr>
              <a:t>: </a:t>
            </a:r>
            <a:r>
              <a:rPr lang="en" sz="2400" b="1">
                <a:solidFill>
                  <a:srgbClr val="660000"/>
                </a:solidFill>
                <a:highlight>
                  <a:srgbClr val="FFFFFF"/>
                </a:highlight>
                <a:latin typeface="Consolas"/>
                <a:ea typeface="Consolas"/>
                <a:cs typeface="Consolas"/>
                <a:sym typeface="Consolas"/>
              </a:rPr>
              <a:t>None</a:t>
            </a:r>
          </a:p>
          <a:p>
            <a:pPr lvl="0" rtl="0">
              <a:spcBef>
                <a:spcPts val="0"/>
              </a:spcBef>
              <a:buNone/>
            </a:pPr>
            <a:r>
              <a:rPr lang="en" sz="2400" b="1">
                <a:solidFill>
                  <a:srgbClr val="660000"/>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width</a:t>
            </a:r>
            <a:r>
              <a:rPr lang="en" sz="2400">
                <a:solidFill>
                  <a:schemeClr val="dk1"/>
                </a:solidFill>
                <a:highlight>
                  <a:srgbClr val="FFFFFF"/>
                </a:highlight>
                <a:latin typeface="Consolas"/>
                <a:ea typeface="Consolas"/>
                <a:cs typeface="Consolas"/>
                <a:sym typeface="Consolas"/>
              </a:rPr>
              <a:t>: </a:t>
            </a:r>
            <a:r>
              <a:rPr lang="en" sz="2400">
                <a:solidFill>
                  <a:srgbClr val="0000FF"/>
                </a:solidFill>
                <a:highlight>
                  <a:srgbClr val="FFFFFF"/>
                </a:highlight>
                <a:latin typeface="Consolas"/>
                <a:ea typeface="Consolas"/>
                <a:cs typeface="Consolas"/>
                <a:sym typeface="Consolas"/>
              </a:rPr>
              <a:t>100</a:t>
            </a:r>
          </a:p>
          <a:p>
            <a:pPr lvl="0" rtl="0">
              <a:spcBef>
                <a:spcPts val="0"/>
              </a:spcBef>
              <a:buNone/>
            </a:pPr>
            <a:r>
              <a:rPr lang="en" sz="2400">
                <a:solidFill>
                  <a:srgbClr val="0000FF"/>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'one'</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Label</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size_hint</a:t>
            </a:r>
            <a:r>
              <a:rPr lang="en" sz="2400">
                <a:solidFill>
                  <a:schemeClr val="dk1"/>
                </a:solidFill>
                <a:highlight>
                  <a:srgbClr val="FFFFFF"/>
                </a:highlight>
                <a:latin typeface="Consolas"/>
                <a:ea typeface="Consolas"/>
                <a:cs typeface="Consolas"/>
                <a:sym typeface="Consolas"/>
              </a:rPr>
              <a:t>: </a:t>
            </a:r>
            <a:r>
              <a:rPr lang="en" sz="2400">
                <a:solidFill>
                  <a:srgbClr val="0000FF"/>
                </a:solidFill>
                <a:highlight>
                  <a:srgbClr val="FFFFFF"/>
                </a:highlight>
                <a:latin typeface="Consolas"/>
                <a:ea typeface="Consolas"/>
                <a:cs typeface="Consolas"/>
                <a:sym typeface="Consolas"/>
              </a:rPr>
              <a:t>1</a:t>
            </a:r>
            <a:r>
              <a:rPr lang="en" sz="2400">
                <a:solidFill>
                  <a:schemeClr val="dk1"/>
                </a:solidFill>
                <a:highlight>
                  <a:srgbClr val="FFFFFF"/>
                </a:highlight>
                <a:latin typeface="Consolas"/>
                <a:ea typeface="Consolas"/>
                <a:cs typeface="Consolas"/>
                <a:sym typeface="Consolas"/>
              </a:rPr>
              <a:t>, </a:t>
            </a:r>
            <a:r>
              <a:rPr lang="en" sz="2400">
                <a:solidFill>
                  <a:srgbClr val="0000FF"/>
                </a:solidFill>
                <a:highlight>
                  <a:srgbClr val="FFFFFF"/>
                </a:highlight>
                <a:latin typeface="Consolas"/>
                <a:ea typeface="Consolas"/>
                <a:cs typeface="Consolas"/>
                <a:sym typeface="Consolas"/>
              </a:rPr>
              <a:t>1</a:t>
            </a:r>
          </a:p>
          <a:p>
            <a:pPr lvl="0" rtl="0">
              <a:spcBef>
                <a:spcPts val="0"/>
              </a:spcBef>
              <a:buNone/>
            </a:pPr>
            <a:r>
              <a:rPr lang="en" sz="2400">
                <a:solidFill>
                  <a:srgbClr val="0000FF"/>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'two'</a:t>
            </a:r>
          </a:p>
        </p:txBody>
      </p:sp>
      <p:sp>
        <p:nvSpPr>
          <p:cNvPr id="369" name="Shape 369"/>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Example: a </a:t>
            </a:r>
            <a:r>
              <a:rPr lang="en" sz="3400" b="1"/>
              <a:t>BoxLayout </a:t>
            </a:r>
            <a:r>
              <a:rPr lang="en" sz="3400"/>
              <a:t>containing a </a:t>
            </a:r>
            <a:r>
              <a:rPr lang="en" sz="3400" b="1"/>
              <a:t>Button </a:t>
            </a:r>
            <a:r>
              <a:rPr lang="en" sz="3400"/>
              <a:t>with a fixed width of 100 pixels</a:t>
            </a:r>
          </a:p>
        </p:txBody>
      </p:sp>
      <p:pic>
        <p:nvPicPr>
          <p:cNvPr id="370" name="Shape 370"/>
          <p:cNvPicPr preferRelativeResize="0"/>
          <p:nvPr/>
        </p:nvPicPr>
        <p:blipFill>
          <a:blip r:embed="rId3">
            <a:alphaModFix/>
          </a:blip>
          <a:stretch>
            <a:fillRect/>
          </a:stretch>
        </p:blipFill>
        <p:spPr>
          <a:xfrm>
            <a:off x="3830586" y="4931850"/>
            <a:ext cx="5065589" cy="1672600"/>
          </a:xfrm>
          <a:prstGeom prst="rect">
            <a:avLst/>
          </a:prstGeom>
          <a:noFill/>
          <a:ln>
            <a:noFill/>
          </a:ln>
        </p:spPr>
      </p:pic>
      <p:sp>
        <p:nvSpPr>
          <p:cNvPr id="371" name="Shape 371"/>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24</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457200" lvl="0" indent="-342900" rtl="0">
              <a:spcBef>
                <a:spcPts val="500"/>
              </a:spcBef>
              <a:buClr>
                <a:schemeClr val="dk1"/>
              </a:buClr>
              <a:buSzPct val="75000"/>
            </a:pPr>
            <a:r>
              <a:rPr lang="en" dirty="0"/>
              <a:t>E.g. this </a:t>
            </a:r>
            <a:r>
              <a:rPr lang="en" b="1" dirty="0"/>
              <a:t>Label</a:t>
            </a:r>
            <a:r>
              <a:rPr lang="en" dirty="0"/>
              <a:t> displays its text left justified with a relative height filling 10% of the available space</a:t>
            </a:r>
          </a:p>
          <a:p>
            <a:pPr marL="0" lvl="0" indent="0" rtl="0">
              <a:spcBef>
                <a:spcPts val="500"/>
              </a:spcBef>
              <a:buNone/>
            </a:pPr>
            <a:endParaRPr dirty="0"/>
          </a:p>
          <a:p>
            <a:pPr marL="0" lvl="0" indent="0" rtl="0">
              <a:spcBef>
                <a:spcPts val="500"/>
              </a:spcBef>
              <a:buNone/>
            </a:pPr>
            <a:r>
              <a:rPr lang="en" dirty="0"/>
              <a:t>		</a:t>
            </a:r>
            <a:r>
              <a:rPr lang="en" b="1" dirty="0" smtClean="0">
                <a:latin typeface="Consolas"/>
                <a:ea typeface="Consolas"/>
                <a:cs typeface="Consolas"/>
                <a:sym typeface="Consolas"/>
              </a:rPr>
              <a:t>Label</a:t>
            </a:r>
            <a:r>
              <a:rPr lang="en" b="1" dirty="0">
                <a:latin typeface="Consolas"/>
                <a:ea typeface="Consolas"/>
                <a:cs typeface="Consolas"/>
                <a:sym typeface="Consolas"/>
              </a:rPr>
              <a:t>:</a:t>
            </a:r>
          </a:p>
          <a:p>
            <a:pPr marL="0" lvl="0" indent="0" rtl="0">
              <a:spcBef>
                <a:spcPts val="500"/>
              </a:spcBef>
              <a:buNone/>
            </a:pPr>
            <a:r>
              <a:rPr lang="en" b="1" dirty="0">
                <a:latin typeface="Consolas"/>
                <a:ea typeface="Consolas"/>
                <a:cs typeface="Consolas"/>
                <a:sym typeface="Consolas"/>
              </a:rPr>
              <a:t>			text: "This is useful..."</a:t>
            </a:r>
          </a:p>
          <a:p>
            <a:pPr marL="0" lvl="0" indent="0" rtl="0">
              <a:spcBef>
                <a:spcPts val="500"/>
              </a:spcBef>
              <a:buNone/>
            </a:pPr>
            <a:r>
              <a:rPr lang="en" b="1" dirty="0">
                <a:latin typeface="Consolas"/>
                <a:ea typeface="Consolas"/>
                <a:cs typeface="Consolas"/>
                <a:sym typeface="Consolas"/>
              </a:rPr>
              <a:t>			</a:t>
            </a:r>
            <a:r>
              <a:rPr lang="en" b="1" dirty="0" err="1">
                <a:latin typeface="Consolas"/>
                <a:ea typeface="Consolas"/>
                <a:cs typeface="Consolas"/>
                <a:sym typeface="Consolas"/>
              </a:rPr>
              <a:t>text_size</a:t>
            </a:r>
            <a:r>
              <a:rPr lang="en" b="1" dirty="0">
                <a:latin typeface="Consolas"/>
                <a:ea typeface="Consolas"/>
                <a:cs typeface="Consolas"/>
                <a:sym typeface="Consolas"/>
              </a:rPr>
              <a:t>: </a:t>
            </a:r>
            <a:r>
              <a:rPr lang="en" b="1" dirty="0" err="1">
                <a:latin typeface="Consolas"/>
                <a:ea typeface="Consolas"/>
                <a:cs typeface="Consolas"/>
                <a:sym typeface="Consolas"/>
              </a:rPr>
              <a:t>self.size</a:t>
            </a:r>
            <a:endParaRPr lang="en" b="1" dirty="0">
              <a:latin typeface="Consolas"/>
              <a:ea typeface="Consolas"/>
              <a:cs typeface="Consolas"/>
              <a:sym typeface="Consolas"/>
            </a:endParaRPr>
          </a:p>
          <a:p>
            <a:pPr marL="0" lvl="0" indent="0" rtl="0">
              <a:spcBef>
                <a:spcPts val="500"/>
              </a:spcBef>
              <a:buNone/>
            </a:pPr>
            <a:r>
              <a:rPr lang="en" b="1" dirty="0">
                <a:latin typeface="Consolas"/>
                <a:ea typeface="Consolas"/>
                <a:cs typeface="Consolas"/>
                <a:sym typeface="Consolas"/>
              </a:rPr>
              <a:t>			</a:t>
            </a:r>
            <a:r>
              <a:rPr lang="en" b="1" dirty="0" err="1">
                <a:latin typeface="Consolas"/>
                <a:ea typeface="Consolas"/>
                <a:cs typeface="Consolas"/>
                <a:sym typeface="Consolas"/>
              </a:rPr>
              <a:t>halign</a:t>
            </a:r>
            <a:r>
              <a:rPr lang="en" b="1" dirty="0">
                <a:latin typeface="Consolas"/>
                <a:ea typeface="Consolas"/>
                <a:cs typeface="Consolas"/>
                <a:sym typeface="Consolas"/>
              </a:rPr>
              <a:t>: 'left'</a:t>
            </a:r>
          </a:p>
          <a:p>
            <a:pPr marL="0" lvl="0" indent="0" rtl="0">
              <a:spcBef>
                <a:spcPts val="500"/>
              </a:spcBef>
              <a:buNone/>
            </a:pPr>
            <a:r>
              <a:rPr lang="en" b="1" dirty="0">
                <a:latin typeface="Consolas"/>
                <a:ea typeface="Consolas"/>
                <a:cs typeface="Consolas"/>
                <a:sym typeface="Consolas"/>
              </a:rPr>
              <a:t>			</a:t>
            </a:r>
            <a:r>
              <a:rPr lang="en" b="1" dirty="0" err="1">
                <a:latin typeface="Consolas"/>
                <a:ea typeface="Consolas"/>
                <a:cs typeface="Consolas"/>
                <a:sym typeface="Consolas"/>
              </a:rPr>
              <a:t>size_hint_y</a:t>
            </a:r>
            <a:r>
              <a:rPr lang="en" b="1" dirty="0">
                <a:latin typeface="Consolas"/>
                <a:ea typeface="Consolas"/>
                <a:cs typeface="Consolas"/>
                <a:sym typeface="Consolas"/>
              </a:rPr>
              <a:t>: 0.1</a:t>
            </a:r>
          </a:p>
          <a:p>
            <a:pPr marL="0" lvl="0" indent="0" rtl="0">
              <a:spcBef>
                <a:spcPts val="500"/>
              </a:spcBef>
              <a:buNone/>
            </a:pPr>
            <a:endParaRPr dirty="0"/>
          </a:p>
          <a:p>
            <a:pPr marL="457200" lvl="0" indent="-342900" rtl="0">
              <a:spcBef>
                <a:spcPts val="500"/>
              </a:spcBef>
              <a:buClr>
                <a:srgbClr val="000000"/>
              </a:buClr>
              <a:buSzPct val="75000"/>
            </a:pPr>
            <a:r>
              <a:rPr lang="en" dirty="0"/>
              <a:t>Note: the size of the text within the </a:t>
            </a:r>
            <a:r>
              <a:rPr lang="en" b="1" dirty="0"/>
              <a:t>Label </a:t>
            </a:r>
            <a:r>
              <a:rPr lang="en" dirty="0"/>
              <a:t>is independent from the size of the </a:t>
            </a:r>
            <a:r>
              <a:rPr lang="en-US" dirty="0" smtClean="0"/>
              <a:t>L</a:t>
            </a:r>
            <a:r>
              <a:rPr lang="en" dirty="0" err="1" smtClean="0"/>
              <a:t>abel</a:t>
            </a:r>
            <a:r>
              <a:rPr lang="en-US" dirty="0" smtClean="0"/>
              <a:t> widget</a:t>
            </a:r>
            <a:endParaRPr lang="en" dirty="0"/>
          </a:p>
          <a:p>
            <a:pPr marL="914400" lvl="1" indent="-228600" rtl="0">
              <a:spcBef>
                <a:spcPts val="500"/>
              </a:spcBef>
            </a:pPr>
            <a:r>
              <a:rPr lang="en" dirty="0"/>
              <a:t>We used </a:t>
            </a:r>
            <a:r>
              <a:rPr lang="en" b="1" dirty="0" err="1"/>
              <a:t>text_size</a:t>
            </a:r>
            <a:r>
              <a:rPr lang="en" dirty="0"/>
              <a:t> to make the text size the same as the label</a:t>
            </a:r>
          </a:p>
        </p:txBody>
      </p:sp>
      <p:sp>
        <p:nvSpPr>
          <p:cNvPr id="377" name="Shape 377"/>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To control the position of text within a </a:t>
            </a:r>
            <a:r>
              <a:rPr lang="en" sz="3400" b="1"/>
              <a:t>Label</a:t>
            </a:r>
            <a:r>
              <a:rPr lang="en" sz="3400"/>
              <a:t> we specify </a:t>
            </a:r>
            <a:r>
              <a:rPr lang="en" sz="3400" i="1"/>
              <a:t>text alignment</a:t>
            </a:r>
          </a:p>
        </p:txBody>
      </p:sp>
      <p:sp>
        <p:nvSpPr>
          <p:cNvPr id="378" name="Shape 378"/>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25</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0" lvl="0" indent="0" rtl="0">
              <a:spcBef>
                <a:spcPts val="500"/>
              </a:spcBef>
              <a:buNone/>
            </a:pPr>
            <a:endParaRPr b="1" dirty="0"/>
          </a:p>
          <a:p>
            <a:pPr marL="457200" lvl="0" indent="-342900" rtl="0">
              <a:spcBef>
                <a:spcPts val="500"/>
              </a:spcBef>
              <a:buClr>
                <a:schemeClr val="dk1"/>
              </a:buClr>
              <a:buSzPct val="75000"/>
            </a:pPr>
            <a:r>
              <a:rPr lang="en" b="1" dirty="0"/>
              <a:t>self</a:t>
            </a:r>
            <a:r>
              <a:rPr lang="en" dirty="0"/>
              <a:t> - refers to the “current” widget</a:t>
            </a:r>
          </a:p>
          <a:p>
            <a:pPr marL="0" lvl="0" indent="0" rtl="0">
              <a:spcBef>
                <a:spcPts val="500"/>
              </a:spcBef>
              <a:buNone/>
            </a:pPr>
            <a:endParaRPr dirty="0"/>
          </a:p>
          <a:p>
            <a:pPr marL="457200" lvl="0" indent="-342900" rtl="0">
              <a:spcBef>
                <a:spcPts val="500"/>
              </a:spcBef>
              <a:buClr>
                <a:srgbClr val="000000"/>
              </a:buClr>
              <a:buSzPct val="75000"/>
            </a:pPr>
            <a:r>
              <a:rPr lang="en" b="1" dirty="0"/>
              <a:t>app</a:t>
            </a:r>
            <a:r>
              <a:rPr lang="en" dirty="0"/>
              <a:t> - refers to the Python App class</a:t>
            </a:r>
          </a:p>
          <a:p>
            <a:pPr marL="0" lvl="0" indent="0" rtl="0">
              <a:spcBef>
                <a:spcPts val="500"/>
              </a:spcBef>
              <a:buNone/>
            </a:pPr>
            <a:endParaRPr dirty="0"/>
          </a:p>
          <a:p>
            <a:pPr marL="457200" lvl="0" indent="-342900" rtl="0">
              <a:spcBef>
                <a:spcPts val="500"/>
              </a:spcBef>
              <a:buClr>
                <a:srgbClr val="000000"/>
              </a:buClr>
              <a:buSzPct val="75000"/>
            </a:pPr>
            <a:r>
              <a:rPr lang="en" b="1" dirty="0"/>
              <a:t>root</a:t>
            </a:r>
            <a:r>
              <a:rPr lang="en" dirty="0"/>
              <a:t> - refers to the </a:t>
            </a:r>
            <a:r>
              <a:rPr lang="en-US" dirty="0" smtClean="0"/>
              <a:t>top-level </a:t>
            </a:r>
            <a:r>
              <a:rPr lang="en" dirty="0" smtClean="0"/>
              <a:t>widget </a:t>
            </a:r>
            <a:r>
              <a:rPr lang="en" dirty="0"/>
              <a:t>that contains everything else</a:t>
            </a:r>
          </a:p>
          <a:p>
            <a:pPr marL="0" marR="0" lvl="0" indent="0" algn="l" rtl="0">
              <a:lnSpc>
                <a:spcPct val="100000"/>
              </a:lnSpc>
              <a:spcBef>
                <a:spcPts val="500"/>
              </a:spcBef>
              <a:spcAft>
                <a:spcPts val="0"/>
              </a:spcAft>
              <a:buNone/>
            </a:pPr>
            <a:endParaRPr dirty="0"/>
          </a:p>
        </p:txBody>
      </p:sp>
      <p:sp>
        <p:nvSpPr>
          <p:cNvPr id="384" name="Shape 384"/>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a:t>The Kv language has three special keywords for referring to different things</a:t>
            </a:r>
          </a:p>
        </p:txBody>
      </p:sp>
      <p:sp>
        <p:nvSpPr>
          <p:cNvPr id="385" name="Shape 385"/>
          <p:cNvSpPr txBox="1"/>
          <p:nvPr/>
        </p:nvSpPr>
        <p:spPr>
          <a:xfrm>
            <a:off x="4181708" y="4118125"/>
            <a:ext cx="4619242" cy="2402100"/>
          </a:xfrm>
          <a:prstGeom prst="rect">
            <a:avLst/>
          </a:prstGeom>
          <a:noFill/>
          <a:ln>
            <a:noFill/>
          </a:ln>
        </p:spPr>
        <p:txBody>
          <a:bodyPr lIns="91425" tIns="91425" rIns="91425" bIns="91425" anchor="ctr" anchorCtr="0">
            <a:noAutofit/>
          </a:bodyPr>
          <a:lstStyle/>
          <a:p>
            <a:pPr lvl="0" rtl="0">
              <a:spcBef>
                <a:spcPts val="500"/>
              </a:spcBef>
              <a:buNone/>
            </a:pPr>
            <a:r>
              <a:rPr lang="en" sz="1800" b="1">
                <a:solidFill>
                  <a:schemeClr val="dk1"/>
                </a:solidFill>
                <a:latin typeface="Consolas"/>
                <a:ea typeface="Consolas"/>
                <a:cs typeface="Consolas"/>
                <a:sym typeface="Consolas"/>
              </a:rPr>
              <a:t>Label:</a:t>
            </a:r>
          </a:p>
          <a:p>
            <a:pPr lvl="0" rtl="0">
              <a:spcBef>
                <a:spcPts val="500"/>
              </a:spcBef>
              <a:buNone/>
            </a:pPr>
            <a:r>
              <a:rPr lang="en" sz="1800" b="1">
                <a:solidFill>
                  <a:schemeClr val="dk1"/>
                </a:solidFill>
                <a:latin typeface="Consolas"/>
                <a:ea typeface="Consolas"/>
                <a:cs typeface="Consolas"/>
                <a:sym typeface="Consolas"/>
              </a:rPr>
              <a:t>	text: "This is useful..."</a:t>
            </a:r>
          </a:p>
          <a:p>
            <a:pPr lvl="0" rtl="0">
              <a:spcBef>
                <a:spcPts val="500"/>
              </a:spcBef>
              <a:buNone/>
            </a:pPr>
            <a:r>
              <a:rPr lang="en" sz="1800" b="1">
                <a:solidFill>
                  <a:schemeClr val="dk1"/>
                </a:solidFill>
                <a:latin typeface="Consolas"/>
                <a:ea typeface="Consolas"/>
                <a:cs typeface="Consolas"/>
                <a:sym typeface="Consolas"/>
              </a:rPr>
              <a:t>	text_size: </a:t>
            </a:r>
            <a:r>
              <a:rPr lang="en" sz="1800" b="1">
                <a:solidFill>
                  <a:srgbClr val="FF0000"/>
                </a:solidFill>
                <a:latin typeface="Consolas"/>
                <a:ea typeface="Consolas"/>
                <a:cs typeface="Consolas"/>
                <a:sym typeface="Consolas"/>
              </a:rPr>
              <a:t>self.size</a:t>
            </a:r>
          </a:p>
          <a:p>
            <a:pPr lvl="0" rtl="0">
              <a:spcBef>
                <a:spcPts val="500"/>
              </a:spcBef>
              <a:buNone/>
            </a:pPr>
            <a:r>
              <a:rPr lang="en" sz="1800" b="1">
                <a:solidFill>
                  <a:schemeClr val="dk1"/>
                </a:solidFill>
                <a:latin typeface="Consolas"/>
                <a:ea typeface="Consolas"/>
                <a:cs typeface="Consolas"/>
                <a:sym typeface="Consolas"/>
              </a:rPr>
              <a:t>	halign: 'left'</a:t>
            </a:r>
          </a:p>
          <a:p>
            <a:pPr lvl="0" rtl="0">
              <a:spcBef>
                <a:spcPts val="500"/>
              </a:spcBef>
              <a:buNone/>
            </a:pPr>
            <a:r>
              <a:rPr lang="en" sz="1800" b="1">
                <a:solidFill>
                  <a:schemeClr val="dk1"/>
                </a:solidFill>
                <a:latin typeface="Consolas"/>
                <a:ea typeface="Consolas"/>
                <a:cs typeface="Consolas"/>
                <a:sym typeface="Consolas"/>
              </a:rPr>
              <a:t>	size_hint_y: 0.1</a:t>
            </a:r>
          </a:p>
        </p:txBody>
      </p:sp>
      <p:sp>
        <p:nvSpPr>
          <p:cNvPr id="386" name="Shape 386"/>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26</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457200" lvl="0" indent="-342900" rtl="0">
              <a:spcBef>
                <a:spcPts val="0"/>
              </a:spcBef>
              <a:buClr>
                <a:srgbClr val="000000"/>
              </a:buClr>
              <a:buSzPct val="75000"/>
            </a:pPr>
            <a:r>
              <a:rPr lang="en" dirty="0"/>
              <a:t>A complete example of GUI layout in Kivy using layout widgets, layout hints, a label widget and some button widgets</a:t>
            </a:r>
          </a:p>
        </p:txBody>
      </p:sp>
      <p:sp>
        <p:nvSpPr>
          <p:cNvPr id="392" name="Shape 392"/>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dirty="0" smtClean="0"/>
              <a:t>game_v1.py</a:t>
            </a:r>
            <a:endParaRPr lang="en" sz="3400" dirty="0"/>
          </a:p>
        </p:txBody>
      </p:sp>
      <p:pic>
        <p:nvPicPr>
          <p:cNvPr id="393" name="Shape 393"/>
          <p:cNvPicPr preferRelativeResize="0"/>
          <p:nvPr/>
        </p:nvPicPr>
        <p:blipFill>
          <a:blip r:embed="rId3">
            <a:alphaModFix/>
          </a:blip>
          <a:stretch>
            <a:fillRect/>
          </a:stretch>
        </p:blipFill>
        <p:spPr>
          <a:xfrm>
            <a:off x="2962175" y="2549537"/>
            <a:ext cx="4514850" cy="3419475"/>
          </a:xfrm>
          <a:prstGeom prst="rect">
            <a:avLst/>
          </a:prstGeom>
          <a:noFill/>
          <a:ln>
            <a:noFill/>
          </a:ln>
        </p:spPr>
      </p:pic>
      <p:sp>
        <p:nvSpPr>
          <p:cNvPr id="394" name="Shape 394"/>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27</a:t>
            </a:fld>
            <a:endParaRPr lang="en"/>
          </a:p>
        </p:txBody>
      </p:sp>
      <p:sp>
        <p:nvSpPr>
          <p:cNvPr id="2" name="Rectangle 1"/>
          <p:cNvSpPr/>
          <p:nvPr/>
        </p:nvSpPr>
        <p:spPr>
          <a:xfrm>
            <a:off x="2176959" y="6287706"/>
            <a:ext cx="3300904" cy="307777"/>
          </a:xfrm>
          <a:prstGeom prst="rect">
            <a:avLst/>
          </a:prstGeom>
        </p:spPr>
        <p:txBody>
          <a:bodyPr wrap="none">
            <a:spAutoFit/>
          </a:bodyPr>
          <a:lstStyle/>
          <a:p>
            <a:r>
              <a:rPr lang="en-AU" dirty="0">
                <a:hlinkClick r:id="rId4"/>
              </a:rPr>
              <a:t>https://</a:t>
            </a:r>
            <a:r>
              <a:rPr lang="en-AU" dirty="0" smtClean="0">
                <a:hlinkClick r:id="rId4"/>
              </a:rPr>
              <a:t>github.com/CP1404/KivyDemos</a:t>
            </a:r>
            <a:endParaRPr lang="en-AU"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20650" y="195400"/>
            <a:ext cx="7974600" cy="489899"/>
          </a:xfrm>
          <a:prstGeom prst="rect">
            <a:avLst/>
          </a:prstGeom>
        </p:spPr>
        <p:txBody>
          <a:bodyPr lIns="68575" tIns="68575" rIns="68575" bIns="68575" anchor="t" anchorCtr="0">
            <a:noAutofit/>
          </a:bodyPr>
          <a:lstStyle/>
          <a:p>
            <a:pPr lvl="0" rtl="0">
              <a:spcBef>
                <a:spcPts val="0"/>
              </a:spcBef>
              <a:buNone/>
            </a:pPr>
            <a:r>
              <a:rPr lang="en"/>
              <a:t>Summary of the Kv language (so far)</a:t>
            </a:r>
          </a:p>
        </p:txBody>
      </p:sp>
      <p:sp>
        <p:nvSpPr>
          <p:cNvPr id="400" name="Shape 400"/>
          <p:cNvSpPr txBox="1">
            <a:spLocks noGrp="1"/>
          </p:cNvSpPr>
          <p:nvPr>
            <p:ph type="body" idx="1"/>
          </p:nvPr>
        </p:nvSpPr>
        <p:spPr>
          <a:xfrm>
            <a:off x="71500" y="1421650"/>
            <a:ext cx="8928900" cy="4848599"/>
          </a:xfrm>
          <a:prstGeom prst="rect">
            <a:avLst/>
          </a:prstGeom>
        </p:spPr>
        <p:txBody>
          <a:bodyPr lIns="68575" tIns="68575" rIns="68575" bIns="68575" anchor="t" anchorCtr="0">
            <a:noAutofit/>
          </a:bodyPr>
          <a:lstStyle/>
          <a:p>
            <a:pPr marL="457200" marR="0" lvl="0" indent="-342900" algn="l" rtl="0">
              <a:lnSpc>
                <a:spcPct val="100000"/>
              </a:lnSpc>
              <a:spcBef>
                <a:spcPts val="500"/>
              </a:spcBef>
              <a:spcAft>
                <a:spcPts val="0"/>
              </a:spcAft>
              <a:buClr>
                <a:srgbClr val="000000"/>
              </a:buClr>
              <a:buSzPct val="75000"/>
              <a:buFont typeface="Calibri"/>
            </a:pPr>
            <a:r>
              <a:rPr lang="en" dirty="0"/>
              <a:t>The root widget is first - typically it’s one of the </a:t>
            </a:r>
            <a:r>
              <a:rPr lang="en" i="1" dirty="0"/>
              <a:t>layout widgets</a:t>
            </a:r>
          </a:p>
          <a:p>
            <a:pPr marL="914400" marR="0" lvl="1" indent="-342900" algn="l" rtl="0">
              <a:lnSpc>
                <a:spcPct val="100000"/>
              </a:lnSpc>
              <a:spcBef>
                <a:spcPts val="500"/>
              </a:spcBef>
              <a:spcAft>
                <a:spcPts val="0"/>
              </a:spcAft>
              <a:buClr>
                <a:srgbClr val="000000"/>
              </a:buClr>
              <a:buSzPct val="75000"/>
            </a:pPr>
            <a:r>
              <a:rPr lang="en" dirty="0"/>
              <a:t>E.g. </a:t>
            </a:r>
            <a:r>
              <a:rPr lang="en" dirty="0" err="1"/>
              <a:t>BoxLayout</a:t>
            </a:r>
            <a:endParaRPr lang="en" dirty="0"/>
          </a:p>
          <a:p>
            <a:pPr marL="457200" marR="0" lvl="0" indent="0" algn="l" rtl="0">
              <a:lnSpc>
                <a:spcPct val="100000"/>
              </a:lnSpc>
              <a:spcBef>
                <a:spcPts val="500"/>
              </a:spcBef>
              <a:spcAft>
                <a:spcPts val="0"/>
              </a:spcAft>
              <a:buNone/>
            </a:pPr>
            <a:endParaRPr dirty="0"/>
          </a:p>
          <a:p>
            <a:pPr marL="457200" marR="0" lvl="0" indent="-342900" algn="l" rtl="0">
              <a:lnSpc>
                <a:spcPct val="100000"/>
              </a:lnSpc>
              <a:spcBef>
                <a:spcPts val="500"/>
              </a:spcBef>
              <a:spcAft>
                <a:spcPts val="0"/>
              </a:spcAft>
              <a:buClr>
                <a:srgbClr val="000000"/>
              </a:buClr>
              <a:buSzPct val="75000"/>
            </a:pPr>
            <a:r>
              <a:rPr lang="en" dirty="0"/>
              <a:t>Indenting is how we add widgets inside a layout widget</a:t>
            </a:r>
          </a:p>
          <a:p>
            <a:pPr marL="0" marR="0" lvl="0" indent="0" algn="l" rtl="0">
              <a:lnSpc>
                <a:spcPct val="100000"/>
              </a:lnSpc>
              <a:spcBef>
                <a:spcPts val="500"/>
              </a:spcBef>
              <a:spcAft>
                <a:spcPts val="0"/>
              </a:spcAft>
              <a:buNone/>
            </a:pPr>
            <a:endParaRPr dirty="0"/>
          </a:p>
          <a:p>
            <a:pPr marL="457200" marR="0" lvl="0" indent="-342900" algn="l" rtl="0">
              <a:lnSpc>
                <a:spcPct val="100000"/>
              </a:lnSpc>
              <a:spcBef>
                <a:spcPts val="500"/>
              </a:spcBef>
              <a:spcAft>
                <a:spcPts val="0"/>
              </a:spcAft>
              <a:buClr>
                <a:srgbClr val="000000"/>
              </a:buClr>
              <a:buSzPct val="75000"/>
            </a:pPr>
            <a:r>
              <a:rPr lang="en" dirty="0"/>
              <a:t>Widgets have attributes (text, </a:t>
            </a:r>
            <a:r>
              <a:rPr lang="en" dirty="0" err="1"/>
              <a:t>font_size</a:t>
            </a:r>
            <a:r>
              <a:rPr lang="en" dirty="0"/>
              <a:t>, </a:t>
            </a:r>
            <a:r>
              <a:rPr lang="en" dirty="0" smtClean="0"/>
              <a:t>…)</a:t>
            </a:r>
            <a:r>
              <a:rPr lang="en-US" dirty="0" smtClean="0"/>
              <a:t>, also indented</a:t>
            </a:r>
            <a:endParaRPr lang="en" dirty="0"/>
          </a:p>
          <a:p>
            <a:pPr marL="0" marR="0" lvl="0" indent="0" algn="l" rtl="0">
              <a:lnSpc>
                <a:spcPct val="100000"/>
              </a:lnSpc>
              <a:spcBef>
                <a:spcPts val="500"/>
              </a:spcBef>
              <a:spcAft>
                <a:spcPts val="0"/>
              </a:spcAft>
              <a:buNone/>
            </a:pPr>
            <a:endParaRPr dirty="0"/>
          </a:p>
          <a:p>
            <a:pPr marL="457200" marR="0" lvl="0" indent="-342900" algn="l" rtl="0">
              <a:lnSpc>
                <a:spcPct val="100000"/>
              </a:lnSpc>
              <a:spcBef>
                <a:spcPts val="500"/>
              </a:spcBef>
              <a:spcAft>
                <a:spcPts val="0"/>
              </a:spcAft>
              <a:buClr>
                <a:srgbClr val="000000"/>
              </a:buClr>
              <a:buSzPct val="75000"/>
            </a:pPr>
            <a:r>
              <a:rPr lang="en" dirty="0"/>
              <a:t>Each widget has common attributes and specific attributes (</a:t>
            </a:r>
            <a:r>
              <a:rPr lang="en" dirty="0" err="1"/>
              <a:t>size_hint</a:t>
            </a:r>
            <a:r>
              <a:rPr lang="en" dirty="0"/>
              <a:t>, width, </a:t>
            </a:r>
            <a:r>
              <a:rPr lang="en" dirty="0" err="1"/>
              <a:t>halign</a:t>
            </a:r>
            <a:r>
              <a:rPr lang="en" dirty="0"/>
              <a:t>, ...)</a:t>
            </a:r>
          </a:p>
        </p:txBody>
      </p:sp>
      <p:sp>
        <p:nvSpPr>
          <p:cNvPr id="401" name="Shape 401"/>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28</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20650" y="195400"/>
            <a:ext cx="7974600" cy="1226099"/>
          </a:xfrm>
          <a:prstGeom prst="rect">
            <a:avLst/>
          </a:prstGeom>
        </p:spPr>
        <p:txBody>
          <a:bodyPr lIns="68575" tIns="68575" rIns="68575" bIns="68575" anchor="t" anchorCtr="0">
            <a:noAutofit/>
          </a:bodyPr>
          <a:lstStyle/>
          <a:p>
            <a:pPr lvl="0" rtl="0">
              <a:spcBef>
                <a:spcPts val="0"/>
              </a:spcBef>
              <a:buNone/>
            </a:pPr>
            <a:r>
              <a:rPr lang="en" dirty="0"/>
              <a:t>When the user clicks on a </a:t>
            </a:r>
            <a:r>
              <a:rPr lang="en" b="1" dirty="0"/>
              <a:t>Button </a:t>
            </a:r>
            <a:r>
              <a:rPr lang="en" dirty="0"/>
              <a:t>widget, Kivy generates a </a:t>
            </a:r>
            <a:r>
              <a:rPr lang="en" b="1" dirty="0"/>
              <a:t>Button event</a:t>
            </a:r>
          </a:p>
        </p:txBody>
      </p:sp>
      <p:sp>
        <p:nvSpPr>
          <p:cNvPr id="407" name="Shape 407"/>
          <p:cNvSpPr txBox="1">
            <a:spLocks noGrp="1"/>
          </p:cNvSpPr>
          <p:nvPr>
            <p:ph type="body" idx="1"/>
          </p:nvPr>
        </p:nvSpPr>
        <p:spPr>
          <a:xfrm>
            <a:off x="71500" y="1421650"/>
            <a:ext cx="8928900" cy="4848599"/>
          </a:xfrm>
          <a:prstGeom prst="rect">
            <a:avLst/>
          </a:prstGeom>
        </p:spPr>
        <p:txBody>
          <a:bodyPr lIns="68575" tIns="68575" rIns="68575" bIns="68575" anchor="t" anchorCtr="0">
            <a:noAutofit/>
          </a:bodyPr>
          <a:lstStyle/>
          <a:p>
            <a:pPr marL="457200" marR="0" lvl="0" indent="-342900" algn="l" rtl="0">
              <a:lnSpc>
                <a:spcPct val="100000"/>
              </a:lnSpc>
              <a:spcBef>
                <a:spcPts val="500"/>
              </a:spcBef>
              <a:spcAft>
                <a:spcPts val="0"/>
              </a:spcAft>
              <a:buClr>
                <a:srgbClr val="000000"/>
              </a:buClr>
              <a:buSzPct val="75000"/>
              <a:buFont typeface="Calibri"/>
            </a:pPr>
            <a:r>
              <a:rPr lang="en" dirty="0"/>
              <a:t>Like all GUI toolkits, Kivy supports </a:t>
            </a:r>
            <a:r>
              <a:rPr lang="en" b="1" dirty="0"/>
              <a:t>event-driven programming</a:t>
            </a:r>
          </a:p>
          <a:p>
            <a:pPr marL="457200" marR="0" lvl="0" indent="0" algn="l" rtl="0">
              <a:lnSpc>
                <a:spcPct val="100000"/>
              </a:lnSpc>
              <a:spcBef>
                <a:spcPts val="500"/>
              </a:spcBef>
              <a:spcAft>
                <a:spcPts val="0"/>
              </a:spcAft>
              <a:buNone/>
            </a:pPr>
            <a:endParaRPr dirty="0"/>
          </a:p>
          <a:p>
            <a:pPr marL="914400" marR="0" lvl="1" indent="-342900" algn="l" rtl="0">
              <a:lnSpc>
                <a:spcPct val="100000"/>
              </a:lnSpc>
              <a:spcBef>
                <a:spcPts val="500"/>
              </a:spcBef>
              <a:spcAft>
                <a:spcPts val="0"/>
              </a:spcAft>
              <a:buClr>
                <a:srgbClr val="000000"/>
              </a:buClr>
              <a:buSzPct val="75000"/>
            </a:pPr>
            <a:r>
              <a:rPr lang="en" dirty="0"/>
              <a:t>Kivy allows you to </a:t>
            </a:r>
            <a:r>
              <a:rPr lang="en" i="1" dirty="0"/>
              <a:t>handle</a:t>
            </a:r>
            <a:r>
              <a:rPr lang="en" dirty="0"/>
              <a:t> the button event by creating a method in your </a:t>
            </a:r>
            <a:r>
              <a:rPr lang="en" b="1" dirty="0"/>
              <a:t>App </a:t>
            </a:r>
            <a:r>
              <a:rPr lang="en" dirty="0"/>
              <a:t>class (we call this method a </a:t>
            </a:r>
            <a:r>
              <a:rPr lang="en" b="1" dirty="0"/>
              <a:t>callback</a:t>
            </a:r>
            <a:r>
              <a:rPr lang="en" dirty="0"/>
              <a:t>)</a:t>
            </a:r>
          </a:p>
          <a:p>
            <a:pPr marL="0" marR="0" lvl="0" indent="0" algn="l" rtl="0">
              <a:lnSpc>
                <a:spcPct val="100000"/>
              </a:lnSpc>
              <a:spcBef>
                <a:spcPts val="500"/>
              </a:spcBef>
              <a:spcAft>
                <a:spcPts val="0"/>
              </a:spcAft>
              <a:buNone/>
            </a:pPr>
            <a:endParaRPr dirty="0"/>
          </a:p>
          <a:p>
            <a:pPr marL="914400" marR="0" lvl="1" indent="-342900" algn="l" rtl="0">
              <a:lnSpc>
                <a:spcPct val="100000"/>
              </a:lnSpc>
              <a:spcBef>
                <a:spcPts val="500"/>
              </a:spcBef>
              <a:spcAft>
                <a:spcPts val="0"/>
              </a:spcAft>
              <a:buClr>
                <a:srgbClr val="000000"/>
              </a:buClr>
              <a:buSzPct val="75000"/>
            </a:pPr>
            <a:r>
              <a:rPr lang="en" dirty="0"/>
              <a:t>We associate the button with our callback by using a </a:t>
            </a:r>
            <a:r>
              <a:rPr lang="en" b="1" dirty="0"/>
              <a:t>Button</a:t>
            </a:r>
            <a:r>
              <a:rPr lang="en" dirty="0"/>
              <a:t> attribute called </a:t>
            </a:r>
            <a:r>
              <a:rPr lang="en" b="1" dirty="0" err="1"/>
              <a:t>on_press</a:t>
            </a:r>
            <a:endParaRPr lang="en" b="1" dirty="0"/>
          </a:p>
          <a:p>
            <a:pPr marL="457200" marR="0" lvl="0" indent="0" algn="l" rtl="0">
              <a:lnSpc>
                <a:spcPct val="100000"/>
              </a:lnSpc>
              <a:spcBef>
                <a:spcPts val="500"/>
              </a:spcBef>
              <a:spcAft>
                <a:spcPts val="0"/>
              </a:spcAft>
              <a:buNone/>
            </a:pPr>
            <a:endParaRPr b="1" dirty="0"/>
          </a:p>
          <a:p>
            <a:pPr marL="457200" marR="0" lvl="0" indent="-342900" algn="l" rtl="0">
              <a:lnSpc>
                <a:spcPct val="100000"/>
              </a:lnSpc>
              <a:spcBef>
                <a:spcPts val="500"/>
              </a:spcBef>
              <a:spcAft>
                <a:spcPts val="0"/>
              </a:spcAft>
              <a:buClr>
                <a:srgbClr val="000000"/>
              </a:buClr>
              <a:buSzPct val="75000"/>
            </a:pPr>
            <a:r>
              <a:rPr lang="en" dirty="0"/>
              <a:t>Actually, various Kivy widgets support different events:</a:t>
            </a:r>
          </a:p>
          <a:p>
            <a:pPr marL="914400" marR="0" lvl="1" indent="-342900" algn="l" rtl="0">
              <a:lnSpc>
                <a:spcPct val="100000"/>
              </a:lnSpc>
              <a:spcBef>
                <a:spcPts val="500"/>
              </a:spcBef>
              <a:spcAft>
                <a:spcPts val="0"/>
              </a:spcAft>
              <a:buClr>
                <a:srgbClr val="000000"/>
              </a:buClr>
              <a:buSzPct val="75000"/>
            </a:pPr>
            <a:r>
              <a:rPr lang="en" dirty="0"/>
              <a:t>Mouse events, Button events, Text events, …</a:t>
            </a:r>
          </a:p>
          <a:p>
            <a:pPr marL="914400" marR="0" lvl="1" indent="-342900" algn="l" rtl="0">
              <a:lnSpc>
                <a:spcPct val="100000"/>
              </a:lnSpc>
              <a:spcBef>
                <a:spcPts val="500"/>
              </a:spcBef>
              <a:spcAft>
                <a:spcPts val="0"/>
              </a:spcAft>
              <a:buClr>
                <a:srgbClr val="000000"/>
              </a:buClr>
              <a:buSzPct val="75000"/>
            </a:pPr>
            <a:r>
              <a:rPr lang="en" dirty="0"/>
              <a:t>They are handled by using the appropriate attribute</a:t>
            </a:r>
          </a:p>
        </p:txBody>
      </p:sp>
      <p:sp>
        <p:nvSpPr>
          <p:cNvPr id="408" name="Shape 408"/>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29</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lvl="0" indent="-228600" rtl="0">
              <a:spcBef>
                <a:spcPts val="0"/>
              </a:spcBef>
            </a:pPr>
            <a:r>
              <a:rPr lang="en">
                <a:solidFill>
                  <a:schemeClr val="dk1"/>
                </a:solidFill>
              </a:rPr>
              <a:t>Modern operating systems have a </a:t>
            </a:r>
            <a:r>
              <a:rPr lang="en" b="1">
                <a:solidFill>
                  <a:schemeClr val="dk1"/>
                </a:solidFill>
              </a:rPr>
              <a:t>Graphical User Interface</a:t>
            </a:r>
          </a:p>
          <a:p>
            <a:pPr marL="914400" lvl="1" indent="-228600" rtl="0">
              <a:spcBef>
                <a:spcPts val="0"/>
              </a:spcBef>
            </a:pPr>
            <a:r>
              <a:rPr lang="en">
                <a:solidFill>
                  <a:schemeClr val="dk1"/>
                </a:solidFill>
              </a:rPr>
              <a:t>The GUI allows a user to interact with a program via </a:t>
            </a:r>
            <a:r>
              <a:rPr lang="en" b="1">
                <a:solidFill>
                  <a:schemeClr val="dk1"/>
                </a:solidFill>
              </a:rPr>
              <a:t>“widgets</a:t>
            </a:r>
            <a:r>
              <a:rPr lang="en">
                <a:solidFill>
                  <a:schemeClr val="dk1"/>
                </a:solidFill>
              </a:rPr>
              <a:t>” - visual indicators and controls</a:t>
            </a:r>
          </a:p>
        </p:txBody>
      </p:sp>
      <p:sp>
        <p:nvSpPr>
          <p:cNvPr id="222" name="Shape 222"/>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500"/>
              </a:spcBef>
              <a:buNone/>
            </a:pPr>
            <a:r>
              <a:rPr lang="en" sz="3200">
                <a:solidFill>
                  <a:schemeClr val="dk1"/>
                </a:solidFill>
              </a:rPr>
              <a:t>But modern computers support far more meaningful </a:t>
            </a:r>
            <a:r>
              <a:rPr lang="en" sz="3200" i="1">
                <a:solidFill>
                  <a:schemeClr val="dk1"/>
                </a:solidFill>
              </a:rPr>
              <a:t>human-computer interaction</a:t>
            </a:r>
          </a:p>
        </p:txBody>
      </p:sp>
      <p:sp>
        <p:nvSpPr>
          <p:cNvPr id="223" name="Shape 223"/>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a:t>
            </a:fld>
            <a:endParaRPr lang="en"/>
          </a:p>
        </p:txBody>
      </p:sp>
      <p:pic>
        <p:nvPicPr>
          <p:cNvPr id="224" name="Shape 224"/>
          <p:cNvPicPr preferRelativeResize="0"/>
          <p:nvPr/>
        </p:nvPicPr>
        <p:blipFill>
          <a:blip r:embed="rId3">
            <a:alphaModFix/>
          </a:blip>
          <a:stretch>
            <a:fillRect/>
          </a:stretch>
        </p:blipFill>
        <p:spPr>
          <a:xfrm>
            <a:off x="2669225" y="2876900"/>
            <a:ext cx="4300067" cy="36848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20650" y="195400"/>
            <a:ext cx="7974600" cy="489899"/>
          </a:xfrm>
          <a:prstGeom prst="rect">
            <a:avLst/>
          </a:prstGeom>
        </p:spPr>
        <p:txBody>
          <a:bodyPr lIns="68575" tIns="68575" rIns="68575" bIns="68575" anchor="t" anchorCtr="0">
            <a:noAutofit/>
          </a:bodyPr>
          <a:lstStyle/>
          <a:p>
            <a:pPr lvl="0" rtl="0">
              <a:spcBef>
                <a:spcPts val="0"/>
              </a:spcBef>
              <a:buNone/>
            </a:pPr>
            <a:r>
              <a:rPr lang="en"/>
              <a:t>Button Event Example</a:t>
            </a:r>
          </a:p>
        </p:txBody>
      </p:sp>
      <p:sp>
        <p:nvSpPr>
          <p:cNvPr id="414" name="Shape 414"/>
          <p:cNvSpPr txBox="1"/>
          <p:nvPr/>
        </p:nvSpPr>
        <p:spPr>
          <a:xfrm>
            <a:off x="298875" y="4625050"/>
            <a:ext cx="7974600" cy="19095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a:highlight>
                  <a:srgbClr val="FFFFFF"/>
                </a:highlight>
                <a:latin typeface="Consolas"/>
                <a:ea typeface="Consolas"/>
                <a:cs typeface="Consolas"/>
                <a:sym typeface="Consolas"/>
              </a:rPr>
              <a:t># Kv code</a:t>
            </a:r>
          </a:p>
          <a:p>
            <a:pPr lvl="0" rtl="0">
              <a:spcBef>
                <a:spcPts val="0"/>
              </a:spcBef>
              <a:buNone/>
            </a:pPr>
            <a:r>
              <a:rPr lang="en" sz="1800" b="1">
                <a:solidFill>
                  <a:srgbClr val="000080"/>
                </a:solidFill>
                <a:highlight>
                  <a:srgbClr val="FFFFFF"/>
                </a:highlight>
                <a:latin typeface="Consolas"/>
                <a:ea typeface="Consolas"/>
                <a:cs typeface="Consolas"/>
                <a:sym typeface="Consolas"/>
              </a:rPr>
              <a:t>BoxLayout</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Button</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660E7A"/>
                </a:solidFill>
                <a:highlight>
                  <a:srgbClr val="FFFFFF"/>
                </a:highlight>
                <a:latin typeface="Consolas"/>
                <a:ea typeface="Consolas"/>
                <a:cs typeface="Consolas"/>
                <a:sym typeface="Consolas"/>
              </a:rPr>
              <a:t>text</a:t>
            </a:r>
            <a:r>
              <a:rPr lang="en" sz="1800">
                <a:solidFill>
                  <a:schemeClr val="dk1"/>
                </a:solidFill>
                <a:highlight>
                  <a:srgbClr val="FFFFFF"/>
                </a:highlight>
                <a:latin typeface="Consolas"/>
                <a:ea typeface="Consolas"/>
                <a:cs typeface="Consolas"/>
                <a:sym typeface="Consolas"/>
              </a:rPr>
              <a:t>: </a:t>
            </a:r>
            <a:r>
              <a:rPr lang="en" sz="1800" b="1">
                <a:solidFill>
                  <a:srgbClr val="008000"/>
                </a:solidFill>
                <a:highlight>
                  <a:srgbClr val="FFFFFF"/>
                </a:highlight>
                <a:latin typeface="Consolas"/>
                <a:ea typeface="Consolas"/>
                <a:cs typeface="Consolas"/>
                <a:sym typeface="Consolas"/>
              </a:rPr>
              <a:t>"Press me"</a:t>
            </a:r>
          </a:p>
          <a:p>
            <a:pPr lvl="0" rtl="0">
              <a:spcBef>
                <a:spcPts val="0"/>
              </a:spcBef>
              <a:buNone/>
            </a:pPr>
            <a:r>
              <a:rPr lang="en" sz="1800" b="1">
                <a:solidFill>
                  <a:srgbClr val="008000"/>
                </a:solidFill>
                <a:highlight>
                  <a:srgbClr val="FFFFFF"/>
                </a:highlight>
                <a:latin typeface="Consolas"/>
                <a:ea typeface="Consolas"/>
                <a:cs typeface="Consolas"/>
                <a:sym typeface="Consolas"/>
              </a:rPr>
              <a:t>       </a:t>
            </a:r>
            <a:r>
              <a:rPr lang="en" sz="1800" b="1">
                <a:solidFill>
                  <a:srgbClr val="006666"/>
                </a:solidFill>
                <a:highlight>
                  <a:srgbClr val="FFFFFF"/>
                </a:highlight>
                <a:latin typeface="Consolas"/>
                <a:ea typeface="Consolas"/>
                <a:cs typeface="Consolas"/>
                <a:sym typeface="Consolas"/>
              </a:rPr>
              <a:t>on_press</a:t>
            </a:r>
            <a:r>
              <a:rPr lang="en" sz="1800">
                <a:solidFill>
                  <a:schemeClr val="dk1"/>
                </a:solidFill>
                <a:highlight>
                  <a:srgbClr val="FFFFFF"/>
                </a:highlight>
                <a:latin typeface="Consolas"/>
                <a:ea typeface="Consolas"/>
                <a:cs typeface="Consolas"/>
                <a:sym typeface="Consolas"/>
              </a:rPr>
              <a:t>: </a:t>
            </a:r>
            <a:r>
              <a:rPr lang="en" sz="1800" b="1">
                <a:solidFill>
                  <a:srgbClr val="660E7A"/>
                </a:solidFill>
                <a:highlight>
                  <a:srgbClr val="FFFFFF"/>
                </a:highlight>
                <a:latin typeface="Consolas"/>
                <a:ea typeface="Consolas"/>
                <a:cs typeface="Consolas"/>
                <a:sym typeface="Consolas"/>
              </a:rPr>
              <a:t>app</a:t>
            </a:r>
            <a:r>
              <a:rPr lang="en" sz="1800">
                <a:solidFill>
                  <a:schemeClr val="dk1"/>
                </a:solidFill>
                <a:highlight>
                  <a:srgbClr val="FFFFFF"/>
                </a:highlight>
                <a:latin typeface="Consolas"/>
                <a:ea typeface="Consolas"/>
                <a:cs typeface="Consolas"/>
                <a:sym typeface="Consolas"/>
              </a:rPr>
              <a:t>.button_pressed()</a:t>
            </a:r>
          </a:p>
        </p:txBody>
      </p:sp>
      <p:sp>
        <p:nvSpPr>
          <p:cNvPr id="415" name="Shape 415"/>
          <p:cNvSpPr txBox="1"/>
          <p:nvPr/>
        </p:nvSpPr>
        <p:spPr>
          <a:xfrm>
            <a:off x="298875" y="851350"/>
            <a:ext cx="7974600" cy="3773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b="1">
                <a:solidFill>
                  <a:srgbClr val="000080"/>
                </a:solidFill>
                <a:highlight>
                  <a:srgbClr val="FFFFFF"/>
                </a:highlight>
                <a:latin typeface="Consolas"/>
                <a:ea typeface="Consolas"/>
                <a:cs typeface="Consolas"/>
                <a:sym typeface="Consolas"/>
              </a:rPr>
              <a:t>from </a:t>
            </a:r>
            <a:r>
              <a:rPr lang="en" sz="1800">
                <a:solidFill>
                  <a:schemeClr val="dk1"/>
                </a:solidFill>
                <a:highlight>
                  <a:srgbClr val="FFFFFF"/>
                </a:highlight>
                <a:latin typeface="Consolas"/>
                <a:ea typeface="Consolas"/>
                <a:cs typeface="Consolas"/>
                <a:sym typeface="Consolas"/>
              </a:rPr>
              <a:t>kivy.app </a:t>
            </a: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App</a:t>
            </a:r>
          </a:p>
          <a:p>
            <a:pPr lvl="0" rtl="0">
              <a:spcBef>
                <a:spcPts val="0"/>
              </a:spcBef>
              <a:buNone/>
            </a:pPr>
            <a:r>
              <a:rPr lang="en" sz="1800" b="1">
                <a:solidFill>
                  <a:srgbClr val="000080"/>
                </a:solidFill>
                <a:highlight>
                  <a:srgbClr val="FFFFFF"/>
                </a:highlight>
                <a:latin typeface="Consolas"/>
                <a:ea typeface="Consolas"/>
                <a:cs typeface="Consolas"/>
                <a:sym typeface="Consolas"/>
              </a:rPr>
              <a:t>from </a:t>
            </a:r>
            <a:r>
              <a:rPr lang="en" sz="1800">
                <a:solidFill>
                  <a:schemeClr val="dk1"/>
                </a:solidFill>
                <a:highlight>
                  <a:srgbClr val="FFFFFF"/>
                </a:highlight>
                <a:latin typeface="Consolas"/>
                <a:ea typeface="Consolas"/>
                <a:cs typeface="Consolas"/>
                <a:sym typeface="Consolas"/>
              </a:rPr>
              <a:t>kivy.lang </a:t>
            </a: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Builder</a:t>
            </a:r>
          </a:p>
          <a:p>
            <a:pPr lvl="0" rtl="0">
              <a:spcBef>
                <a:spcPts val="0"/>
              </a:spcBef>
              <a:buNone/>
            </a:pPr>
            <a:r>
              <a:rPr lang="en" sz="1800" b="1">
                <a:solidFill>
                  <a:srgbClr val="000080"/>
                </a:solidFill>
                <a:highlight>
                  <a:srgbClr val="FFFFFF"/>
                </a:highlight>
                <a:latin typeface="Consolas"/>
                <a:ea typeface="Consolas"/>
                <a:cs typeface="Consolas"/>
                <a:sym typeface="Consolas"/>
              </a:rPr>
              <a:t>class </a:t>
            </a:r>
            <a:r>
              <a:rPr lang="en" sz="1800">
                <a:solidFill>
                  <a:schemeClr val="dk1"/>
                </a:solidFill>
                <a:highlight>
                  <a:srgbClr val="FFFFFF"/>
                </a:highlight>
                <a:latin typeface="Consolas"/>
                <a:ea typeface="Consolas"/>
                <a:cs typeface="Consolas"/>
                <a:sym typeface="Consolas"/>
              </a:rPr>
              <a:t>ButtonEventDemo(App):</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build(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.title = </a:t>
            </a:r>
            <a:r>
              <a:rPr lang="en" sz="1800" b="1">
                <a:solidFill>
                  <a:srgbClr val="008080"/>
                </a:solidFill>
                <a:highlight>
                  <a:srgbClr val="FFFFFF"/>
                </a:highlight>
                <a:latin typeface="Consolas"/>
                <a:ea typeface="Consolas"/>
                <a:cs typeface="Consolas"/>
                <a:sym typeface="Consolas"/>
              </a:rPr>
              <a:t>"Button Event Demo"</a:t>
            </a:r>
          </a:p>
          <a:p>
            <a:pPr lvl="0" rtl="0">
              <a:spcBef>
                <a:spcPts val="0"/>
              </a:spcBef>
              <a:buNone/>
            </a:pPr>
            <a:r>
              <a:rPr lang="en" sz="1800" b="1">
                <a:solidFill>
                  <a:srgbClr val="008080"/>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 = Builder.load_file(</a:t>
            </a:r>
            <a:r>
              <a:rPr lang="en" sz="1800" b="1">
                <a:solidFill>
                  <a:srgbClr val="008080"/>
                </a:solidFill>
                <a:highlight>
                  <a:srgbClr val="FFFFFF"/>
                </a:highlight>
                <a:latin typeface="Consolas"/>
                <a:ea typeface="Consolas"/>
                <a:cs typeface="Consolas"/>
                <a:sym typeface="Consolas"/>
              </a:rPr>
              <a:t>'button_event.kv'</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return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a:t>
            </a:r>
          </a:p>
          <a:p>
            <a:pPr lvl="0" rtl="0">
              <a:spcBef>
                <a:spcPts val="0"/>
              </a:spcBef>
              <a:buNone/>
            </a:pPr>
            <a:endParaRPr sz="1800">
              <a:solidFill>
                <a:schemeClr val="dk1"/>
              </a:solidFill>
              <a:highlight>
                <a:srgbClr val="FFFFFF"/>
              </a:highlight>
              <a:latin typeface="Consolas"/>
              <a:ea typeface="Consolas"/>
              <a:cs typeface="Consolas"/>
              <a:sym typeface="Consolas"/>
            </a:endParaRP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button_pressed(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000080"/>
                </a:solidFill>
                <a:highlight>
                  <a:srgbClr val="FFFFFF"/>
                </a:highlight>
                <a:latin typeface="Consolas"/>
                <a:ea typeface="Consolas"/>
                <a:cs typeface="Consolas"/>
                <a:sym typeface="Consolas"/>
              </a:rPr>
              <a:t>print</a:t>
            </a:r>
            <a:r>
              <a:rPr lang="en" sz="1800">
                <a:solidFill>
                  <a:schemeClr val="dk1"/>
                </a:solidFill>
                <a:highlight>
                  <a:srgbClr val="FFFFFF"/>
                </a:highlight>
                <a:latin typeface="Consolas"/>
                <a:ea typeface="Consolas"/>
                <a:cs typeface="Consolas"/>
                <a:sym typeface="Consolas"/>
              </a:rPr>
              <a:t>(</a:t>
            </a:r>
            <a:r>
              <a:rPr lang="en" sz="1800" b="1">
                <a:solidFill>
                  <a:srgbClr val="008080"/>
                </a:solidFill>
                <a:highlight>
                  <a:srgbClr val="FFFFFF"/>
                </a:highlight>
                <a:latin typeface="Consolas"/>
                <a:ea typeface="Consolas"/>
                <a:cs typeface="Consolas"/>
                <a:sym typeface="Consolas"/>
              </a:rPr>
              <a:t>"ouch!"</a:t>
            </a:r>
            <a:r>
              <a:rPr lang="en" sz="1800">
                <a:solidFill>
                  <a:schemeClr val="dk1"/>
                </a:solidFill>
                <a:highlight>
                  <a:srgbClr val="FFFFFF"/>
                </a:highlight>
                <a:latin typeface="Consolas"/>
                <a:ea typeface="Consolas"/>
                <a:cs typeface="Consolas"/>
                <a:sym typeface="Consolas"/>
              </a:rPr>
              <a:t>)</a:t>
            </a:r>
          </a:p>
          <a:p>
            <a:pPr lvl="0" rtl="0">
              <a:spcBef>
                <a:spcPts val="0"/>
              </a:spcBef>
              <a:buNone/>
            </a:pPr>
            <a:endParaRPr sz="1800">
              <a:solidFill>
                <a:schemeClr val="dk1"/>
              </a:solidFill>
              <a:highlight>
                <a:srgbClr val="FFFFFF"/>
              </a:highlight>
              <a:latin typeface="Consolas"/>
              <a:ea typeface="Consolas"/>
              <a:cs typeface="Consolas"/>
              <a:sym typeface="Consolas"/>
            </a:endParaRPr>
          </a:p>
          <a:p>
            <a:pPr lvl="0" rtl="0">
              <a:spcBef>
                <a:spcPts val="0"/>
              </a:spcBef>
              <a:buNone/>
            </a:pPr>
            <a:r>
              <a:rPr lang="en" sz="1800">
                <a:solidFill>
                  <a:schemeClr val="dk1"/>
                </a:solidFill>
                <a:highlight>
                  <a:srgbClr val="FFFFFF"/>
                </a:highlight>
                <a:latin typeface="Consolas"/>
                <a:ea typeface="Consolas"/>
                <a:cs typeface="Consolas"/>
                <a:sym typeface="Consolas"/>
              </a:rPr>
              <a:t>ButtonEventDemo().run()</a:t>
            </a:r>
          </a:p>
        </p:txBody>
      </p:sp>
      <p:sp>
        <p:nvSpPr>
          <p:cNvPr id="416" name="Shape 416"/>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30</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20650" y="195400"/>
            <a:ext cx="7974600" cy="1203900"/>
          </a:xfrm>
          <a:prstGeom prst="rect">
            <a:avLst/>
          </a:prstGeom>
        </p:spPr>
        <p:txBody>
          <a:bodyPr lIns="68575" tIns="68575" rIns="68575" bIns="68575" anchor="t" anchorCtr="0">
            <a:noAutofit/>
          </a:bodyPr>
          <a:lstStyle/>
          <a:p>
            <a:pPr lvl="0" rtl="0">
              <a:spcBef>
                <a:spcPts val="0"/>
              </a:spcBef>
              <a:buNone/>
            </a:pPr>
            <a:r>
              <a:rPr lang="en"/>
              <a:t>Variation - using Kv </a:t>
            </a:r>
            <a:r>
              <a:rPr lang="en" b="1"/>
              <a:t>self</a:t>
            </a:r>
            <a:r>
              <a:rPr lang="en"/>
              <a:t> allows you to send a parameter(s) to a callback!</a:t>
            </a:r>
          </a:p>
        </p:txBody>
      </p:sp>
      <p:sp>
        <p:nvSpPr>
          <p:cNvPr id="422" name="Shape 422"/>
          <p:cNvSpPr txBox="1"/>
          <p:nvPr/>
        </p:nvSpPr>
        <p:spPr>
          <a:xfrm>
            <a:off x="298875" y="5173025"/>
            <a:ext cx="7974600" cy="13613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b="1">
                <a:solidFill>
                  <a:srgbClr val="000080"/>
                </a:solidFill>
                <a:highlight>
                  <a:srgbClr val="FFFFFF"/>
                </a:highlight>
                <a:latin typeface="Consolas"/>
                <a:ea typeface="Consolas"/>
                <a:cs typeface="Consolas"/>
                <a:sym typeface="Consolas"/>
              </a:rPr>
              <a:t>BoxLayout</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Button</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660E7A"/>
                </a:solidFill>
                <a:highlight>
                  <a:srgbClr val="FFFFFF"/>
                </a:highlight>
                <a:latin typeface="Consolas"/>
                <a:ea typeface="Consolas"/>
                <a:cs typeface="Consolas"/>
                <a:sym typeface="Consolas"/>
              </a:rPr>
              <a:t>text</a:t>
            </a:r>
            <a:r>
              <a:rPr lang="en" sz="1800">
                <a:solidFill>
                  <a:schemeClr val="dk1"/>
                </a:solidFill>
                <a:highlight>
                  <a:srgbClr val="FFFFFF"/>
                </a:highlight>
                <a:latin typeface="Consolas"/>
                <a:ea typeface="Consolas"/>
                <a:cs typeface="Consolas"/>
                <a:sym typeface="Consolas"/>
              </a:rPr>
              <a:t>: </a:t>
            </a:r>
            <a:r>
              <a:rPr lang="en" sz="1800" b="1">
                <a:solidFill>
                  <a:srgbClr val="008000"/>
                </a:solidFill>
                <a:highlight>
                  <a:srgbClr val="FFFFFF"/>
                </a:highlight>
                <a:latin typeface="Consolas"/>
                <a:ea typeface="Consolas"/>
                <a:cs typeface="Consolas"/>
                <a:sym typeface="Consolas"/>
              </a:rPr>
              <a:t>"Press me"</a:t>
            </a:r>
          </a:p>
          <a:p>
            <a:pPr lvl="0" rtl="0">
              <a:spcBef>
                <a:spcPts val="0"/>
              </a:spcBef>
              <a:buNone/>
            </a:pPr>
            <a:r>
              <a:rPr lang="en" sz="1800" b="1">
                <a:solidFill>
                  <a:srgbClr val="008000"/>
                </a:solidFill>
                <a:highlight>
                  <a:srgbClr val="FFFFFF"/>
                </a:highlight>
                <a:latin typeface="Consolas"/>
                <a:ea typeface="Consolas"/>
                <a:cs typeface="Consolas"/>
                <a:sym typeface="Consolas"/>
              </a:rPr>
              <a:t>       </a:t>
            </a:r>
            <a:r>
              <a:rPr lang="en" sz="1800" b="1">
                <a:solidFill>
                  <a:srgbClr val="006666"/>
                </a:solidFill>
                <a:highlight>
                  <a:srgbClr val="FFFFFF"/>
                </a:highlight>
                <a:latin typeface="Consolas"/>
                <a:ea typeface="Consolas"/>
                <a:cs typeface="Consolas"/>
                <a:sym typeface="Consolas"/>
              </a:rPr>
              <a:t>on_press</a:t>
            </a:r>
            <a:r>
              <a:rPr lang="en" sz="1800">
                <a:solidFill>
                  <a:schemeClr val="dk1"/>
                </a:solidFill>
                <a:highlight>
                  <a:srgbClr val="FFFFFF"/>
                </a:highlight>
                <a:latin typeface="Consolas"/>
                <a:ea typeface="Consolas"/>
                <a:cs typeface="Consolas"/>
                <a:sym typeface="Consolas"/>
              </a:rPr>
              <a:t>: </a:t>
            </a:r>
            <a:r>
              <a:rPr lang="en" sz="1800" b="1">
                <a:solidFill>
                  <a:srgbClr val="660E7A"/>
                </a:solidFill>
                <a:highlight>
                  <a:srgbClr val="FFFFFF"/>
                </a:highlight>
                <a:latin typeface="Consolas"/>
                <a:ea typeface="Consolas"/>
                <a:cs typeface="Consolas"/>
                <a:sym typeface="Consolas"/>
              </a:rPr>
              <a:t>app</a:t>
            </a:r>
            <a:r>
              <a:rPr lang="en" sz="1800">
                <a:solidFill>
                  <a:schemeClr val="dk1"/>
                </a:solidFill>
                <a:highlight>
                  <a:srgbClr val="FFFFFF"/>
                </a:highlight>
                <a:latin typeface="Consolas"/>
                <a:ea typeface="Consolas"/>
                <a:cs typeface="Consolas"/>
                <a:sym typeface="Consolas"/>
              </a:rPr>
              <a:t>.button_pressed(</a:t>
            </a:r>
            <a:r>
              <a:rPr lang="en" sz="1800" b="1">
                <a:solidFill>
                  <a:srgbClr val="660000"/>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p:txBody>
      </p:sp>
      <p:sp>
        <p:nvSpPr>
          <p:cNvPr id="423" name="Shape 423"/>
          <p:cNvSpPr txBox="1"/>
          <p:nvPr/>
        </p:nvSpPr>
        <p:spPr>
          <a:xfrm>
            <a:off x="298875" y="1399325"/>
            <a:ext cx="7974600" cy="3773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800" b="1">
                <a:solidFill>
                  <a:srgbClr val="000080"/>
                </a:solidFill>
                <a:highlight>
                  <a:srgbClr val="FFFFFF"/>
                </a:highlight>
                <a:latin typeface="Consolas"/>
                <a:ea typeface="Consolas"/>
                <a:cs typeface="Consolas"/>
                <a:sym typeface="Consolas"/>
              </a:rPr>
              <a:t>from </a:t>
            </a:r>
            <a:r>
              <a:rPr lang="en" sz="1800">
                <a:solidFill>
                  <a:schemeClr val="dk1"/>
                </a:solidFill>
                <a:highlight>
                  <a:srgbClr val="FFFFFF"/>
                </a:highlight>
                <a:latin typeface="Consolas"/>
                <a:ea typeface="Consolas"/>
                <a:cs typeface="Consolas"/>
                <a:sym typeface="Consolas"/>
              </a:rPr>
              <a:t>kivy.app </a:t>
            </a: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App</a:t>
            </a:r>
          </a:p>
          <a:p>
            <a:pPr lvl="0" rtl="0">
              <a:spcBef>
                <a:spcPts val="0"/>
              </a:spcBef>
              <a:buNone/>
            </a:pPr>
            <a:r>
              <a:rPr lang="en" sz="1800" b="1">
                <a:solidFill>
                  <a:srgbClr val="000080"/>
                </a:solidFill>
                <a:highlight>
                  <a:srgbClr val="FFFFFF"/>
                </a:highlight>
                <a:latin typeface="Consolas"/>
                <a:ea typeface="Consolas"/>
                <a:cs typeface="Consolas"/>
                <a:sym typeface="Consolas"/>
              </a:rPr>
              <a:t>from </a:t>
            </a:r>
            <a:r>
              <a:rPr lang="en" sz="1800">
                <a:solidFill>
                  <a:schemeClr val="dk1"/>
                </a:solidFill>
                <a:highlight>
                  <a:srgbClr val="FFFFFF"/>
                </a:highlight>
                <a:latin typeface="Consolas"/>
                <a:ea typeface="Consolas"/>
                <a:cs typeface="Consolas"/>
                <a:sym typeface="Consolas"/>
              </a:rPr>
              <a:t>kivy.lang </a:t>
            </a: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Builder</a:t>
            </a:r>
          </a:p>
          <a:p>
            <a:pPr lvl="0" rtl="0">
              <a:spcBef>
                <a:spcPts val="0"/>
              </a:spcBef>
              <a:buNone/>
            </a:pPr>
            <a:r>
              <a:rPr lang="en" sz="1800" b="1">
                <a:solidFill>
                  <a:srgbClr val="000080"/>
                </a:solidFill>
                <a:highlight>
                  <a:srgbClr val="FFFFFF"/>
                </a:highlight>
                <a:latin typeface="Consolas"/>
                <a:ea typeface="Consolas"/>
                <a:cs typeface="Consolas"/>
                <a:sym typeface="Consolas"/>
              </a:rPr>
              <a:t>class </a:t>
            </a:r>
            <a:r>
              <a:rPr lang="en" sz="1800">
                <a:solidFill>
                  <a:schemeClr val="dk1"/>
                </a:solidFill>
                <a:highlight>
                  <a:srgbClr val="FFFFFF"/>
                </a:highlight>
                <a:latin typeface="Consolas"/>
                <a:ea typeface="Consolas"/>
                <a:cs typeface="Consolas"/>
                <a:sym typeface="Consolas"/>
              </a:rPr>
              <a:t>ButtonEventDemo(App):</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build(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.title = </a:t>
            </a:r>
            <a:r>
              <a:rPr lang="en" sz="1800" b="1">
                <a:solidFill>
                  <a:srgbClr val="008080"/>
                </a:solidFill>
                <a:highlight>
                  <a:srgbClr val="FFFFFF"/>
                </a:highlight>
                <a:latin typeface="Consolas"/>
                <a:ea typeface="Consolas"/>
                <a:cs typeface="Consolas"/>
                <a:sym typeface="Consolas"/>
              </a:rPr>
              <a:t>"Button Event Demo"</a:t>
            </a:r>
          </a:p>
          <a:p>
            <a:pPr lvl="0" rtl="0">
              <a:spcBef>
                <a:spcPts val="0"/>
              </a:spcBef>
              <a:buNone/>
            </a:pPr>
            <a:r>
              <a:rPr lang="en" sz="1800" b="1">
                <a:solidFill>
                  <a:srgbClr val="008080"/>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 = Builder.load_file(</a:t>
            </a:r>
            <a:r>
              <a:rPr lang="en" sz="1800" b="1">
                <a:solidFill>
                  <a:srgbClr val="008080"/>
                </a:solidFill>
                <a:highlight>
                  <a:srgbClr val="FFFFFF"/>
                </a:highlight>
                <a:latin typeface="Consolas"/>
                <a:ea typeface="Consolas"/>
                <a:cs typeface="Consolas"/>
                <a:sym typeface="Consolas"/>
              </a:rPr>
              <a:t>'button_event.kv'</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return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a:t>
            </a:r>
          </a:p>
          <a:p>
            <a:pPr lvl="0" rtl="0">
              <a:spcBef>
                <a:spcPts val="0"/>
              </a:spcBef>
              <a:buNone/>
            </a:pPr>
            <a:endParaRPr sz="1800">
              <a:solidFill>
                <a:schemeClr val="dk1"/>
              </a:solidFill>
              <a:highlight>
                <a:srgbClr val="FFFFFF"/>
              </a:highlight>
              <a:latin typeface="Consolas"/>
              <a:ea typeface="Consolas"/>
              <a:cs typeface="Consolas"/>
              <a:sym typeface="Consolas"/>
            </a:endParaRP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button_pressed(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 button):</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000080"/>
                </a:solidFill>
                <a:highlight>
                  <a:srgbClr val="FFFFFF"/>
                </a:highlight>
                <a:latin typeface="Consolas"/>
                <a:ea typeface="Consolas"/>
                <a:cs typeface="Consolas"/>
                <a:sym typeface="Consolas"/>
              </a:rPr>
              <a:t>print</a:t>
            </a:r>
            <a:r>
              <a:rPr lang="en" sz="1800">
                <a:solidFill>
                  <a:schemeClr val="dk1"/>
                </a:solidFill>
                <a:highlight>
                  <a:srgbClr val="FFFFFF"/>
                </a:highlight>
                <a:latin typeface="Consolas"/>
                <a:ea typeface="Consolas"/>
                <a:cs typeface="Consolas"/>
                <a:sym typeface="Consolas"/>
              </a:rPr>
              <a:t>(</a:t>
            </a:r>
            <a:r>
              <a:rPr lang="en" sz="1800" b="1">
                <a:solidFill>
                  <a:srgbClr val="008080"/>
                </a:solidFill>
                <a:highlight>
                  <a:srgbClr val="FFFFFF"/>
                </a:highlight>
                <a:latin typeface="Consolas"/>
                <a:ea typeface="Consolas"/>
                <a:cs typeface="Consolas"/>
                <a:sym typeface="Consolas"/>
              </a:rPr>
              <a:t>'app: ' </a:t>
            </a: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  </a:t>
            </a:r>
            <a:r>
              <a:rPr lang="en" sz="1500">
                <a:solidFill>
                  <a:schemeClr val="dk1"/>
                </a:solidFill>
                <a:highlight>
                  <a:srgbClr val="FFFFFF"/>
                </a:highlight>
              </a:rPr>
              <a:t> </a:t>
            </a:r>
            <a:r>
              <a:rPr lang="en" sz="1800" i="1">
                <a:solidFill>
                  <a:srgbClr val="808080"/>
                </a:solidFill>
                <a:highlight>
                  <a:srgbClr val="FFFFFF"/>
                </a:highlight>
                <a:latin typeface="Consolas"/>
                <a:ea typeface="Consolas"/>
                <a:cs typeface="Consolas"/>
                <a:sym typeface="Consolas"/>
              </a:rPr>
              <a:t># this is the app object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000080"/>
                </a:solidFill>
                <a:highlight>
                  <a:srgbClr val="FFFFFF"/>
                </a:highlight>
                <a:latin typeface="Consolas"/>
                <a:ea typeface="Consolas"/>
                <a:cs typeface="Consolas"/>
                <a:sym typeface="Consolas"/>
              </a:rPr>
              <a:t>print</a:t>
            </a:r>
            <a:r>
              <a:rPr lang="en" sz="1800">
                <a:solidFill>
                  <a:schemeClr val="dk1"/>
                </a:solidFill>
                <a:highlight>
                  <a:srgbClr val="FFFFFF"/>
                </a:highlight>
                <a:latin typeface="Consolas"/>
                <a:ea typeface="Consolas"/>
                <a:cs typeface="Consolas"/>
                <a:sym typeface="Consolas"/>
              </a:rPr>
              <a:t>(</a:t>
            </a:r>
            <a:r>
              <a:rPr lang="en" sz="1800">
                <a:solidFill>
                  <a:srgbClr val="000080"/>
                </a:solidFill>
                <a:highlight>
                  <a:srgbClr val="FFFFFF"/>
                </a:highlight>
                <a:latin typeface="Consolas"/>
                <a:ea typeface="Consolas"/>
                <a:cs typeface="Consolas"/>
                <a:sym typeface="Consolas"/>
              </a:rPr>
              <a:t>str</a:t>
            </a:r>
            <a:r>
              <a:rPr lang="en" sz="1800">
                <a:solidFill>
                  <a:schemeClr val="dk1"/>
                </a:solidFill>
                <a:highlight>
                  <a:srgbClr val="FFFFFF"/>
                </a:highlight>
                <a:latin typeface="Consolas"/>
                <a:ea typeface="Consolas"/>
                <a:cs typeface="Consolas"/>
                <a:sym typeface="Consolas"/>
              </a:rPr>
              <a:t>(button) + </a:t>
            </a:r>
            <a:r>
              <a:rPr lang="en" sz="1800" b="1">
                <a:solidFill>
                  <a:srgbClr val="008080"/>
                </a:solidFill>
                <a:highlight>
                  <a:srgbClr val="FFFFFF"/>
                </a:highlight>
                <a:latin typeface="Consolas"/>
                <a:ea typeface="Consolas"/>
                <a:cs typeface="Consolas"/>
                <a:sym typeface="Consolas"/>
              </a:rPr>
              <a:t>' says "ouch!"'</a:t>
            </a:r>
            <a:r>
              <a:rPr lang="en" sz="1800">
                <a:solidFill>
                  <a:schemeClr val="dk1"/>
                </a:solidFill>
                <a:highlight>
                  <a:srgbClr val="FFFFFF"/>
                </a:highlight>
                <a:latin typeface="Consolas"/>
                <a:ea typeface="Consolas"/>
                <a:cs typeface="Consolas"/>
                <a:sym typeface="Consolas"/>
              </a:rPr>
              <a:t>)</a:t>
            </a:r>
          </a:p>
          <a:p>
            <a:pPr lvl="0" rtl="0">
              <a:spcBef>
                <a:spcPts val="0"/>
              </a:spcBef>
              <a:buNone/>
            </a:pPr>
            <a:endParaRPr sz="1800">
              <a:solidFill>
                <a:schemeClr val="dk1"/>
              </a:solidFill>
              <a:highlight>
                <a:srgbClr val="FFFFFF"/>
              </a:highlight>
              <a:latin typeface="Consolas"/>
              <a:ea typeface="Consolas"/>
              <a:cs typeface="Consolas"/>
              <a:sym typeface="Consolas"/>
            </a:endParaRPr>
          </a:p>
          <a:p>
            <a:pPr lvl="0" rtl="0">
              <a:spcBef>
                <a:spcPts val="0"/>
              </a:spcBef>
              <a:buNone/>
            </a:pPr>
            <a:r>
              <a:rPr lang="en" sz="1800">
                <a:solidFill>
                  <a:schemeClr val="dk1"/>
                </a:solidFill>
                <a:highlight>
                  <a:srgbClr val="FFFFFF"/>
                </a:highlight>
                <a:latin typeface="Consolas"/>
                <a:ea typeface="Consolas"/>
                <a:cs typeface="Consolas"/>
                <a:sym typeface="Consolas"/>
              </a:rPr>
              <a:t>ButtonEventDemo().run()</a:t>
            </a:r>
          </a:p>
        </p:txBody>
      </p:sp>
      <p:sp>
        <p:nvSpPr>
          <p:cNvPr id="424" name="Shape 424"/>
          <p:cNvSpPr/>
          <p:nvPr/>
        </p:nvSpPr>
        <p:spPr>
          <a:xfrm>
            <a:off x="4782325" y="6060925"/>
            <a:ext cx="8304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 name="Shape 425"/>
          <p:cNvSpPr/>
          <p:nvPr/>
        </p:nvSpPr>
        <p:spPr>
          <a:xfrm>
            <a:off x="3870975" y="3689325"/>
            <a:ext cx="8304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426" name="Shape 426"/>
          <p:cNvCxnSpPr>
            <a:stCxn id="424" idx="0"/>
            <a:endCxn id="425" idx="2"/>
          </p:cNvCxnSpPr>
          <p:nvPr/>
        </p:nvCxnSpPr>
        <p:spPr>
          <a:xfrm rot="10800000">
            <a:off x="4286125" y="4054825"/>
            <a:ext cx="911400" cy="2006100"/>
          </a:xfrm>
          <a:prstGeom prst="straightConnector1">
            <a:avLst/>
          </a:prstGeom>
          <a:noFill/>
          <a:ln w="9525" cap="flat" cmpd="sng">
            <a:solidFill>
              <a:srgbClr val="FF0000"/>
            </a:solidFill>
            <a:prstDash val="solid"/>
            <a:round/>
            <a:headEnd type="none" w="lg" len="lg"/>
            <a:tailEnd type="triangle" w="lg" len="lg"/>
          </a:ln>
        </p:spPr>
      </p:cxnSp>
      <p:sp>
        <p:nvSpPr>
          <p:cNvPr id="427" name="Shape 427"/>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31</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1000"/>
                                        <p:tgtEl>
                                          <p:spTgt spid="424"/>
                                        </p:tgtEl>
                                      </p:cBhvr>
                                    </p:animEffect>
                                  </p:childTnLst>
                                </p:cTn>
                              </p:par>
                              <p:par>
                                <p:cTn id="8" presetID="10" presetClass="entr" presetSubtype="0" fill="hold" nodeType="withEffect">
                                  <p:stCondLst>
                                    <p:cond delay="0"/>
                                  </p:stCondLst>
                                  <p:childTnLst>
                                    <p:set>
                                      <p:cBhvr>
                                        <p:cTn id="9" dur="1" fill="hold">
                                          <p:stCondLst>
                                            <p:cond delay="0"/>
                                          </p:stCondLst>
                                        </p:cTn>
                                        <p:tgtEl>
                                          <p:spTgt spid="426"/>
                                        </p:tgtEl>
                                        <p:attrNameLst>
                                          <p:attrName>style.visibility</p:attrName>
                                        </p:attrNameLst>
                                      </p:cBhvr>
                                      <p:to>
                                        <p:strVal val="visible"/>
                                      </p:to>
                                    </p:set>
                                    <p:animEffect transition="in" filter="fade">
                                      <p:cBhvr>
                                        <p:cTn id="10" dur="1000"/>
                                        <p:tgtEl>
                                          <p:spTgt spid="426"/>
                                        </p:tgtEl>
                                      </p:cBhvr>
                                    </p:animEffect>
                                  </p:childTnLst>
                                </p:cTn>
                              </p:par>
                              <p:par>
                                <p:cTn id="11" presetID="10" presetClass="entr" presetSubtype="0" fill="hold" nodeType="withEffect">
                                  <p:stCondLst>
                                    <p:cond delay="0"/>
                                  </p:stCondLst>
                                  <p:childTnLst>
                                    <p:set>
                                      <p:cBhvr>
                                        <p:cTn id="12" dur="1" fill="hold">
                                          <p:stCondLst>
                                            <p:cond delay="0"/>
                                          </p:stCondLst>
                                        </p:cTn>
                                        <p:tgtEl>
                                          <p:spTgt spid="425"/>
                                        </p:tgtEl>
                                        <p:attrNameLst>
                                          <p:attrName>style.visibility</p:attrName>
                                        </p:attrNameLst>
                                      </p:cBhvr>
                                      <p:to>
                                        <p:strVal val="visible"/>
                                      </p:to>
                                    </p:set>
                                    <p:animEffect transition="in" filter="fade">
                                      <p:cBhvr>
                                        <p:cTn id="13"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650" y="195400"/>
            <a:ext cx="7974600" cy="1203900"/>
          </a:xfrm>
          <a:prstGeom prst="rect">
            <a:avLst/>
          </a:prstGeom>
        </p:spPr>
        <p:txBody>
          <a:bodyPr lIns="68575" tIns="68575" rIns="68575" bIns="68575" anchor="t" anchorCtr="0">
            <a:noAutofit/>
          </a:bodyPr>
          <a:lstStyle/>
          <a:p>
            <a:pPr lvl="0" rtl="0">
              <a:spcBef>
                <a:spcPts val="0"/>
              </a:spcBef>
              <a:buNone/>
            </a:pPr>
            <a:r>
              <a:rPr lang="en" dirty="0"/>
              <a:t>Another variation - you can define the </a:t>
            </a:r>
            <a:r>
              <a:rPr lang="en-US" dirty="0" smtClean="0"/>
              <a:t/>
            </a:r>
            <a:br>
              <a:rPr lang="en-US" dirty="0" smtClean="0"/>
            </a:br>
            <a:r>
              <a:rPr lang="en" b="1" dirty="0" smtClean="0"/>
              <a:t>id</a:t>
            </a:r>
            <a:r>
              <a:rPr lang="en" dirty="0" smtClean="0"/>
              <a:t> </a:t>
            </a:r>
            <a:r>
              <a:rPr lang="en" dirty="0"/>
              <a:t>attribute for a widget</a:t>
            </a:r>
          </a:p>
        </p:txBody>
      </p:sp>
      <p:sp>
        <p:nvSpPr>
          <p:cNvPr id="433" name="Shape 433"/>
          <p:cNvSpPr txBox="1"/>
          <p:nvPr/>
        </p:nvSpPr>
        <p:spPr>
          <a:xfrm>
            <a:off x="547975" y="1544325"/>
            <a:ext cx="7281299" cy="43671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000080"/>
                </a:solidFill>
                <a:highlight>
                  <a:srgbClr val="FFFFFF"/>
                </a:highlight>
                <a:latin typeface="Consolas"/>
                <a:ea typeface="Consolas"/>
                <a:cs typeface="Consolas"/>
                <a:sym typeface="Consolas"/>
              </a:rPr>
              <a:t>BoxLayout</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orientation</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'vertical'</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Button</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"Press me"</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006666"/>
                </a:solidFill>
                <a:highlight>
                  <a:srgbClr val="FFFFFF"/>
                </a:highlight>
                <a:latin typeface="Consolas"/>
                <a:ea typeface="Consolas"/>
                <a:cs typeface="Consolas"/>
                <a:sym typeface="Consolas"/>
              </a:rPr>
              <a:t>on_press</a:t>
            </a: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app</a:t>
            </a:r>
            <a:r>
              <a:rPr lang="en" sz="2400">
                <a:solidFill>
                  <a:schemeClr val="dk1"/>
                </a:solidFill>
                <a:highlight>
                  <a:srgbClr val="FFFFFF"/>
                </a:highlight>
                <a:latin typeface="Consolas"/>
                <a:ea typeface="Consolas"/>
                <a:cs typeface="Consolas"/>
                <a:sym typeface="Consolas"/>
              </a:rPr>
              <a:t>.handle_pressed()</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Label</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id</a:t>
            </a:r>
            <a:r>
              <a:rPr lang="en" sz="2400">
                <a:solidFill>
                  <a:schemeClr val="dk1"/>
                </a:solidFill>
                <a:highlight>
                  <a:srgbClr val="FFFFFF"/>
                </a:highlight>
                <a:latin typeface="Consolas"/>
                <a:ea typeface="Consolas"/>
                <a:cs typeface="Consolas"/>
                <a:sym typeface="Consolas"/>
              </a:rPr>
              <a:t>: my_label</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"Hello world"</a:t>
            </a:r>
          </a:p>
          <a:p>
            <a:pPr lvl="0" rtl="0">
              <a:spcBef>
                <a:spcPts val="0"/>
              </a:spcBef>
              <a:buNone/>
            </a:pPr>
            <a:r>
              <a:rPr lang="en" sz="2400" b="1">
                <a:solidFill>
                  <a:srgbClr val="008000"/>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font_size</a:t>
            </a:r>
            <a:r>
              <a:rPr lang="en" sz="2400">
                <a:solidFill>
                  <a:schemeClr val="dk1"/>
                </a:solidFill>
                <a:highlight>
                  <a:srgbClr val="FFFFFF"/>
                </a:highlight>
                <a:latin typeface="Consolas"/>
                <a:ea typeface="Consolas"/>
                <a:cs typeface="Consolas"/>
                <a:sym typeface="Consolas"/>
              </a:rPr>
              <a:t>: </a:t>
            </a:r>
            <a:r>
              <a:rPr lang="en" sz="2400">
                <a:solidFill>
                  <a:srgbClr val="0000FF"/>
                </a:solidFill>
                <a:highlight>
                  <a:srgbClr val="FFFFFF"/>
                </a:highlight>
                <a:latin typeface="Consolas"/>
                <a:ea typeface="Consolas"/>
                <a:cs typeface="Consolas"/>
                <a:sym typeface="Consolas"/>
              </a:rPr>
              <a:t>42</a:t>
            </a:r>
          </a:p>
        </p:txBody>
      </p:sp>
      <p:sp>
        <p:nvSpPr>
          <p:cNvPr id="434" name="Shape 434"/>
          <p:cNvSpPr/>
          <p:nvPr/>
        </p:nvSpPr>
        <p:spPr>
          <a:xfrm>
            <a:off x="1643925" y="4284175"/>
            <a:ext cx="23247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32</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20650" y="195400"/>
            <a:ext cx="7974600" cy="1203900"/>
          </a:xfrm>
          <a:prstGeom prst="rect">
            <a:avLst/>
          </a:prstGeom>
        </p:spPr>
        <p:txBody>
          <a:bodyPr lIns="68575" tIns="68575" rIns="68575" bIns="68575" anchor="t" anchorCtr="0">
            <a:noAutofit/>
          </a:bodyPr>
          <a:lstStyle/>
          <a:p>
            <a:pPr lvl="0" rtl="0">
              <a:spcBef>
                <a:spcPts val="0"/>
              </a:spcBef>
              <a:buNone/>
            </a:pPr>
            <a:r>
              <a:rPr lang="en"/>
              <a:t>This allows you to access a widget from Python using </a:t>
            </a:r>
            <a:r>
              <a:rPr lang="en" b="1"/>
              <a:t>self.root.ids</a:t>
            </a:r>
          </a:p>
        </p:txBody>
      </p:sp>
      <p:sp>
        <p:nvSpPr>
          <p:cNvPr id="441" name="Shape 441"/>
          <p:cNvSpPr txBox="1"/>
          <p:nvPr/>
        </p:nvSpPr>
        <p:spPr>
          <a:xfrm>
            <a:off x="547975" y="1544325"/>
            <a:ext cx="8053499" cy="4865399"/>
          </a:xfrm>
          <a:prstGeom prst="rect">
            <a:avLst/>
          </a:prstGeom>
          <a:noFill/>
          <a:ln>
            <a:noFill/>
          </a:ln>
        </p:spPr>
        <p:txBody>
          <a:bodyPr lIns="91425" tIns="91425" rIns="91425" bIns="91425" anchor="ctr" anchorCtr="0">
            <a:noAutofit/>
          </a:bodyPr>
          <a:lstStyle/>
          <a:p>
            <a:pPr lvl="0" rtl="0">
              <a:spcBef>
                <a:spcPts val="0"/>
              </a:spcBef>
              <a:buNone/>
            </a:pPr>
            <a:r>
              <a:rPr lang="en" sz="1800" b="1">
                <a:solidFill>
                  <a:srgbClr val="000080"/>
                </a:solidFill>
                <a:highlight>
                  <a:srgbClr val="FFFFFF"/>
                </a:highlight>
                <a:latin typeface="Consolas"/>
                <a:ea typeface="Consolas"/>
                <a:cs typeface="Consolas"/>
                <a:sym typeface="Consolas"/>
              </a:rPr>
              <a:t>from </a:t>
            </a:r>
            <a:r>
              <a:rPr lang="en" sz="1800">
                <a:solidFill>
                  <a:schemeClr val="dk1"/>
                </a:solidFill>
                <a:highlight>
                  <a:srgbClr val="FFFFFF"/>
                </a:highlight>
                <a:latin typeface="Consolas"/>
                <a:ea typeface="Consolas"/>
                <a:cs typeface="Consolas"/>
                <a:sym typeface="Consolas"/>
              </a:rPr>
              <a:t>kivy.app </a:t>
            </a: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App</a:t>
            </a:r>
          </a:p>
          <a:p>
            <a:pPr lvl="0" rtl="0">
              <a:spcBef>
                <a:spcPts val="0"/>
              </a:spcBef>
              <a:buNone/>
            </a:pPr>
            <a:r>
              <a:rPr lang="en" sz="1800" b="1">
                <a:solidFill>
                  <a:srgbClr val="000080"/>
                </a:solidFill>
                <a:highlight>
                  <a:srgbClr val="FFFFFF"/>
                </a:highlight>
                <a:latin typeface="Consolas"/>
                <a:ea typeface="Consolas"/>
                <a:cs typeface="Consolas"/>
                <a:sym typeface="Consolas"/>
              </a:rPr>
              <a:t>from </a:t>
            </a:r>
            <a:r>
              <a:rPr lang="en" sz="1800">
                <a:solidFill>
                  <a:schemeClr val="dk1"/>
                </a:solidFill>
                <a:highlight>
                  <a:srgbClr val="FFFFFF"/>
                </a:highlight>
                <a:latin typeface="Consolas"/>
                <a:ea typeface="Consolas"/>
                <a:cs typeface="Consolas"/>
                <a:sym typeface="Consolas"/>
              </a:rPr>
              <a:t>kivy.lang </a:t>
            </a: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Builder</a:t>
            </a:r>
          </a:p>
          <a:p>
            <a:pPr lvl="0" rtl="0">
              <a:spcBef>
                <a:spcPts val="0"/>
              </a:spcBef>
              <a:buNone/>
            </a:pPr>
            <a:r>
              <a:rPr lang="en" sz="1800" b="1">
                <a:solidFill>
                  <a:srgbClr val="000080"/>
                </a:solidFill>
                <a:highlight>
                  <a:srgbClr val="FFFFFF"/>
                </a:highlight>
                <a:latin typeface="Consolas"/>
                <a:ea typeface="Consolas"/>
                <a:cs typeface="Consolas"/>
                <a:sym typeface="Consolas"/>
              </a:rPr>
              <a:t>import </a:t>
            </a:r>
            <a:r>
              <a:rPr lang="en" sz="1800">
                <a:solidFill>
                  <a:schemeClr val="dk1"/>
                </a:solidFill>
                <a:highlight>
                  <a:srgbClr val="FFFFFF"/>
                </a:highlight>
                <a:latin typeface="Consolas"/>
                <a:ea typeface="Consolas"/>
                <a:cs typeface="Consolas"/>
                <a:sym typeface="Consolas"/>
              </a:rPr>
              <a:t>random</a:t>
            </a:r>
          </a:p>
          <a:p>
            <a:pPr lvl="0" rtl="0">
              <a:spcBef>
                <a:spcPts val="0"/>
              </a:spcBef>
              <a:buNone/>
            </a:pPr>
            <a:endParaRPr sz="1800">
              <a:solidFill>
                <a:schemeClr val="dk1"/>
              </a:solidFill>
              <a:highlight>
                <a:srgbClr val="FFFFFF"/>
              </a:highlight>
              <a:latin typeface="Consolas"/>
              <a:ea typeface="Consolas"/>
              <a:cs typeface="Consolas"/>
              <a:sym typeface="Consolas"/>
            </a:endParaRPr>
          </a:p>
          <a:p>
            <a:pPr lvl="0" rtl="0">
              <a:spcBef>
                <a:spcPts val="0"/>
              </a:spcBef>
              <a:buNone/>
            </a:pPr>
            <a:r>
              <a:rPr lang="en" sz="1800" b="1">
                <a:solidFill>
                  <a:srgbClr val="000080"/>
                </a:solidFill>
                <a:highlight>
                  <a:srgbClr val="FFFFFF"/>
                </a:highlight>
                <a:latin typeface="Consolas"/>
                <a:ea typeface="Consolas"/>
                <a:cs typeface="Consolas"/>
                <a:sym typeface="Consolas"/>
              </a:rPr>
              <a:t>class </a:t>
            </a:r>
            <a:r>
              <a:rPr lang="en" sz="1800">
                <a:solidFill>
                  <a:schemeClr val="dk1"/>
                </a:solidFill>
                <a:highlight>
                  <a:srgbClr val="FFFFFF"/>
                </a:highlight>
                <a:latin typeface="Consolas"/>
                <a:ea typeface="Consolas"/>
                <a:cs typeface="Consolas"/>
                <a:sym typeface="Consolas"/>
              </a:rPr>
              <a:t>IDDemo(App):</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build(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.title = </a:t>
            </a:r>
            <a:r>
              <a:rPr lang="en" sz="1800" b="1">
                <a:solidFill>
                  <a:srgbClr val="008080"/>
                </a:solidFill>
                <a:highlight>
                  <a:srgbClr val="FFFFFF"/>
                </a:highlight>
                <a:latin typeface="Consolas"/>
                <a:ea typeface="Consolas"/>
                <a:cs typeface="Consolas"/>
                <a:sym typeface="Consolas"/>
              </a:rPr>
              <a:t>"Demoing the id attribute"</a:t>
            </a:r>
          </a:p>
          <a:p>
            <a:pPr lvl="0" rtl="0">
              <a:spcBef>
                <a:spcPts val="0"/>
              </a:spcBef>
              <a:buNone/>
            </a:pPr>
            <a:r>
              <a:rPr lang="en" sz="1800" b="1">
                <a:solidFill>
                  <a:srgbClr val="008080"/>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 = Builder.load_file(</a:t>
            </a:r>
            <a:r>
              <a:rPr lang="en" sz="1800" b="1">
                <a:solidFill>
                  <a:srgbClr val="008080"/>
                </a:solidFill>
                <a:highlight>
                  <a:srgbClr val="FFFFFF"/>
                </a:highlight>
                <a:latin typeface="Consolas"/>
                <a:ea typeface="Consolas"/>
                <a:cs typeface="Consolas"/>
                <a:sym typeface="Consolas"/>
              </a:rPr>
              <a:t>'id_demo.kv'</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return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a:t>
            </a:r>
          </a:p>
          <a:p>
            <a:pPr lvl="0" rtl="0">
              <a:spcBef>
                <a:spcPts val="0"/>
              </a:spcBef>
              <a:buNone/>
            </a:pPr>
            <a:endParaRPr sz="1800">
              <a:solidFill>
                <a:schemeClr val="dk1"/>
              </a:solidFill>
              <a:highlight>
                <a:srgbClr val="FFFFFF"/>
              </a:highlight>
              <a:latin typeface="Consolas"/>
              <a:ea typeface="Consolas"/>
              <a:cs typeface="Consolas"/>
              <a:sym typeface="Consolas"/>
            </a:endParaRP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handle_pressed(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if </a:t>
            </a:r>
            <a:r>
              <a:rPr lang="en" sz="1800">
                <a:solidFill>
                  <a:schemeClr val="dk1"/>
                </a:solidFill>
                <a:highlight>
                  <a:srgbClr val="FFFFFF"/>
                </a:highlight>
                <a:latin typeface="Consolas"/>
                <a:ea typeface="Consolas"/>
                <a:cs typeface="Consolas"/>
                <a:sym typeface="Consolas"/>
              </a:rPr>
              <a:t>random.randint(</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10</a:t>
            </a:r>
            <a:r>
              <a:rPr lang="en" sz="1800">
                <a:solidFill>
                  <a:schemeClr val="dk1"/>
                </a:solidFill>
                <a:highlight>
                  <a:srgbClr val="FFFFFF"/>
                </a:highlight>
                <a:latin typeface="Consolas"/>
                <a:ea typeface="Consolas"/>
                <a:cs typeface="Consolas"/>
                <a:sym typeface="Consolas"/>
              </a:rPr>
              <a:t>) &lt;= </a:t>
            </a:r>
            <a:r>
              <a:rPr lang="en" sz="1800">
                <a:solidFill>
                  <a:srgbClr val="0000FF"/>
                </a:solidFill>
                <a:highlight>
                  <a:srgbClr val="FFFFFF"/>
                </a:highlight>
                <a:latin typeface="Consolas"/>
                <a:ea typeface="Consolas"/>
                <a:cs typeface="Consolas"/>
                <a:sym typeface="Consolas"/>
              </a:rPr>
              <a:t>5</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.root.ids.my_label.text = </a:t>
            </a:r>
            <a:r>
              <a:rPr lang="en" sz="1800" b="1">
                <a:solidFill>
                  <a:srgbClr val="008080"/>
                </a:solidFill>
                <a:highlight>
                  <a:srgbClr val="FFFFFF"/>
                </a:highlight>
                <a:latin typeface="Consolas"/>
                <a:ea typeface="Consolas"/>
                <a:cs typeface="Consolas"/>
                <a:sym typeface="Consolas"/>
              </a:rPr>
              <a:t>"ouch!!"</a:t>
            </a:r>
          </a:p>
          <a:p>
            <a:pPr lvl="0" rtl="0">
              <a:spcBef>
                <a:spcPts val="0"/>
              </a:spcBef>
              <a:buNone/>
            </a:pPr>
            <a:r>
              <a:rPr lang="en" sz="1800" b="1">
                <a:solidFill>
                  <a:srgbClr val="008080"/>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else</a:t>
            </a:r>
            <a:r>
              <a:rPr lang="en" sz="1800">
                <a:solidFill>
                  <a:schemeClr val="dk1"/>
                </a:solidFill>
                <a:highlight>
                  <a:srgbClr val="FFFFFF"/>
                </a:highlight>
                <a:latin typeface="Consolas"/>
                <a:ea typeface="Consolas"/>
                <a:cs typeface="Consolas"/>
                <a:sym typeface="Consolas"/>
              </a:rPr>
              <a:t>:</a:t>
            </a:r>
          </a:p>
          <a:p>
            <a:pPr lvl="0" rtl="0">
              <a:spcBef>
                <a:spcPts val="0"/>
              </a:spcBef>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.root.ids.my_label.text = </a:t>
            </a:r>
            <a:r>
              <a:rPr lang="en" sz="1800" b="1">
                <a:solidFill>
                  <a:srgbClr val="008080"/>
                </a:solidFill>
                <a:highlight>
                  <a:srgbClr val="FFFFFF"/>
                </a:highlight>
                <a:latin typeface="Consolas"/>
                <a:ea typeface="Consolas"/>
                <a:cs typeface="Consolas"/>
                <a:sym typeface="Consolas"/>
              </a:rPr>
              <a:t>"stop that!!"</a:t>
            </a:r>
          </a:p>
          <a:p>
            <a:pPr lvl="0" rtl="0">
              <a:spcBef>
                <a:spcPts val="0"/>
              </a:spcBef>
              <a:buNone/>
            </a:pPr>
            <a:endParaRPr sz="1800" b="1">
              <a:solidFill>
                <a:srgbClr val="008080"/>
              </a:solidFill>
              <a:highlight>
                <a:srgbClr val="FFFFFF"/>
              </a:highlight>
              <a:latin typeface="Consolas"/>
              <a:ea typeface="Consolas"/>
              <a:cs typeface="Consolas"/>
              <a:sym typeface="Consolas"/>
            </a:endParaRPr>
          </a:p>
          <a:p>
            <a:pPr lvl="0" rtl="0">
              <a:spcBef>
                <a:spcPts val="0"/>
              </a:spcBef>
              <a:buNone/>
            </a:pPr>
            <a:r>
              <a:rPr lang="en" sz="1800">
                <a:solidFill>
                  <a:schemeClr val="dk1"/>
                </a:solidFill>
                <a:highlight>
                  <a:srgbClr val="FFFFFF"/>
                </a:highlight>
                <a:latin typeface="Consolas"/>
                <a:ea typeface="Consolas"/>
                <a:cs typeface="Consolas"/>
                <a:sym typeface="Consolas"/>
              </a:rPr>
              <a:t>app = IDDemo()</a:t>
            </a:r>
          </a:p>
          <a:p>
            <a:pPr lvl="0" rtl="0">
              <a:spcBef>
                <a:spcPts val="0"/>
              </a:spcBef>
              <a:buNone/>
            </a:pPr>
            <a:r>
              <a:rPr lang="en" sz="1800">
                <a:solidFill>
                  <a:schemeClr val="dk1"/>
                </a:solidFill>
                <a:highlight>
                  <a:srgbClr val="FFFFFF"/>
                </a:highlight>
                <a:latin typeface="Consolas"/>
                <a:ea typeface="Consolas"/>
                <a:cs typeface="Consolas"/>
                <a:sym typeface="Consolas"/>
              </a:rPr>
              <a:t>app.run()</a:t>
            </a:r>
          </a:p>
        </p:txBody>
      </p:sp>
      <p:sp>
        <p:nvSpPr>
          <p:cNvPr id="442" name="Shape 442"/>
          <p:cNvSpPr/>
          <p:nvPr/>
        </p:nvSpPr>
        <p:spPr>
          <a:xfrm>
            <a:off x="2009250" y="4798950"/>
            <a:ext cx="3437399"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 name="Shape 443"/>
          <p:cNvSpPr/>
          <p:nvPr/>
        </p:nvSpPr>
        <p:spPr>
          <a:xfrm>
            <a:off x="2009250" y="5349875"/>
            <a:ext cx="3437399"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 name="Shape 444"/>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33</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71500" y="1374325"/>
            <a:ext cx="5408400" cy="4895999"/>
          </a:xfrm>
          <a:prstGeom prst="rect">
            <a:avLst/>
          </a:prstGeom>
        </p:spPr>
        <p:txBody>
          <a:bodyPr lIns="68575" tIns="68575" rIns="68575" bIns="68575" anchor="t" anchorCtr="0">
            <a:noAutofit/>
          </a:bodyPr>
          <a:lstStyle/>
          <a:p>
            <a:pPr marL="0" lvl="0" indent="0" rtl="0">
              <a:spcBef>
                <a:spcPts val="0"/>
              </a:spcBef>
              <a:buNone/>
            </a:pPr>
            <a:endParaRPr dirty="0"/>
          </a:p>
          <a:p>
            <a:pPr marL="457200" lvl="0" indent="-342900" rtl="0">
              <a:spcBef>
                <a:spcPts val="0"/>
              </a:spcBef>
              <a:buClr>
                <a:srgbClr val="000000"/>
              </a:buClr>
              <a:buSzPct val="75000"/>
            </a:pPr>
            <a:r>
              <a:rPr lang="en" dirty="0"/>
              <a:t>The </a:t>
            </a:r>
            <a:r>
              <a:rPr lang="en" b="1" dirty="0"/>
              <a:t>App</a:t>
            </a:r>
            <a:r>
              <a:rPr lang="en" dirty="0"/>
              <a:t> class is the “</a:t>
            </a:r>
            <a:r>
              <a:rPr lang="en" b="1" dirty="0"/>
              <a:t>controller</a:t>
            </a:r>
            <a:r>
              <a:rPr lang="en" dirty="0"/>
              <a:t>” - </a:t>
            </a:r>
            <a:br>
              <a:rPr lang="en" dirty="0"/>
            </a:br>
            <a:r>
              <a:rPr lang="en" dirty="0"/>
              <a:t>it’s in charge of program </a:t>
            </a:r>
            <a:r>
              <a:rPr lang="en" dirty="0" err="1"/>
              <a:t>behaviour</a:t>
            </a:r>
            <a:endParaRPr lang="en" dirty="0"/>
          </a:p>
          <a:p>
            <a:pPr marL="0" lvl="0" indent="0" rtl="0">
              <a:spcBef>
                <a:spcPts val="0"/>
              </a:spcBef>
              <a:buNone/>
            </a:pPr>
            <a:endParaRPr dirty="0"/>
          </a:p>
          <a:p>
            <a:pPr marL="457200" lvl="0" indent="-342900" rtl="0">
              <a:spcBef>
                <a:spcPts val="0"/>
              </a:spcBef>
              <a:buClr>
                <a:srgbClr val="000000"/>
              </a:buClr>
              <a:buSzPct val="75000"/>
            </a:pPr>
            <a:r>
              <a:rPr lang="en" dirty="0"/>
              <a:t>The </a:t>
            </a:r>
            <a:r>
              <a:rPr lang="en" b="1" dirty="0" err="1"/>
              <a:t>Kv</a:t>
            </a:r>
            <a:r>
              <a:rPr lang="en" b="1" dirty="0"/>
              <a:t> code</a:t>
            </a:r>
            <a:r>
              <a:rPr lang="en" dirty="0"/>
              <a:t> is the “</a:t>
            </a:r>
            <a:r>
              <a:rPr lang="en" b="1" dirty="0"/>
              <a:t>view</a:t>
            </a:r>
            <a:r>
              <a:rPr lang="en" dirty="0"/>
              <a:t>” - </a:t>
            </a:r>
            <a:br>
              <a:rPr lang="en" dirty="0"/>
            </a:br>
            <a:r>
              <a:rPr lang="en" dirty="0"/>
              <a:t>it’s what the program looks like</a:t>
            </a:r>
          </a:p>
          <a:p>
            <a:pPr marL="0" lvl="0" indent="0" rtl="0">
              <a:spcBef>
                <a:spcPts val="0"/>
              </a:spcBef>
              <a:buNone/>
            </a:pPr>
            <a:endParaRPr dirty="0"/>
          </a:p>
          <a:p>
            <a:pPr marL="457200" lvl="0" indent="-342900" rtl="0">
              <a:spcBef>
                <a:spcPts val="0"/>
              </a:spcBef>
              <a:buClr>
                <a:srgbClr val="000000"/>
              </a:buClr>
              <a:buSzPct val="75000"/>
            </a:pPr>
            <a:r>
              <a:rPr lang="en" dirty="0"/>
              <a:t>What’s the “</a:t>
            </a:r>
            <a:r>
              <a:rPr lang="en" b="1" dirty="0"/>
              <a:t>model</a:t>
            </a:r>
            <a:r>
              <a:rPr lang="en" dirty="0"/>
              <a:t>”?</a:t>
            </a:r>
          </a:p>
          <a:p>
            <a:pPr marL="914400" lvl="1" indent="-228600" rtl="0">
              <a:spcBef>
                <a:spcPts val="0"/>
              </a:spcBef>
            </a:pPr>
            <a:r>
              <a:rPr lang="en" dirty="0"/>
              <a:t>Data/state of the App</a:t>
            </a:r>
          </a:p>
          <a:p>
            <a:pPr marL="914400" lvl="1" indent="-228600" rtl="0">
              <a:spcBef>
                <a:spcPts val="0"/>
              </a:spcBef>
            </a:pPr>
            <a:r>
              <a:rPr lang="en" dirty="0"/>
              <a:t>Special Kivy class variables added to your </a:t>
            </a:r>
            <a:r>
              <a:rPr lang="en" b="1" dirty="0"/>
              <a:t>App</a:t>
            </a:r>
            <a:r>
              <a:rPr lang="en" dirty="0"/>
              <a:t> class</a:t>
            </a:r>
          </a:p>
          <a:p>
            <a:pPr marL="914400" lvl="1" indent="-228600" rtl="0">
              <a:spcBef>
                <a:spcPts val="0"/>
              </a:spcBef>
            </a:pPr>
            <a:r>
              <a:rPr lang="en" dirty="0"/>
              <a:t>They are called </a:t>
            </a:r>
            <a:r>
              <a:rPr lang="en" b="1" dirty="0"/>
              <a:t>Properties</a:t>
            </a:r>
          </a:p>
        </p:txBody>
      </p:sp>
      <p:sp>
        <p:nvSpPr>
          <p:cNvPr id="450" name="Shape 450"/>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dirty="0"/>
              <a:t>Kivy uses a best-practice design strategy called </a:t>
            </a:r>
            <a:r>
              <a:rPr lang="en" sz="3400" b="1" dirty="0"/>
              <a:t>Model-View-Controller (MVC)</a:t>
            </a:r>
          </a:p>
        </p:txBody>
      </p:sp>
      <p:pic>
        <p:nvPicPr>
          <p:cNvPr id="451" name="Shape 451"/>
          <p:cNvPicPr preferRelativeResize="0"/>
          <p:nvPr/>
        </p:nvPicPr>
        <p:blipFill>
          <a:blip r:embed="rId3">
            <a:alphaModFix/>
          </a:blip>
          <a:stretch>
            <a:fillRect/>
          </a:stretch>
        </p:blipFill>
        <p:spPr>
          <a:xfrm>
            <a:off x="5708950" y="1993775"/>
            <a:ext cx="3324649" cy="3657098"/>
          </a:xfrm>
          <a:prstGeom prst="rect">
            <a:avLst/>
          </a:prstGeom>
          <a:noFill/>
          <a:ln>
            <a:noFill/>
          </a:ln>
        </p:spPr>
      </p:pic>
      <p:sp>
        <p:nvSpPr>
          <p:cNvPr id="452" name="Shape 452"/>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34</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20650" y="195375"/>
            <a:ext cx="7854299" cy="1403700"/>
          </a:xfrm>
          <a:prstGeom prst="rect">
            <a:avLst/>
          </a:prstGeom>
        </p:spPr>
        <p:txBody>
          <a:bodyPr lIns="68575" tIns="68575" rIns="68575" bIns="68575" anchor="t" anchorCtr="0">
            <a:noAutofit/>
          </a:bodyPr>
          <a:lstStyle/>
          <a:p>
            <a:pPr lvl="0" rtl="0">
              <a:spcBef>
                <a:spcPts val="0"/>
              </a:spcBef>
              <a:buNone/>
            </a:pPr>
            <a:r>
              <a:rPr lang="en" sz="3400"/>
              <a:t>Example - adding a </a:t>
            </a:r>
            <a:r>
              <a:rPr lang="en" sz="3400" b="1"/>
              <a:t>StringProperty </a:t>
            </a:r>
            <a:r>
              <a:rPr lang="en" sz="3400"/>
              <a:t>class variable</a:t>
            </a:r>
          </a:p>
        </p:txBody>
      </p:sp>
      <p:sp>
        <p:nvSpPr>
          <p:cNvPr id="458" name="Shape 458"/>
          <p:cNvSpPr txBox="1"/>
          <p:nvPr/>
        </p:nvSpPr>
        <p:spPr>
          <a:xfrm>
            <a:off x="498150" y="1477900"/>
            <a:ext cx="7854299" cy="5031299"/>
          </a:xfrm>
          <a:prstGeom prst="rect">
            <a:avLst/>
          </a:prstGeom>
          <a:noFill/>
          <a:ln>
            <a:noFill/>
          </a:ln>
        </p:spPr>
        <p:txBody>
          <a:bodyPr lIns="91425" tIns="91425" rIns="91425" bIns="91425" anchor="ctr" anchorCtr="0">
            <a:noAutofit/>
          </a:bodyPr>
          <a:lstStyle/>
          <a:p>
            <a:pPr lvl="0" rtl="0">
              <a:spcBef>
                <a:spcPts val="0"/>
              </a:spcBef>
              <a:buNone/>
            </a:pPr>
            <a:r>
              <a:rPr lang="en" sz="2000" b="1">
                <a:solidFill>
                  <a:srgbClr val="000080"/>
                </a:solidFill>
                <a:highlight>
                  <a:srgbClr val="FFFFFF"/>
                </a:highlight>
                <a:latin typeface="Consolas"/>
                <a:ea typeface="Consolas"/>
                <a:cs typeface="Consolas"/>
                <a:sym typeface="Consolas"/>
              </a:rPr>
              <a:t>from </a:t>
            </a:r>
            <a:r>
              <a:rPr lang="en" sz="2000">
                <a:solidFill>
                  <a:schemeClr val="dk1"/>
                </a:solidFill>
                <a:highlight>
                  <a:srgbClr val="FFFFFF"/>
                </a:highlight>
                <a:latin typeface="Consolas"/>
                <a:ea typeface="Consolas"/>
                <a:cs typeface="Consolas"/>
                <a:sym typeface="Consolas"/>
              </a:rPr>
              <a:t>kivy.app </a:t>
            </a:r>
            <a:r>
              <a:rPr lang="en" sz="2000" b="1">
                <a:solidFill>
                  <a:srgbClr val="000080"/>
                </a:solidFill>
                <a:highlight>
                  <a:srgbClr val="FFFFFF"/>
                </a:highlight>
                <a:latin typeface="Consolas"/>
                <a:ea typeface="Consolas"/>
                <a:cs typeface="Consolas"/>
                <a:sym typeface="Consolas"/>
              </a:rPr>
              <a:t>import </a:t>
            </a:r>
            <a:r>
              <a:rPr lang="en" sz="2000">
                <a:solidFill>
                  <a:schemeClr val="dk1"/>
                </a:solidFill>
                <a:highlight>
                  <a:srgbClr val="FFFFFF"/>
                </a:highlight>
                <a:latin typeface="Consolas"/>
                <a:ea typeface="Consolas"/>
                <a:cs typeface="Consolas"/>
                <a:sym typeface="Consolas"/>
              </a:rPr>
              <a:t>App</a:t>
            </a:r>
          </a:p>
          <a:p>
            <a:pPr lvl="0" rtl="0">
              <a:spcBef>
                <a:spcPts val="0"/>
              </a:spcBef>
              <a:buNone/>
            </a:pPr>
            <a:r>
              <a:rPr lang="en" sz="2000" b="1">
                <a:solidFill>
                  <a:srgbClr val="000080"/>
                </a:solidFill>
                <a:highlight>
                  <a:srgbClr val="FFFFFF"/>
                </a:highlight>
                <a:latin typeface="Consolas"/>
                <a:ea typeface="Consolas"/>
                <a:cs typeface="Consolas"/>
                <a:sym typeface="Consolas"/>
              </a:rPr>
              <a:t>from </a:t>
            </a:r>
            <a:r>
              <a:rPr lang="en" sz="2000">
                <a:solidFill>
                  <a:schemeClr val="dk1"/>
                </a:solidFill>
                <a:highlight>
                  <a:srgbClr val="FFFFFF"/>
                </a:highlight>
                <a:latin typeface="Consolas"/>
                <a:ea typeface="Consolas"/>
                <a:cs typeface="Consolas"/>
                <a:sym typeface="Consolas"/>
              </a:rPr>
              <a:t>kivy.lang </a:t>
            </a:r>
            <a:r>
              <a:rPr lang="en" sz="2000" b="1">
                <a:solidFill>
                  <a:srgbClr val="000080"/>
                </a:solidFill>
                <a:highlight>
                  <a:srgbClr val="FFFFFF"/>
                </a:highlight>
                <a:latin typeface="Consolas"/>
                <a:ea typeface="Consolas"/>
                <a:cs typeface="Consolas"/>
                <a:sym typeface="Consolas"/>
              </a:rPr>
              <a:t>import </a:t>
            </a:r>
            <a:r>
              <a:rPr lang="en" sz="2000">
                <a:solidFill>
                  <a:schemeClr val="dk1"/>
                </a:solidFill>
                <a:highlight>
                  <a:srgbClr val="FFFFFF"/>
                </a:highlight>
                <a:latin typeface="Consolas"/>
                <a:ea typeface="Consolas"/>
                <a:cs typeface="Consolas"/>
                <a:sym typeface="Consolas"/>
              </a:rPr>
              <a:t>Builder</a:t>
            </a:r>
          </a:p>
          <a:p>
            <a:pPr lvl="0" rtl="0">
              <a:spcBef>
                <a:spcPts val="0"/>
              </a:spcBef>
              <a:buNone/>
            </a:pPr>
            <a:r>
              <a:rPr lang="en" sz="2000" b="1">
                <a:solidFill>
                  <a:srgbClr val="000080"/>
                </a:solidFill>
                <a:highlight>
                  <a:srgbClr val="FFFFFF"/>
                </a:highlight>
                <a:latin typeface="Consolas"/>
                <a:ea typeface="Consolas"/>
                <a:cs typeface="Consolas"/>
                <a:sym typeface="Consolas"/>
              </a:rPr>
              <a:t>from </a:t>
            </a:r>
            <a:r>
              <a:rPr lang="en" sz="2000">
                <a:solidFill>
                  <a:schemeClr val="dk1"/>
                </a:solidFill>
                <a:highlight>
                  <a:srgbClr val="FFFFFF"/>
                </a:highlight>
                <a:latin typeface="Consolas"/>
                <a:ea typeface="Consolas"/>
                <a:cs typeface="Consolas"/>
                <a:sym typeface="Consolas"/>
              </a:rPr>
              <a:t>kivy.app </a:t>
            </a:r>
            <a:r>
              <a:rPr lang="en" sz="2000" b="1">
                <a:solidFill>
                  <a:srgbClr val="000080"/>
                </a:solidFill>
                <a:highlight>
                  <a:srgbClr val="FFFFFF"/>
                </a:highlight>
                <a:latin typeface="Consolas"/>
                <a:ea typeface="Consolas"/>
                <a:cs typeface="Consolas"/>
                <a:sym typeface="Consolas"/>
              </a:rPr>
              <a:t>import </a:t>
            </a:r>
            <a:r>
              <a:rPr lang="en" sz="2000">
                <a:solidFill>
                  <a:schemeClr val="dk1"/>
                </a:solidFill>
                <a:highlight>
                  <a:srgbClr val="FFFFFF"/>
                </a:highlight>
                <a:latin typeface="Consolas"/>
                <a:ea typeface="Consolas"/>
                <a:cs typeface="Consolas"/>
                <a:sym typeface="Consolas"/>
              </a:rPr>
              <a:t>StringProperty</a:t>
            </a:r>
          </a:p>
          <a:p>
            <a:pPr lvl="0" rtl="0">
              <a:spcBef>
                <a:spcPts val="0"/>
              </a:spcBef>
              <a:buNone/>
            </a:pPr>
            <a:endParaRPr sz="2000">
              <a:solidFill>
                <a:schemeClr val="dk1"/>
              </a:solidFill>
              <a:highlight>
                <a:srgbClr val="FFFFFF"/>
              </a:highlight>
              <a:latin typeface="Consolas"/>
              <a:ea typeface="Consolas"/>
              <a:cs typeface="Consolas"/>
              <a:sym typeface="Consolas"/>
            </a:endParaRPr>
          </a:p>
          <a:p>
            <a:pPr lvl="0" rtl="0">
              <a:spcBef>
                <a:spcPts val="0"/>
              </a:spcBef>
              <a:buNone/>
            </a:pPr>
            <a:r>
              <a:rPr lang="en" sz="2000" b="1">
                <a:solidFill>
                  <a:srgbClr val="000080"/>
                </a:solidFill>
                <a:highlight>
                  <a:srgbClr val="FFFFFF"/>
                </a:highlight>
                <a:latin typeface="Consolas"/>
                <a:ea typeface="Consolas"/>
                <a:cs typeface="Consolas"/>
                <a:sym typeface="Consolas"/>
              </a:rPr>
              <a:t>class </a:t>
            </a:r>
            <a:r>
              <a:rPr lang="en" sz="2000">
                <a:solidFill>
                  <a:schemeClr val="dk1"/>
                </a:solidFill>
                <a:highlight>
                  <a:srgbClr val="FFFFFF"/>
                </a:highlight>
                <a:latin typeface="Consolas"/>
                <a:ea typeface="Consolas"/>
                <a:cs typeface="Consolas"/>
                <a:sym typeface="Consolas"/>
              </a:rPr>
              <a:t>MVCDemo(App):</a:t>
            </a:r>
          </a:p>
          <a:p>
            <a:pPr lvl="0" rtl="0">
              <a:spcBef>
                <a:spcPts val="0"/>
              </a:spcBef>
              <a:buNone/>
            </a:pPr>
            <a:r>
              <a:rPr lang="en" sz="2000">
                <a:solidFill>
                  <a:schemeClr val="dk1"/>
                </a:solidFill>
                <a:highlight>
                  <a:srgbClr val="FFFFFF"/>
                </a:highlight>
                <a:latin typeface="Consolas"/>
                <a:ea typeface="Consolas"/>
                <a:cs typeface="Consolas"/>
                <a:sym typeface="Consolas"/>
              </a:rPr>
              <a:t>   message = StringProperty()</a:t>
            </a:r>
          </a:p>
          <a:p>
            <a:pPr lvl="0" rtl="0">
              <a:spcBef>
                <a:spcPts val="0"/>
              </a:spcBef>
              <a:buNone/>
            </a:pPr>
            <a:endParaRPr sz="2000">
              <a:solidFill>
                <a:schemeClr val="dk1"/>
              </a:solidFill>
              <a:highlight>
                <a:srgbClr val="FFFFFF"/>
              </a:highlight>
              <a:latin typeface="Consolas"/>
              <a:ea typeface="Consolas"/>
              <a:cs typeface="Consolas"/>
              <a:sym typeface="Consolas"/>
            </a:endParaRP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def </a:t>
            </a:r>
            <a:r>
              <a:rPr lang="en" sz="2000">
                <a:solidFill>
                  <a:schemeClr val="dk1"/>
                </a:solidFill>
                <a:highlight>
                  <a:srgbClr val="FFFFFF"/>
                </a:highlight>
                <a:latin typeface="Consolas"/>
                <a:ea typeface="Consolas"/>
                <a:cs typeface="Consolas"/>
                <a:sym typeface="Consolas"/>
              </a:rPr>
              <a:t>build(</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.title = </a:t>
            </a:r>
            <a:r>
              <a:rPr lang="en" sz="2000" b="1">
                <a:solidFill>
                  <a:srgbClr val="008080"/>
                </a:solidFill>
                <a:highlight>
                  <a:srgbClr val="FFFFFF"/>
                </a:highlight>
                <a:latin typeface="Consolas"/>
                <a:ea typeface="Consolas"/>
                <a:cs typeface="Consolas"/>
                <a:sym typeface="Consolas"/>
              </a:rPr>
              <a:t>"Simple MVC Demo"</a:t>
            </a:r>
          </a:p>
          <a:p>
            <a:pPr lvl="0" rtl="0">
              <a:spcBef>
                <a:spcPts val="0"/>
              </a:spcBef>
              <a:buNone/>
            </a:pPr>
            <a:r>
              <a:rPr lang="en" sz="2000" b="1">
                <a:solidFill>
                  <a:srgbClr val="008080"/>
                </a:solidFill>
                <a:highlight>
                  <a:srgbClr val="FFFFFF"/>
                </a:highlight>
                <a:latin typeface="Consolas"/>
                <a:ea typeface="Consolas"/>
                <a:cs typeface="Consolas"/>
                <a:sym typeface="Consolas"/>
              </a:rPr>
              <a:t>       </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.root = Builder.load_file(</a:t>
            </a:r>
            <a:r>
              <a:rPr lang="en" sz="2000" b="1">
                <a:solidFill>
                  <a:srgbClr val="008080"/>
                </a:solidFill>
                <a:highlight>
                  <a:srgbClr val="FFFFFF"/>
                </a:highlight>
                <a:latin typeface="Consolas"/>
                <a:ea typeface="Consolas"/>
                <a:cs typeface="Consolas"/>
                <a:sym typeface="Consolas"/>
              </a:rPr>
              <a:t>'mvc.kv'</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return </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.root</a:t>
            </a:r>
          </a:p>
          <a:p>
            <a:pPr lvl="0" rtl="0">
              <a:spcBef>
                <a:spcPts val="0"/>
              </a:spcBef>
              <a:buNone/>
            </a:pPr>
            <a:endParaRPr sz="2000">
              <a:solidFill>
                <a:schemeClr val="dk1"/>
              </a:solidFill>
              <a:highlight>
                <a:srgbClr val="FFFFFF"/>
              </a:highlight>
              <a:latin typeface="Consolas"/>
              <a:ea typeface="Consolas"/>
              <a:cs typeface="Consolas"/>
              <a:sym typeface="Consolas"/>
            </a:endParaRP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b="1">
                <a:solidFill>
                  <a:srgbClr val="000080"/>
                </a:solidFill>
                <a:highlight>
                  <a:srgbClr val="FFFFFF"/>
                </a:highlight>
                <a:latin typeface="Consolas"/>
                <a:ea typeface="Consolas"/>
                <a:cs typeface="Consolas"/>
                <a:sym typeface="Consolas"/>
              </a:rPr>
              <a:t>def </a:t>
            </a:r>
            <a:r>
              <a:rPr lang="en" sz="2000">
                <a:solidFill>
                  <a:schemeClr val="dk1"/>
                </a:solidFill>
                <a:highlight>
                  <a:srgbClr val="FFFFFF"/>
                </a:highlight>
                <a:latin typeface="Consolas"/>
                <a:ea typeface="Consolas"/>
                <a:cs typeface="Consolas"/>
                <a:sym typeface="Consolas"/>
              </a:rPr>
              <a:t>handle_press(</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a:solidFill>
                  <a:srgbClr val="94558D"/>
                </a:solidFill>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.message = </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.root.ids.user_input.text</a:t>
            </a:r>
          </a:p>
          <a:p>
            <a:pPr lvl="0" rtl="0">
              <a:spcBef>
                <a:spcPts val="0"/>
              </a:spcBef>
              <a:buNone/>
            </a:pPr>
            <a:endParaRPr sz="2000">
              <a:solidFill>
                <a:schemeClr val="dk1"/>
              </a:solidFill>
              <a:highlight>
                <a:srgbClr val="FFFFFF"/>
              </a:highlight>
              <a:latin typeface="Consolas"/>
              <a:ea typeface="Consolas"/>
              <a:cs typeface="Consolas"/>
              <a:sym typeface="Consolas"/>
            </a:endParaRPr>
          </a:p>
          <a:p>
            <a:pPr lvl="0" rtl="0">
              <a:spcBef>
                <a:spcPts val="0"/>
              </a:spcBef>
              <a:buNone/>
            </a:pPr>
            <a:r>
              <a:rPr lang="en" sz="2000">
                <a:solidFill>
                  <a:schemeClr val="dk1"/>
                </a:solidFill>
                <a:highlight>
                  <a:srgbClr val="FFFFFF"/>
                </a:highlight>
                <a:latin typeface="Consolas"/>
                <a:ea typeface="Consolas"/>
                <a:cs typeface="Consolas"/>
                <a:sym typeface="Consolas"/>
              </a:rPr>
              <a:t>MVCDemo().run()</a:t>
            </a:r>
          </a:p>
        </p:txBody>
      </p:sp>
      <p:sp>
        <p:nvSpPr>
          <p:cNvPr id="459" name="Shape 459"/>
          <p:cNvSpPr/>
          <p:nvPr/>
        </p:nvSpPr>
        <p:spPr>
          <a:xfrm>
            <a:off x="979700" y="3105250"/>
            <a:ext cx="37527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1361625" y="5515975"/>
            <a:ext cx="18183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516325" y="2178300"/>
            <a:ext cx="50133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 name="Shape 462"/>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35</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20650" y="195375"/>
            <a:ext cx="7854299" cy="1403700"/>
          </a:xfrm>
          <a:prstGeom prst="rect">
            <a:avLst/>
          </a:prstGeom>
        </p:spPr>
        <p:txBody>
          <a:bodyPr lIns="68575" tIns="68575" rIns="68575" bIns="68575" anchor="t" anchorCtr="0">
            <a:noAutofit/>
          </a:bodyPr>
          <a:lstStyle/>
          <a:p>
            <a:pPr lvl="0" rtl="0">
              <a:spcBef>
                <a:spcPts val="0"/>
              </a:spcBef>
              <a:buNone/>
            </a:pPr>
            <a:r>
              <a:rPr lang="en" sz="3400" dirty="0">
                <a:solidFill>
                  <a:schemeClr val="dk1"/>
                </a:solidFill>
              </a:rPr>
              <a:t>Note: </a:t>
            </a:r>
            <a:r>
              <a:rPr lang="en" sz="3400" b="1" dirty="0" err="1">
                <a:solidFill>
                  <a:schemeClr val="dk1"/>
                </a:solidFill>
              </a:rPr>
              <a:t>self.message</a:t>
            </a:r>
            <a:r>
              <a:rPr lang="en" sz="3400" dirty="0">
                <a:solidFill>
                  <a:schemeClr val="dk1"/>
                </a:solidFill>
              </a:rPr>
              <a:t> is </a:t>
            </a:r>
            <a:r>
              <a:rPr lang="en" sz="3400" dirty="0"/>
              <a:t>generated by Kivy from the class variable </a:t>
            </a:r>
            <a:r>
              <a:rPr lang="en" sz="3400" b="1" dirty="0" err="1"/>
              <a:t>MVCDemo.message</a:t>
            </a:r>
            <a:endParaRPr lang="en" sz="3400" b="1" dirty="0"/>
          </a:p>
        </p:txBody>
      </p:sp>
      <p:sp>
        <p:nvSpPr>
          <p:cNvPr id="468" name="Shape 468"/>
          <p:cNvSpPr txBox="1"/>
          <p:nvPr/>
        </p:nvSpPr>
        <p:spPr>
          <a:xfrm>
            <a:off x="498150" y="1477900"/>
            <a:ext cx="7854299" cy="5031299"/>
          </a:xfrm>
          <a:prstGeom prst="rect">
            <a:avLst/>
          </a:prstGeom>
          <a:noFill/>
          <a:ln>
            <a:noFill/>
          </a:ln>
        </p:spPr>
        <p:txBody>
          <a:bodyPr lIns="91425" tIns="91425" rIns="91425" bIns="91425" anchor="ctr" anchorCtr="0">
            <a:noAutofit/>
          </a:bodyPr>
          <a:lstStyle/>
          <a:p>
            <a:pPr lvl="0" rtl="0">
              <a:spcBef>
                <a:spcPts val="0"/>
              </a:spcBef>
              <a:buNone/>
            </a:pPr>
            <a:r>
              <a:rPr lang="en" sz="2000" b="1">
                <a:solidFill>
                  <a:srgbClr val="D9D9D9"/>
                </a:solidFill>
                <a:highlight>
                  <a:srgbClr val="FFFFFF"/>
                </a:highlight>
                <a:latin typeface="Consolas"/>
                <a:ea typeface="Consolas"/>
                <a:cs typeface="Consolas"/>
                <a:sym typeface="Consolas"/>
              </a:rPr>
              <a:t>class </a:t>
            </a:r>
            <a:r>
              <a:rPr lang="en" sz="2000">
                <a:solidFill>
                  <a:srgbClr val="D9D9D9"/>
                </a:solidFill>
                <a:highlight>
                  <a:srgbClr val="FFFFFF"/>
                </a:highlight>
                <a:latin typeface="Consolas"/>
                <a:ea typeface="Consolas"/>
                <a:cs typeface="Consolas"/>
                <a:sym typeface="Consolas"/>
              </a:rPr>
              <a:t>MVCDemo(App):</a:t>
            </a:r>
          </a:p>
          <a:p>
            <a:pPr lvl="0" rtl="0">
              <a:spcBef>
                <a:spcPts val="0"/>
              </a:spcBef>
              <a:buNone/>
            </a:pPr>
            <a:r>
              <a:rPr lang="en" sz="2000">
                <a:solidFill>
                  <a:schemeClr val="dk1"/>
                </a:solidFill>
                <a:latin typeface="Consolas"/>
                <a:ea typeface="Consolas"/>
                <a:cs typeface="Consolas"/>
                <a:sym typeface="Consolas"/>
              </a:rPr>
              <a:t>   message = StringProperty()</a:t>
            </a:r>
          </a:p>
          <a:p>
            <a:pPr lvl="0" rtl="0">
              <a:spcBef>
                <a:spcPts val="0"/>
              </a:spcBef>
              <a:buNone/>
            </a:pPr>
            <a:endParaRPr sz="2000">
              <a:solidFill>
                <a:srgbClr val="D9D9D9"/>
              </a:solidFill>
              <a:highlight>
                <a:srgbClr val="FFFFFF"/>
              </a:highlight>
              <a:latin typeface="Consolas"/>
              <a:ea typeface="Consolas"/>
              <a:cs typeface="Consolas"/>
              <a:sym typeface="Consolas"/>
            </a:endParaRPr>
          </a:p>
          <a:p>
            <a:pPr lvl="0" rtl="0">
              <a:spcBef>
                <a:spcPts val="0"/>
              </a:spcBef>
              <a:buNone/>
            </a:pPr>
            <a:r>
              <a:rPr lang="en" sz="2000">
                <a:solidFill>
                  <a:srgbClr val="D9D9D9"/>
                </a:solidFill>
                <a:highlight>
                  <a:srgbClr val="FFFFFF"/>
                </a:highlight>
                <a:latin typeface="Consolas"/>
                <a:ea typeface="Consolas"/>
                <a:cs typeface="Consolas"/>
                <a:sym typeface="Consolas"/>
              </a:rPr>
              <a:t>   </a:t>
            </a:r>
            <a:r>
              <a:rPr lang="en" sz="2000" b="1">
                <a:solidFill>
                  <a:srgbClr val="D9D9D9"/>
                </a:solidFill>
                <a:highlight>
                  <a:srgbClr val="FFFFFF"/>
                </a:highlight>
                <a:latin typeface="Consolas"/>
                <a:ea typeface="Consolas"/>
                <a:cs typeface="Consolas"/>
                <a:sym typeface="Consolas"/>
              </a:rPr>
              <a:t>def </a:t>
            </a:r>
            <a:r>
              <a:rPr lang="en" sz="2000">
                <a:solidFill>
                  <a:srgbClr val="D9D9D9"/>
                </a:solidFill>
                <a:highlight>
                  <a:srgbClr val="FFFFFF"/>
                </a:highlight>
                <a:latin typeface="Consolas"/>
                <a:ea typeface="Consolas"/>
                <a:cs typeface="Consolas"/>
                <a:sym typeface="Consolas"/>
              </a:rPr>
              <a:t>build(self):</a:t>
            </a:r>
          </a:p>
          <a:p>
            <a:pPr lvl="0" rtl="0">
              <a:spcBef>
                <a:spcPts val="0"/>
              </a:spcBef>
              <a:buNone/>
            </a:pPr>
            <a:r>
              <a:rPr lang="en" sz="2000">
                <a:solidFill>
                  <a:srgbClr val="D9D9D9"/>
                </a:solidFill>
                <a:highlight>
                  <a:srgbClr val="FFFFFF"/>
                </a:highlight>
                <a:latin typeface="Consolas"/>
                <a:ea typeface="Consolas"/>
                <a:cs typeface="Consolas"/>
                <a:sym typeface="Consolas"/>
              </a:rPr>
              <a:t>       self.title = </a:t>
            </a:r>
            <a:r>
              <a:rPr lang="en" sz="2000" b="1">
                <a:solidFill>
                  <a:srgbClr val="D9D9D9"/>
                </a:solidFill>
                <a:highlight>
                  <a:srgbClr val="FFFFFF"/>
                </a:highlight>
                <a:latin typeface="Consolas"/>
                <a:ea typeface="Consolas"/>
                <a:cs typeface="Consolas"/>
                <a:sym typeface="Consolas"/>
              </a:rPr>
              <a:t>"Simple MVC Demo"</a:t>
            </a:r>
          </a:p>
          <a:p>
            <a:pPr lvl="0" rtl="0">
              <a:spcBef>
                <a:spcPts val="0"/>
              </a:spcBef>
              <a:buNone/>
            </a:pPr>
            <a:r>
              <a:rPr lang="en" sz="2000" b="1">
                <a:solidFill>
                  <a:srgbClr val="D9D9D9"/>
                </a:solidFill>
                <a:highlight>
                  <a:srgbClr val="FFFFFF"/>
                </a:highlight>
                <a:latin typeface="Consolas"/>
                <a:ea typeface="Consolas"/>
                <a:cs typeface="Consolas"/>
                <a:sym typeface="Consolas"/>
              </a:rPr>
              <a:t>       </a:t>
            </a:r>
            <a:r>
              <a:rPr lang="en" sz="2000">
                <a:solidFill>
                  <a:srgbClr val="D9D9D9"/>
                </a:solidFill>
                <a:highlight>
                  <a:srgbClr val="FFFFFF"/>
                </a:highlight>
                <a:latin typeface="Consolas"/>
                <a:ea typeface="Consolas"/>
                <a:cs typeface="Consolas"/>
                <a:sym typeface="Consolas"/>
              </a:rPr>
              <a:t>self.root = Builder.load_file(</a:t>
            </a:r>
            <a:r>
              <a:rPr lang="en" sz="2000" b="1">
                <a:solidFill>
                  <a:srgbClr val="D9D9D9"/>
                </a:solidFill>
                <a:highlight>
                  <a:srgbClr val="FFFFFF"/>
                </a:highlight>
                <a:latin typeface="Consolas"/>
                <a:ea typeface="Consolas"/>
                <a:cs typeface="Consolas"/>
                <a:sym typeface="Consolas"/>
              </a:rPr>
              <a:t>'mvc.kv'</a:t>
            </a:r>
            <a:r>
              <a:rPr lang="en" sz="2000">
                <a:solidFill>
                  <a:srgbClr val="D9D9D9"/>
                </a:solidFill>
                <a:highlight>
                  <a:srgbClr val="FFFFFF"/>
                </a:highlight>
                <a:latin typeface="Consolas"/>
                <a:ea typeface="Consolas"/>
                <a:cs typeface="Consolas"/>
                <a:sym typeface="Consolas"/>
              </a:rPr>
              <a:t>)</a:t>
            </a:r>
          </a:p>
          <a:p>
            <a:pPr lvl="0" rtl="0">
              <a:spcBef>
                <a:spcPts val="0"/>
              </a:spcBef>
              <a:buNone/>
            </a:pPr>
            <a:r>
              <a:rPr lang="en" sz="2000">
                <a:solidFill>
                  <a:srgbClr val="D9D9D9"/>
                </a:solidFill>
                <a:highlight>
                  <a:srgbClr val="FFFFFF"/>
                </a:highlight>
                <a:latin typeface="Consolas"/>
                <a:ea typeface="Consolas"/>
                <a:cs typeface="Consolas"/>
                <a:sym typeface="Consolas"/>
              </a:rPr>
              <a:t>       </a:t>
            </a:r>
            <a:r>
              <a:rPr lang="en" sz="2000" b="1">
                <a:solidFill>
                  <a:srgbClr val="D9D9D9"/>
                </a:solidFill>
                <a:highlight>
                  <a:srgbClr val="FFFFFF"/>
                </a:highlight>
                <a:latin typeface="Consolas"/>
                <a:ea typeface="Consolas"/>
                <a:cs typeface="Consolas"/>
                <a:sym typeface="Consolas"/>
              </a:rPr>
              <a:t>return </a:t>
            </a:r>
            <a:r>
              <a:rPr lang="en" sz="2000">
                <a:solidFill>
                  <a:srgbClr val="D9D9D9"/>
                </a:solidFill>
                <a:highlight>
                  <a:srgbClr val="FFFFFF"/>
                </a:highlight>
                <a:latin typeface="Consolas"/>
                <a:ea typeface="Consolas"/>
                <a:cs typeface="Consolas"/>
                <a:sym typeface="Consolas"/>
              </a:rPr>
              <a:t>self.root</a:t>
            </a:r>
          </a:p>
          <a:p>
            <a:pPr lvl="0" rtl="0">
              <a:spcBef>
                <a:spcPts val="0"/>
              </a:spcBef>
              <a:buNone/>
            </a:pPr>
            <a:endParaRPr sz="2000">
              <a:solidFill>
                <a:srgbClr val="D9D9D9"/>
              </a:solidFill>
              <a:highlight>
                <a:srgbClr val="FFFFFF"/>
              </a:highlight>
              <a:latin typeface="Consolas"/>
              <a:ea typeface="Consolas"/>
              <a:cs typeface="Consolas"/>
              <a:sym typeface="Consolas"/>
            </a:endParaRPr>
          </a:p>
          <a:p>
            <a:pPr lvl="0" rtl="0">
              <a:spcBef>
                <a:spcPts val="0"/>
              </a:spcBef>
              <a:buNone/>
            </a:pPr>
            <a:r>
              <a:rPr lang="en" sz="2000">
                <a:solidFill>
                  <a:srgbClr val="D9D9D9"/>
                </a:solidFill>
                <a:highlight>
                  <a:srgbClr val="FFFFFF"/>
                </a:highlight>
                <a:latin typeface="Consolas"/>
                <a:ea typeface="Consolas"/>
                <a:cs typeface="Consolas"/>
                <a:sym typeface="Consolas"/>
              </a:rPr>
              <a:t>   </a:t>
            </a:r>
            <a:r>
              <a:rPr lang="en" sz="2000" b="1">
                <a:solidFill>
                  <a:srgbClr val="D9D9D9"/>
                </a:solidFill>
                <a:highlight>
                  <a:srgbClr val="FFFFFF"/>
                </a:highlight>
                <a:latin typeface="Consolas"/>
                <a:ea typeface="Consolas"/>
                <a:cs typeface="Consolas"/>
                <a:sym typeface="Consolas"/>
              </a:rPr>
              <a:t>def </a:t>
            </a:r>
            <a:r>
              <a:rPr lang="en" sz="2000">
                <a:solidFill>
                  <a:srgbClr val="D9D9D9"/>
                </a:solidFill>
                <a:highlight>
                  <a:srgbClr val="FFFFFF"/>
                </a:highlight>
                <a:latin typeface="Consolas"/>
                <a:ea typeface="Consolas"/>
                <a:cs typeface="Consolas"/>
                <a:sym typeface="Consolas"/>
              </a:rPr>
              <a:t>handle_press(self):</a:t>
            </a:r>
          </a:p>
          <a:p>
            <a:pPr lvl="0" rtl="0">
              <a:spcBef>
                <a:spcPts val="0"/>
              </a:spcBef>
              <a:buNone/>
            </a:pPr>
            <a:r>
              <a:rPr lang="en" sz="2000">
                <a:solidFill>
                  <a:schemeClr val="dk1"/>
                </a:solidFill>
                <a:highlight>
                  <a:srgbClr val="FFFFFF"/>
                </a:highlight>
                <a:latin typeface="Consolas"/>
                <a:ea typeface="Consolas"/>
                <a:cs typeface="Consolas"/>
                <a:sym typeface="Consolas"/>
              </a:rPr>
              <a:t>      </a:t>
            </a:r>
            <a:r>
              <a:rPr lang="en" sz="2000">
                <a:solidFill>
                  <a:srgbClr val="94558D"/>
                </a:solidFill>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.message = </a:t>
            </a:r>
            <a:r>
              <a:rPr lang="en" sz="2000">
                <a:solidFill>
                  <a:srgbClr val="94558D"/>
                </a:solidFill>
                <a:highlight>
                  <a:srgbClr val="FFFFFF"/>
                </a:highlight>
                <a:latin typeface="Consolas"/>
                <a:ea typeface="Consolas"/>
                <a:cs typeface="Consolas"/>
                <a:sym typeface="Consolas"/>
              </a:rPr>
              <a:t>self</a:t>
            </a:r>
            <a:r>
              <a:rPr lang="en" sz="2000">
                <a:solidFill>
                  <a:schemeClr val="dk1"/>
                </a:solidFill>
                <a:highlight>
                  <a:srgbClr val="FFFFFF"/>
                </a:highlight>
                <a:latin typeface="Consolas"/>
                <a:ea typeface="Consolas"/>
                <a:cs typeface="Consolas"/>
                <a:sym typeface="Consolas"/>
              </a:rPr>
              <a:t>.root.ids.user_input.text</a:t>
            </a:r>
          </a:p>
          <a:p>
            <a:pPr lvl="0" rtl="0">
              <a:spcBef>
                <a:spcPts val="0"/>
              </a:spcBef>
              <a:buClr>
                <a:srgbClr val="000000"/>
              </a:buClr>
              <a:buFont typeface="Arial"/>
              <a:buNone/>
            </a:pPr>
            <a:endParaRPr sz="2000" b="1">
              <a:solidFill>
                <a:srgbClr val="D9D9D9"/>
              </a:solidFill>
              <a:highlight>
                <a:srgbClr val="FFFFFF"/>
              </a:highlight>
              <a:latin typeface="Consolas"/>
              <a:ea typeface="Consolas"/>
              <a:cs typeface="Consolas"/>
              <a:sym typeface="Consolas"/>
            </a:endParaRPr>
          </a:p>
        </p:txBody>
      </p:sp>
      <p:sp>
        <p:nvSpPr>
          <p:cNvPr id="469" name="Shape 469"/>
          <p:cNvSpPr/>
          <p:nvPr/>
        </p:nvSpPr>
        <p:spPr>
          <a:xfrm>
            <a:off x="1351650" y="5067425"/>
            <a:ext cx="18183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0" name="Shape 470"/>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36</a:t>
            </a:fld>
            <a:endParaRPr lang="en"/>
          </a:p>
        </p:txBody>
      </p:sp>
      <p:sp>
        <p:nvSpPr>
          <p:cNvPr id="471" name="Shape 471"/>
          <p:cNvSpPr txBox="1"/>
          <p:nvPr/>
        </p:nvSpPr>
        <p:spPr>
          <a:xfrm>
            <a:off x="608050" y="5831300"/>
            <a:ext cx="7665299" cy="837300"/>
          </a:xfrm>
          <a:prstGeom prst="rect">
            <a:avLst/>
          </a:prstGeom>
          <a:noFill/>
          <a:ln>
            <a:noFill/>
          </a:ln>
        </p:spPr>
        <p:txBody>
          <a:bodyPr lIns="91425" tIns="91425" rIns="91425" bIns="91425" anchor="t" anchorCtr="0">
            <a:noAutofit/>
          </a:bodyPr>
          <a:lstStyle/>
          <a:p>
            <a:pPr lvl="0">
              <a:spcBef>
                <a:spcPts val="0"/>
              </a:spcBef>
              <a:buNone/>
            </a:pPr>
            <a:r>
              <a:rPr lang="en" sz="2400" dirty="0"/>
              <a:t>Note: this will happen whenever you assign a Kivy property to a class variable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20650" y="195375"/>
            <a:ext cx="7833600" cy="1403700"/>
          </a:xfrm>
          <a:prstGeom prst="rect">
            <a:avLst/>
          </a:prstGeom>
        </p:spPr>
        <p:txBody>
          <a:bodyPr lIns="68575" tIns="68575" rIns="68575" bIns="68575" anchor="t" anchorCtr="0">
            <a:noAutofit/>
          </a:bodyPr>
          <a:lstStyle/>
          <a:p>
            <a:pPr lvl="0" rtl="0">
              <a:spcBef>
                <a:spcPts val="0"/>
              </a:spcBef>
              <a:buNone/>
            </a:pPr>
            <a:r>
              <a:rPr lang="en" sz="3400"/>
              <a:t>And here is how we access the “model” from the “view”</a:t>
            </a:r>
          </a:p>
        </p:txBody>
      </p:sp>
      <p:sp>
        <p:nvSpPr>
          <p:cNvPr id="477" name="Shape 477"/>
          <p:cNvSpPr txBox="1"/>
          <p:nvPr/>
        </p:nvSpPr>
        <p:spPr>
          <a:xfrm>
            <a:off x="813675" y="1599075"/>
            <a:ext cx="7439100" cy="31833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000080"/>
                </a:solidFill>
                <a:highlight>
                  <a:srgbClr val="FFFFFF"/>
                </a:highlight>
                <a:latin typeface="Consolas"/>
                <a:ea typeface="Consolas"/>
                <a:cs typeface="Consolas"/>
                <a:sym typeface="Consolas"/>
              </a:rPr>
              <a:t>BoxLayout</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Label</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app</a:t>
            </a:r>
            <a:r>
              <a:rPr lang="en" sz="2400">
                <a:solidFill>
                  <a:schemeClr val="dk1"/>
                </a:solidFill>
                <a:highlight>
                  <a:srgbClr val="FFFFFF"/>
                </a:highlight>
                <a:latin typeface="Consolas"/>
                <a:ea typeface="Consolas"/>
                <a:cs typeface="Consolas"/>
                <a:sym typeface="Consolas"/>
              </a:rPr>
              <a:t>.message</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font_size</a:t>
            </a:r>
            <a:r>
              <a:rPr lang="en" sz="2400">
                <a:solidFill>
                  <a:schemeClr val="dk1"/>
                </a:solidFill>
                <a:highlight>
                  <a:srgbClr val="FFFFFF"/>
                </a:highlight>
                <a:latin typeface="Consolas"/>
                <a:ea typeface="Consolas"/>
                <a:cs typeface="Consolas"/>
                <a:sym typeface="Consolas"/>
              </a:rPr>
              <a:t>: </a:t>
            </a:r>
            <a:r>
              <a:rPr lang="en" sz="2400">
                <a:solidFill>
                  <a:srgbClr val="0000FF"/>
                </a:solidFill>
                <a:highlight>
                  <a:srgbClr val="FFFFFF"/>
                </a:highlight>
                <a:latin typeface="Consolas"/>
                <a:ea typeface="Consolas"/>
                <a:cs typeface="Consolas"/>
                <a:sym typeface="Consolas"/>
              </a:rPr>
              <a:t>42</a:t>
            </a:r>
          </a:p>
          <a:p>
            <a:pPr lvl="0" rtl="0">
              <a:spcBef>
                <a:spcPts val="0"/>
              </a:spcBef>
              <a:buNone/>
            </a:pPr>
            <a:r>
              <a:rPr lang="en" sz="2400">
                <a:solidFill>
                  <a:srgbClr val="0000FF"/>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TextInput</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id</a:t>
            </a:r>
            <a:r>
              <a:rPr lang="en" sz="2400">
                <a:solidFill>
                  <a:schemeClr val="dk1"/>
                </a:solidFill>
                <a:highlight>
                  <a:srgbClr val="FFFFFF"/>
                </a:highlight>
                <a:latin typeface="Consolas"/>
                <a:ea typeface="Consolas"/>
                <a:cs typeface="Consolas"/>
                <a:sym typeface="Consolas"/>
              </a:rPr>
              <a:t>: user_input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multiline</a:t>
            </a:r>
            <a:r>
              <a:rPr lang="en" sz="2400">
                <a:solidFill>
                  <a:schemeClr val="dk1"/>
                </a:solidFill>
                <a:highlight>
                  <a:srgbClr val="FFFFFF"/>
                </a:highlight>
                <a:latin typeface="Consolas"/>
                <a:ea typeface="Consolas"/>
                <a:cs typeface="Consolas"/>
                <a:sym typeface="Consolas"/>
              </a:rPr>
              <a:t>: False</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006666"/>
                </a:solidFill>
                <a:highlight>
                  <a:srgbClr val="FFFFFF"/>
                </a:highlight>
                <a:latin typeface="Consolas"/>
                <a:ea typeface="Consolas"/>
                <a:cs typeface="Consolas"/>
                <a:sym typeface="Consolas"/>
              </a:rPr>
              <a:t>on_text_validate</a:t>
            </a: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app</a:t>
            </a:r>
            <a:r>
              <a:rPr lang="en" sz="2400">
                <a:solidFill>
                  <a:schemeClr val="dk1"/>
                </a:solidFill>
                <a:highlight>
                  <a:srgbClr val="FFFFFF"/>
                </a:highlight>
                <a:latin typeface="Consolas"/>
                <a:ea typeface="Consolas"/>
                <a:cs typeface="Consolas"/>
                <a:sym typeface="Consolas"/>
              </a:rPr>
              <a:t>.handle_press()</a:t>
            </a:r>
          </a:p>
        </p:txBody>
      </p:sp>
      <p:sp>
        <p:nvSpPr>
          <p:cNvPr id="478" name="Shape 478"/>
          <p:cNvSpPr/>
          <p:nvPr/>
        </p:nvSpPr>
        <p:spPr>
          <a:xfrm>
            <a:off x="3005550" y="2407800"/>
            <a:ext cx="2141999" cy="4481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37</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20650" y="195375"/>
            <a:ext cx="7854299" cy="1403700"/>
          </a:xfrm>
          <a:prstGeom prst="rect">
            <a:avLst/>
          </a:prstGeom>
        </p:spPr>
        <p:txBody>
          <a:bodyPr lIns="68575" tIns="68575" rIns="68575" bIns="68575" anchor="t" anchorCtr="0">
            <a:noAutofit/>
          </a:bodyPr>
          <a:lstStyle/>
          <a:p>
            <a:pPr lvl="0" rtl="0">
              <a:spcBef>
                <a:spcPts val="0"/>
              </a:spcBef>
              <a:buNone/>
            </a:pPr>
            <a:r>
              <a:rPr lang="en" sz="3400" dirty="0">
                <a:solidFill>
                  <a:schemeClr val="dk1"/>
                </a:solidFill>
              </a:rPr>
              <a:t>When </a:t>
            </a:r>
            <a:r>
              <a:rPr lang="en" sz="3400" b="1" dirty="0" err="1">
                <a:solidFill>
                  <a:schemeClr val="dk1"/>
                </a:solidFill>
              </a:rPr>
              <a:t>self.message</a:t>
            </a:r>
            <a:r>
              <a:rPr lang="en" sz="3400" dirty="0">
                <a:solidFill>
                  <a:schemeClr val="dk1"/>
                </a:solidFill>
              </a:rPr>
              <a:t> changes in Python, </a:t>
            </a:r>
            <a:r>
              <a:rPr lang="en-US" sz="3400" dirty="0" smtClean="0">
                <a:solidFill>
                  <a:schemeClr val="dk1"/>
                </a:solidFill>
              </a:rPr>
              <a:t/>
            </a:r>
            <a:br>
              <a:rPr lang="en-US" sz="3400" dirty="0" smtClean="0">
                <a:solidFill>
                  <a:schemeClr val="dk1"/>
                </a:solidFill>
              </a:rPr>
            </a:br>
            <a:r>
              <a:rPr lang="en" sz="3400" dirty="0" smtClean="0">
                <a:solidFill>
                  <a:schemeClr val="dk1"/>
                </a:solidFill>
              </a:rPr>
              <a:t>the </a:t>
            </a:r>
            <a:r>
              <a:rPr lang="en" sz="3400" dirty="0">
                <a:solidFill>
                  <a:schemeClr val="dk1"/>
                </a:solidFill>
              </a:rPr>
              <a:t>Label text is updated in the </a:t>
            </a:r>
            <a:r>
              <a:rPr lang="en" sz="3400" dirty="0" err="1">
                <a:solidFill>
                  <a:schemeClr val="dk1"/>
                </a:solidFill>
              </a:rPr>
              <a:t>kv</a:t>
            </a:r>
            <a:r>
              <a:rPr lang="en" sz="3400" dirty="0">
                <a:solidFill>
                  <a:schemeClr val="dk1"/>
                </a:solidFill>
              </a:rPr>
              <a:t> </a:t>
            </a:r>
            <a:r>
              <a:rPr lang="en" sz="3400" dirty="0" smtClean="0">
                <a:solidFill>
                  <a:schemeClr val="dk1"/>
                </a:solidFill>
              </a:rPr>
              <a:t>code</a:t>
            </a:r>
            <a:endParaRPr lang="en" sz="3400" dirty="0">
              <a:solidFill>
                <a:schemeClr val="dk1"/>
              </a:solidFill>
            </a:endParaRPr>
          </a:p>
        </p:txBody>
      </p:sp>
      <p:sp>
        <p:nvSpPr>
          <p:cNvPr id="485" name="Shape 485"/>
          <p:cNvSpPr txBox="1"/>
          <p:nvPr/>
        </p:nvSpPr>
        <p:spPr>
          <a:xfrm>
            <a:off x="498150" y="1477900"/>
            <a:ext cx="7854299" cy="5031299"/>
          </a:xfrm>
          <a:prstGeom prst="rect">
            <a:avLst/>
          </a:prstGeom>
          <a:noFill/>
          <a:ln>
            <a:noFill/>
          </a:ln>
        </p:spPr>
        <p:txBody>
          <a:bodyPr lIns="91425" tIns="91425" rIns="91425" bIns="91425" anchor="ctr" anchorCtr="0">
            <a:noAutofit/>
          </a:bodyPr>
          <a:lstStyle/>
          <a:p>
            <a:pPr lvl="0" rtl="0">
              <a:spcBef>
                <a:spcPts val="0"/>
              </a:spcBef>
              <a:buNone/>
            </a:pPr>
            <a:endParaRPr sz="2000" b="1">
              <a:solidFill>
                <a:srgbClr val="D9D9D9"/>
              </a:solidFill>
              <a:highlight>
                <a:srgbClr val="FFFFFF"/>
              </a:highlight>
              <a:latin typeface="Consolas"/>
              <a:ea typeface="Consolas"/>
              <a:cs typeface="Consolas"/>
              <a:sym typeface="Consolas"/>
            </a:endParaRPr>
          </a:p>
        </p:txBody>
      </p:sp>
      <p:sp>
        <p:nvSpPr>
          <p:cNvPr id="486" name="Shape 486"/>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38</a:t>
            </a:fld>
            <a:endParaRPr lang="en"/>
          </a:p>
        </p:txBody>
      </p:sp>
      <p:pic>
        <p:nvPicPr>
          <p:cNvPr id="487" name="Shape 487"/>
          <p:cNvPicPr preferRelativeResize="0"/>
          <p:nvPr/>
        </p:nvPicPr>
        <p:blipFill rotWithShape="1">
          <a:blip r:embed="rId3">
            <a:alphaModFix/>
          </a:blip>
          <a:srcRect r="42650" b="42459"/>
          <a:stretch/>
        </p:blipFill>
        <p:spPr>
          <a:xfrm>
            <a:off x="6795975" y="1256125"/>
            <a:ext cx="2348024" cy="2591522"/>
          </a:xfrm>
          <a:prstGeom prst="rect">
            <a:avLst/>
          </a:prstGeom>
          <a:noFill/>
          <a:ln>
            <a:noFill/>
          </a:ln>
        </p:spPr>
      </p:pic>
      <p:sp>
        <p:nvSpPr>
          <p:cNvPr id="488" name="Shape 488"/>
          <p:cNvSpPr txBox="1"/>
          <p:nvPr/>
        </p:nvSpPr>
        <p:spPr>
          <a:xfrm>
            <a:off x="813675" y="1599075"/>
            <a:ext cx="7439100" cy="31833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D9D9D9"/>
                </a:solidFill>
                <a:highlight>
                  <a:srgbClr val="FFFFFF"/>
                </a:highlight>
                <a:latin typeface="Consolas"/>
                <a:ea typeface="Consolas"/>
                <a:cs typeface="Consolas"/>
                <a:sym typeface="Consolas"/>
              </a:rPr>
              <a:t>BoxLayout</a:t>
            </a:r>
            <a:r>
              <a:rPr lang="en" sz="2400">
                <a:solidFill>
                  <a:srgbClr val="D9D9D9"/>
                </a:solidFill>
                <a:highlight>
                  <a:srgbClr val="FFFFFF"/>
                </a:highlight>
                <a:latin typeface="Consolas"/>
                <a:ea typeface="Consolas"/>
                <a:cs typeface="Consolas"/>
                <a:sym typeface="Consolas"/>
              </a:rPr>
              <a:t>:</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Label</a:t>
            </a:r>
            <a:r>
              <a:rPr lang="en" sz="2400">
                <a:solidFill>
                  <a:srgbClr val="D9D9D9"/>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app</a:t>
            </a:r>
            <a:r>
              <a:rPr lang="en" sz="2400">
                <a:solidFill>
                  <a:schemeClr val="dk1"/>
                </a:solidFill>
                <a:highlight>
                  <a:srgbClr val="FFFFFF"/>
                </a:highlight>
                <a:latin typeface="Consolas"/>
                <a:ea typeface="Consolas"/>
                <a:cs typeface="Consolas"/>
                <a:sym typeface="Consolas"/>
              </a:rPr>
              <a:t>.message</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font_size</a:t>
            </a:r>
            <a:r>
              <a:rPr lang="en" sz="2400">
                <a:solidFill>
                  <a:srgbClr val="D9D9D9"/>
                </a:solidFill>
                <a:highlight>
                  <a:srgbClr val="FFFFFF"/>
                </a:highlight>
                <a:latin typeface="Consolas"/>
                <a:ea typeface="Consolas"/>
                <a:cs typeface="Consolas"/>
                <a:sym typeface="Consolas"/>
              </a:rPr>
              <a:t>: 42</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TextInput</a:t>
            </a:r>
            <a:r>
              <a:rPr lang="en" sz="2400">
                <a:solidFill>
                  <a:srgbClr val="D9D9D9"/>
                </a:solidFill>
                <a:highlight>
                  <a:srgbClr val="FFFFFF"/>
                </a:highlight>
                <a:latin typeface="Consolas"/>
                <a:ea typeface="Consolas"/>
                <a:cs typeface="Consolas"/>
                <a:sym typeface="Consolas"/>
              </a:rPr>
              <a:t>:</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id</a:t>
            </a:r>
            <a:r>
              <a:rPr lang="en" sz="2400">
                <a:solidFill>
                  <a:srgbClr val="D9D9D9"/>
                </a:solidFill>
                <a:highlight>
                  <a:srgbClr val="FFFFFF"/>
                </a:highlight>
                <a:latin typeface="Consolas"/>
                <a:ea typeface="Consolas"/>
                <a:cs typeface="Consolas"/>
                <a:sym typeface="Consolas"/>
              </a:rPr>
              <a:t>: user_input</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multiline</a:t>
            </a:r>
            <a:r>
              <a:rPr lang="en" sz="2400">
                <a:solidFill>
                  <a:srgbClr val="D9D9D9"/>
                </a:solidFill>
                <a:highlight>
                  <a:srgbClr val="FFFFFF"/>
                </a:highlight>
                <a:latin typeface="Consolas"/>
                <a:ea typeface="Consolas"/>
                <a:cs typeface="Consolas"/>
                <a:sym typeface="Consolas"/>
              </a:rPr>
              <a:t>: False</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on_text_validate</a:t>
            </a: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app</a:t>
            </a:r>
            <a:r>
              <a:rPr lang="en" sz="2400">
                <a:solidFill>
                  <a:srgbClr val="D9D9D9"/>
                </a:solidFill>
                <a:highlight>
                  <a:srgbClr val="FFFFFF"/>
                </a:highlight>
                <a:latin typeface="Consolas"/>
                <a:ea typeface="Consolas"/>
                <a:cs typeface="Consolas"/>
                <a:sym typeface="Consolas"/>
              </a:rPr>
              <a:t>.handle_press()</a:t>
            </a:r>
          </a:p>
        </p:txBody>
      </p:sp>
      <p:sp>
        <p:nvSpPr>
          <p:cNvPr id="489" name="Shape 489"/>
          <p:cNvSpPr txBox="1"/>
          <p:nvPr/>
        </p:nvSpPr>
        <p:spPr>
          <a:xfrm>
            <a:off x="697750" y="5223250"/>
            <a:ext cx="7554900" cy="1355700"/>
          </a:xfrm>
          <a:prstGeom prst="rect">
            <a:avLst/>
          </a:prstGeom>
          <a:noFill/>
          <a:ln>
            <a:noFill/>
          </a:ln>
        </p:spPr>
        <p:txBody>
          <a:bodyPr lIns="91425" tIns="91425" rIns="91425" bIns="91425" anchor="t" anchorCtr="0">
            <a:noAutofit/>
          </a:bodyPr>
          <a:lstStyle/>
          <a:p>
            <a:pPr marL="457200" lvl="0" indent="-381000" rtl="0">
              <a:spcBef>
                <a:spcPts val="0"/>
              </a:spcBef>
              <a:buSzPct val="100000"/>
              <a:buChar char="●"/>
            </a:pPr>
            <a:r>
              <a:rPr lang="en" sz="2400"/>
              <a:t>This is called the </a:t>
            </a:r>
            <a:r>
              <a:rPr lang="en" sz="2400" b="1"/>
              <a:t>“observer pattern”</a:t>
            </a:r>
          </a:p>
          <a:p>
            <a:pPr lvl="0" rtl="0">
              <a:spcBef>
                <a:spcPts val="0"/>
              </a:spcBef>
              <a:buNone/>
            </a:pPr>
            <a:endParaRPr sz="2400" b="1"/>
          </a:p>
          <a:p>
            <a:pPr marL="457200" lvl="0" indent="-381000">
              <a:spcBef>
                <a:spcPts val="0"/>
              </a:spcBef>
              <a:buSzPct val="100000"/>
              <a:buChar char="●"/>
            </a:pPr>
            <a:r>
              <a:rPr lang="en" sz="2400"/>
              <a:t>The </a:t>
            </a:r>
            <a:r>
              <a:rPr lang="en" sz="2400" b="1"/>
              <a:t>Label </a:t>
            </a:r>
            <a:r>
              <a:rPr lang="en" sz="2400"/>
              <a:t>is observing changes to app’s </a:t>
            </a:r>
            <a:r>
              <a:rPr lang="en" sz="2400" b="1"/>
              <a:t>message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xfrm>
            <a:off x="20650" y="195400"/>
            <a:ext cx="7750499" cy="1202399"/>
          </a:xfrm>
          <a:prstGeom prst="rect">
            <a:avLst/>
          </a:prstGeom>
        </p:spPr>
        <p:txBody>
          <a:bodyPr lIns="68575" tIns="68575" rIns="68575" bIns="68575" anchor="t" anchorCtr="0">
            <a:noAutofit/>
          </a:bodyPr>
          <a:lstStyle/>
          <a:p>
            <a:pPr lvl="0" rtl="0">
              <a:spcBef>
                <a:spcPts val="0"/>
              </a:spcBef>
              <a:buNone/>
            </a:pPr>
            <a:r>
              <a:rPr lang="en" sz="3000" dirty="0">
                <a:solidFill>
                  <a:schemeClr val="dk1"/>
                </a:solidFill>
              </a:rPr>
              <a:t>There are a variety of property types that can be used with class variables in Kivy</a:t>
            </a:r>
          </a:p>
        </p:txBody>
      </p:sp>
      <p:sp>
        <p:nvSpPr>
          <p:cNvPr id="495" name="Shape 495"/>
          <p:cNvSpPr txBox="1">
            <a:spLocks noGrp="1"/>
          </p:cNvSpPr>
          <p:nvPr>
            <p:ph type="body" idx="1"/>
          </p:nvPr>
        </p:nvSpPr>
        <p:spPr>
          <a:xfrm>
            <a:off x="71500" y="1397800"/>
            <a:ext cx="8928900" cy="5353500"/>
          </a:xfrm>
          <a:prstGeom prst="rect">
            <a:avLst/>
          </a:prstGeom>
        </p:spPr>
        <p:txBody>
          <a:bodyPr lIns="68575" tIns="68575" rIns="68575" bIns="68575" anchor="t" anchorCtr="0">
            <a:noAutofit/>
          </a:bodyPr>
          <a:lstStyle/>
          <a:p>
            <a:pPr marL="457200" marR="0" lvl="0" indent="-342900" algn="l" rtl="0">
              <a:lnSpc>
                <a:spcPct val="100000"/>
              </a:lnSpc>
              <a:spcBef>
                <a:spcPts val="500"/>
              </a:spcBef>
              <a:spcAft>
                <a:spcPts val="0"/>
              </a:spcAft>
              <a:buClr>
                <a:srgbClr val="000000"/>
              </a:buClr>
              <a:buSzPct val="75000"/>
              <a:buFont typeface="Calibri"/>
            </a:pPr>
            <a:r>
              <a:rPr lang="en" b="1" dirty="0" err="1"/>
              <a:t>StringProperty</a:t>
            </a:r>
            <a:r>
              <a:rPr lang="en" b="1" dirty="0"/>
              <a:t> 	</a:t>
            </a:r>
            <a:r>
              <a:rPr lang="en" dirty="0"/>
              <a:t>- an observed string </a:t>
            </a:r>
          </a:p>
          <a:p>
            <a:pPr marL="457200" marR="0" lvl="0" indent="-342900" algn="l" rtl="0">
              <a:lnSpc>
                <a:spcPct val="100000"/>
              </a:lnSpc>
              <a:spcBef>
                <a:spcPts val="500"/>
              </a:spcBef>
              <a:spcAft>
                <a:spcPts val="0"/>
              </a:spcAft>
              <a:buClr>
                <a:srgbClr val="000000"/>
              </a:buClr>
              <a:buSzPct val="75000"/>
            </a:pPr>
            <a:r>
              <a:rPr lang="en" b="1" dirty="0" err="1"/>
              <a:t>NumericProperty</a:t>
            </a:r>
            <a:r>
              <a:rPr lang="en" b="1" dirty="0"/>
              <a:t> 	</a:t>
            </a:r>
            <a:r>
              <a:rPr lang="en" dirty="0"/>
              <a:t>- an observed number</a:t>
            </a:r>
          </a:p>
          <a:p>
            <a:pPr marL="457200" marR="0" lvl="0" indent="-342900" algn="l" rtl="0">
              <a:lnSpc>
                <a:spcPct val="100000"/>
              </a:lnSpc>
              <a:spcBef>
                <a:spcPts val="500"/>
              </a:spcBef>
              <a:spcAft>
                <a:spcPts val="0"/>
              </a:spcAft>
              <a:buClr>
                <a:srgbClr val="000000"/>
              </a:buClr>
              <a:buSzPct val="75000"/>
            </a:pPr>
            <a:r>
              <a:rPr lang="en" b="1" dirty="0" err="1"/>
              <a:t>ObjectProperty</a:t>
            </a:r>
            <a:r>
              <a:rPr lang="en" b="1" dirty="0"/>
              <a:t> 	</a:t>
            </a:r>
            <a:r>
              <a:rPr lang="en" dirty="0"/>
              <a:t>- an arbitrary observed object</a:t>
            </a:r>
          </a:p>
          <a:p>
            <a:pPr marL="457200" marR="0" lvl="0" indent="-342900" algn="l" rtl="0">
              <a:lnSpc>
                <a:spcPct val="100000"/>
              </a:lnSpc>
              <a:spcBef>
                <a:spcPts val="500"/>
              </a:spcBef>
              <a:spcAft>
                <a:spcPts val="0"/>
              </a:spcAft>
              <a:buClr>
                <a:srgbClr val="000000"/>
              </a:buClr>
              <a:buSzPct val="75000"/>
            </a:pPr>
            <a:r>
              <a:rPr lang="en" b="1" dirty="0" err="1"/>
              <a:t>ListProperty</a:t>
            </a:r>
            <a:r>
              <a:rPr lang="en" dirty="0"/>
              <a:t> 	</a:t>
            </a:r>
            <a:r>
              <a:rPr lang="en" dirty="0" smtClean="0"/>
              <a:t>- </a:t>
            </a:r>
            <a:r>
              <a:rPr lang="en" dirty="0"/>
              <a:t>an observed list of items</a:t>
            </a:r>
          </a:p>
          <a:p>
            <a:pPr marL="0" marR="0" lvl="0" indent="0" algn="l" rtl="0">
              <a:lnSpc>
                <a:spcPct val="100000"/>
              </a:lnSpc>
              <a:spcBef>
                <a:spcPts val="500"/>
              </a:spcBef>
              <a:spcAft>
                <a:spcPts val="0"/>
              </a:spcAft>
              <a:buNone/>
            </a:pPr>
            <a:endParaRPr dirty="0"/>
          </a:p>
          <a:p>
            <a:pPr marL="457200" marR="0" lvl="0" indent="-342900" algn="l" rtl="0">
              <a:lnSpc>
                <a:spcPct val="100000"/>
              </a:lnSpc>
              <a:spcBef>
                <a:spcPts val="500"/>
              </a:spcBef>
              <a:spcAft>
                <a:spcPts val="0"/>
              </a:spcAft>
              <a:buClr>
                <a:srgbClr val="000000"/>
              </a:buClr>
              <a:buSzPct val="75000"/>
            </a:pPr>
            <a:r>
              <a:rPr lang="en" dirty="0"/>
              <a:t>… many more, but in CP1404 we focus on </a:t>
            </a:r>
            <a:r>
              <a:rPr lang="en" b="1" dirty="0" err="1"/>
              <a:t>StringProperty</a:t>
            </a:r>
            <a:endParaRPr lang="en" b="1" dirty="0"/>
          </a:p>
          <a:p>
            <a:pPr marL="0" marR="0" lvl="0" indent="0" algn="l" rtl="0">
              <a:lnSpc>
                <a:spcPct val="100000"/>
              </a:lnSpc>
              <a:spcBef>
                <a:spcPts val="500"/>
              </a:spcBef>
              <a:spcAft>
                <a:spcPts val="0"/>
              </a:spcAft>
              <a:buNone/>
            </a:pPr>
            <a:endParaRPr dirty="0"/>
          </a:p>
          <a:p>
            <a:pPr marL="457200" marR="0" lvl="0" indent="-342900" algn="l" rtl="0">
              <a:lnSpc>
                <a:spcPct val="100000"/>
              </a:lnSpc>
              <a:spcBef>
                <a:spcPts val="500"/>
              </a:spcBef>
              <a:spcAft>
                <a:spcPts val="0"/>
              </a:spcAft>
              <a:buClr>
                <a:srgbClr val="000000"/>
              </a:buClr>
              <a:buSzPct val="75000"/>
            </a:pPr>
            <a:r>
              <a:rPr lang="en" dirty="0"/>
              <a:t>Note: a default value can be provided when creating the property</a:t>
            </a:r>
          </a:p>
          <a:p>
            <a:pPr marL="0" marR="0" lvl="0" indent="0" algn="l" rtl="0">
              <a:lnSpc>
                <a:spcPct val="100000"/>
              </a:lnSpc>
              <a:spcBef>
                <a:spcPts val="500"/>
              </a:spcBef>
              <a:spcAft>
                <a:spcPts val="0"/>
              </a:spcAft>
              <a:buNone/>
            </a:pPr>
            <a:endParaRPr dirty="0"/>
          </a:p>
          <a:p>
            <a:pPr marL="457200" marR="0" lvl="0" indent="-342900" algn="l" rtl="0">
              <a:lnSpc>
                <a:spcPct val="100000"/>
              </a:lnSpc>
              <a:spcBef>
                <a:spcPts val="500"/>
              </a:spcBef>
              <a:spcAft>
                <a:spcPts val="0"/>
              </a:spcAft>
              <a:buClr>
                <a:srgbClr val="000000"/>
              </a:buClr>
              <a:buSzPct val="75000"/>
            </a:pPr>
            <a:r>
              <a:rPr lang="en" dirty="0"/>
              <a:t>Now, let’s see all of these aspects of Kivy in a single example...</a:t>
            </a:r>
          </a:p>
        </p:txBody>
      </p:sp>
      <p:sp>
        <p:nvSpPr>
          <p:cNvPr id="496" name="Shape 496"/>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39</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500"/>
              </a:spcBef>
              <a:buNone/>
            </a:pPr>
            <a:r>
              <a:rPr lang="en">
                <a:solidFill>
                  <a:schemeClr val="dk1"/>
                </a:solidFill>
              </a:rPr>
              <a:t>A GUI program supports many forms of interaction</a:t>
            </a:r>
          </a:p>
        </p:txBody>
      </p:sp>
      <p:sp>
        <p:nvSpPr>
          <p:cNvPr id="230" name="Shape 230"/>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lvl="0" indent="-228600" rtl="0">
              <a:spcBef>
                <a:spcPts val="0"/>
              </a:spcBef>
            </a:pPr>
            <a:r>
              <a:rPr lang="en"/>
              <a:t>E.g. mouse, keyboard, screen, controllers, ...</a:t>
            </a:r>
          </a:p>
          <a:p>
            <a:pPr marL="0" lvl="0" indent="0" rtl="0">
              <a:spcBef>
                <a:spcPts val="0"/>
              </a:spcBef>
              <a:buNone/>
            </a:pPr>
            <a:endParaRPr sz="800"/>
          </a:p>
          <a:p>
            <a:pPr marL="457200" lvl="0" indent="-228600" rtl="0">
              <a:spcBef>
                <a:spcPts val="0"/>
              </a:spcBef>
            </a:pPr>
            <a:r>
              <a:rPr lang="en"/>
              <a:t>The newest ways are the most </a:t>
            </a:r>
            <a:r>
              <a:rPr lang="en" b="1"/>
              <a:t>human</a:t>
            </a:r>
            <a:r>
              <a:rPr lang="en"/>
              <a:t>:</a:t>
            </a:r>
          </a:p>
          <a:p>
            <a:pPr marL="914400" lvl="1" indent="-228600" rtl="0">
              <a:spcBef>
                <a:spcPts val="0"/>
              </a:spcBef>
            </a:pPr>
            <a:r>
              <a:rPr lang="en"/>
              <a:t>Touch input, finger and hand input, </a:t>
            </a:r>
            <a:r>
              <a:rPr lang="en" i="1"/>
              <a:t>haptic </a:t>
            </a:r>
            <a:r>
              <a:rPr lang="en"/>
              <a:t>feedback</a:t>
            </a:r>
          </a:p>
          <a:p>
            <a:pPr marL="914400" lvl="1" indent="-228600" rtl="0">
              <a:spcBef>
                <a:spcPts val="0"/>
              </a:spcBef>
            </a:pPr>
            <a:r>
              <a:rPr lang="en"/>
              <a:t>We now also use the term NUI - Natural UI</a:t>
            </a:r>
          </a:p>
        </p:txBody>
      </p:sp>
      <p:sp>
        <p:nvSpPr>
          <p:cNvPr id="231" name="Shape 231"/>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4</a:t>
            </a:fld>
            <a:endParaRPr lang="en"/>
          </a:p>
        </p:txBody>
      </p:sp>
      <p:pic>
        <p:nvPicPr>
          <p:cNvPr id="232" name="Shape 232"/>
          <p:cNvPicPr preferRelativeResize="0"/>
          <p:nvPr/>
        </p:nvPicPr>
        <p:blipFill rotWithShape="1">
          <a:blip r:embed="rId3">
            <a:alphaModFix/>
          </a:blip>
          <a:srcRect l="25276" t="13047" r="16130" b="12735"/>
          <a:stretch/>
        </p:blipFill>
        <p:spPr>
          <a:xfrm>
            <a:off x="3305299" y="3561751"/>
            <a:ext cx="2909776" cy="2070126"/>
          </a:xfrm>
          <a:prstGeom prst="rect">
            <a:avLst/>
          </a:prstGeom>
          <a:noFill/>
          <a:ln>
            <a:noFill/>
          </a:ln>
        </p:spPr>
      </p:pic>
      <p:pic>
        <p:nvPicPr>
          <p:cNvPr id="233" name="Shape 233"/>
          <p:cNvPicPr preferRelativeResize="0"/>
          <p:nvPr/>
        </p:nvPicPr>
        <p:blipFill>
          <a:blip r:embed="rId4">
            <a:alphaModFix/>
          </a:blip>
          <a:stretch>
            <a:fillRect/>
          </a:stretch>
        </p:blipFill>
        <p:spPr>
          <a:xfrm>
            <a:off x="371075" y="4228575"/>
            <a:ext cx="2825238" cy="1883499"/>
          </a:xfrm>
          <a:prstGeom prst="rect">
            <a:avLst/>
          </a:prstGeom>
          <a:noFill/>
          <a:ln>
            <a:noFill/>
          </a:ln>
        </p:spPr>
      </p:pic>
      <p:pic>
        <p:nvPicPr>
          <p:cNvPr id="234" name="Shape 234"/>
          <p:cNvPicPr preferRelativeResize="0"/>
          <p:nvPr/>
        </p:nvPicPr>
        <p:blipFill>
          <a:blip r:embed="rId5">
            <a:alphaModFix/>
          </a:blip>
          <a:stretch>
            <a:fillRect/>
          </a:stretch>
        </p:blipFill>
        <p:spPr>
          <a:xfrm>
            <a:off x="6027296" y="4768425"/>
            <a:ext cx="2659500" cy="18834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457200" lvl="0" indent="-342900" rtl="0">
              <a:spcBef>
                <a:spcPts val="0"/>
              </a:spcBef>
              <a:buClr>
                <a:srgbClr val="000000"/>
              </a:buClr>
              <a:buSzPct val="75000"/>
            </a:pPr>
            <a:r>
              <a:rPr lang="en" dirty="0"/>
              <a:t>A complete GUI program in Kivy using callbacks, MVC, and the observer pattern</a:t>
            </a:r>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0" lvl="0" indent="0" rtl="0">
              <a:spcBef>
                <a:spcPts val="0"/>
              </a:spcBef>
              <a:buNone/>
            </a:pPr>
            <a:endParaRPr dirty="0"/>
          </a:p>
          <a:p>
            <a:pPr marL="457200" lvl="0" indent="-342900" rtl="0">
              <a:spcBef>
                <a:spcPts val="0"/>
              </a:spcBef>
              <a:buClr>
                <a:srgbClr val="000000"/>
              </a:buClr>
              <a:buSzPct val="75000"/>
            </a:pPr>
            <a:r>
              <a:rPr lang="en" dirty="0"/>
              <a:t>Note: we also created a console “view” for the game “model” called “</a:t>
            </a:r>
            <a:r>
              <a:rPr lang="en" dirty="0" err="1"/>
              <a:t>play_game_console.py</a:t>
            </a:r>
            <a:r>
              <a:rPr lang="en" dirty="0"/>
              <a:t>” (the model is </a:t>
            </a:r>
            <a:r>
              <a:rPr lang="en" dirty="0" smtClean="0"/>
              <a:t>reusable!)</a:t>
            </a:r>
            <a:endParaRPr lang="en" dirty="0"/>
          </a:p>
        </p:txBody>
      </p:sp>
      <p:sp>
        <p:nvSpPr>
          <p:cNvPr id="502" name="Shape 502"/>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dirty="0" smtClean="0"/>
              <a:t>game_v2.py</a:t>
            </a:r>
            <a:endParaRPr lang="en" sz="3400" dirty="0"/>
          </a:p>
        </p:txBody>
      </p:sp>
      <p:pic>
        <p:nvPicPr>
          <p:cNvPr id="503" name="Shape 503"/>
          <p:cNvPicPr preferRelativeResize="0"/>
          <p:nvPr/>
        </p:nvPicPr>
        <p:blipFill>
          <a:blip r:embed="rId3">
            <a:alphaModFix/>
          </a:blip>
          <a:stretch>
            <a:fillRect/>
          </a:stretch>
        </p:blipFill>
        <p:spPr>
          <a:xfrm>
            <a:off x="3657599" y="2034738"/>
            <a:ext cx="4018675" cy="3043680"/>
          </a:xfrm>
          <a:prstGeom prst="rect">
            <a:avLst/>
          </a:prstGeom>
          <a:noFill/>
          <a:ln>
            <a:noFill/>
          </a:ln>
        </p:spPr>
      </p:pic>
      <p:sp>
        <p:nvSpPr>
          <p:cNvPr id="504" name="Shape 504"/>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40</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a:spcBef>
                <a:spcPts val="0"/>
              </a:spcBef>
              <a:buNone/>
            </a:pPr>
            <a:r>
              <a:rPr lang="en"/>
              <a:t>Kivy “Spinner” - drop-down list</a:t>
            </a:r>
          </a:p>
        </p:txBody>
      </p:sp>
      <p:sp>
        <p:nvSpPr>
          <p:cNvPr id="152" name="Shape 152"/>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lvl="0" indent="-317500" rtl="0">
              <a:spcBef>
                <a:spcPts val="0"/>
              </a:spcBef>
              <a:buSzPct val="100000"/>
            </a:pPr>
            <a:r>
              <a:rPr lang="en" sz="1400" u="sng">
                <a:solidFill>
                  <a:schemeClr val="hlink"/>
                </a:solidFill>
                <a:hlinkClick r:id="rId3"/>
              </a:rPr>
              <a:t>https://github.com/CP1404/KivyDemos/blob/master/spinner_demo.py</a:t>
            </a:r>
            <a:r>
              <a:rPr lang="en" sz="1400"/>
              <a:t> and </a:t>
            </a:r>
            <a:r>
              <a:rPr lang="en" sz="1400" u="sng">
                <a:solidFill>
                  <a:schemeClr val="hlink"/>
                </a:solidFill>
                <a:hlinkClick r:id="rId4"/>
              </a:rPr>
              <a:t>https://github.com/CP1404/KivyDemos/blob/master/spinner_demo.kv</a:t>
            </a:r>
            <a:r>
              <a:rPr lang="en" sz="1400"/>
              <a:t> </a:t>
            </a:r>
          </a:p>
          <a:p>
            <a:pPr marL="0" lvl="0" indent="0" rtl="0">
              <a:spcBef>
                <a:spcPts val="0"/>
              </a:spcBef>
              <a:buNone/>
            </a:pPr>
            <a:endParaRPr/>
          </a:p>
          <a:p>
            <a:pPr marL="457200" lvl="0" indent="-228600" rtl="0">
              <a:spcBef>
                <a:spcPts val="0"/>
              </a:spcBef>
            </a:pPr>
            <a:r>
              <a:rPr lang="en"/>
              <a:t>Spinner is a widget that provides a quick way to select one value from a set</a:t>
            </a:r>
          </a:p>
          <a:p>
            <a:pPr marL="457200" lvl="0" indent="-228600" rtl="0">
              <a:spcBef>
                <a:spcPts val="0"/>
              </a:spcBef>
            </a:pPr>
            <a:r>
              <a:rPr lang="en"/>
              <a:t>Spinner has a </a:t>
            </a:r>
            <a:r>
              <a:rPr lang="en">
                <a:latin typeface="Consolas"/>
                <a:ea typeface="Consolas"/>
                <a:cs typeface="Consolas"/>
                <a:sym typeface="Consolas"/>
              </a:rPr>
              <a:t>values</a:t>
            </a:r>
            <a:r>
              <a:rPr lang="en"/>
              <a:t> property, which is a list</a:t>
            </a:r>
          </a:p>
          <a:p>
            <a:pPr marL="457200" lvl="0" indent="-228600" rtl="0">
              <a:spcBef>
                <a:spcPts val="0"/>
              </a:spcBef>
            </a:pPr>
            <a:r>
              <a:rPr lang="en"/>
              <a:t>Use the </a:t>
            </a:r>
            <a:r>
              <a:rPr lang="en">
                <a:latin typeface="Consolas"/>
                <a:ea typeface="Consolas"/>
                <a:cs typeface="Consolas"/>
                <a:sym typeface="Consolas"/>
              </a:rPr>
              <a:t>on_text</a:t>
            </a:r>
            <a:r>
              <a:rPr lang="en"/>
              <a:t> event to set a callback for when the text changes, which is when the user changes the selection</a:t>
            </a:r>
          </a:p>
          <a:p>
            <a:pPr marL="457200" lvl="0" indent="-228600">
              <a:spcBef>
                <a:spcPts val="0"/>
              </a:spcBef>
            </a:pPr>
            <a:r>
              <a:rPr lang="en"/>
              <a:t>The </a:t>
            </a:r>
            <a:r>
              <a:rPr lang="en">
                <a:latin typeface="Consolas"/>
                <a:ea typeface="Consolas"/>
                <a:cs typeface="Consolas"/>
                <a:sym typeface="Consolas"/>
              </a:rPr>
              <a:t>on_release</a:t>
            </a:r>
            <a:r>
              <a:rPr lang="en"/>
              <a:t> event might also be useful, </a:t>
            </a:r>
            <a:br>
              <a:rPr lang="en"/>
            </a:br>
            <a:r>
              <a:rPr lang="en"/>
              <a:t>but this fires before the text has changed</a:t>
            </a:r>
          </a:p>
        </p:txBody>
      </p:sp>
      <p:sp>
        <p:nvSpPr>
          <p:cNvPr id="153" name="Shape 153"/>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a:spcBef>
                <a:spcPts val="0"/>
              </a:spcBef>
              <a:buNone/>
            </a:pPr>
            <a:fld id="{00000000-1234-1234-1234-123412341234}" type="slidenum">
              <a:rPr lang="en"/>
              <a:t>41</a:t>
            </a:fld>
            <a:endParaRPr lang="en"/>
          </a:p>
        </p:txBody>
      </p:sp>
      <p:pic>
        <p:nvPicPr>
          <p:cNvPr id="154" name="Shape 154"/>
          <p:cNvPicPr preferRelativeResize="0"/>
          <p:nvPr/>
        </p:nvPicPr>
        <p:blipFill>
          <a:blip r:embed="rId5">
            <a:alphaModFix/>
          </a:blip>
          <a:stretch>
            <a:fillRect/>
          </a:stretch>
        </p:blipFill>
        <p:spPr>
          <a:xfrm>
            <a:off x="7048500" y="4667075"/>
            <a:ext cx="2095500" cy="2190750"/>
          </a:xfrm>
          <a:prstGeom prst="rect">
            <a:avLst/>
          </a:prstGeom>
          <a:noFill/>
          <a:ln>
            <a:noFill/>
          </a:ln>
        </p:spPr>
      </p:pic>
    </p:spTree>
    <p:extLst>
      <p:ext uri="{BB962C8B-B14F-4D97-AF65-F5344CB8AC3E}">
        <p14:creationId xmlns:p14="http://schemas.microsoft.com/office/powerpoint/2010/main" val="2004113505"/>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Popups</a:t>
            </a:r>
            <a:endParaRPr lang="en-AU" dirty="0"/>
          </a:p>
        </p:txBody>
      </p:sp>
      <p:sp>
        <p:nvSpPr>
          <p:cNvPr id="5" name="Text Placeholder 4"/>
          <p:cNvSpPr>
            <a:spLocks noGrp="1"/>
          </p:cNvSpPr>
          <p:nvPr>
            <p:ph type="body" idx="1"/>
          </p:nvPr>
        </p:nvSpPr>
        <p:spPr/>
        <p:txBody>
          <a:bodyPr/>
          <a:lstStyle/>
          <a:p>
            <a:r>
              <a:rPr lang="en-AU" sz="2000" dirty="0">
                <a:hlinkClick r:id="rId2"/>
              </a:rPr>
              <a:t>https://</a:t>
            </a:r>
            <a:r>
              <a:rPr lang="en-AU" sz="2000" dirty="0" smtClean="0">
                <a:hlinkClick r:id="rId2"/>
              </a:rPr>
              <a:t>github.com/CP1404/KivyDemos/blob/master/popup_demo.py</a:t>
            </a:r>
            <a:r>
              <a:rPr lang="en-AU" sz="2000" dirty="0"/>
              <a:t> and </a:t>
            </a:r>
            <a:r>
              <a:rPr lang="en-AU" sz="2000" dirty="0">
                <a:hlinkClick r:id="rId3"/>
              </a:rPr>
              <a:t>https://</a:t>
            </a:r>
            <a:r>
              <a:rPr lang="en-AU" sz="2000" dirty="0" smtClean="0">
                <a:hlinkClick r:id="rId3"/>
              </a:rPr>
              <a:t>github.com/CP1404/KivyDemos/blob/master/popup_demo.kv</a:t>
            </a:r>
            <a:r>
              <a:rPr lang="en-AU" dirty="0" smtClean="0"/>
              <a:t> </a:t>
            </a:r>
          </a:p>
          <a:p>
            <a:endParaRPr lang="en-AU" dirty="0" smtClean="0"/>
          </a:p>
          <a:p>
            <a:r>
              <a:rPr lang="en-AU" dirty="0" smtClean="0"/>
              <a:t>Kivy has a feature to create popups </a:t>
            </a:r>
            <a:br>
              <a:rPr lang="en-AU" dirty="0" smtClean="0"/>
            </a:br>
            <a:r>
              <a:rPr lang="en-AU" dirty="0" smtClean="0"/>
              <a:t>(not like separate floating windows, but effectively on top)</a:t>
            </a:r>
          </a:p>
          <a:p>
            <a:r>
              <a:rPr lang="en-AU" dirty="0" smtClean="0"/>
              <a:t>You create the popup, then hide it and open() or dismiss() it when you want</a:t>
            </a:r>
          </a:p>
          <a:p>
            <a:endParaRPr lang="en-AU" dirty="0"/>
          </a:p>
          <a:p>
            <a:pPr marL="76200" indent="0">
              <a:buNone/>
            </a:pPr>
            <a:r>
              <a:rPr lang="en-AU" b="1" dirty="0">
                <a:latin typeface="Consolas" charset="0"/>
                <a:ea typeface="Consolas" charset="0"/>
                <a:cs typeface="Consolas" charset="0"/>
              </a:rPr>
              <a:t>Popup</a:t>
            </a:r>
            <a:r>
              <a:rPr lang="en-AU" dirty="0">
                <a:latin typeface="Consolas" charset="0"/>
                <a:ea typeface="Consolas" charset="0"/>
                <a:cs typeface="Consolas" charset="0"/>
              </a:rPr>
              <a:t>:</a:t>
            </a:r>
            <a:br>
              <a:rPr lang="en-AU" dirty="0">
                <a:latin typeface="Consolas" charset="0"/>
                <a:ea typeface="Consolas" charset="0"/>
                <a:cs typeface="Consolas" charset="0"/>
              </a:rPr>
            </a:br>
            <a:r>
              <a:rPr lang="en-AU" dirty="0">
                <a:latin typeface="Consolas" charset="0"/>
                <a:ea typeface="Consolas" charset="0"/>
                <a:cs typeface="Consolas" charset="0"/>
              </a:rPr>
              <a:t>    </a:t>
            </a:r>
            <a:r>
              <a:rPr lang="en-AU" b="1" dirty="0">
                <a:latin typeface="Consolas" charset="0"/>
                <a:ea typeface="Consolas" charset="0"/>
                <a:cs typeface="Consolas" charset="0"/>
              </a:rPr>
              <a:t>id</a:t>
            </a:r>
            <a:r>
              <a:rPr lang="en-AU" dirty="0">
                <a:latin typeface="Consolas" charset="0"/>
                <a:ea typeface="Consolas" charset="0"/>
                <a:cs typeface="Consolas" charset="0"/>
              </a:rPr>
              <a:t>: popup</a:t>
            </a:r>
            <a:br>
              <a:rPr lang="en-AU" dirty="0">
                <a:latin typeface="Consolas" charset="0"/>
                <a:ea typeface="Consolas" charset="0"/>
                <a:cs typeface="Consolas" charset="0"/>
              </a:rPr>
            </a:br>
            <a:r>
              <a:rPr lang="en-AU" dirty="0">
                <a:latin typeface="Consolas" charset="0"/>
                <a:ea typeface="Consolas" charset="0"/>
                <a:cs typeface="Consolas" charset="0"/>
              </a:rPr>
              <a:t>    title: </a:t>
            </a:r>
            <a:r>
              <a:rPr lang="en-AU" b="1" dirty="0">
                <a:latin typeface="Consolas" charset="0"/>
                <a:ea typeface="Consolas" charset="0"/>
                <a:cs typeface="Consolas" charset="0"/>
              </a:rPr>
              <a:t>"Add Item"</a:t>
            </a:r>
            <a:br>
              <a:rPr lang="en-AU" b="1" dirty="0">
                <a:latin typeface="Consolas" charset="0"/>
                <a:ea typeface="Consolas" charset="0"/>
                <a:cs typeface="Consolas" charset="0"/>
              </a:rPr>
            </a:br>
            <a:r>
              <a:rPr lang="en-AU" dirty="0" smtClean="0">
                <a:latin typeface="Consolas" charset="0"/>
                <a:ea typeface="Consolas" charset="0"/>
                <a:cs typeface="Consolas" charset="0"/>
              </a:rPr>
              <a:t>    </a:t>
            </a:r>
            <a:r>
              <a:rPr lang="en-AU" b="1" dirty="0" err="1">
                <a:latin typeface="Consolas" charset="0"/>
                <a:ea typeface="Consolas" charset="0"/>
                <a:cs typeface="Consolas" charset="0"/>
              </a:rPr>
              <a:t>BoxLayout</a:t>
            </a:r>
            <a:r>
              <a:rPr lang="en-AU" dirty="0">
                <a:latin typeface="Consolas" charset="0"/>
                <a:ea typeface="Consolas" charset="0"/>
                <a:cs typeface="Consolas" charset="0"/>
              </a:rPr>
              <a:t>:</a:t>
            </a:r>
            <a:br>
              <a:rPr lang="en-AU" dirty="0">
                <a:latin typeface="Consolas" charset="0"/>
                <a:ea typeface="Consolas" charset="0"/>
                <a:cs typeface="Consolas" charset="0"/>
              </a:rPr>
            </a:br>
            <a:r>
              <a:rPr lang="en-AU" dirty="0">
                <a:latin typeface="Consolas" charset="0"/>
                <a:ea typeface="Consolas" charset="0"/>
                <a:cs typeface="Consolas" charset="0"/>
              </a:rPr>
              <a:t> </a:t>
            </a:r>
            <a:r>
              <a:rPr lang="en-AU" dirty="0" smtClean="0">
                <a:latin typeface="Consolas" charset="0"/>
                <a:ea typeface="Consolas" charset="0"/>
                <a:cs typeface="Consolas" charset="0"/>
              </a:rPr>
              <a:t>       …</a:t>
            </a:r>
            <a:endParaRPr lang="en-AU" dirty="0">
              <a:latin typeface="Consolas" charset="0"/>
              <a:ea typeface="Consolas" charset="0"/>
              <a:cs typeface="Consolas" charset="0"/>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42</a:t>
            </a:fld>
            <a:endParaRPr lang="en"/>
          </a:p>
        </p:txBody>
      </p:sp>
    </p:spTree>
    <p:extLst>
      <p:ext uri="{BB962C8B-B14F-4D97-AF65-F5344CB8AC3E}">
        <p14:creationId xmlns:p14="http://schemas.microsoft.com/office/powerpoint/2010/main" val="1606117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widgets with Python</a:t>
            </a:r>
            <a:endParaRPr lang="en-AU" dirty="0"/>
          </a:p>
        </p:txBody>
      </p:sp>
      <p:sp>
        <p:nvSpPr>
          <p:cNvPr id="3" name="Text Placeholder 2"/>
          <p:cNvSpPr>
            <a:spLocks noGrp="1"/>
          </p:cNvSpPr>
          <p:nvPr>
            <p:ph type="body" idx="1"/>
          </p:nvPr>
        </p:nvSpPr>
        <p:spPr/>
        <p:txBody>
          <a:bodyPr/>
          <a:lstStyle/>
          <a:p>
            <a:pPr>
              <a:spcAft>
                <a:spcPts val="600"/>
              </a:spcAft>
            </a:pPr>
            <a:r>
              <a:rPr lang="en-AU" dirty="0" smtClean="0"/>
              <a:t>If your GUI is static, it’s usually easier to create your widgets in </a:t>
            </a:r>
            <a:r>
              <a:rPr lang="en-AU" dirty="0" err="1" smtClean="0"/>
              <a:t>Kv</a:t>
            </a:r>
            <a:r>
              <a:rPr lang="en-AU" dirty="0" smtClean="0"/>
              <a:t> code in a .</a:t>
            </a:r>
            <a:r>
              <a:rPr lang="en-AU" dirty="0" err="1" smtClean="0"/>
              <a:t>kv</a:t>
            </a:r>
            <a:r>
              <a:rPr lang="en-AU" dirty="0" smtClean="0"/>
              <a:t> file</a:t>
            </a:r>
          </a:p>
          <a:p>
            <a:pPr>
              <a:spcAft>
                <a:spcPts val="600"/>
              </a:spcAft>
            </a:pPr>
            <a:r>
              <a:rPr lang="en-AU" dirty="0" smtClean="0"/>
              <a:t>If your GUI is dynamic, e.g. based on a file or other input, then you need to create widgets programmatically using Python</a:t>
            </a:r>
          </a:p>
          <a:p>
            <a:pPr>
              <a:spcAft>
                <a:spcPts val="600"/>
              </a:spcAft>
            </a:pPr>
            <a:r>
              <a:rPr lang="en-AU" dirty="0" smtClean="0"/>
              <a:t>In the code below, we create one Button </a:t>
            </a:r>
            <a:r>
              <a:rPr lang="en-AU" dirty="0"/>
              <a:t>per item in a </a:t>
            </a:r>
            <a:r>
              <a:rPr lang="en-AU" dirty="0" smtClean="0"/>
              <a:t>list, bind a click handler function (</a:t>
            </a:r>
            <a:r>
              <a:rPr lang="en-AU" dirty="0" err="1" smtClean="0"/>
              <a:t>press_item</a:t>
            </a:r>
            <a:r>
              <a:rPr lang="en-AU" dirty="0" smtClean="0"/>
              <a:t>) and add the new Button to an existing (layout) widget (with </a:t>
            </a:r>
            <a:r>
              <a:rPr lang="en-AU" dirty="0" err="1" smtClean="0"/>
              <a:t>someID</a:t>
            </a:r>
            <a:r>
              <a:rPr lang="en-AU" dirty="0" smtClean="0"/>
              <a:t>).</a:t>
            </a:r>
            <a:endParaRPr lang="en-AU" dirty="0"/>
          </a:p>
          <a:p>
            <a:endParaRPr lang="en-AU" dirty="0" smtClean="0"/>
          </a:p>
          <a:p>
            <a:pPr marL="76200" indent="0">
              <a:buNone/>
            </a:pPr>
            <a:r>
              <a:rPr lang="en-AU" b="1" dirty="0">
                <a:latin typeface="Consolas" charset="0"/>
                <a:ea typeface="Consolas" charset="0"/>
                <a:cs typeface="Consolas" charset="0"/>
              </a:rPr>
              <a:t>for </a:t>
            </a:r>
            <a:r>
              <a:rPr lang="en-AU" dirty="0" smtClean="0">
                <a:latin typeface="Consolas" charset="0"/>
                <a:ea typeface="Consolas" charset="0"/>
                <a:cs typeface="Consolas" charset="0"/>
              </a:rPr>
              <a:t>item </a:t>
            </a:r>
            <a:r>
              <a:rPr lang="en-AU" b="1" dirty="0">
                <a:latin typeface="Consolas" charset="0"/>
                <a:ea typeface="Consolas" charset="0"/>
                <a:cs typeface="Consolas" charset="0"/>
              </a:rPr>
              <a:t>in </a:t>
            </a:r>
            <a:r>
              <a:rPr lang="en-AU" dirty="0" err="1" smtClean="0">
                <a:latin typeface="Consolas" charset="0"/>
                <a:ea typeface="Consolas" charset="0"/>
                <a:cs typeface="Consolas" charset="0"/>
              </a:rPr>
              <a:t>self.items</a:t>
            </a:r>
            <a:r>
              <a:rPr lang="en-AU" dirty="0" smtClean="0">
                <a:latin typeface="Consolas" charset="0"/>
                <a:ea typeface="Consolas" charset="0"/>
                <a:cs typeface="Consolas" charset="0"/>
              </a:rPr>
              <a:t>:</a:t>
            </a:r>
            <a:r>
              <a:rPr lang="en-AU" dirty="0">
                <a:latin typeface="Consolas" charset="0"/>
                <a:ea typeface="Consolas" charset="0"/>
                <a:cs typeface="Consolas" charset="0"/>
              </a:rPr>
              <a:t/>
            </a:r>
            <a:br>
              <a:rPr lang="en-AU" dirty="0">
                <a:latin typeface="Consolas" charset="0"/>
                <a:ea typeface="Consolas" charset="0"/>
                <a:cs typeface="Consolas" charset="0"/>
              </a:rPr>
            </a:br>
            <a:r>
              <a:rPr lang="en-AU" i="1" dirty="0" smtClean="0">
                <a:latin typeface="Consolas" charset="0"/>
                <a:ea typeface="Consolas" charset="0"/>
                <a:cs typeface="Consolas" charset="0"/>
              </a:rPr>
              <a:t>    </a:t>
            </a:r>
            <a:r>
              <a:rPr lang="en-AU" dirty="0" err="1">
                <a:latin typeface="Consolas" charset="0"/>
                <a:ea typeface="Consolas" charset="0"/>
                <a:cs typeface="Consolas" charset="0"/>
              </a:rPr>
              <a:t>temp_button</a:t>
            </a:r>
            <a:r>
              <a:rPr lang="en-AU" dirty="0">
                <a:latin typeface="Consolas" charset="0"/>
                <a:ea typeface="Consolas" charset="0"/>
                <a:cs typeface="Consolas" charset="0"/>
              </a:rPr>
              <a:t> = </a:t>
            </a:r>
            <a:r>
              <a:rPr lang="en-AU" dirty="0" smtClean="0">
                <a:latin typeface="Consolas" charset="0"/>
                <a:ea typeface="Consolas" charset="0"/>
                <a:cs typeface="Consolas" charset="0"/>
              </a:rPr>
              <a:t>Button(text=item)</a:t>
            </a:r>
            <a:r>
              <a:rPr lang="en-AU" dirty="0">
                <a:latin typeface="Consolas" charset="0"/>
                <a:ea typeface="Consolas" charset="0"/>
                <a:cs typeface="Consolas" charset="0"/>
              </a:rPr>
              <a:t/>
            </a:r>
            <a:br>
              <a:rPr lang="en-AU" dirty="0">
                <a:latin typeface="Consolas" charset="0"/>
                <a:ea typeface="Consolas" charset="0"/>
                <a:cs typeface="Consolas" charset="0"/>
              </a:rPr>
            </a:br>
            <a:r>
              <a:rPr lang="en-AU" dirty="0">
                <a:latin typeface="Consolas" charset="0"/>
                <a:ea typeface="Consolas" charset="0"/>
                <a:cs typeface="Consolas" charset="0"/>
              </a:rPr>
              <a:t>    </a:t>
            </a:r>
            <a:r>
              <a:rPr lang="en-AU" dirty="0" err="1" smtClean="0">
                <a:latin typeface="Consolas" charset="0"/>
                <a:ea typeface="Consolas" charset="0"/>
                <a:cs typeface="Consolas" charset="0"/>
              </a:rPr>
              <a:t>temp_button.bind</a:t>
            </a:r>
            <a:r>
              <a:rPr lang="en-AU" dirty="0" smtClean="0">
                <a:latin typeface="Consolas" charset="0"/>
                <a:ea typeface="Consolas" charset="0"/>
                <a:cs typeface="Consolas" charset="0"/>
              </a:rPr>
              <a:t>(</a:t>
            </a:r>
            <a:r>
              <a:rPr lang="en-AU" dirty="0" err="1" smtClean="0">
                <a:latin typeface="Consolas" charset="0"/>
                <a:ea typeface="Consolas" charset="0"/>
                <a:cs typeface="Consolas" charset="0"/>
              </a:rPr>
              <a:t>on_release</a:t>
            </a:r>
            <a:r>
              <a:rPr lang="en-AU" dirty="0" smtClean="0">
                <a:latin typeface="Consolas" charset="0"/>
                <a:ea typeface="Consolas" charset="0"/>
                <a:cs typeface="Consolas" charset="0"/>
              </a:rPr>
              <a:t>=</a:t>
            </a:r>
            <a:r>
              <a:rPr lang="en-AU" dirty="0" err="1" smtClean="0">
                <a:latin typeface="Consolas" charset="0"/>
                <a:ea typeface="Consolas" charset="0"/>
                <a:cs typeface="Consolas" charset="0"/>
              </a:rPr>
              <a:t>self.press_item</a:t>
            </a:r>
            <a:r>
              <a:rPr lang="en-AU" dirty="0" smtClean="0">
                <a:latin typeface="Consolas" charset="0"/>
                <a:ea typeface="Consolas" charset="0"/>
                <a:cs typeface="Consolas" charset="0"/>
              </a:rPr>
              <a:t>)</a:t>
            </a:r>
            <a:r>
              <a:rPr lang="en-AU" i="1" dirty="0" smtClean="0">
                <a:latin typeface="Consolas" charset="0"/>
                <a:ea typeface="Consolas" charset="0"/>
                <a:cs typeface="Consolas" charset="0"/>
              </a:rPr>
              <a:t/>
            </a:r>
            <a:br>
              <a:rPr lang="en-AU" i="1" dirty="0" smtClean="0">
                <a:latin typeface="Consolas" charset="0"/>
                <a:ea typeface="Consolas" charset="0"/>
                <a:cs typeface="Consolas" charset="0"/>
              </a:rPr>
            </a:br>
            <a:r>
              <a:rPr lang="en-AU" i="1" dirty="0" smtClean="0">
                <a:latin typeface="Consolas" charset="0"/>
                <a:ea typeface="Consolas" charset="0"/>
                <a:cs typeface="Consolas" charset="0"/>
              </a:rPr>
              <a:t>    </a:t>
            </a:r>
            <a:r>
              <a:rPr lang="en-AU" dirty="0" err="1" smtClean="0">
                <a:latin typeface="Consolas" charset="0"/>
                <a:ea typeface="Consolas" charset="0"/>
                <a:cs typeface="Consolas" charset="0"/>
              </a:rPr>
              <a:t>self.root.ids.someID.add_widget</a:t>
            </a:r>
            <a:r>
              <a:rPr lang="en-AU" dirty="0" smtClean="0">
                <a:latin typeface="Consolas" charset="0"/>
                <a:ea typeface="Consolas" charset="0"/>
                <a:cs typeface="Consolas" charset="0"/>
              </a:rPr>
              <a:t>(</a:t>
            </a:r>
            <a:r>
              <a:rPr lang="en-AU" dirty="0" err="1" smtClean="0">
                <a:latin typeface="Consolas" charset="0"/>
                <a:ea typeface="Consolas" charset="0"/>
                <a:cs typeface="Consolas" charset="0"/>
              </a:rPr>
              <a:t>temp_button</a:t>
            </a:r>
            <a:r>
              <a:rPr lang="en-AU" dirty="0">
                <a:latin typeface="Consolas" charset="0"/>
                <a:ea typeface="Consolas" charset="0"/>
                <a:cs typeface="Consolas" charset="0"/>
              </a:rPr>
              <a:t>)</a:t>
            </a:r>
            <a:br>
              <a:rPr lang="en-AU" dirty="0">
                <a:latin typeface="Consolas" charset="0"/>
                <a:ea typeface="Consolas" charset="0"/>
                <a:cs typeface="Consolas" charset="0"/>
              </a:rPr>
            </a:br>
            <a:endParaRPr lang="en-AU" dirty="0" smtClean="0">
              <a:latin typeface="Consolas" charset="0"/>
              <a:ea typeface="Consolas" charset="0"/>
              <a:cs typeface="Consolas" charset="0"/>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 sz="900" b="0" i="0" u="none" strike="noStrike" cap="none" smtClean="0">
                <a:solidFill>
                  <a:srgbClr val="888888"/>
                </a:solidFill>
                <a:latin typeface="Calibri"/>
                <a:ea typeface="Calibri"/>
                <a:cs typeface="Calibri"/>
                <a:sym typeface="Calibri"/>
              </a:rPr>
              <a:t>43</a:t>
            </a:fld>
            <a:endParaRPr lang="en" sz="900" b="0" i="0" u="none" strike="noStrike" cap="none">
              <a:solidFill>
                <a:srgbClr val="888888"/>
              </a:solidFill>
              <a:latin typeface="Calibri"/>
              <a:ea typeface="Calibri"/>
              <a:cs typeface="Calibri"/>
              <a:sym typeface="Calibri"/>
            </a:endParaRPr>
          </a:p>
        </p:txBody>
      </p:sp>
      <p:sp>
        <p:nvSpPr>
          <p:cNvPr id="5" name="Rectangle 4"/>
          <p:cNvSpPr/>
          <p:nvPr/>
        </p:nvSpPr>
        <p:spPr>
          <a:xfrm>
            <a:off x="791735" y="954185"/>
            <a:ext cx="6523464" cy="307777"/>
          </a:xfrm>
          <a:prstGeom prst="rect">
            <a:avLst/>
          </a:prstGeom>
        </p:spPr>
        <p:txBody>
          <a:bodyPr wrap="square">
            <a:spAutoFit/>
          </a:bodyPr>
          <a:lstStyle/>
          <a:p>
            <a:r>
              <a:rPr lang="en-AU" dirty="0" smtClean="0"/>
              <a:t>See </a:t>
            </a:r>
            <a:r>
              <a:rPr lang="en-AU" dirty="0" smtClean="0">
                <a:hlinkClick r:id="rId2"/>
              </a:rPr>
              <a:t>https</a:t>
            </a:r>
            <a:r>
              <a:rPr lang="en-AU" dirty="0">
                <a:hlinkClick r:id="rId2"/>
              </a:rPr>
              <a:t>://</a:t>
            </a:r>
            <a:r>
              <a:rPr lang="en-AU" dirty="0" smtClean="0">
                <a:hlinkClick r:id="rId2"/>
              </a:rPr>
              <a:t>github.com/CP1404/KivyDemos/blob/master/dynamic_widgets.py</a:t>
            </a:r>
            <a:r>
              <a:rPr lang="en-AU" dirty="0" smtClean="0"/>
              <a:t> </a:t>
            </a:r>
            <a:endParaRPr lang="en-AU" dirty="0"/>
          </a:p>
        </p:txBody>
      </p:sp>
    </p:spTree>
    <p:extLst>
      <p:ext uri="{BB962C8B-B14F-4D97-AF65-F5344CB8AC3E}">
        <p14:creationId xmlns:p14="http://schemas.microsoft.com/office/powerpoint/2010/main" val="1055349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lIns="68575" tIns="68575" rIns="68575" bIns="68575" anchor="t" anchorCtr="0">
            <a:noAutofit/>
          </a:bodyPr>
          <a:lstStyle/>
          <a:p>
            <a:pPr lvl="0" rtl="0">
              <a:spcBef>
                <a:spcPts val="0"/>
              </a:spcBef>
              <a:buNone/>
            </a:pPr>
            <a:r>
              <a:rPr lang="en"/>
              <a:t>QuickSum</a:t>
            </a:r>
          </a:p>
        </p:txBody>
      </p:sp>
      <p:sp>
        <p:nvSpPr>
          <p:cNvPr id="161" name="Shape 161"/>
          <p:cNvSpPr txBox="1">
            <a:spLocks noGrp="1"/>
          </p:cNvSpPr>
          <p:nvPr>
            <p:ph type="body" idx="1"/>
          </p:nvPr>
        </p:nvSpPr>
        <p:spPr>
          <a:prstGeom prst="rect">
            <a:avLst/>
          </a:prstGeom>
        </p:spPr>
        <p:txBody>
          <a:bodyPr lIns="68575" tIns="68575" rIns="68575" bIns="68575" anchor="t" anchorCtr="0">
            <a:noAutofit/>
          </a:bodyPr>
          <a:lstStyle/>
          <a:p>
            <a:pPr marL="457200" lvl="0" indent="-355600" rtl="0">
              <a:spcBef>
                <a:spcPts val="0"/>
              </a:spcBef>
              <a:buSzPct val="100000"/>
            </a:pPr>
            <a:r>
              <a:rPr lang="en" sz="2000" u="sng">
                <a:solidFill>
                  <a:schemeClr val="hlink"/>
                </a:solidFill>
                <a:hlinkClick r:id="rId3"/>
              </a:rPr>
              <a:t>https://github.com/CP1404/KivyDemos/blob/master/quick_sum_app.py</a:t>
            </a:r>
          </a:p>
          <a:p>
            <a:pPr marL="457200" lvl="0" indent="-355600" rtl="0">
              <a:spcBef>
                <a:spcPts val="0"/>
              </a:spcBef>
              <a:buSzPct val="100000"/>
            </a:pPr>
            <a:r>
              <a:rPr lang="en" sz="2000" u="sng">
                <a:solidFill>
                  <a:schemeClr val="hlink"/>
                </a:solidFill>
                <a:hlinkClick r:id="rId4"/>
              </a:rPr>
              <a:t>https://github.com/CP1404/KivyDemos/blob/master/quick_sum_gui.kv</a:t>
            </a:r>
          </a:p>
          <a:p>
            <a:pPr marL="0" lvl="0" indent="0" rtl="0">
              <a:spcBef>
                <a:spcPts val="0"/>
              </a:spcBef>
              <a:buNone/>
            </a:pPr>
            <a:endParaRPr sz="1800"/>
          </a:p>
          <a:p>
            <a:pPr marL="457200" lvl="0" indent="-228600" rtl="0">
              <a:spcBef>
                <a:spcPts val="0"/>
              </a:spcBef>
            </a:pPr>
            <a:r>
              <a:rPr lang="en"/>
              <a:t>Jason uses this to quickly and accurately add up marks for various things (exams, assignments, etc.)</a:t>
            </a:r>
          </a:p>
        </p:txBody>
      </p:sp>
      <p:sp>
        <p:nvSpPr>
          <p:cNvPr id="160" name="Shape 160"/>
          <p:cNvSpPr txBox="1">
            <a:spLocks noGrp="1"/>
          </p:cNvSpPr>
          <p:nvPr>
            <p:ph type="sldNum" idx="12"/>
          </p:nvPr>
        </p:nvSpPr>
        <p:spPr>
          <a:prstGeom prst="rect">
            <a:avLst/>
          </a:prstGeom>
        </p:spPr>
        <p:txBody>
          <a:bodyPr lIns="68575" tIns="34275" rIns="68575" bIns="34275" anchor="ctr" anchorCtr="0">
            <a:noAutofit/>
          </a:bodyPr>
          <a:lstStyle/>
          <a:p>
            <a:pPr lvl="0" rtl="0">
              <a:spcBef>
                <a:spcPts val="0"/>
              </a:spcBef>
              <a:buNone/>
            </a:pPr>
            <a:fld id="{00000000-1234-1234-1234-123412341234}" type="slidenum">
              <a:rPr lang="en"/>
              <a:t>44</a:t>
            </a:fld>
            <a:endParaRPr lang="en"/>
          </a:p>
        </p:txBody>
      </p:sp>
    </p:spTree>
    <p:extLst>
      <p:ext uri="{BB962C8B-B14F-4D97-AF65-F5344CB8AC3E}">
        <p14:creationId xmlns:p14="http://schemas.microsoft.com/office/powerpoint/2010/main" val="1364829666"/>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p:spPr>
        <p:txBody>
          <a:bodyPr lIns="68575" tIns="68575" rIns="68575" bIns="68575" anchor="t" anchorCtr="0">
            <a:noAutofit/>
          </a:bodyPr>
          <a:lstStyle/>
          <a:p>
            <a:pPr lvl="0" rtl="0">
              <a:spcBef>
                <a:spcPts val="0"/>
              </a:spcBef>
              <a:buNone/>
            </a:pPr>
            <a:r>
              <a:rPr lang="en"/>
              <a:t>QuickSum - things to note:</a:t>
            </a:r>
          </a:p>
        </p:txBody>
      </p:sp>
      <p:sp>
        <p:nvSpPr>
          <p:cNvPr id="168" name="Shape 168"/>
          <p:cNvSpPr txBox="1">
            <a:spLocks noGrp="1"/>
          </p:cNvSpPr>
          <p:nvPr>
            <p:ph type="body" idx="1"/>
          </p:nvPr>
        </p:nvSpPr>
        <p:spPr>
          <a:prstGeom prst="rect">
            <a:avLst/>
          </a:prstGeom>
        </p:spPr>
        <p:txBody>
          <a:bodyPr lIns="68575" tIns="68575" rIns="68575" bIns="68575" anchor="t" anchorCtr="0">
            <a:noAutofit/>
          </a:bodyPr>
          <a:lstStyle/>
          <a:p>
            <a:pPr marL="457200" lvl="0" indent="-228600" rtl="0">
              <a:spcBef>
                <a:spcPts val="0"/>
              </a:spcBef>
            </a:pPr>
            <a:r>
              <a:rPr lang="en"/>
              <a:t>The use of </a:t>
            </a:r>
            <a:r>
              <a:rPr lang="en" b="1"/>
              <a:t>class rules</a:t>
            </a:r>
            <a:r>
              <a:rPr lang="en"/>
              <a:t> in the Kv file</a:t>
            </a:r>
          </a:p>
          <a:p>
            <a:pPr marL="457200" lvl="0" indent="0" rtl="0">
              <a:spcBef>
                <a:spcPts val="0"/>
              </a:spcBef>
              <a:buNone/>
            </a:pPr>
            <a:r>
              <a:rPr lang="en"/>
              <a:t>e.g. </a:t>
            </a:r>
            <a:r>
              <a:rPr lang="en">
                <a:latin typeface="Consolas"/>
                <a:ea typeface="Consolas"/>
                <a:cs typeface="Consolas"/>
                <a:sym typeface="Consolas"/>
              </a:rPr>
              <a:t>&lt;Button&gt;:</a:t>
            </a:r>
            <a:r>
              <a:rPr lang="en"/>
              <a:t> applies to all Buttons</a:t>
            </a:r>
          </a:p>
          <a:p>
            <a:pPr marL="0" lvl="0" indent="0" rtl="0">
              <a:spcBef>
                <a:spcPts val="0"/>
              </a:spcBef>
              <a:buNone/>
            </a:pPr>
            <a:endParaRPr sz="1000"/>
          </a:p>
          <a:p>
            <a:pPr marL="457200" lvl="0" indent="-228600" rtl="0">
              <a:spcBef>
                <a:spcPts val="0"/>
              </a:spcBef>
            </a:pPr>
            <a:r>
              <a:rPr lang="en"/>
              <a:t>The use of </a:t>
            </a:r>
            <a:r>
              <a:rPr lang="en">
                <a:latin typeface="Consolas"/>
                <a:ea typeface="Consolas"/>
                <a:cs typeface="Consolas"/>
                <a:sym typeface="Consolas"/>
              </a:rPr>
              <a:t>canvas.before</a:t>
            </a:r>
            <a:r>
              <a:rPr lang="en"/>
              <a:t> and </a:t>
            </a:r>
            <a:r>
              <a:rPr lang="en">
                <a:latin typeface="Consolas"/>
                <a:ea typeface="Consolas"/>
                <a:cs typeface="Consolas"/>
                <a:sym typeface="Consolas"/>
              </a:rPr>
              <a:t>canvas.after</a:t>
            </a:r>
            <a:r>
              <a:rPr lang="en"/>
              <a:t> to change the background colour or other aspects of a widget</a:t>
            </a:r>
          </a:p>
          <a:p>
            <a:pPr marL="0" lvl="0" indent="0" rtl="0">
              <a:spcBef>
                <a:spcPts val="0"/>
              </a:spcBef>
              <a:buNone/>
            </a:pPr>
            <a:endParaRPr sz="1000"/>
          </a:p>
          <a:p>
            <a:pPr marL="457200" lvl="0" indent="-228600" rtl="0">
              <a:spcBef>
                <a:spcPts val="0"/>
              </a:spcBef>
            </a:pPr>
            <a:r>
              <a:rPr lang="en"/>
              <a:t>The use of </a:t>
            </a:r>
            <a:r>
              <a:rPr lang="en">
                <a:solidFill>
                  <a:schemeClr val="dk1"/>
                </a:solidFill>
              </a:rPr>
              <a:t>alternative</a:t>
            </a:r>
            <a:r>
              <a:rPr lang="en"/>
              <a:t> fonts and button images</a:t>
            </a:r>
          </a:p>
          <a:p>
            <a:pPr marL="0" lvl="0" indent="0" rtl="0">
              <a:spcBef>
                <a:spcPts val="0"/>
              </a:spcBef>
              <a:buNone/>
            </a:pPr>
            <a:endParaRPr sz="1000"/>
          </a:p>
          <a:p>
            <a:pPr marL="457200" lvl="0" indent="-228600" rtl="0">
              <a:spcBef>
                <a:spcPts val="0"/>
              </a:spcBef>
            </a:pPr>
            <a:r>
              <a:rPr lang="en"/>
              <a:t>Using the </a:t>
            </a:r>
            <a:r>
              <a:rPr lang="en" b="1">
                <a:latin typeface="Consolas"/>
                <a:ea typeface="Consolas"/>
                <a:cs typeface="Consolas"/>
                <a:sym typeface="Consolas"/>
              </a:rPr>
              <a:t>children</a:t>
            </a:r>
            <a:r>
              <a:rPr lang="en"/>
              <a:t> property of a widget allows you to access the widgets added inside</a:t>
            </a:r>
          </a:p>
          <a:p>
            <a:pPr marL="0" lvl="0" indent="0" rtl="0">
              <a:spcBef>
                <a:spcPts val="0"/>
              </a:spcBef>
              <a:buNone/>
            </a:pPr>
            <a:endParaRPr sz="1000"/>
          </a:p>
          <a:p>
            <a:pPr marL="457200" lvl="0" indent="-228600" rtl="0">
              <a:spcBef>
                <a:spcPts val="0"/>
              </a:spcBef>
            </a:pPr>
            <a:r>
              <a:rPr lang="en"/>
              <a:t>The use of </a:t>
            </a:r>
            <a:r>
              <a:rPr lang="en" b="1"/>
              <a:t>Window.size </a:t>
            </a:r>
            <a:r>
              <a:rPr lang="en"/>
              <a:t>to control the window size</a:t>
            </a:r>
          </a:p>
        </p:txBody>
      </p:sp>
      <p:sp>
        <p:nvSpPr>
          <p:cNvPr id="167" name="Shape 167"/>
          <p:cNvSpPr txBox="1">
            <a:spLocks noGrp="1"/>
          </p:cNvSpPr>
          <p:nvPr>
            <p:ph type="sldNum" idx="12"/>
          </p:nvPr>
        </p:nvSpPr>
        <p:spPr>
          <a:prstGeom prst="rect">
            <a:avLst/>
          </a:prstGeom>
        </p:spPr>
        <p:txBody>
          <a:bodyPr lIns="68575" tIns="34275" rIns="68575" bIns="34275" anchor="ctr" anchorCtr="0">
            <a:noAutofit/>
          </a:bodyPr>
          <a:lstStyle/>
          <a:p>
            <a:pPr lvl="0" rtl="0">
              <a:spcBef>
                <a:spcPts val="0"/>
              </a:spcBef>
              <a:buNone/>
            </a:pPr>
            <a:fld id="{00000000-1234-1234-1234-123412341234}" type="slidenum">
              <a:rPr lang="en"/>
              <a:t>45</a:t>
            </a:fld>
            <a:endParaRPr lang="en"/>
          </a:p>
        </p:txBody>
      </p:sp>
    </p:spTree>
    <p:extLst>
      <p:ext uri="{BB962C8B-B14F-4D97-AF65-F5344CB8AC3E}">
        <p14:creationId xmlns:p14="http://schemas.microsoft.com/office/powerpoint/2010/main" val="983153109"/>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Run code at the start/end of a program</a:t>
            </a:r>
            <a:endParaRPr lang="en-AU" dirty="0"/>
          </a:p>
        </p:txBody>
      </p:sp>
      <p:sp>
        <p:nvSpPr>
          <p:cNvPr id="6" name="Text Placeholder 5"/>
          <p:cNvSpPr>
            <a:spLocks noGrp="1"/>
          </p:cNvSpPr>
          <p:nvPr>
            <p:ph type="body" idx="1"/>
          </p:nvPr>
        </p:nvSpPr>
        <p:spPr/>
        <p:txBody>
          <a:bodyPr/>
          <a:lstStyle/>
          <a:p>
            <a:r>
              <a:rPr lang="en-AU" dirty="0" smtClean="0"/>
              <a:t>Kivy has special event functions for when your program starts and stops</a:t>
            </a:r>
          </a:p>
          <a:p>
            <a:r>
              <a:rPr lang="en-AU" dirty="0" smtClean="0"/>
              <a:t>You don’t call these - Kivy does. You just define them if you want custom behaviour (like saving state to a file)</a:t>
            </a:r>
          </a:p>
          <a:p>
            <a:endParaRPr lang="en-AU" dirty="0"/>
          </a:p>
          <a:p>
            <a:pPr marL="76200" indent="0">
              <a:buNone/>
            </a:pPr>
            <a:r>
              <a:rPr lang="en-AU" b="1" dirty="0" err="1">
                <a:latin typeface="Consolas" charset="0"/>
                <a:ea typeface="Consolas" charset="0"/>
                <a:cs typeface="Consolas" charset="0"/>
              </a:rPr>
              <a:t>def</a:t>
            </a:r>
            <a:r>
              <a:rPr lang="en-AU" b="1" dirty="0">
                <a:latin typeface="Consolas" charset="0"/>
                <a:ea typeface="Consolas" charset="0"/>
                <a:cs typeface="Consolas" charset="0"/>
              </a:rPr>
              <a:t> </a:t>
            </a:r>
            <a:r>
              <a:rPr lang="en-AU" dirty="0" err="1" smtClean="0">
                <a:latin typeface="Consolas" charset="0"/>
                <a:ea typeface="Consolas" charset="0"/>
                <a:cs typeface="Consolas" charset="0"/>
              </a:rPr>
              <a:t>on_start</a:t>
            </a:r>
            <a:r>
              <a:rPr lang="en-AU" dirty="0" smtClean="0">
                <a:latin typeface="Consolas" charset="0"/>
                <a:ea typeface="Consolas" charset="0"/>
                <a:cs typeface="Consolas" charset="0"/>
              </a:rPr>
              <a:t>(self</a:t>
            </a:r>
            <a:r>
              <a:rPr lang="en-AU" dirty="0">
                <a:latin typeface="Consolas" charset="0"/>
                <a:ea typeface="Consolas" charset="0"/>
                <a:cs typeface="Consolas" charset="0"/>
              </a:rPr>
              <a:t>):</a:t>
            </a:r>
            <a:br>
              <a:rPr lang="en-AU" dirty="0">
                <a:latin typeface="Consolas" charset="0"/>
                <a:ea typeface="Consolas" charset="0"/>
                <a:cs typeface="Consolas" charset="0"/>
              </a:rPr>
            </a:br>
            <a:r>
              <a:rPr lang="en-AU" dirty="0">
                <a:latin typeface="Consolas" charset="0"/>
                <a:ea typeface="Consolas" charset="0"/>
                <a:cs typeface="Consolas" charset="0"/>
              </a:rPr>
              <a:t>    </a:t>
            </a:r>
            <a:r>
              <a:rPr lang="en-AU" i="1" dirty="0" smtClean="0">
                <a:latin typeface="Consolas" charset="0"/>
                <a:ea typeface="Consolas" charset="0"/>
                <a:cs typeface="Consolas" charset="0"/>
              </a:rPr>
              <a:t>""" Run </a:t>
            </a:r>
            <a:r>
              <a:rPr lang="en-AU" i="1" dirty="0">
                <a:latin typeface="Consolas" charset="0"/>
                <a:ea typeface="Consolas" charset="0"/>
                <a:cs typeface="Consolas" charset="0"/>
              </a:rPr>
              <a:t>when the app </a:t>
            </a:r>
            <a:r>
              <a:rPr lang="en-AU" i="1" dirty="0" smtClean="0">
                <a:latin typeface="Consolas" charset="0"/>
                <a:ea typeface="Consolas" charset="0"/>
                <a:cs typeface="Consolas" charset="0"/>
              </a:rPr>
              <a:t>starts… """</a:t>
            </a:r>
            <a:r>
              <a:rPr lang="en-AU" i="1" dirty="0"/>
              <a:t/>
            </a:r>
            <a:br>
              <a:rPr lang="en-AU" i="1" dirty="0"/>
            </a:br>
            <a:r>
              <a:rPr lang="en-AU" dirty="0" smtClean="0">
                <a:latin typeface="Consolas" charset="0"/>
                <a:ea typeface="Consolas" charset="0"/>
                <a:cs typeface="Consolas" charset="0"/>
              </a:rPr>
              <a:t>    ...</a:t>
            </a:r>
          </a:p>
          <a:p>
            <a:pPr marL="76200" indent="0">
              <a:buNone/>
            </a:pPr>
            <a:endParaRPr lang="en-AU" dirty="0">
              <a:latin typeface="Consolas" charset="0"/>
              <a:ea typeface="Consolas" charset="0"/>
              <a:cs typeface="Consolas" charset="0"/>
            </a:endParaRPr>
          </a:p>
          <a:p>
            <a:pPr marL="76200" indent="0">
              <a:buNone/>
            </a:pPr>
            <a:r>
              <a:rPr lang="en-AU" b="1" dirty="0" err="1">
                <a:latin typeface="Consolas" charset="0"/>
                <a:ea typeface="Consolas" charset="0"/>
                <a:cs typeface="Consolas" charset="0"/>
              </a:rPr>
              <a:t>def</a:t>
            </a:r>
            <a:r>
              <a:rPr lang="en-AU" b="1" dirty="0">
                <a:latin typeface="Consolas" charset="0"/>
                <a:ea typeface="Consolas" charset="0"/>
                <a:cs typeface="Consolas" charset="0"/>
              </a:rPr>
              <a:t> </a:t>
            </a:r>
            <a:r>
              <a:rPr lang="en-AU" dirty="0" err="1">
                <a:latin typeface="Consolas" charset="0"/>
                <a:ea typeface="Consolas" charset="0"/>
                <a:cs typeface="Consolas" charset="0"/>
              </a:rPr>
              <a:t>on_stop</a:t>
            </a:r>
            <a:r>
              <a:rPr lang="en-AU" dirty="0">
                <a:latin typeface="Consolas" charset="0"/>
                <a:ea typeface="Consolas" charset="0"/>
                <a:cs typeface="Consolas" charset="0"/>
              </a:rPr>
              <a:t>(self):</a:t>
            </a:r>
            <a:br>
              <a:rPr lang="en-AU" dirty="0">
                <a:latin typeface="Consolas" charset="0"/>
                <a:ea typeface="Consolas" charset="0"/>
                <a:cs typeface="Consolas" charset="0"/>
              </a:rPr>
            </a:br>
            <a:r>
              <a:rPr lang="en-AU" dirty="0">
                <a:latin typeface="Consolas" charset="0"/>
                <a:ea typeface="Consolas" charset="0"/>
                <a:cs typeface="Consolas" charset="0"/>
              </a:rPr>
              <a:t>    </a:t>
            </a:r>
            <a:r>
              <a:rPr lang="en-AU" i="1" dirty="0">
                <a:latin typeface="Consolas" charset="0"/>
                <a:ea typeface="Consolas" charset="0"/>
                <a:cs typeface="Consolas" charset="0"/>
              </a:rPr>
              <a:t>""" Run when the app exits… """</a:t>
            </a:r>
            <a:r>
              <a:rPr lang="en-AU" i="1" dirty="0"/>
              <a:t/>
            </a:r>
            <a:br>
              <a:rPr lang="en-AU" i="1" dirty="0"/>
            </a:br>
            <a:r>
              <a:rPr lang="en-AU" dirty="0">
                <a:latin typeface="Consolas" charset="0"/>
                <a:ea typeface="Consolas" charset="0"/>
                <a:cs typeface="Consolas" charset="0"/>
              </a:rPr>
              <a:t>    ...</a:t>
            </a:r>
            <a:endParaRPr lang="en-AU" dirty="0"/>
          </a:p>
          <a:p>
            <a:pPr marL="76200" indent="0">
              <a:buNone/>
            </a:pPr>
            <a:endParaRPr lang="en-AU"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mtClean="0"/>
              <a:t>46</a:t>
            </a:fld>
            <a:endParaRPr lang="en"/>
          </a:p>
        </p:txBody>
      </p:sp>
    </p:spTree>
    <p:extLst>
      <p:ext uri="{BB962C8B-B14F-4D97-AF65-F5344CB8AC3E}">
        <p14:creationId xmlns:p14="http://schemas.microsoft.com/office/powerpoint/2010/main" val="1537532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t>But how are things actually drawn on the screen?</a:t>
            </a:r>
          </a:p>
        </p:txBody>
      </p:sp>
      <p:sp>
        <p:nvSpPr>
          <p:cNvPr id="271" name="Shape 271"/>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lvl="0" indent="-228600" rtl="0">
              <a:spcBef>
                <a:spcPts val="0"/>
              </a:spcBef>
            </a:pPr>
            <a:r>
              <a:rPr lang="en"/>
              <a:t>Every Kivy widget object has a </a:t>
            </a:r>
            <a:r>
              <a:rPr lang="en" b="1"/>
              <a:t>canvas </a:t>
            </a:r>
            <a:r>
              <a:rPr lang="en"/>
              <a:t>attribute</a:t>
            </a:r>
          </a:p>
          <a:p>
            <a:pPr marL="914400" lvl="1" indent="-228600" rtl="0">
              <a:spcBef>
                <a:spcPts val="0"/>
              </a:spcBef>
            </a:pPr>
            <a:r>
              <a:rPr lang="en"/>
              <a:t>The canvas attribute is a </a:t>
            </a:r>
            <a:r>
              <a:rPr lang="en" b="1"/>
              <a:t>Canvas </a:t>
            </a:r>
            <a:r>
              <a:rPr lang="en"/>
              <a:t>object</a:t>
            </a:r>
          </a:p>
          <a:p>
            <a:pPr marL="914400" lvl="1" indent="-228600" rtl="0">
              <a:spcBef>
                <a:spcPts val="0"/>
              </a:spcBef>
            </a:pPr>
            <a:r>
              <a:rPr lang="en"/>
              <a:t>The canvas supports various drawing functionality</a:t>
            </a:r>
          </a:p>
          <a:p>
            <a:pPr marL="0" lvl="0" indent="0" rtl="0">
              <a:spcBef>
                <a:spcPts val="0"/>
              </a:spcBef>
              <a:buNone/>
            </a:pPr>
            <a:endParaRPr/>
          </a:p>
          <a:p>
            <a:pPr marL="457200" lvl="0" indent="-228600" rtl="0">
              <a:spcBef>
                <a:spcPts val="0"/>
              </a:spcBef>
            </a:pPr>
            <a:r>
              <a:rPr lang="en"/>
              <a:t>E.g. each </a:t>
            </a:r>
            <a:r>
              <a:rPr lang="en" b="1"/>
              <a:t>Button</a:t>
            </a:r>
            <a:r>
              <a:rPr lang="en"/>
              <a:t>, </a:t>
            </a:r>
            <a:r>
              <a:rPr lang="en" b="1"/>
              <a:t>Label</a:t>
            </a:r>
            <a:r>
              <a:rPr lang="en"/>
              <a:t>, etc. all have their own </a:t>
            </a:r>
            <a:r>
              <a:rPr lang="en" b="1"/>
              <a:t>canvas </a:t>
            </a:r>
            <a:r>
              <a:rPr lang="en"/>
              <a:t>attribute that makes them look the way they do...</a:t>
            </a:r>
          </a:p>
        </p:txBody>
      </p:sp>
      <p:sp>
        <p:nvSpPr>
          <p:cNvPr id="272" name="Shape 272"/>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47</a:t>
            </a:fld>
            <a:endParaRPr lang="en"/>
          </a:p>
        </p:txBody>
      </p:sp>
      <p:pic>
        <p:nvPicPr>
          <p:cNvPr id="273" name="Shape 273"/>
          <p:cNvPicPr preferRelativeResize="0"/>
          <p:nvPr/>
        </p:nvPicPr>
        <p:blipFill>
          <a:blip r:embed="rId3">
            <a:alphaModFix/>
          </a:blip>
          <a:stretch>
            <a:fillRect/>
          </a:stretch>
        </p:blipFill>
        <p:spPr>
          <a:xfrm>
            <a:off x="4910676" y="4270932"/>
            <a:ext cx="3135600" cy="2374874"/>
          </a:xfrm>
          <a:prstGeom prst="rect">
            <a:avLst/>
          </a:prstGeom>
          <a:noFill/>
          <a:ln>
            <a:noFill/>
          </a:ln>
        </p:spPr>
      </p:pic>
    </p:spTree>
    <p:extLst>
      <p:ext uri="{BB962C8B-B14F-4D97-AF65-F5344CB8AC3E}">
        <p14:creationId xmlns:p14="http://schemas.microsoft.com/office/powerpoint/2010/main" val="116383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t>You make custom 2D drawings using the </a:t>
            </a:r>
            <a:r>
              <a:rPr lang="en" b="1"/>
              <a:t>canvas </a:t>
            </a:r>
            <a:r>
              <a:rPr lang="en"/>
              <a:t>attribute of a </a:t>
            </a:r>
            <a:r>
              <a:rPr lang="en" b="1"/>
              <a:t>widget</a:t>
            </a:r>
          </a:p>
        </p:txBody>
      </p:sp>
      <p:sp>
        <p:nvSpPr>
          <p:cNvPr id="279" name="Shape 279"/>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0" lvl="0" indent="0" rtl="0">
              <a:spcBef>
                <a:spcPts val="0"/>
              </a:spcBef>
              <a:buNone/>
            </a:pPr>
            <a:endParaRPr dirty="0"/>
          </a:p>
          <a:p>
            <a:pPr marL="457200" lvl="0" indent="-228600" rtl="0">
              <a:spcBef>
                <a:spcPts val="0"/>
              </a:spcBef>
            </a:pPr>
            <a:r>
              <a:rPr lang="en" dirty="0"/>
              <a:t>Kivy offers a collection of graphics objects</a:t>
            </a:r>
          </a:p>
          <a:p>
            <a:pPr marL="914400" lvl="1" indent="-228600" rtl="0">
              <a:spcBef>
                <a:spcPts val="0"/>
              </a:spcBef>
            </a:pPr>
            <a:r>
              <a:rPr lang="en" b="1" dirty="0"/>
              <a:t>Rectangle</a:t>
            </a:r>
            <a:r>
              <a:rPr lang="en" dirty="0"/>
              <a:t>, </a:t>
            </a:r>
            <a:r>
              <a:rPr lang="en" b="1" dirty="0"/>
              <a:t>Ellipse</a:t>
            </a:r>
            <a:r>
              <a:rPr lang="en" dirty="0"/>
              <a:t>, </a:t>
            </a:r>
            <a:r>
              <a:rPr lang="en" b="1" dirty="0"/>
              <a:t>Line</a:t>
            </a:r>
            <a:r>
              <a:rPr lang="en" dirty="0"/>
              <a:t>, </a:t>
            </a:r>
            <a:r>
              <a:rPr lang="en" b="1" dirty="0"/>
              <a:t>Color</a:t>
            </a:r>
            <a:r>
              <a:rPr lang="en" dirty="0"/>
              <a:t>, etc...</a:t>
            </a:r>
          </a:p>
          <a:p>
            <a:pPr marL="457200" lvl="0" indent="0" rtl="0">
              <a:spcBef>
                <a:spcPts val="0"/>
              </a:spcBef>
              <a:buNone/>
            </a:pPr>
            <a:endParaRPr dirty="0"/>
          </a:p>
          <a:p>
            <a:pPr marL="457200" marR="0" lvl="0" indent="-381000" algn="l" rtl="0">
              <a:lnSpc>
                <a:spcPct val="100000"/>
              </a:lnSpc>
              <a:spcBef>
                <a:spcPts val="500"/>
              </a:spcBef>
              <a:spcAft>
                <a:spcPts val="1000"/>
              </a:spcAft>
              <a:buClr>
                <a:schemeClr val="dk1"/>
              </a:buClr>
              <a:buSzPct val="100000"/>
              <a:buFont typeface="Calibri"/>
            </a:pPr>
            <a:r>
              <a:rPr lang="en" dirty="0"/>
              <a:t>You simply add a combination of these objects to a canvas</a:t>
            </a:r>
          </a:p>
          <a:p>
            <a:pPr marL="0" marR="0" lvl="0" indent="0" algn="l" rtl="0">
              <a:lnSpc>
                <a:spcPct val="100000"/>
              </a:lnSpc>
              <a:spcBef>
                <a:spcPts val="500"/>
              </a:spcBef>
              <a:spcAft>
                <a:spcPts val="1000"/>
              </a:spcAft>
              <a:buNone/>
            </a:pPr>
            <a:endParaRPr dirty="0"/>
          </a:p>
          <a:p>
            <a:pPr marL="457200" marR="0" lvl="0" indent="-381000" algn="l" rtl="0">
              <a:lnSpc>
                <a:spcPct val="100000"/>
              </a:lnSpc>
              <a:spcBef>
                <a:spcPts val="500"/>
              </a:spcBef>
              <a:spcAft>
                <a:spcPts val="1000"/>
              </a:spcAft>
              <a:buClr>
                <a:schemeClr val="dk1"/>
              </a:buClr>
              <a:buSzPct val="100000"/>
              <a:buFont typeface="Calibri"/>
            </a:pPr>
            <a:r>
              <a:rPr lang="en" dirty="0"/>
              <a:t>And then </a:t>
            </a:r>
            <a:r>
              <a:rPr lang="en" dirty="0" smtClean="0"/>
              <a:t>Kivy</a:t>
            </a:r>
            <a:r>
              <a:rPr lang="en-US" dirty="0" smtClean="0"/>
              <a:t>, its dependencies,</a:t>
            </a:r>
            <a:r>
              <a:rPr lang="en" dirty="0" smtClean="0"/>
              <a:t> </a:t>
            </a:r>
            <a:r>
              <a:rPr lang="en" dirty="0"/>
              <a:t>and the OS all work together to draw the canvas content on the screen for you...</a:t>
            </a:r>
          </a:p>
        </p:txBody>
      </p:sp>
      <p:sp>
        <p:nvSpPr>
          <p:cNvPr id="280" name="Shape 280"/>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48</a:t>
            </a:fld>
            <a:endParaRPr lang="en"/>
          </a:p>
        </p:txBody>
      </p:sp>
    </p:spTree>
    <p:extLst>
      <p:ext uri="{BB962C8B-B14F-4D97-AF65-F5344CB8AC3E}">
        <p14:creationId xmlns:p14="http://schemas.microsoft.com/office/powerpoint/2010/main" val="1054932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t>Example - 2D drawing </a:t>
            </a:r>
          </a:p>
        </p:txBody>
      </p:sp>
      <p:sp>
        <p:nvSpPr>
          <p:cNvPr id="286" name="Shape 286"/>
          <p:cNvSpPr txBox="1">
            <a:spLocks noGrp="1"/>
          </p:cNvSpPr>
          <p:nvPr>
            <p:ph type="body" idx="1"/>
          </p:nvPr>
        </p:nvSpPr>
        <p:spPr>
          <a:xfrm>
            <a:off x="457200" y="1417950"/>
            <a:ext cx="8496600" cy="5149799"/>
          </a:xfrm>
          <a:prstGeom prst="rect">
            <a:avLst/>
          </a:prstGeom>
        </p:spPr>
        <p:txBody>
          <a:bodyPr lIns="68575" tIns="68575" rIns="68575" bIns="68575" anchor="t" anchorCtr="0">
            <a:noAutofit/>
          </a:bodyPr>
          <a:lstStyle/>
          <a:p>
            <a:pPr marL="0" marR="0" lvl="0" indent="-69850" algn="l" rtl="0">
              <a:lnSpc>
                <a:spcPct val="100000"/>
              </a:lnSpc>
              <a:spcBef>
                <a:spcPts val="500"/>
              </a:spcBef>
              <a:spcAft>
                <a:spcPts val="1000"/>
              </a:spcAft>
              <a:buClr>
                <a:schemeClr val="dk1"/>
              </a:buClr>
              <a:buSzPct val="61111"/>
              <a:buFont typeface="Arial"/>
              <a:buNone/>
            </a:pPr>
            <a:r>
              <a:rPr lang="en" sz="1800" b="1">
                <a:solidFill>
                  <a:srgbClr val="000080"/>
                </a:solidFill>
                <a:highlight>
                  <a:srgbClr val="FFFFFF"/>
                </a:highlight>
                <a:latin typeface="Consolas"/>
                <a:ea typeface="Consolas"/>
                <a:cs typeface="Consolas"/>
                <a:sym typeface="Consolas"/>
              </a:rPr>
              <a:t>class </a:t>
            </a:r>
            <a:r>
              <a:rPr lang="en" sz="1800">
                <a:solidFill>
                  <a:schemeClr val="dk1"/>
                </a:solidFill>
                <a:highlight>
                  <a:srgbClr val="FFFFFF"/>
                </a:highlight>
                <a:latin typeface="Consolas"/>
                <a:ea typeface="Consolas"/>
                <a:cs typeface="Consolas"/>
                <a:sym typeface="Consolas"/>
              </a:rPr>
              <a:t>BasicGraphicsDemo(App):</a:t>
            </a:r>
          </a:p>
          <a:p>
            <a:pPr marL="0" marR="0" lvl="0" indent="-69850" algn="l" rtl="0">
              <a:lnSpc>
                <a:spcPct val="100000"/>
              </a:lnSpc>
              <a:spcBef>
                <a:spcPts val="500"/>
              </a:spcBef>
              <a:spcAft>
                <a:spcPts val="1000"/>
              </a:spcAft>
              <a:buClr>
                <a:schemeClr val="dk1"/>
              </a:buClr>
              <a:buSzPct val="61111"/>
              <a:buFont typeface="Arial"/>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def </a:t>
            </a:r>
            <a:r>
              <a:rPr lang="en" sz="1800">
                <a:solidFill>
                  <a:schemeClr val="dk1"/>
                </a:solidFill>
                <a:highlight>
                  <a:srgbClr val="FFFFFF"/>
                </a:highlight>
                <a:latin typeface="Consolas"/>
                <a:ea typeface="Consolas"/>
                <a:cs typeface="Consolas"/>
                <a:sym typeface="Consolas"/>
              </a:rPr>
              <a:t>build(</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a:t>
            </a:r>
          </a:p>
          <a:p>
            <a:pPr marL="0" marR="0" lvl="0" indent="-69850" algn="l" rtl="0">
              <a:lnSpc>
                <a:spcPct val="100000"/>
              </a:lnSpc>
              <a:spcBef>
                <a:spcPts val="500"/>
              </a:spcBef>
              <a:spcAft>
                <a:spcPts val="1000"/>
              </a:spcAft>
              <a:buClr>
                <a:schemeClr val="dk1"/>
              </a:buClr>
              <a:buSzPct val="61111"/>
              <a:buFont typeface="Arial"/>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 = Widget()</a:t>
            </a:r>
          </a:p>
          <a:p>
            <a:pPr marL="0" marR="0" lvl="0" indent="-69850" algn="l" rtl="0">
              <a:lnSpc>
                <a:spcPct val="100000"/>
              </a:lnSpc>
              <a:spcBef>
                <a:spcPts val="500"/>
              </a:spcBef>
              <a:spcAft>
                <a:spcPts val="1000"/>
              </a:spcAft>
              <a:buClr>
                <a:schemeClr val="dk1"/>
              </a:buClr>
              <a:buSzPct val="61111"/>
              <a:buFont typeface="Arial"/>
              <a:buNone/>
            </a:pPr>
            <a:r>
              <a:rPr lang="en" sz="1800">
                <a:solidFill>
                  <a:schemeClr val="dk1"/>
                </a:solidFill>
                <a:highlight>
                  <a:srgbClr val="FFFFFF"/>
                </a:highlight>
                <a:latin typeface="Consolas"/>
                <a:ea typeface="Consolas"/>
                <a:cs typeface="Consolas"/>
                <a:sym typeface="Consolas"/>
              </a:rPr>
              <a:t>       </a:t>
            </a:r>
            <a:r>
              <a:rPr lang="en" sz="1800" i="1">
                <a:solidFill>
                  <a:srgbClr val="808080"/>
                </a:solidFill>
                <a:highlight>
                  <a:srgbClr val="FFFFFF"/>
                </a:highlight>
                <a:latin typeface="Consolas"/>
                <a:ea typeface="Consolas"/>
                <a:cs typeface="Consolas"/>
                <a:sym typeface="Consolas"/>
              </a:rPr>
              <a:t># white rectangle 100x100</a:t>
            </a:r>
          </a:p>
          <a:p>
            <a:pPr marL="0" marR="0" lvl="0" indent="-69850" algn="l" rtl="0">
              <a:lnSpc>
                <a:spcPct val="100000"/>
              </a:lnSpc>
              <a:spcBef>
                <a:spcPts val="500"/>
              </a:spcBef>
              <a:spcAft>
                <a:spcPts val="1000"/>
              </a:spcAft>
              <a:buClr>
                <a:schemeClr val="dk1"/>
              </a:buClr>
              <a:buSzPct val="61111"/>
              <a:buFont typeface="Arial"/>
              <a:buNone/>
            </a:pPr>
            <a:r>
              <a:rPr lang="en" sz="1800" i="1">
                <a:solidFill>
                  <a:srgbClr val="808080"/>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.root.canvas.add(Color(</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a:t>
            </a:r>
          </a:p>
          <a:p>
            <a:pPr marL="0" marR="0" lvl="0" indent="-69850" algn="l" rtl="0">
              <a:lnSpc>
                <a:spcPct val="100000"/>
              </a:lnSpc>
              <a:spcBef>
                <a:spcPts val="500"/>
              </a:spcBef>
              <a:spcAft>
                <a:spcPts val="1000"/>
              </a:spcAft>
              <a:buClr>
                <a:schemeClr val="dk1"/>
              </a:buClr>
              <a:buSzPct val="61111"/>
              <a:buFont typeface="Arial"/>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.root.canvas.add(Rectangle(</a:t>
            </a:r>
            <a:r>
              <a:rPr lang="en" sz="1800">
                <a:solidFill>
                  <a:srgbClr val="660099"/>
                </a:solidFill>
                <a:highlight>
                  <a:srgbClr val="FFFFFF"/>
                </a:highlight>
                <a:latin typeface="Consolas"/>
                <a:ea typeface="Consolas"/>
                <a:cs typeface="Consolas"/>
                <a:sym typeface="Consolas"/>
              </a:rPr>
              <a:t>size</a:t>
            </a:r>
            <a:r>
              <a:rPr lang="en" sz="1800">
                <a:solidFill>
                  <a:schemeClr val="dk1"/>
                </a:solidFill>
                <a:highlight>
                  <a:srgbClr val="FFFFFF"/>
                </a:highlight>
                <a:latin typeface="Consolas"/>
                <a:ea typeface="Consolas"/>
                <a:cs typeface="Consolas"/>
                <a:sym typeface="Consolas"/>
              </a:rPr>
              <a:t>=(</a:t>
            </a:r>
            <a:r>
              <a:rPr lang="en" sz="1800">
                <a:solidFill>
                  <a:srgbClr val="0000FF"/>
                </a:solidFill>
                <a:highlight>
                  <a:srgbClr val="FFFFFF"/>
                </a:highlight>
                <a:latin typeface="Consolas"/>
                <a:ea typeface="Consolas"/>
                <a:cs typeface="Consolas"/>
                <a:sym typeface="Consolas"/>
              </a:rPr>
              <a:t>100</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100</a:t>
            </a:r>
            <a:r>
              <a:rPr lang="en" sz="1800">
                <a:solidFill>
                  <a:schemeClr val="dk1"/>
                </a:solidFill>
                <a:highlight>
                  <a:srgbClr val="FFFFFF"/>
                </a:highlight>
                <a:latin typeface="Consolas"/>
                <a:ea typeface="Consolas"/>
                <a:cs typeface="Consolas"/>
                <a:sym typeface="Consolas"/>
              </a:rPr>
              <a:t>)))</a:t>
            </a:r>
          </a:p>
          <a:p>
            <a:pPr marL="0" marR="0" lvl="0" indent="0" algn="l" rtl="0">
              <a:lnSpc>
                <a:spcPct val="100000"/>
              </a:lnSpc>
              <a:spcBef>
                <a:spcPts val="500"/>
              </a:spcBef>
              <a:spcAft>
                <a:spcPts val="1000"/>
              </a:spcAft>
              <a:buNone/>
            </a:pPr>
            <a:r>
              <a:rPr lang="en" sz="1800">
                <a:solidFill>
                  <a:schemeClr val="dk1"/>
                </a:solidFill>
                <a:highlight>
                  <a:srgbClr val="FFFFFF"/>
                </a:highlight>
                <a:latin typeface="Consolas"/>
                <a:ea typeface="Consolas"/>
                <a:cs typeface="Consolas"/>
                <a:sym typeface="Consolas"/>
              </a:rPr>
              <a:t>       </a:t>
            </a:r>
          </a:p>
          <a:p>
            <a:pPr marL="457200" marR="0" lvl="0" indent="387350" algn="l" rtl="0">
              <a:lnSpc>
                <a:spcPct val="100000"/>
              </a:lnSpc>
              <a:spcBef>
                <a:spcPts val="500"/>
              </a:spcBef>
              <a:spcAft>
                <a:spcPts val="1000"/>
              </a:spcAft>
              <a:buClr>
                <a:schemeClr val="dk1"/>
              </a:buClr>
              <a:buSzPct val="61111"/>
              <a:buFont typeface="Arial"/>
              <a:buNone/>
            </a:pPr>
            <a:r>
              <a:rPr lang="en" sz="1800" i="1">
                <a:solidFill>
                  <a:srgbClr val="808080"/>
                </a:solidFill>
                <a:highlight>
                  <a:srgbClr val="FFFFFF"/>
                </a:highlight>
                <a:latin typeface="Consolas"/>
                <a:ea typeface="Consolas"/>
                <a:cs typeface="Consolas"/>
                <a:sym typeface="Consolas"/>
              </a:rPr>
              <a:t># blue circle 50x50</a:t>
            </a:r>
          </a:p>
          <a:p>
            <a:pPr marL="0" marR="0" lvl="0" indent="-69850" algn="l" rtl="0">
              <a:lnSpc>
                <a:spcPct val="100000"/>
              </a:lnSpc>
              <a:spcBef>
                <a:spcPts val="500"/>
              </a:spcBef>
              <a:spcAft>
                <a:spcPts val="1000"/>
              </a:spcAft>
              <a:buClr>
                <a:schemeClr val="dk1"/>
              </a:buClr>
              <a:buSzPct val="61111"/>
              <a:buFont typeface="Arial"/>
              <a:buNone/>
            </a:pPr>
            <a:r>
              <a:rPr lang="en" sz="1800" i="1">
                <a:solidFill>
                  <a:srgbClr val="808080"/>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.root.canvas.add(Color(</a:t>
            </a:r>
            <a:r>
              <a:rPr lang="en" sz="1800">
                <a:solidFill>
                  <a:srgbClr val="0000FF"/>
                </a:solidFill>
                <a:highlight>
                  <a:srgbClr val="FFFFFF"/>
                </a:highlight>
                <a:latin typeface="Consolas"/>
                <a:ea typeface="Consolas"/>
                <a:cs typeface="Consolas"/>
                <a:sym typeface="Consolas"/>
              </a:rPr>
              <a:t>0</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0</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1</a:t>
            </a:r>
            <a:r>
              <a:rPr lang="en" sz="1800">
                <a:solidFill>
                  <a:schemeClr val="dk1"/>
                </a:solidFill>
                <a:highlight>
                  <a:srgbClr val="FFFFFF"/>
                </a:highlight>
                <a:latin typeface="Consolas"/>
                <a:ea typeface="Consolas"/>
                <a:cs typeface="Consolas"/>
                <a:sym typeface="Consolas"/>
              </a:rPr>
              <a:t>))</a:t>
            </a:r>
          </a:p>
          <a:p>
            <a:pPr marL="0" marR="0" lvl="0" indent="-69850" algn="l" rtl="0">
              <a:lnSpc>
                <a:spcPct val="100000"/>
              </a:lnSpc>
              <a:spcBef>
                <a:spcPts val="500"/>
              </a:spcBef>
              <a:spcAft>
                <a:spcPts val="1000"/>
              </a:spcAft>
              <a:buClr>
                <a:schemeClr val="dk1"/>
              </a:buClr>
              <a:buSzPct val="61111"/>
              <a:buFont typeface="Arial"/>
              <a:buNone/>
            </a:pPr>
            <a:r>
              <a:rPr lang="en" sz="1800">
                <a:solidFill>
                  <a:schemeClr val="dk1"/>
                </a:solidFill>
                <a:highlight>
                  <a:srgbClr val="FFFFFF"/>
                </a:highlight>
                <a:latin typeface="Consolas"/>
                <a:ea typeface="Consolas"/>
                <a:cs typeface="Consolas"/>
                <a:sym typeface="Consolas"/>
              </a:rPr>
              <a:t>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.root.canvas.add(Ellipse(</a:t>
            </a:r>
            <a:r>
              <a:rPr lang="en" sz="1800">
                <a:solidFill>
                  <a:srgbClr val="660099"/>
                </a:solidFill>
                <a:highlight>
                  <a:srgbClr val="FFFFFF"/>
                </a:highlight>
                <a:latin typeface="Consolas"/>
                <a:ea typeface="Consolas"/>
                <a:cs typeface="Consolas"/>
                <a:sym typeface="Consolas"/>
              </a:rPr>
              <a:t>size</a:t>
            </a:r>
            <a:r>
              <a:rPr lang="en" sz="1800">
                <a:solidFill>
                  <a:schemeClr val="dk1"/>
                </a:solidFill>
                <a:highlight>
                  <a:srgbClr val="FFFFFF"/>
                </a:highlight>
                <a:latin typeface="Consolas"/>
                <a:ea typeface="Consolas"/>
                <a:cs typeface="Consolas"/>
                <a:sym typeface="Consolas"/>
              </a:rPr>
              <a:t>=(</a:t>
            </a:r>
            <a:r>
              <a:rPr lang="en" sz="1800">
                <a:solidFill>
                  <a:srgbClr val="0000FF"/>
                </a:solidFill>
                <a:highlight>
                  <a:srgbClr val="FFFFFF"/>
                </a:highlight>
                <a:latin typeface="Consolas"/>
                <a:ea typeface="Consolas"/>
                <a:cs typeface="Consolas"/>
                <a:sym typeface="Consolas"/>
              </a:rPr>
              <a:t>50</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50</a:t>
            </a:r>
            <a:r>
              <a:rPr lang="en" sz="1800">
                <a:solidFill>
                  <a:schemeClr val="dk1"/>
                </a:solidFill>
                <a:highlight>
                  <a:srgbClr val="FFFFFF"/>
                </a:highlight>
                <a:latin typeface="Consolas"/>
                <a:ea typeface="Consolas"/>
                <a:cs typeface="Consolas"/>
                <a:sym typeface="Consolas"/>
              </a:rPr>
              <a:t>), </a:t>
            </a:r>
            <a:r>
              <a:rPr lang="en" sz="1800">
                <a:solidFill>
                  <a:srgbClr val="660099"/>
                </a:solidFill>
                <a:highlight>
                  <a:srgbClr val="FFFFFF"/>
                </a:highlight>
                <a:latin typeface="Consolas"/>
                <a:ea typeface="Consolas"/>
                <a:cs typeface="Consolas"/>
                <a:sym typeface="Consolas"/>
              </a:rPr>
              <a:t>pos</a:t>
            </a:r>
            <a:r>
              <a:rPr lang="en" sz="1800">
                <a:solidFill>
                  <a:schemeClr val="dk1"/>
                </a:solidFill>
                <a:highlight>
                  <a:srgbClr val="FFFFFF"/>
                </a:highlight>
                <a:latin typeface="Consolas"/>
                <a:ea typeface="Consolas"/>
                <a:cs typeface="Consolas"/>
                <a:sym typeface="Consolas"/>
              </a:rPr>
              <a:t>=(</a:t>
            </a:r>
            <a:r>
              <a:rPr lang="en" sz="1800">
                <a:solidFill>
                  <a:srgbClr val="0000FF"/>
                </a:solidFill>
                <a:highlight>
                  <a:srgbClr val="FFFFFF"/>
                </a:highlight>
                <a:latin typeface="Consolas"/>
                <a:ea typeface="Consolas"/>
                <a:cs typeface="Consolas"/>
                <a:sym typeface="Consolas"/>
              </a:rPr>
              <a:t>50</a:t>
            </a:r>
            <a:r>
              <a:rPr lang="en" sz="1800">
                <a:solidFill>
                  <a:schemeClr val="dk1"/>
                </a:solidFill>
                <a:highlight>
                  <a:srgbClr val="FFFFFF"/>
                </a:highlight>
                <a:latin typeface="Consolas"/>
                <a:ea typeface="Consolas"/>
                <a:cs typeface="Consolas"/>
                <a:sym typeface="Consolas"/>
              </a:rPr>
              <a:t>, </a:t>
            </a:r>
            <a:r>
              <a:rPr lang="en" sz="1800">
                <a:solidFill>
                  <a:srgbClr val="0000FF"/>
                </a:solidFill>
                <a:highlight>
                  <a:srgbClr val="FFFFFF"/>
                </a:highlight>
                <a:latin typeface="Consolas"/>
                <a:ea typeface="Consolas"/>
                <a:cs typeface="Consolas"/>
                <a:sym typeface="Consolas"/>
              </a:rPr>
              <a:t>50</a:t>
            </a:r>
            <a:r>
              <a:rPr lang="en" sz="1800">
                <a:solidFill>
                  <a:schemeClr val="dk1"/>
                </a:solidFill>
                <a:highlight>
                  <a:srgbClr val="FFFFFF"/>
                </a:highlight>
                <a:latin typeface="Consolas"/>
                <a:ea typeface="Consolas"/>
                <a:cs typeface="Consolas"/>
                <a:sym typeface="Consolas"/>
              </a:rPr>
              <a:t>)))</a:t>
            </a:r>
          </a:p>
          <a:p>
            <a:pPr marL="0" marR="0" lvl="0" indent="-69850" algn="l" rtl="0">
              <a:lnSpc>
                <a:spcPct val="100000"/>
              </a:lnSpc>
              <a:spcBef>
                <a:spcPts val="500"/>
              </a:spcBef>
              <a:spcAft>
                <a:spcPts val="1000"/>
              </a:spcAft>
              <a:buClr>
                <a:schemeClr val="dk1"/>
              </a:buClr>
              <a:buSzPct val="61111"/>
              <a:buFont typeface="Arial"/>
              <a:buNone/>
            </a:pPr>
            <a:r>
              <a:rPr lang="en" sz="1800">
                <a:solidFill>
                  <a:schemeClr val="dk1"/>
                </a:solidFill>
                <a:highlight>
                  <a:srgbClr val="FFFFFF"/>
                </a:highlight>
                <a:latin typeface="Consolas"/>
                <a:ea typeface="Consolas"/>
                <a:cs typeface="Consolas"/>
                <a:sym typeface="Consolas"/>
              </a:rPr>
              <a:t>       </a:t>
            </a:r>
            <a:r>
              <a:rPr lang="en" sz="1800" b="1">
                <a:solidFill>
                  <a:srgbClr val="000080"/>
                </a:solidFill>
                <a:highlight>
                  <a:srgbClr val="FFFFFF"/>
                </a:highlight>
                <a:latin typeface="Consolas"/>
                <a:ea typeface="Consolas"/>
                <a:cs typeface="Consolas"/>
                <a:sym typeface="Consolas"/>
              </a:rPr>
              <a:t>return </a:t>
            </a:r>
            <a:r>
              <a:rPr lang="en" sz="1800">
                <a:solidFill>
                  <a:srgbClr val="94558D"/>
                </a:solidFill>
                <a:highlight>
                  <a:srgbClr val="FFFFFF"/>
                </a:highlight>
                <a:latin typeface="Consolas"/>
                <a:ea typeface="Consolas"/>
                <a:cs typeface="Consolas"/>
                <a:sym typeface="Consolas"/>
              </a:rPr>
              <a:t>self</a:t>
            </a:r>
            <a:r>
              <a:rPr lang="en" sz="1800">
                <a:solidFill>
                  <a:schemeClr val="dk1"/>
                </a:solidFill>
                <a:highlight>
                  <a:srgbClr val="FFFFFF"/>
                </a:highlight>
                <a:latin typeface="Consolas"/>
                <a:ea typeface="Consolas"/>
                <a:cs typeface="Consolas"/>
                <a:sym typeface="Consolas"/>
              </a:rPr>
              <a:t>.root</a:t>
            </a:r>
          </a:p>
          <a:p>
            <a:pPr marL="0" marR="0" lvl="0" indent="0" algn="l" rtl="0">
              <a:lnSpc>
                <a:spcPct val="100000"/>
              </a:lnSpc>
              <a:spcBef>
                <a:spcPts val="500"/>
              </a:spcBef>
              <a:spcAft>
                <a:spcPts val="1000"/>
              </a:spcAft>
              <a:buNone/>
            </a:pPr>
            <a:endParaRPr sz="1800">
              <a:latin typeface="Consolas"/>
              <a:ea typeface="Consolas"/>
              <a:cs typeface="Consolas"/>
              <a:sym typeface="Consolas"/>
            </a:endParaRPr>
          </a:p>
        </p:txBody>
      </p:sp>
      <p:sp>
        <p:nvSpPr>
          <p:cNvPr id="287" name="Shape 287"/>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49</a:t>
            </a:fld>
            <a:endParaRPr lang="en"/>
          </a:p>
        </p:txBody>
      </p:sp>
      <p:pic>
        <p:nvPicPr>
          <p:cNvPr id="288" name="Shape 288"/>
          <p:cNvPicPr preferRelativeResize="0"/>
          <p:nvPr/>
        </p:nvPicPr>
        <p:blipFill>
          <a:blip r:embed="rId3">
            <a:alphaModFix/>
          </a:blip>
          <a:stretch>
            <a:fillRect/>
          </a:stretch>
        </p:blipFill>
        <p:spPr>
          <a:xfrm>
            <a:off x="5984275" y="950595"/>
            <a:ext cx="2848249" cy="2157224"/>
          </a:xfrm>
          <a:prstGeom prst="rect">
            <a:avLst/>
          </a:prstGeom>
          <a:noFill/>
          <a:ln>
            <a:noFill/>
          </a:ln>
        </p:spPr>
      </p:pic>
    </p:spTree>
    <p:extLst>
      <p:ext uri="{BB962C8B-B14F-4D97-AF65-F5344CB8AC3E}">
        <p14:creationId xmlns:p14="http://schemas.microsoft.com/office/powerpoint/2010/main" val="1084343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t>So how does Python support GUIs?</a:t>
            </a:r>
          </a:p>
        </p:txBody>
      </p:sp>
      <p:sp>
        <p:nvSpPr>
          <p:cNvPr id="240" name="Shape 240"/>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lvl="0" indent="-228600" rtl="0">
              <a:spcBef>
                <a:spcPts val="0"/>
              </a:spcBef>
            </a:pPr>
            <a:r>
              <a:rPr lang="en" dirty="0"/>
              <a:t>A number of different GUI frameworks exist:</a:t>
            </a:r>
          </a:p>
          <a:p>
            <a:pPr marL="914400" lvl="1" indent="-228600" rtl="0">
              <a:spcBef>
                <a:spcPts val="0"/>
              </a:spcBef>
            </a:pPr>
            <a:r>
              <a:rPr lang="en" dirty="0" err="1"/>
              <a:t>Tkinter</a:t>
            </a:r>
            <a:r>
              <a:rPr lang="en" dirty="0"/>
              <a:t> (built into Python)</a:t>
            </a:r>
          </a:p>
          <a:p>
            <a:pPr marL="914400" lvl="1" indent="-228600" rtl="0">
              <a:spcBef>
                <a:spcPts val="0"/>
              </a:spcBef>
            </a:pPr>
            <a:r>
              <a:rPr lang="en" u="sng" dirty="0">
                <a:solidFill>
                  <a:schemeClr val="hlink"/>
                </a:solidFill>
                <a:hlinkClick r:id="rId3"/>
              </a:rPr>
              <a:t>wxWidgets</a:t>
            </a:r>
          </a:p>
          <a:p>
            <a:pPr marL="914400" lvl="1" indent="-228600" rtl="0">
              <a:spcBef>
                <a:spcPts val="0"/>
              </a:spcBef>
            </a:pPr>
            <a:r>
              <a:rPr lang="en" u="sng" dirty="0">
                <a:solidFill>
                  <a:schemeClr val="hlink"/>
                </a:solidFill>
                <a:hlinkClick r:id="rId4"/>
              </a:rPr>
              <a:t>SDL</a:t>
            </a:r>
          </a:p>
          <a:p>
            <a:pPr marL="914400" lvl="1" indent="-228600" rtl="0">
              <a:spcBef>
                <a:spcPts val="0"/>
              </a:spcBef>
            </a:pPr>
            <a:r>
              <a:rPr lang="en" dirty="0"/>
              <a:t>many more…</a:t>
            </a:r>
          </a:p>
          <a:p>
            <a:pPr marL="457200" lvl="0" indent="0" rtl="0">
              <a:spcBef>
                <a:spcPts val="0"/>
              </a:spcBef>
              <a:buNone/>
            </a:pPr>
            <a:endParaRPr sz="800" dirty="0"/>
          </a:p>
          <a:p>
            <a:pPr marL="457200" lvl="0" indent="-228600" rtl="0">
              <a:spcBef>
                <a:spcPts val="0"/>
              </a:spcBef>
            </a:pPr>
            <a:r>
              <a:rPr lang="en" dirty="0"/>
              <a:t>We </a:t>
            </a:r>
            <a:r>
              <a:rPr lang="en-US" dirty="0" smtClean="0"/>
              <a:t>will learn </a:t>
            </a:r>
            <a:r>
              <a:rPr lang="en" dirty="0" smtClean="0"/>
              <a:t>a </a:t>
            </a:r>
            <a:r>
              <a:rPr lang="en" dirty="0"/>
              <a:t>modern </a:t>
            </a:r>
            <a:r>
              <a:rPr lang="en" dirty="0" smtClean="0"/>
              <a:t>GUI </a:t>
            </a:r>
            <a:r>
              <a:rPr lang="en" dirty="0"/>
              <a:t>called </a:t>
            </a:r>
            <a:r>
              <a:rPr lang="en" b="1" u="sng" dirty="0">
                <a:solidFill>
                  <a:schemeClr val="hlink"/>
                </a:solidFill>
                <a:hlinkClick r:id="rId5"/>
              </a:rPr>
              <a:t>Kivy</a:t>
            </a:r>
          </a:p>
          <a:p>
            <a:pPr marL="457200" lvl="0" indent="0" rtl="0">
              <a:spcBef>
                <a:spcPts val="0"/>
              </a:spcBef>
              <a:buNone/>
            </a:pPr>
            <a:endParaRPr dirty="0"/>
          </a:p>
        </p:txBody>
      </p:sp>
      <p:sp>
        <p:nvSpPr>
          <p:cNvPr id="241" name="Shape 241"/>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a:t>
            </a:fld>
            <a:endParaRPr lang="en"/>
          </a:p>
        </p:txBody>
      </p:sp>
      <p:pic>
        <p:nvPicPr>
          <p:cNvPr id="242" name="Shape 242"/>
          <p:cNvPicPr preferRelativeResize="0"/>
          <p:nvPr/>
        </p:nvPicPr>
        <p:blipFill rotWithShape="1">
          <a:blip r:embed="rId6">
            <a:alphaModFix/>
          </a:blip>
          <a:srcRect l="24528"/>
          <a:stretch/>
        </p:blipFill>
        <p:spPr>
          <a:xfrm>
            <a:off x="5357817" y="4757999"/>
            <a:ext cx="3198974" cy="1809750"/>
          </a:xfrm>
          <a:prstGeom prst="rect">
            <a:avLst/>
          </a:prstGeom>
          <a:noFill/>
          <a:ln>
            <a:noFill/>
          </a:ln>
        </p:spPr>
      </p:pic>
      <p:pic>
        <p:nvPicPr>
          <p:cNvPr id="243" name="Shape 243"/>
          <p:cNvPicPr preferRelativeResize="0"/>
          <p:nvPr/>
        </p:nvPicPr>
        <p:blipFill>
          <a:blip r:embed="rId7">
            <a:alphaModFix/>
          </a:blip>
          <a:stretch>
            <a:fillRect/>
          </a:stretch>
        </p:blipFill>
        <p:spPr>
          <a:xfrm>
            <a:off x="1119183" y="4757999"/>
            <a:ext cx="4238625" cy="1809750"/>
          </a:xfrm>
          <a:prstGeom prst="rect">
            <a:avLst/>
          </a:prstGeom>
          <a:noFill/>
          <a:ln>
            <a:noFill/>
          </a:ln>
        </p:spPr>
      </p:pic>
      <p:pic>
        <p:nvPicPr>
          <p:cNvPr id="244" name="Shape 244"/>
          <p:cNvPicPr preferRelativeResize="0"/>
          <p:nvPr/>
        </p:nvPicPr>
        <p:blipFill>
          <a:blip r:embed="rId8">
            <a:alphaModFix/>
          </a:blip>
          <a:stretch>
            <a:fillRect/>
          </a:stretch>
        </p:blipFill>
        <p:spPr>
          <a:xfrm>
            <a:off x="6875250" y="3352198"/>
            <a:ext cx="947149" cy="947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t>The </a:t>
            </a:r>
            <a:r>
              <a:rPr lang="en" b="1"/>
              <a:t>coordinate system</a:t>
            </a:r>
            <a:r>
              <a:rPr lang="en"/>
              <a:t> is just like what you remember from school...</a:t>
            </a:r>
          </a:p>
        </p:txBody>
      </p:sp>
      <p:sp>
        <p:nvSpPr>
          <p:cNvPr id="294" name="Shape 294"/>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50</a:t>
            </a:fld>
            <a:endParaRPr lang="en"/>
          </a:p>
        </p:txBody>
      </p:sp>
      <p:pic>
        <p:nvPicPr>
          <p:cNvPr id="295" name="Shape 295"/>
          <p:cNvPicPr preferRelativeResize="0"/>
          <p:nvPr/>
        </p:nvPicPr>
        <p:blipFill>
          <a:blip r:embed="rId3">
            <a:alphaModFix/>
          </a:blip>
          <a:stretch>
            <a:fillRect/>
          </a:stretch>
        </p:blipFill>
        <p:spPr>
          <a:xfrm>
            <a:off x="1497976" y="1517050"/>
            <a:ext cx="6148050" cy="4816075"/>
          </a:xfrm>
          <a:prstGeom prst="rect">
            <a:avLst/>
          </a:prstGeom>
          <a:noFill/>
          <a:ln>
            <a:noFill/>
          </a:ln>
        </p:spPr>
      </p:pic>
    </p:spTree>
    <p:extLst>
      <p:ext uri="{BB962C8B-B14F-4D97-AF65-F5344CB8AC3E}">
        <p14:creationId xmlns:p14="http://schemas.microsoft.com/office/powerpoint/2010/main" val="1280303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dirty="0"/>
              <a:t>But how do things “move” on </a:t>
            </a:r>
            <a:r>
              <a:rPr lang="en" dirty="0" smtClean="0"/>
              <a:t>screen</a:t>
            </a:r>
            <a:r>
              <a:rPr lang="en" dirty="0"/>
              <a:t>?</a:t>
            </a:r>
          </a:p>
        </p:txBody>
      </p:sp>
      <p:sp>
        <p:nvSpPr>
          <p:cNvPr id="301" name="Shape 301"/>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marR="0" lvl="0" indent="-228600" algn="l" rtl="0">
              <a:lnSpc>
                <a:spcPct val="100000"/>
              </a:lnSpc>
              <a:spcBef>
                <a:spcPts val="500"/>
              </a:spcBef>
              <a:spcAft>
                <a:spcPts val="1000"/>
              </a:spcAft>
            </a:pPr>
            <a:r>
              <a:rPr lang="en"/>
              <a:t>This is done by a process called </a:t>
            </a:r>
            <a:r>
              <a:rPr lang="en" b="1"/>
              <a:t>frame-by-frame animation</a:t>
            </a:r>
          </a:p>
          <a:p>
            <a:pPr marL="0" marR="0" lvl="0" indent="0" algn="l" rtl="0">
              <a:lnSpc>
                <a:spcPct val="100000"/>
              </a:lnSpc>
              <a:spcBef>
                <a:spcPts val="500"/>
              </a:spcBef>
              <a:spcAft>
                <a:spcPts val="1000"/>
              </a:spcAft>
              <a:buNone/>
            </a:pPr>
            <a:endParaRPr b="1"/>
          </a:p>
          <a:p>
            <a:pPr marL="457200" marR="0" lvl="0" indent="-228600" algn="l" rtl="0">
              <a:lnSpc>
                <a:spcPct val="100000"/>
              </a:lnSpc>
              <a:spcBef>
                <a:spcPts val="500"/>
              </a:spcBef>
              <a:spcAft>
                <a:spcPts val="1000"/>
              </a:spcAft>
            </a:pPr>
            <a:r>
              <a:rPr lang="en"/>
              <a:t>The screen is very rapidly redrawn with slight changes which trick your eyes into seeing motion</a:t>
            </a:r>
          </a:p>
        </p:txBody>
      </p:sp>
      <p:sp>
        <p:nvSpPr>
          <p:cNvPr id="302" name="Shape 302"/>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51</a:t>
            </a:fld>
            <a:endParaRPr lang="en"/>
          </a:p>
        </p:txBody>
      </p:sp>
      <p:pic>
        <p:nvPicPr>
          <p:cNvPr id="303" name="Shape 303"/>
          <p:cNvPicPr preferRelativeResize="0"/>
          <p:nvPr/>
        </p:nvPicPr>
        <p:blipFill>
          <a:blip r:embed="rId3">
            <a:alphaModFix/>
          </a:blip>
          <a:stretch>
            <a:fillRect/>
          </a:stretch>
        </p:blipFill>
        <p:spPr>
          <a:xfrm>
            <a:off x="4162100" y="3434100"/>
            <a:ext cx="3452325" cy="3133649"/>
          </a:xfrm>
          <a:prstGeom prst="rect">
            <a:avLst/>
          </a:prstGeom>
          <a:noFill/>
          <a:ln>
            <a:noFill/>
          </a:ln>
        </p:spPr>
      </p:pic>
    </p:spTree>
    <p:extLst>
      <p:ext uri="{BB962C8B-B14F-4D97-AF65-F5344CB8AC3E}">
        <p14:creationId xmlns:p14="http://schemas.microsoft.com/office/powerpoint/2010/main" val="388425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a:r>
              <a:rPr lang="en" dirty="0"/>
              <a:t>Examples from the </a:t>
            </a:r>
            <a:r>
              <a:rPr lang="en" dirty="0" err="1"/>
              <a:t>KivyDemos</a:t>
            </a:r>
            <a:r>
              <a:rPr lang="en" dirty="0"/>
              <a:t> </a:t>
            </a:r>
            <a:r>
              <a:rPr lang="en" dirty="0" smtClean="0"/>
              <a:t>repo</a:t>
            </a:r>
            <a:r>
              <a:rPr lang="en-US" dirty="0" smtClean="0"/>
              <a:t/>
            </a:r>
            <a:br>
              <a:rPr lang="en-US" dirty="0" smtClean="0"/>
            </a:br>
            <a:r>
              <a:rPr lang="en-AU" dirty="0">
                <a:hlinkClick r:id="rId3"/>
              </a:rPr>
              <a:t> </a:t>
            </a:r>
            <a:r>
              <a:rPr lang="en-AU" sz="3200" dirty="0">
                <a:hlinkClick r:id="rId3"/>
              </a:rPr>
              <a:t>https://github.com/CP1404/KivyDemos</a:t>
            </a:r>
            <a:endParaRPr lang="en" dirty="0"/>
          </a:p>
        </p:txBody>
      </p:sp>
      <p:sp>
        <p:nvSpPr>
          <p:cNvPr id="309" name="Shape 309"/>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marR="0" lvl="0" indent="-381000" algn="l" rtl="0">
              <a:lnSpc>
                <a:spcPct val="100000"/>
              </a:lnSpc>
              <a:spcBef>
                <a:spcPts val="500"/>
              </a:spcBef>
              <a:spcAft>
                <a:spcPts val="1000"/>
              </a:spcAft>
              <a:buClr>
                <a:schemeClr val="dk1"/>
              </a:buClr>
              <a:buSzPct val="100000"/>
              <a:buFont typeface="Calibri"/>
            </a:pPr>
            <a:r>
              <a:rPr lang="en" b="1" dirty="0" err="1" smtClean="0"/>
              <a:t>clock_demo</a:t>
            </a:r>
            <a:endParaRPr lang="en" b="1" dirty="0" smtClean="0"/>
          </a:p>
          <a:p>
            <a:pPr marL="914400" marR="0" lvl="1" indent="-228600" algn="l" rtl="0">
              <a:lnSpc>
                <a:spcPct val="100000"/>
              </a:lnSpc>
              <a:spcBef>
                <a:spcPts val="500"/>
              </a:spcBef>
              <a:spcAft>
                <a:spcPts val="1000"/>
              </a:spcAft>
            </a:pPr>
            <a:r>
              <a:rPr lang="en" dirty="0" smtClean="0"/>
              <a:t>A </a:t>
            </a:r>
            <a:r>
              <a:rPr lang="en" b="1" dirty="0" smtClean="0"/>
              <a:t>Clock </a:t>
            </a:r>
            <a:r>
              <a:rPr lang="en" dirty="0" smtClean="0"/>
              <a:t>object and its </a:t>
            </a:r>
            <a:r>
              <a:rPr lang="en" b="1" dirty="0" err="1" smtClean="0"/>
              <a:t>schedule_interval</a:t>
            </a:r>
            <a:r>
              <a:rPr lang="en" b="1" dirty="0" smtClean="0"/>
              <a:t>()</a:t>
            </a:r>
            <a:r>
              <a:rPr lang="en" dirty="0" smtClean="0"/>
              <a:t> method, which allows a callback function to execute on a regular basis</a:t>
            </a:r>
            <a:endParaRPr dirty="0" smtClean="0"/>
          </a:p>
          <a:p>
            <a:pPr marL="457200" marR="0" lvl="0" indent="-228600" algn="l" rtl="0">
              <a:lnSpc>
                <a:spcPct val="100000"/>
              </a:lnSpc>
              <a:spcBef>
                <a:spcPts val="500"/>
              </a:spcBef>
              <a:spcAft>
                <a:spcPts val="1000"/>
              </a:spcAft>
            </a:pPr>
            <a:r>
              <a:rPr lang="en" b="1" dirty="0" smtClean="0"/>
              <a:t>clock_demo2</a:t>
            </a:r>
          </a:p>
          <a:p>
            <a:pPr marL="914400" marR="0" lvl="1" indent="-228600" algn="l" rtl="0">
              <a:lnSpc>
                <a:spcPct val="100000"/>
              </a:lnSpc>
              <a:spcBef>
                <a:spcPts val="500"/>
              </a:spcBef>
              <a:spcAft>
                <a:spcPts val="1000"/>
              </a:spcAft>
            </a:pPr>
            <a:r>
              <a:rPr lang="en" dirty="0" smtClean="0"/>
              <a:t>A GUI with two </a:t>
            </a:r>
            <a:r>
              <a:rPr lang="en" b="1" dirty="0" smtClean="0"/>
              <a:t>Button</a:t>
            </a:r>
            <a:r>
              <a:rPr lang="en" dirty="0" smtClean="0"/>
              <a:t>s and a </a:t>
            </a:r>
            <a:r>
              <a:rPr lang="en" b="1" dirty="0" smtClean="0"/>
              <a:t>Label</a:t>
            </a:r>
          </a:p>
          <a:p>
            <a:pPr marL="914400" marR="0" lvl="1" indent="-228600" algn="l" rtl="0">
              <a:lnSpc>
                <a:spcPct val="100000"/>
              </a:lnSpc>
              <a:spcBef>
                <a:spcPts val="500"/>
              </a:spcBef>
              <a:spcAft>
                <a:spcPts val="1000"/>
              </a:spcAft>
            </a:pPr>
            <a:r>
              <a:rPr lang="en" dirty="0" smtClean="0">
                <a:solidFill>
                  <a:schemeClr val="dk1"/>
                </a:solidFill>
              </a:rPr>
              <a:t>The </a:t>
            </a:r>
            <a:r>
              <a:rPr lang="en" b="1" dirty="0" smtClean="0">
                <a:solidFill>
                  <a:schemeClr val="dk1"/>
                </a:solidFill>
              </a:rPr>
              <a:t>Label </a:t>
            </a:r>
            <a:r>
              <a:rPr lang="en" dirty="0" smtClean="0">
                <a:solidFill>
                  <a:schemeClr val="dk1"/>
                </a:solidFill>
              </a:rPr>
              <a:t>is updated by scheduled callback function</a:t>
            </a:r>
          </a:p>
          <a:p>
            <a:pPr marL="914400" marR="0" lvl="1" indent="-228600" algn="l" rtl="0">
              <a:lnSpc>
                <a:spcPct val="100000"/>
              </a:lnSpc>
              <a:spcBef>
                <a:spcPts val="500"/>
              </a:spcBef>
              <a:spcAft>
                <a:spcPts val="1000"/>
              </a:spcAft>
            </a:pPr>
            <a:r>
              <a:rPr lang="en" dirty="0" smtClean="0"/>
              <a:t>The </a:t>
            </a:r>
            <a:r>
              <a:rPr lang="en" b="1" dirty="0" smtClean="0"/>
              <a:t>Button</a:t>
            </a:r>
            <a:r>
              <a:rPr lang="en" dirty="0" smtClean="0"/>
              <a:t>s are used to start/stop the regular updates</a:t>
            </a:r>
            <a:endParaRPr dirty="0" smtClean="0"/>
          </a:p>
          <a:p>
            <a:pPr marL="457200" marR="0" lvl="0" indent="-228600" algn="l" rtl="0">
              <a:lnSpc>
                <a:spcPct val="100000"/>
              </a:lnSpc>
              <a:spcBef>
                <a:spcPts val="500"/>
              </a:spcBef>
              <a:spcAft>
                <a:spcPts val="1000"/>
              </a:spcAft>
            </a:pPr>
            <a:r>
              <a:rPr lang="en" b="1" dirty="0" err="1" smtClean="0"/>
              <a:t>simple_animation_demo</a:t>
            </a:r>
            <a:endParaRPr lang="en" b="1" dirty="0" smtClean="0"/>
          </a:p>
          <a:p>
            <a:pPr marL="914400" marR="0" lvl="1" indent="-228600" algn="l" rtl="0">
              <a:lnSpc>
                <a:spcPct val="100000"/>
              </a:lnSpc>
              <a:spcBef>
                <a:spcPts val="500"/>
              </a:spcBef>
              <a:spcAft>
                <a:spcPts val="1000"/>
              </a:spcAft>
            </a:pPr>
            <a:r>
              <a:rPr lang="en" dirty="0" smtClean="0"/>
              <a:t>A callback function is used to move 2D objects on the canvas for a widget - thus giving the illusion of motion</a:t>
            </a:r>
            <a:endParaRPr lang="en" dirty="0"/>
          </a:p>
        </p:txBody>
      </p:sp>
      <p:sp>
        <p:nvSpPr>
          <p:cNvPr id="310" name="Shape 310"/>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52</a:t>
            </a:fld>
            <a:endParaRPr lang="en"/>
          </a:p>
        </p:txBody>
      </p:sp>
    </p:spTree>
    <p:extLst>
      <p:ext uri="{BB962C8B-B14F-4D97-AF65-F5344CB8AC3E}">
        <p14:creationId xmlns:p14="http://schemas.microsoft.com/office/powerpoint/2010/main" val="1320197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t>Things to note...</a:t>
            </a:r>
          </a:p>
        </p:txBody>
      </p:sp>
      <p:sp>
        <p:nvSpPr>
          <p:cNvPr id="316" name="Shape 316"/>
          <p:cNvSpPr txBox="1">
            <a:spLocks noGrp="1"/>
          </p:cNvSpPr>
          <p:nvPr>
            <p:ph type="body" idx="1"/>
          </p:nvPr>
        </p:nvSpPr>
        <p:spPr>
          <a:xfrm>
            <a:off x="457200" y="1417950"/>
            <a:ext cx="8229600" cy="5149799"/>
          </a:xfrm>
          <a:prstGeom prst="rect">
            <a:avLst/>
          </a:prstGeom>
        </p:spPr>
        <p:txBody>
          <a:bodyPr lIns="68575" tIns="68575" rIns="68575" bIns="68575" anchor="t" anchorCtr="0">
            <a:noAutofit/>
          </a:bodyPr>
          <a:lstStyle/>
          <a:p>
            <a:pPr marL="457200" marR="0" lvl="0" indent="-381000" algn="l" rtl="0">
              <a:lnSpc>
                <a:spcPct val="100000"/>
              </a:lnSpc>
              <a:spcBef>
                <a:spcPts val="500"/>
              </a:spcBef>
              <a:spcAft>
                <a:spcPts val="1000"/>
              </a:spcAft>
              <a:buClr>
                <a:schemeClr val="dk1"/>
              </a:buClr>
              <a:buSzPct val="100000"/>
              <a:buFont typeface="Calibri"/>
            </a:pPr>
            <a:r>
              <a:rPr lang="en" b="1"/>
              <a:t>Clock.schedule_interval()</a:t>
            </a:r>
            <a:r>
              <a:rPr lang="en"/>
              <a:t> has two parameters</a:t>
            </a:r>
          </a:p>
          <a:p>
            <a:pPr marL="914400" marR="0" lvl="1" indent="-228600" algn="l" rtl="0">
              <a:lnSpc>
                <a:spcPct val="100000"/>
              </a:lnSpc>
              <a:spcBef>
                <a:spcPts val="500"/>
              </a:spcBef>
              <a:spcAft>
                <a:spcPts val="1000"/>
              </a:spcAft>
            </a:pPr>
            <a:r>
              <a:rPr lang="en"/>
              <a:t>The first is the callback function</a:t>
            </a:r>
          </a:p>
          <a:p>
            <a:pPr marL="914400" marR="0" lvl="1" indent="-228600" algn="l" rtl="0">
              <a:lnSpc>
                <a:spcPct val="100000"/>
              </a:lnSpc>
              <a:spcBef>
                <a:spcPts val="500"/>
              </a:spcBef>
              <a:spcAft>
                <a:spcPts val="1000"/>
              </a:spcAft>
            </a:pPr>
            <a:r>
              <a:rPr lang="en"/>
              <a:t>The second is the interval (in seconds)</a:t>
            </a:r>
          </a:p>
          <a:p>
            <a:pPr marL="914400" marR="0" lvl="1" indent="-228600" algn="l" rtl="0">
              <a:lnSpc>
                <a:spcPct val="100000"/>
              </a:lnSpc>
              <a:spcBef>
                <a:spcPts val="500"/>
              </a:spcBef>
              <a:spcAft>
                <a:spcPts val="1000"/>
              </a:spcAft>
            </a:pPr>
            <a:r>
              <a:rPr lang="en"/>
              <a:t>The smallest interval possible is determined by the speed of the computer hardware, OS, and middleware</a:t>
            </a:r>
          </a:p>
          <a:p>
            <a:pPr marL="457200" marR="0" lvl="0" indent="0" algn="l" rtl="0">
              <a:lnSpc>
                <a:spcPct val="100000"/>
              </a:lnSpc>
              <a:spcBef>
                <a:spcPts val="500"/>
              </a:spcBef>
              <a:spcAft>
                <a:spcPts val="1000"/>
              </a:spcAft>
              <a:buNone/>
            </a:pPr>
            <a:endParaRPr/>
          </a:p>
          <a:p>
            <a:pPr marL="457200" marR="0" lvl="0" indent="-381000" algn="l" rtl="0">
              <a:lnSpc>
                <a:spcPct val="100000"/>
              </a:lnSpc>
              <a:spcBef>
                <a:spcPts val="500"/>
              </a:spcBef>
              <a:spcAft>
                <a:spcPts val="1000"/>
              </a:spcAft>
              <a:buClr>
                <a:schemeClr val="dk1"/>
              </a:buClr>
              <a:buSzPct val="100000"/>
              <a:buFont typeface="Calibri"/>
            </a:pPr>
            <a:r>
              <a:rPr lang="en"/>
              <a:t>The size and position of 2D objects drawn on </a:t>
            </a:r>
            <a:r>
              <a:rPr lang="en" i="1"/>
              <a:t>any </a:t>
            </a:r>
            <a:r>
              <a:rPr lang="en"/>
              <a:t>canvas </a:t>
            </a:r>
            <a:r>
              <a:rPr lang="en" u="sng"/>
              <a:t>doesn’t respect the layout of its widget</a:t>
            </a:r>
          </a:p>
          <a:p>
            <a:pPr marL="914400" marR="0" lvl="1" indent="-228600" algn="l" rtl="0">
              <a:lnSpc>
                <a:spcPct val="100000"/>
              </a:lnSpc>
              <a:spcBef>
                <a:spcPts val="500"/>
              </a:spcBef>
              <a:spcAft>
                <a:spcPts val="1000"/>
              </a:spcAft>
            </a:pPr>
            <a:r>
              <a:rPr lang="en"/>
              <a:t>Suggestion: use the root widget’s canvas when custom drawing in Kivy for simplicity</a:t>
            </a:r>
          </a:p>
        </p:txBody>
      </p:sp>
      <p:sp>
        <p:nvSpPr>
          <p:cNvPr id="317" name="Shape 317"/>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53</a:t>
            </a:fld>
            <a:endParaRPr lang="en"/>
          </a:p>
        </p:txBody>
      </p:sp>
    </p:spTree>
    <p:extLst>
      <p:ext uri="{BB962C8B-B14F-4D97-AF65-F5344CB8AC3E}">
        <p14:creationId xmlns:p14="http://schemas.microsoft.com/office/powerpoint/2010/main" val="1187968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20650" y="195400"/>
            <a:ext cx="7974600" cy="489899"/>
          </a:xfrm>
          <a:prstGeom prst="rect">
            <a:avLst/>
          </a:prstGeom>
        </p:spPr>
        <p:txBody>
          <a:bodyPr lIns="68575" tIns="68575" rIns="68575" bIns="68575" anchor="t" anchorCtr="0">
            <a:noAutofit/>
          </a:bodyPr>
          <a:lstStyle/>
          <a:p>
            <a:pPr lvl="0" rtl="0">
              <a:spcBef>
                <a:spcPts val="0"/>
              </a:spcBef>
              <a:buNone/>
            </a:pPr>
            <a:r>
              <a:rPr lang="en"/>
              <a:t>Summary</a:t>
            </a:r>
          </a:p>
        </p:txBody>
      </p:sp>
      <p:sp>
        <p:nvSpPr>
          <p:cNvPr id="510" name="Shape 510"/>
          <p:cNvSpPr txBox="1">
            <a:spLocks noGrp="1"/>
          </p:cNvSpPr>
          <p:nvPr>
            <p:ph type="body" idx="1"/>
          </p:nvPr>
        </p:nvSpPr>
        <p:spPr>
          <a:xfrm>
            <a:off x="71500" y="1421650"/>
            <a:ext cx="8928900" cy="4848599"/>
          </a:xfrm>
          <a:prstGeom prst="rect">
            <a:avLst/>
          </a:prstGeom>
        </p:spPr>
        <p:txBody>
          <a:bodyPr lIns="68575" tIns="68575" rIns="68575" bIns="68575" anchor="t" anchorCtr="0">
            <a:noAutofit/>
          </a:bodyPr>
          <a:lstStyle/>
          <a:p>
            <a:pPr marL="457200" marR="0" lvl="0" indent="-342900" algn="l" rtl="0">
              <a:lnSpc>
                <a:spcPct val="100000"/>
              </a:lnSpc>
              <a:spcBef>
                <a:spcPts val="500"/>
              </a:spcBef>
              <a:spcAft>
                <a:spcPts val="0"/>
              </a:spcAft>
              <a:buClr>
                <a:srgbClr val="000000"/>
              </a:buClr>
              <a:buSzPct val="75000"/>
              <a:buFont typeface="Calibri"/>
            </a:pPr>
            <a:r>
              <a:rPr lang="en" dirty="0" smtClean="0"/>
              <a:t>Kivy </a:t>
            </a:r>
            <a:r>
              <a:rPr lang="en" dirty="0"/>
              <a:t>is a powerful GUI toolkit</a:t>
            </a:r>
          </a:p>
          <a:p>
            <a:pPr marL="457200" marR="0" lvl="0" indent="-342900" algn="l" rtl="0">
              <a:lnSpc>
                <a:spcPct val="100000"/>
              </a:lnSpc>
              <a:spcBef>
                <a:spcPts val="500"/>
              </a:spcBef>
              <a:spcAft>
                <a:spcPts val="0"/>
              </a:spcAft>
              <a:buClr>
                <a:srgbClr val="000000"/>
              </a:buClr>
              <a:buSzPct val="75000"/>
            </a:pPr>
            <a:r>
              <a:rPr lang="en" dirty="0"/>
              <a:t>It allows you to create a GUI program by following the MVC design pattern</a:t>
            </a:r>
          </a:p>
          <a:p>
            <a:pPr marL="457200" marR="0" lvl="0" indent="-342900" algn="l" rtl="0">
              <a:lnSpc>
                <a:spcPct val="100000"/>
              </a:lnSpc>
              <a:spcBef>
                <a:spcPts val="500"/>
              </a:spcBef>
              <a:spcAft>
                <a:spcPts val="0"/>
              </a:spcAft>
              <a:buClr>
                <a:srgbClr val="000000"/>
              </a:buClr>
              <a:buSzPct val="75000"/>
            </a:pPr>
            <a:r>
              <a:rPr lang="en" dirty="0"/>
              <a:t>It also offers the use of the observer pattern for easily accessing and changing the GUI elements from Python code</a:t>
            </a:r>
          </a:p>
          <a:p>
            <a:pPr marL="0" marR="0" lvl="0" indent="0" algn="l" rtl="0">
              <a:lnSpc>
                <a:spcPct val="100000"/>
              </a:lnSpc>
              <a:spcBef>
                <a:spcPts val="500"/>
              </a:spcBef>
              <a:spcAft>
                <a:spcPts val="0"/>
              </a:spcAft>
              <a:buNone/>
            </a:pPr>
            <a:endParaRPr dirty="0"/>
          </a:p>
        </p:txBody>
      </p:sp>
      <p:sp>
        <p:nvSpPr>
          <p:cNvPr id="511" name="Shape 511"/>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54</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457200" y="274633"/>
            <a:ext cx="7378799" cy="1236299"/>
          </a:xfrm>
          <a:prstGeom prst="rect">
            <a:avLst/>
          </a:prstGeom>
        </p:spPr>
        <p:txBody>
          <a:bodyPr lIns="68575" tIns="68575" rIns="68575" bIns="68575" anchor="t" anchorCtr="0">
            <a:noAutofit/>
          </a:bodyPr>
          <a:lstStyle/>
          <a:p>
            <a:pPr lvl="0" algn="l" rtl="0">
              <a:spcBef>
                <a:spcPts val="0"/>
              </a:spcBef>
              <a:buNone/>
            </a:pPr>
            <a:r>
              <a:rPr lang="en" sz="3600">
                <a:latin typeface="Calibri"/>
                <a:ea typeface="Calibri"/>
                <a:cs typeface="Calibri"/>
                <a:sym typeface="Calibri"/>
              </a:rPr>
              <a:t>Further reading</a:t>
            </a:r>
          </a:p>
        </p:txBody>
      </p:sp>
      <p:sp>
        <p:nvSpPr>
          <p:cNvPr id="517" name="Shape 517"/>
          <p:cNvSpPr txBox="1">
            <a:spLocks noGrp="1"/>
          </p:cNvSpPr>
          <p:nvPr>
            <p:ph type="body" idx="1"/>
          </p:nvPr>
        </p:nvSpPr>
        <p:spPr>
          <a:xfrm>
            <a:off x="457200" y="1788533"/>
            <a:ext cx="8310600" cy="4668900"/>
          </a:xfrm>
          <a:prstGeom prst="rect">
            <a:avLst/>
          </a:prstGeom>
        </p:spPr>
        <p:txBody>
          <a:bodyPr lIns="68575" tIns="68575" rIns="68575" bIns="68575" anchor="t" anchorCtr="0">
            <a:noAutofit/>
          </a:bodyPr>
          <a:lstStyle/>
          <a:p>
            <a:pPr marL="457200" lvl="0" indent="-228600">
              <a:spcAft>
                <a:spcPts val="0"/>
              </a:spcAft>
            </a:pPr>
            <a:r>
              <a:rPr lang="en" dirty="0" smtClean="0">
                <a:solidFill>
                  <a:schemeClr val="dk1"/>
                </a:solidFill>
              </a:rPr>
              <a:t>Kivy </a:t>
            </a:r>
            <a:r>
              <a:rPr lang="en" dirty="0">
                <a:solidFill>
                  <a:schemeClr val="dk1"/>
                </a:solidFill>
              </a:rPr>
              <a:t>setup instructions for </a:t>
            </a:r>
            <a:r>
              <a:rPr lang="en-US" dirty="0" smtClean="0">
                <a:solidFill>
                  <a:schemeClr val="dk1"/>
                </a:solidFill>
              </a:rPr>
              <a:t>CP1404</a:t>
            </a:r>
            <a:r>
              <a:rPr lang="en" dirty="0" smtClean="0">
                <a:solidFill>
                  <a:schemeClr val="dk1"/>
                </a:solidFill>
              </a:rPr>
              <a:t>:</a:t>
            </a:r>
            <a:r>
              <a:rPr lang="en-US" dirty="0">
                <a:solidFill>
                  <a:schemeClr val="dk1"/>
                </a:solidFill>
              </a:rPr>
              <a:t> </a:t>
            </a:r>
            <a:r>
              <a:rPr lang="en-US" dirty="0">
                <a:solidFill>
                  <a:schemeClr val="dk1"/>
                </a:solidFill>
                <a:hlinkClick r:id="rId3"/>
              </a:rPr>
              <a:t>https://</a:t>
            </a:r>
            <a:r>
              <a:rPr lang="en-US" dirty="0" smtClean="0">
                <a:solidFill>
                  <a:schemeClr val="dk1"/>
                </a:solidFill>
                <a:hlinkClick r:id="rId3"/>
              </a:rPr>
              <a:t>github.com/CP1404/Starter/wiki/Software-Setup</a:t>
            </a:r>
            <a:r>
              <a:rPr lang="en-US" dirty="0" smtClean="0">
                <a:solidFill>
                  <a:schemeClr val="dk1"/>
                </a:solidFill>
              </a:rPr>
              <a:t> </a:t>
            </a:r>
          </a:p>
          <a:p>
            <a:pPr marL="457200" lvl="0" indent="-355600">
              <a:spcBef>
                <a:spcPts val="500"/>
              </a:spcBef>
              <a:spcAft>
                <a:spcPts val="0"/>
              </a:spcAft>
            </a:pPr>
            <a:r>
              <a:rPr lang="en-US" dirty="0" smtClean="0"/>
              <a:t>Our demos: </a:t>
            </a:r>
            <a:r>
              <a:rPr lang="en-AU" dirty="0">
                <a:hlinkClick r:id="rId4"/>
              </a:rPr>
              <a:t>https://github.com/CP1404/KivyDemos</a:t>
            </a:r>
            <a:endParaRPr lang="en-US" u="sng" dirty="0">
              <a:solidFill>
                <a:schemeClr val="hlink"/>
              </a:solidFill>
              <a:hlinkClick r:id="rId5"/>
            </a:endParaRPr>
          </a:p>
          <a:p>
            <a:pPr marL="457200" indent="-355600">
              <a:spcBef>
                <a:spcPts val="500"/>
              </a:spcBef>
              <a:spcAft>
                <a:spcPts val="0"/>
              </a:spcAft>
            </a:pPr>
            <a:endParaRPr lang="en-US" dirty="0" smtClean="0"/>
          </a:p>
          <a:p>
            <a:pPr marL="457200" indent="-355600">
              <a:spcBef>
                <a:spcPts val="500"/>
              </a:spcBef>
              <a:spcAft>
                <a:spcPts val="0"/>
              </a:spcAft>
            </a:pPr>
            <a:r>
              <a:rPr lang="en" dirty="0" smtClean="0"/>
              <a:t>Kivy </a:t>
            </a:r>
            <a:r>
              <a:rPr lang="en" dirty="0"/>
              <a:t>docs: </a:t>
            </a:r>
            <a:endParaRPr lang="en-US" dirty="0" smtClean="0"/>
          </a:p>
          <a:p>
            <a:pPr marL="762000" lvl="1" indent="-355600">
              <a:spcBef>
                <a:spcPts val="500"/>
              </a:spcBef>
              <a:spcAft>
                <a:spcPts val="0"/>
              </a:spcAft>
            </a:pPr>
            <a:r>
              <a:rPr lang="en" u="sng" dirty="0" smtClean="0">
                <a:solidFill>
                  <a:schemeClr val="hlink"/>
                </a:solidFill>
                <a:hlinkClick r:id="rId6"/>
              </a:rPr>
              <a:t>http</a:t>
            </a:r>
            <a:r>
              <a:rPr lang="en" u="sng" dirty="0">
                <a:solidFill>
                  <a:schemeClr val="hlink"/>
                </a:solidFill>
                <a:hlinkClick r:id="rId6"/>
              </a:rPr>
              <a:t>://kivy.org/docs/gettingstarted/intro.html</a:t>
            </a:r>
          </a:p>
          <a:p>
            <a:pPr marL="762000" lvl="1" indent="-355600">
              <a:spcBef>
                <a:spcPts val="500"/>
              </a:spcBef>
              <a:spcAft>
                <a:spcPts val="0"/>
              </a:spcAft>
            </a:pPr>
            <a:r>
              <a:rPr lang="en-US" u="sng" dirty="0" smtClean="0">
                <a:solidFill>
                  <a:schemeClr val="hlink"/>
                </a:solidFill>
                <a:hlinkClick r:id="rId7"/>
              </a:rPr>
              <a:t>http</a:t>
            </a:r>
            <a:r>
              <a:rPr lang="en-US" u="sng" dirty="0">
                <a:solidFill>
                  <a:schemeClr val="hlink"/>
                </a:solidFill>
                <a:hlinkClick r:id="rId7"/>
              </a:rPr>
              <a:t>://</a:t>
            </a:r>
            <a:r>
              <a:rPr lang="en-US" u="sng" dirty="0" smtClean="0">
                <a:solidFill>
                  <a:schemeClr val="hlink"/>
                </a:solidFill>
                <a:hlinkClick r:id="rId7"/>
              </a:rPr>
              <a:t>kivy.org/docs/api-kivy.uix.widget.html#kivy.uix.widget.Widget</a:t>
            </a:r>
            <a:endParaRPr lang="en-US" dirty="0"/>
          </a:p>
          <a:p>
            <a:pPr marL="762000" lvl="1" indent="-355600">
              <a:spcBef>
                <a:spcPts val="500"/>
              </a:spcBef>
              <a:spcAft>
                <a:spcPts val="0"/>
              </a:spcAft>
            </a:pPr>
            <a:r>
              <a:rPr lang="en-US" u="sng" dirty="0">
                <a:solidFill>
                  <a:schemeClr val="hlink"/>
                </a:solidFill>
                <a:hlinkClick r:id="rId5"/>
              </a:rPr>
              <a:t>http://</a:t>
            </a:r>
            <a:r>
              <a:rPr lang="en-US" u="sng" dirty="0" smtClean="0">
                <a:solidFill>
                  <a:schemeClr val="hlink"/>
                </a:solidFill>
                <a:hlinkClick r:id="rId5"/>
              </a:rPr>
              <a:t>kivy.org/docs/guide/widgets.html</a:t>
            </a:r>
          </a:p>
          <a:p>
            <a:pPr marL="457200" lvl="0" indent="-355600">
              <a:spcBef>
                <a:spcPts val="500"/>
              </a:spcBef>
              <a:spcAft>
                <a:spcPts val="0"/>
              </a:spcAft>
            </a:pPr>
            <a:endParaRPr lang="en-US" u="sng" dirty="0">
              <a:solidFill>
                <a:schemeClr val="hlink"/>
              </a:solidFill>
              <a:hlinkClick r:id="rId5"/>
            </a:endParaRPr>
          </a:p>
        </p:txBody>
      </p:sp>
      <p:sp>
        <p:nvSpPr>
          <p:cNvPr id="518" name="Shape 518"/>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55</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71500" y="1374333"/>
            <a:ext cx="8928900" cy="4895999"/>
          </a:xfrm>
          <a:prstGeom prst="rect">
            <a:avLst/>
          </a:prstGeom>
        </p:spPr>
        <p:txBody>
          <a:bodyPr lIns="68575" tIns="68575" rIns="68575" bIns="68575" anchor="t" anchorCtr="0">
            <a:noAutofit/>
          </a:bodyPr>
          <a:lstStyle/>
          <a:p>
            <a:pPr marL="0" lvl="0" indent="0" rtl="0">
              <a:spcBef>
                <a:spcPts val="0"/>
              </a:spcBef>
              <a:buNone/>
            </a:pPr>
            <a:endParaRPr dirty="0"/>
          </a:p>
          <a:p>
            <a:pPr marL="457200" lvl="0" indent="-342900" rtl="0">
              <a:spcBef>
                <a:spcPts val="0"/>
              </a:spcBef>
              <a:buClr>
                <a:srgbClr val="000000"/>
              </a:buClr>
              <a:buSzPct val="75000"/>
            </a:pPr>
            <a:r>
              <a:rPr lang="en" dirty="0"/>
              <a:t>A Kivy program consists of </a:t>
            </a:r>
            <a:r>
              <a:rPr lang="en" i="1" dirty="0"/>
              <a:t>GUI objects</a:t>
            </a:r>
            <a:r>
              <a:rPr lang="en" dirty="0"/>
              <a:t> - special objects that </a:t>
            </a:r>
            <a:r>
              <a:rPr lang="en" u="sng" dirty="0"/>
              <a:t>can be seen on the screen</a:t>
            </a:r>
            <a:r>
              <a:rPr lang="en" dirty="0"/>
              <a:t> that are created from Kivy classes</a:t>
            </a:r>
          </a:p>
          <a:p>
            <a:pPr marL="0" lvl="0" indent="0" rtl="0">
              <a:spcBef>
                <a:spcPts val="0"/>
              </a:spcBef>
              <a:buNone/>
            </a:pPr>
            <a:endParaRPr dirty="0"/>
          </a:p>
          <a:p>
            <a:pPr marL="457200" lvl="0" indent="-342900" rtl="0">
              <a:spcBef>
                <a:spcPts val="0"/>
              </a:spcBef>
              <a:buClr>
                <a:srgbClr val="000000"/>
              </a:buClr>
              <a:buSzPct val="75000"/>
            </a:pPr>
            <a:r>
              <a:rPr lang="en" dirty="0"/>
              <a:t>In GUI terminology they are known as </a:t>
            </a:r>
            <a:r>
              <a:rPr lang="en" b="1" dirty="0"/>
              <a:t>widgets</a:t>
            </a:r>
          </a:p>
          <a:p>
            <a:pPr marL="0" marR="0" lvl="0" indent="0" algn="l" rtl="0">
              <a:lnSpc>
                <a:spcPct val="100000"/>
              </a:lnSpc>
              <a:spcBef>
                <a:spcPts val="500"/>
              </a:spcBef>
              <a:spcAft>
                <a:spcPts val="0"/>
              </a:spcAft>
              <a:buNone/>
            </a:pPr>
            <a:endParaRPr b="1" dirty="0"/>
          </a:p>
          <a:p>
            <a:pPr marL="457200" marR="0" lvl="0" indent="-342900" algn="l" rtl="0">
              <a:lnSpc>
                <a:spcPct val="100000"/>
              </a:lnSpc>
              <a:spcBef>
                <a:spcPts val="500"/>
              </a:spcBef>
              <a:spcAft>
                <a:spcPts val="0"/>
              </a:spcAft>
              <a:buClr>
                <a:srgbClr val="000000"/>
              </a:buClr>
              <a:buSzPct val="75000"/>
            </a:pPr>
            <a:r>
              <a:rPr lang="en-US" dirty="0" smtClean="0"/>
              <a:t>T</a:t>
            </a:r>
            <a:r>
              <a:rPr lang="en" dirty="0" smtClean="0"/>
              <a:t>he </a:t>
            </a:r>
            <a:r>
              <a:rPr lang="en" dirty="0"/>
              <a:t>coding pattern for </a:t>
            </a:r>
            <a:r>
              <a:rPr lang="en" dirty="0">
                <a:solidFill>
                  <a:schemeClr val="dk1"/>
                </a:solidFill>
              </a:rPr>
              <a:t>a Kivy program </a:t>
            </a:r>
            <a:r>
              <a:rPr lang="en" dirty="0"/>
              <a:t>is:</a:t>
            </a:r>
          </a:p>
          <a:p>
            <a:pPr marL="914400" marR="0" lvl="0" indent="-228600" algn="l" rtl="0">
              <a:lnSpc>
                <a:spcPct val="100000"/>
              </a:lnSpc>
              <a:spcBef>
                <a:spcPts val="500"/>
              </a:spcBef>
              <a:spcAft>
                <a:spcPts val="0"/>
              </a:spcAft>
              <a:buAutoNum type="arabicParenR"/>
            </a:pPr>
            <a:r>
              <a:rPr lang="en-US" dirty="0" smtClean="0"/>
              <a:t> </a:t>
            </a:r>
            <a:r>
              <a:rPr lang="en" dirty="0" smtClean="0"/>
              <a:t>Import </a:t>
            </a:r>
            <a:r>
              <a:rPr lang="en" dirty="0"/>
              <a:t>the necessary Kivy module(s</a:t>
            </a:r>
            <a:r>
              <a:rPr lang="en" dirty="0" smtClean="0"/>
              <a:t>)</a:t>
            </a:r>
            <a:endParaRPr lang="en" dirty="0"/>
          </a:p>
          <a:p>
            <a:pPr marL="914400" marR="0" lvl="0" indent="-228600" algn="l" rtl="0">
              <a:lnSpc>
                <a:spcPct val="100000"/>
              </a:lnSpc>
              <a:spcBef>
                <a:spcPts val="500"/>
              </a:spcBef>
              <a:spcAft>
                <a:spcPts val="0"/>
              </a:spcAft>
              <a:buAutoNum type="arabicParenR"/>
            </a:pPr>
            <a:r>
              <a:rPr lang="en-US" dirty="0" smtClean="0"/>
              <a:t> </a:t>
            </a:r>
            <a:r>
              <a:rPr lang="en" dirty="0" smtClean="0"/>
              <a:t>Use </a:t>
            </a:r>
            <a:r>
              <a:rPr lang="en" dirty="0"/>
              <a:t>Kivy classes to create </a:t>
            </a:r>
            <a:r>
              <a:rPr lang="en" dirty="0" smtClean="0"/>
              <a:t>widgets</a:t>
            </a:r>
            <a:endParaRPr lang="en-US" dirty="0" smtClean="0"/>
          </a:p>
          <a:p>
            <a:pPr marL="914400" marR="0" lvl="0" indent="-228600" algn="l" rtl="0">
              <a:lnSpc>
                <a:spcPct val="100000"/>
              </a:lnSpc>
              <a:spcBef>
                <a:spcPts val="500"/>
              </a:spcBef>
              <a:spcAft>
                <a:spcPts val="0"/>
              </a:spcAft>
              <a:buAutoNum type="arabicParenR"/>
            </a:pPr>
            <a:r>
              <a:rPr lang="en-US" dirty="0" smtClean="0"/>
              <a:t>Write Python code to handle interaction and program logic</a:t>
            </a:r>
            <a:endParaRPr lang="en" dirty="0"/>
          </a:p>
        </p:txBody>
      </p:sp>
      <p:sp>
        <p:nvSpPr>
          <p:cNvPr id="250" name="Shape 250"/>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sz="3400" dirty="0"/>
              <a:t>Kivy is a </a:t>
            </a:r>
            <a:r>
              <a:rPr lang="en" sz="3400" dirty="0">
                <a:solidFill>
                  <a:schemeClr val="dk1"/>
                </a:solidFill>
              </a:rPr>
              <a:t>GUI </a:t>
            </a:r>
            <a:r>
              <a:rPr lang="en" sz="3400" b="1" u="sng" dirty="0">
                <a:solidFill>
                  <a:schemeClr val="dk1"/>
                </a:solidFill>
              </a:rPr>
              <a:t>toolkit</a:t>
            </a:r>
            <a:r>
              <a:rPr lang="en" sz="3400" dirty="0"/>
              <a:t> - a collection of modules that contain related classes</a:t>
            </a:r>
          </a:p>
        </p:txBody>
      </p:sp>
      <p:sp>
        <p:nvSpPr>
          <p:cNvPr id="251" name="Shape 251"/>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6</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dirty="0">
                <a:solidFill>
                  <a:schemeClr val="dk1"/>
                </a:solidFill>
              </a:rPr>
              <a:t>Example: “Hello World” in Kivy</a:t>
            </a:r>
          </a:p>
        </p:txBody>
      </p:sp>
      <p:sp>
        <p:nvSpPr>
          <p:cNvPr id="257" name="Shape 257"/>
          <p:cNvSpPr txBox="1"/>
          <p:nvPr/>
        </p:nvSpPr>
        <p:spPr>
          <a:xfrm>
            <a:off x="907725" y="1085825"/>
            <a:ext cx="5926199" cy="3829199"/>
          </a:xfrm>
          <a:prstGeom prst="rect">
            <a:avLst/>
          </a:prstGeom>
          <a:noFill/>
          <a:ln>
            <a:noFill/>
          </a:ln>
        </p:spPr>
        <p:txBody>
          <a:bodyPr lIns="91425" tIns="91425" rIns="91425" bIns="91425" anchor="ctr" anchorCtr="0">
            <a:noAutofit/>
          </a:bodyPr>
          <a:lstStyle/>
          <a:p>
            <a:pPr lvl="0" rtl="0">
              <a:spcBef>
                <a:spcPts val="0"/>
              </a:spcBef>
              <a:buClr>
                <a:schemeClr val="dk1"/>
              </a:buClr>
              <a:buSzPct val="45833"/>
              <a:buFont typeface="Arial"/>
              <a:buNone/>
            </a:pP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App</a:t>
            </a:r>
          </a:p>
          <a:p>
            <a:pPr lvl="0" rtl="0">
              <a:spcBef>
                <a:spcPts val="0"/>
              </a:spcBef>
              <a:buClr>
                <a:schemeClr val="dk1"/>
              </a:buClr>
              <a:buSzPct val="45833"/>
              <a:buFont typeface="Arial"/>
              <a:buNone/>
            </a:pP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Widget</a:t>
            </a:r>
          </a:p>
          <a:p>
            <a:pPr lvl="0" rtl="0">
              <a:spcBef>
                <a:spcPts val="0"/>
              </a:spcBef>
              <a:buClr>
                <a:schemeClr val="dk1"/>
              </a:buClr>
              <a:buSzPct val="45833"/>
              <a:buFont typeface="Arial"/>
              <a:buNone/>
            </a:pPr>
            <a:r>
              <a:rPr lang="en" sz="2400" b="1" dirty="0">
                <a:solidFill>
                  <a:srgbClr val="000080"/>
                </a:solidFill>
                <a:highlight>
                  <a:srgbClr val="FFFFFF"/>
                </a:highlight>
                <a:latin typeface="Consolas"/>
                <a:ea typeface="Consolas"/>
                <a:cs typeface="Consolas"/>
                <a:sym typeface="Consolas"/>
              </a:rPr>
              <a:t>class </a:t>
            </a:r>
            <a:r>
              <a:rPr lang="en" sz="2400" dirty="0">
                <a:solidFill>
                  <a:schemeClr val="dk1"/>
                </a:solidFill>
                <a:highlight>
                  <a:srgbClr val="FFFFFF"/>
                </a:highlight>
                <a:latin typeface="Consolas"/>
                <a:ea typeface="Consolas"/>
                <a:cs typeface="Consolas"/>
                <a:sym typeface="Consolas"/>
              </a:rPr>
              <a:t>HelloWorld(App):</a:t>
            </a:r>
          </a:p>
          <a:p>
            <a:pPr lvl="0" rtl="0">
              <a:spcBef>
                <a:spcPts val="0"/>
              </a:spcBef>
              <a:buClr>
                <a:schemeClr val="dk1"/>
              </a:buClr>
              <a:buSzPct val="45833"/>
              <a:buFont typeface="Arial"/>
              <a:buNone/>
            </a:pPr>
            <a:r>
              <a:rPr lang="en" sz="2400" dirty="0">
                <a:solidFill>
                  <a:schemeClr val="dk1"/>
                </a:solidFill>
                <a:highlight>
                  <a:srgbClr val="FFFFFF"/>
                </a:highlight>
                <a:latin typeface="Consolas"/>
                <a:ea typeface="Consolas"/>
                <a:cs typeface="Consolas"/>
                <a:sym typeface="Consolas"/>
              </a:rPr>
              <a:t>   </a:t>
            </a:r>
            <a:r>
              <a:rPr lang="en" sz="2400" b="1" dirty="0" err="1">
                <a:solidFill>
                  <a:srgbClr val="000080"/>
                </a:solidFill>
                <a:highlight>
                  <a:srgbClr val="FFFFFF"/>
                </a:highlight>
                <a:latin typeface="Consolas"/>
                <a:ea typeface="Consolas"/>
                <a:cs typeface="Consolas"/>
                <a:sym typeface="Consolas"/>
              </a:rPr>
              <a:t>def</a:t>
            </a:r>
            <a:r>
              <a:rPr lang="en" sz="2400" b="1" dirty="0">
                <a:solidFill>
                  <a:srgbClr val="000080"/>
                </a:solidFill>
                <a:highlight>
                  <a:srgbClr val="FFFFFF"/>
                </a:highlight>
                <a:latin typeface="Consolas"/>
                <a:ea typeface="Consolas"/>
                <a:cs typeface="Consolas"/>
                <a:sym typeface="Consolas"/>
              </a:rPr>
              <a:t> </a:t>
            </a:r>
            <a:r>
              <a:rPr lang="en" sz="2400" dirty="0">
                <a:solidFill>
                  <a:schemeClr val="dk1"/>
                </a:solidFill>
                <a:highlight>
                  <a:srgbClr val="FFFFFF"/>
                </a:highlight>
                <a:latin typeface="Consolas"/>
                <a:ea typeface="Consolas"/>
                <a:cs typeface="Consolas"/>
                <a:sym typeface="Consolas"/>
              </a:rPr>
              <a:t>build(</a:t>
            </a:r>
            <a:r>
              <a:rPr lang="en" sz="2400" dirty="0">
                <a:solidFill>
                  <a:srgbClr val="94558D"/>
                </a:solidFill>
                <a:highlight>
                  <a:srgbClr val="FFFFFF"/>
                </a:highlight>
                <a:latin typeface="Consolas"/>
                <a:ea typeface="Consolas"/>
                <a:cs typeface="Consolas"/>
                <a:sym typeface="Consolas"/>
              </a:rPr>
              <a:t>self</a:t>
            </a:r>
            <a:r>
              <a:rPr lang="en" sz="2400" dirty="0">
                <a:solidFill>
                  <a:schemeClr val="dk1"/>
                </a:solidFill>
                <a:highlight>
                  <a:srgbClr val="FFFFFF"/>
                </a:highlight>
                <a:latin typeface="Consolas"/>
                <a:ea typeface="Consolas"/>
                <a:cs typeface="Consolas"/>
                <a:sym typeface="Consolas"/>
              </a:rPr>
              <a:t>):</a:t>
            </a:r>
          </a:p>
          <a:p>
            <a:pPr lvl="0" rtl="0">
              <a:spcBef>
                <a:spcPts val="0"/>
              </a:spcBef>
              <a:buClr>
                <a:schemeClr val="dk1"/>
              </a:buClr>
              <a:buSzPct val="45833"/>
              <a:buFont typeface="Arial"/>
              <a:buNone/>
            </a:pPr>
            <a:r>
              <a:rPr lang="en" sz="2400" dirty="0">
                <a:solidFill>
                  <a:schemeClr val="dk1"/>
                </a:solidFill>
                <a:highlight>
                  <a:srgbClr val="FFFFFF"/>
                </a:highlight>
                <a:latin typeface="Consolas"/>
                <a:ea typeface="Consolas"/>
                <a:cs typeface="Consolas"/>
                <a:sym typeface="Consolas"/>
              </a:rPr>
              <a:t>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r>
              <a:rPr lang="en" sz="2400" dirty="0">
                <a:solidFill>
                  <a:schemeClr val="dk1"/>
                </a:solidFill>
                <a:highlight>
                  <a:srgbClr val="FFFFFF"/>
                </a:highlight>
                <a:latin typeface="Consolas"/>
                <a:ea typeface="Consolas"/>
                <a:cs typeface="Consolas"/>
                <a:sym typeface="Consolas"/>
              </a:rPr>
              <a:t> = Widget()</a:t>
            </a:r>
          </a:p>
          <a:p>
            <a:pPr lvl="0" rtl="0">
              <a:spcBef>
                <a:spcPts val="0"/>
              </a:spcBef>
              <a:buClr>
                <a:schemeClr val="dk1"/>
              </a:buClr>
              <a:buSzPct val="45833"/>
              <a:buFont typeface="Arial"/>
              <a:buNone/>
            </a:pP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return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endParaRPr lang="en" sz="2400" dirty="0">
              <a:solidFill>
                <a:schemeClr val="dk1"/>
              </a:solidFill>
              <a:highlight>
                <a:srgbClr val="FFFFFF"/>
              </a:highlight>
              <a:latin typeface="Consolas"/>
              <a:ea typeface="Consolas"/>
              <a:cs typeface="Consolas"/>
              <a:sym typeface="Consolas"/>
            </a:endParaRPr>
          </a:p>
          <a:p>
            <a:pPr lvl="0" rtl="0">
              <a:spcBef>
                <a:spcPts val="0"/>
              </a:spcBef>
              <a:buNone/>
            </a:pPr>
            <a:r>
              <a:rPr lang="en" sz="2400" dirty="0">
                <a:solidFill>
                  <a:schemeClr val="dk1"/>
                </a:solidFill>
                <a:highlight>
                  <a:srgbClr val="FFFFFF"/>
                </a:highlight>
                <a:latin typeface="Consolas"/>
                <a:ea typeface="Consolas"/>
                <a:cs typeface="Consolas"/>
                <a:sym typeface="Consolas"/>
              </a:rPr>
              <a:t>HelloWorld().run()</a:t>
            </a:r>
          </a:p>
        </p:txBody>
      </p:sp>
      <p:pic>
        <p:nvPicPr>
          <p:cNvPr id="258" name="Shape 258"/>
          <p:cNvPicPr preferRelativeResize="0"/>
          <p:nvPr/>
        </p:nvPicPr>
        <p:blipFill>
          <a:blip r:embed="rId3">
            <a:alphaModFix/>
          </a:blip>
          <a:stretch>
            <a:fillRect/>
          </a:stretch>
        </p:blipFill>
        <p:spPr>
          <a:xfrm rot="3">
            <a:off x="5401833" y="4005780"/>
            <a:ext cx="3181484" cy="2409639"/>
          </a:xfrm>
          <a:prstGeom prst="rect">
            <a:avLst/>
          </a:prstGeom>
          <a:noFill/>
          <a:ln>
            <a:noFill/>
          </a:ln>
        </p:spPr>
      </p:pic>
      <p:sp>
        <p:nvSpPr>
          <p:cNvPr id="259" name="Shape 259"/>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7</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71500" y="1374324"/>
            <a:ext cx="8928900" cy="5238899"/>
          </a:xfrm>
          <a:prstGeom prst="rect">
            <a:avLst/>
          </a:prstGeom>
        </p:spPr>
        <p:txBody>
          <a:bodyPr lIns="68575" tIns="68575" rIns="68575" bIns="68575" anchor="t" anchorCtr="0">
            <a:noAutofit/>
          </a:bodyPr>
          <a:lstStyle/>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457200" lvl="0" indent="-381000" rtl="0">
              <a:spcBef>
                <a:spcPts val="0"/>
              </a:spcBef>
              <a:buClr>
                <a:schemeClr val="dk1"/>
              </a:buClr>
              <a:buSzPct val="100000"/>
            </a:pPr>
            <a:r>
              <a:rPr lang="en" dirty="0">
                <a:solidFill>
                  <a:schemeClr val="dk1"/>
                </a:solidFill>
              </a:rPr>
              <a:t>Giving us access to Kivy classes </a:t>
            </a:r>
            <a:r>
              <a:rPr lang="en" b="1" dirty="0">
                <a:solidFill>
                  <a:schemeClr val="dk1"/>
                </a:solidFill>
              </a:rPr>
              <a:t>App</a:t>
            </a:r>
            <a:r>
              <a:rPr lang="en" dirty="0">
                <a:solidFill>
                  <a:schemeClr val="dk1"/>
                </a:solidFill>
              </a:rPr>
              <a:t> and </a:t>
            </a:r>
            <a:r>
              <a:rPr lang="en" b="1" dirty="0">
                <a:solidFill>
                  <a:schemeClr val="dk1"/>
                </a:solidFill>
              </a:rPr>
              <a:t>Widget</a:t>
            </a:r>
          </a:p>
          <a:p>
            <a:pPr marL="457200" lvl="0" indent="-381000" rtl="0">
              <a:spcBef>
                <a:spcPts val="0"/>
              </a:spcBef>
              <a:buClr>
                <a:schemeClr val="dk1"/>
              </a:buClr>
              <a:buSzPct val="100000"/>
            </a:pPr>
            <a:r>
              <a:rPr lang="en" dirty="0">
                <a:solidFill>
                  <a:schemeClr val="dk1"/>
                </a:solidFill>
              </a:rPr>
              <a:t>Here, “</a:t>
            </a:r>
            <a:r>
              <a:rPr lang="en" dirty="0" err="1">
                <a:solidFill>
                  <a:schemeClr val="dk1"/>
                </a:solidFill>
              </a:rPr>
              <a:t>kivy</a:t>
            </a:r>
            <a:r>
              <a:rPr lang="en" dirty="0">
                <a:solidFill>
                  <a:schemeClr val="dk1"/>
                </a:solidFill>
              </a:rPr>
              <a:t>.” denotes a </a:t>
            </a:r>
            <a:r>
              <a:rPr lang="en" u="sng" dirty="0">
                <a:solidFill>
                  <a:schemeClr val="dk1"/>
                </a:solidFill>
              </a:rPr>
              <a:t>Python package</a:t>
            </a:r>
          </a:p>
          <a:p>
            <a:pPr marL="914400" lvl="1" indent="-381000" rtl="0">
              <a:spcBef>
                <a:spcPts val="0"/>
              </a:spcBef>
              <a:buClr>
                <a:schemeClr val="dk1"/>
              </a:buClr>
              <a:buSzPct val="100000"/>
            </a:pPr>
            <a:r>
              <a:rPr lang="en" dirty="0">
                <a:solidFill>
                  <a:schemeClr val="dk1"/>
                </a:solidFill>
              </a:rPr>
              <a:t>A package is a collection of related modules</a:t>
            </a:r>
          </a:p>
          <a:p>
            <a:pPr marL="914400" lvl="1" indent="-381000" rtl="0">
              <a:spcBef>
                <a:spcPts val="0"/>
              </a:spcBef>
              <a:buClr>
                <a:schemeClr val="dk1"/>
              </a:buClr>
              <a:buSzPct val="100000"/>
            </a:pPr>
            <a:r>
              <a:rPr lang="en" dirty="0">
                <a:solidFill>
                  <a:schemeClr val="dk1"/>
                </a:solidFill>
              </a:rPr>
              <a:t>Both </a:t>
            </a:r>
            <a:r>
              <a:rPr lang="en" b="1" dirty="0">
                <a:solidFill>
                  <a:schemeClr val="dk1"/>
                </a:solidFill>
              </a:rPr>
              <a:t>App </a:t>
            </a:r>
            <a:r>
              <a:rPr lang="en" dirty="0">
                <a:solidFill>
                  <a:schemeClr val="dk1"/>
                </a:solidFill>
              </a:rPr>
              <a:t>and </a:t>
            </a:r>
            <a:r>
              <a:rPr lang="en" b="1" dirty="0">
                <a:solidFill>
                  <a:schemeClr val="dk1"/>
                </a:solidFill>
              </a:rPr>
              <a:t>Widget </a:t>
            </a:r>
            <a:r>
              <a:rPr lang="en" dirty="0">
                <a:solidFill>
                  <a:schemeClr val="dk1"/>
                </a:solidFill>
              </a:rPr>
              <a:t>are within the </a:t>
            </a:r>
            <a:r>
              <a:rPr lang="en" b="1" dirty="0">
                <a:solidFill>
                  <a:schemeClr val="dk1"/>
                </a:solidFill>
              </a:rPr>
              <a:t>app </a:t>
            </a:r>
            <a:r>
              <a:rPr lang="en" dirty="0">
                <a:solidFill>
                  <a:schemeClr val="dk1"/>
                </a:solidFill>
              </a:rPr>
              <a:t>module</a:t>
            </a:r>
          </a:p>
        </p:txBody>
      </p:sp>
      <p:sp>
        <p:nvSpPr>
          <p:cNvPr id="265" name="Shape 265"/>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dirty="0">
                <a:solidFill>
                  <a:schemeClr val="dk1"/>
                </a:solidFill>
              </a:rPr>
              <a:t>First, we import a few Kivy modules</a:t>
            </a:r>
          </a:p>
        </p:txBody>
      </p:sp>
      <p:sp>
        <p:nvSpPr>
          <p:cNvPr id="266" name="Shape 266"/>
          <p:cNvSpPr txBox="1"/>
          <p:nvPr/>
        </p:nvSpPr>
        <p:spPr>
          <a:xfrm>
            <a:off x="907725" y="1085825"/>
            <a:ext cx="5926199" cy="3829199"/>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000080"/>
                </a:solidFill>
                <a:highlight>
                  <a:srgbClr val="FFFFFF"/>
                </a:highlight>
                <a:latin typeface="Consolas"/>
                <a:ea typeface="Consolas"/>
                <a:cs typeface="Consolas"/>
                <a:sym typeface="Consolas"/>
              </a:rPr>
              <a:t>from </a:t>
            </a:r>
            <a:r>
              <a:rPr lang="en" sz="2400">
                <a:solidFill>
                  <a:schemeClr val="dk1"/>
                </a:solidFill>
                <a:highlight>
                  <a:srgbClr val="FFFFFF"/>
                </a:highlight>
                <a:latin typeface="Consolas"/>
                <a:ea typeface="Consolas"/>
                <a:cs typeface="Consolas"/>
                <a:sym typeface="Consolas"/>
              </a:rPr>
              <a:t>kivy.app </a:t>
            </a:r>
            <a:r>
              <a:rPr lang="en" sz="2400" b="1">
                <a:solidFill>
                  <a:srgbClr val="000080"/>
                </a:solidFill>
                <a:highlight>
                  <a:srgbClr val="FFFFFF"/>
                </a:highlight>
                <a:latin typeface="Consolas"/>
                <a:ea typeface="Consolas"/>
                <a:cs typeface="Consolas"/>
                <a:sym typeface="Consolas"/>
              </a:rPr>
              <a:t>import </a:t>
            </a:r>
            <a:r>
              <a:rPr lang="en" sz="2400">
                <a:solidFill>
                  <a:schemeClr val="dk1"/>
                </a:solidFill>
                <a:highlight>
                  <a:srgbClr val="FFFFFF"/>
                </a:highlight>
                <a:latin typeface="Consolas"/>
                <a:ea typeface="Consolas"/>
                <a:cs typeface="Consolas"/>
                <a:sym typeface="Consolas"/>
              </a:rPr>
              <a:t>App</a:t>
            </a:r>
          </a:p>
          <a:p>
            <a:pPr lvl="0" rtl="0">
              <a:spcBef>
                <a:spcPts val="0"/>
              </a:spcBef>
              <a:buNone/>
            </a:pPr>
            <a:r>
              <a:rPr lang="en" sz="2400" b="1">
                <a:solidFill>
                  <a:srgbClr val="000080"/>
                </a:solidFill>
                <a:highlight>
                  <a:srgbClr val="FFFFFF"/>
                </a:highlight>
                <a:latin typeface="Consolas"/>
                <a:ea typeface="Consolas"/>
                <a:cs typeface="Consolas"/>
                <a:sym typeface="Consolas"/>
              </a:rPr>
              <a:t>from </a:t>
            </a:r>
            <a:r>
              <a:rPr lang="en" sz="2400">
                <a:solidFill>
                  <a:schemeClr val="dk1"/>
                </a:solidFill>
                <a:highlight>
                  <a:srgbClr val="FFFFFF"/>
                </a:highlight>
                <a:latin typeface="Consolas"/>
                <a:ea typeface="Consolas"/>
                <a:cs typeface="Consolas"/>
                <a:sym typeface="Consolas"/>
              </a:rPr>
              <a:t>kivy.app </a:t>
            </a:r>
            <a:r>
              <a:rPr lang="en" sz="2400" b="1">
                <a:solidFill>
                  <a:srgbClr val="000080"/>
                </a:solidFill>
                <a:highlight>
                  <a:srgbClr val="FFFFFF"/>
                </a:highlight>
                <a:latin typeface="Consolas"/>
                <a:ea typeface="Consolas"/>
                <a:cs typeface="Consolas"/>
                <a:sym typeface="Consolas"/>
              </a:rPr>
              <a:t>import </a:t>
            </a:r>
            <a:r>
              <a:rPr lang="en" sz="2400">
                <a:solidFill>
                  <a:schemeClr val="dk1"/>
                </a:solidFill>
                <a:highlight>
                  <a:srgbClr val="FFFFFF"/>
                </a:highlight>
                <a:latin typeface="Consolas"/>
                <a:ea typeface="Consolas"/>
                <a:cs typeface="Consolas"/>
                <a:sym typeface="Consolas"/>
              </a:rPr>
              <a:t>Widget</a:t>
            </a:r>
          </a:p>
          <a:p>
            <a:pPr lvl="0" rtl="0">
              <a:spcBef>
                <a:spcPts val="0"/>
              </a:spcBef>
              <a:buNone/>
            </a:pPr>
            <a:r>
              <a:rPr lang="en" sz="2400" b="1">
                <a:solidFill>
                  <a:srgbClr val="D9D9D9"/>
                </a:solidFill>
                <a:highlight>
                  <a:srgbClr val="FFFFFF"/>
                </a:highlight>
                <a:latin typeface="Consolas"/>
                <a:ea typeface="Consolas"/>
                <a:cs typeface="Consolas"/>
                <a:sym typeface="Consolas"/>
              </a:rPr>
              <a:t>class </a:t>
            </a:r>
            <a:r>
              <a:rPr lang="en" sz="2400">
                <a:solidFill>
                  <a:srgbClr val="D9D9D9"/>
                </a:solidFill>
                <a:highlight>
                  <a:srgbClr val="FFFFFF"/>
                </a:highlight>
                <a:latin typeface="Consolas"/>
                <a:ea typeface="Consolas"/>
                <a:cs typeface="Consolas"/>
                <a:sym typeface="Consolas"/>
              </a:rPr>
              <a:t>HelloWorld(App):</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def </a:t>
            </a:r>
            <a:r>
              <a:rPr lang="en" sz="2400">
                <a:solidFill>
                  <a:srgbClr val="D9D9D9"/>
                </a:solidFill>
                <a:highlight>
                  <a:srgbClr val="FFFFFF"/>
                </a:highlight>
                <a:latin typeface="Consolas"/>
                <a:ea typeface="Consolas"/>
                <a:cs typeface="Consolas"/>
                <a:sym typeface="Consolas"/>
              </a:rPr>
              <a:t>build(self):</a:t>
            </a:r>
          </a:p>
          <a:p>
            <a:pPr lvl="0" rtl="0">
              <a:spcBef>
                <a:spcPts val="0"/>
              </a:spcBef>
              <a:buNone/>
            </a:pPr>
            <a:r>
              <a:rPr lang="en" sz="2400">
                <a:solidFill>
                  <a:srgbClr val="D9D9D9"/>
                </a:solidFill>
                <a:highlight>
                  <a:srgbClr val="FFFFFF"/>
                </a:highlight>
                <a:latin typeface="Consolas"/>
                <a:ea typeface="Consolas"/>
                <a:cs typeface="Consolas"/>
                <a:sym typeface="Consolas"/>
              </a:rPr>
              <a:t>       self.root = Widget()</a:t>
            </a:r>
          </a:p>
          <a:p>
            <a:pPr lvl="0" rtl="0">
              <a:spcBef>
                <a:spcPts val="0"/>
              </a:spcBef>
              <a:buNone/>
            </a:pPr>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return </a:t>
            </a:r>
            <a:r>
              <a:rPr lang="en" sz="2400">
                <a:solidFill>
                  <a:srgbClr val="D9D9D9"/>
                </a:solidFill>
                <a:highlight>
                  <a:srgbClr val="FFFFFF"/>
                </a:highlight>
                <a:latin typeface="Consolas"/>
                <a:ea typeface="Consolas"/>
                <a:cs typeface="Consolas"/>
                <a:sym typeface="Consolas"/>
              </a:rPr>
              <a:t>self.root</a:t>
            </a:r>
          </a:p>
          <a:p>
            <a:pPr lvl="0" rtl="0">
              <a:spcBef>
                <a:spcPts val="0"/>
              </a:spcBef>
              <a:buNone/>
            </a:pPr>
            <a:r>
              <a:rPr lang="en" sz="2400">
                <a:solidFill>
                  <a:srgbClr val="D9D9D9"/>
                </a:solidFill>
                <a:highlight>
                  <a:srgbClr val="FFFFFF"/>
                </a:highlight>
                <a:latin typeface="Consolas"/>
                <a:ea typeface="Consolas"/>
                <a:cs typeface="Consolas"/>
                <a:sym typeface="Consolas"/>
              </a:rPr>
              <a:t>HelloWorld().run()</a:t>
            </a:r>
          </a:p>
        </p:txBody>
      </p:sp>
      <p:sp>
        <p:nvSpPr>
          <p:cNvPr id="267" name="Shape 267"/>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8</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71500" y="1374324"/>
            <a:ext cx="8928900" cy="5238899"/>
          </a:xfrm>
          <a:prstGeom prst="rect">
            <a:avLst/>
          </a:prstGeom>
        </p:spPr>
        <p:txBody>
          <a:bodyPr lIns="68575" tIns="68575" rIns="68575" bIns="68575" anchor="t" anchorCtr="0">
            <a:noAutofit/>
          </a:bodyPr>
          <a:lstStyle/>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0" lvl="0" indent="0" rtl="0">
              <a:spcBef>
                <a:spcPts val="0"/>
              </a:spcBef>
              <a:buNone/>
            </a:pPr>
            <a:endParaRPr dirty="0">
              <a:solidFill>
                <a:schemeClr val="dk1"/>
              </a:solidFill>
            </a:endParaRPr>
          </a:p>
          <a:p>
            <a:pPr marL="457200" lvl="0" indent="-381000" rtl="0">
              <a:spcBef>
                <a:spcPts val="0"/>
              </a:spcBef>
              <a:buClr>
                <a:schemeClr val="dk1"/>
              </a:buClr>
              <a:buSzPct val="100000"/>
            </a:pPr>
            <a:r>
              <a:rPr lang="en" dirty="0">
                <a:solidFill>
                  <a:schemeClr val="dk1"/>
                </a:solidFill>
              </a:rPr>
              <a:t>The class </a:t>
            </a:r>
            <a:r>
              <a:rPr lang="en" i="1" dirty="0">
                <a:solidFill>
                  <a:schemeClr val="dk1"/>
                </a:solidFill>
              </a:rPr>
              <a:t>overrides</a:t>
            </a:r>
            <a:r>
              <a:rPr lang="en" dirty="0">
                <a:solidFill>
                  <a:schemeClr val="dk1"/>
                </a:solidFill>
              </a:rPr>
              <a:t> </a:t>
            </a:r>
            <a:r>
              <a:rPr lang="en" b="1" dirty="0" err="1">
                <a:solidFill>
                  <a:schemeClr val="dk1"/>
                </a:solidFill>
              </a:rPr>
              <a:t>App.build</a:t>
            </a:r>
            <a:r>
              <a:rPr lang="en" b="1" dirty="0">
                <a:solidFill>
                  <a:schemeClr val="dk1"/>
                </a:solidFill>
              </a:rPr>
              <a:t>()</a:t>
            </a:r>
            <a:r>
              <a:rPr lang="en" dirty="0">
                <a:solidFill>
                  <a:schemeClr val="dk1"/>
                </a:solidFill>
              </a:rPr>
              <a:t> to return an empty </a:t>
            </a:r>
            <a:r>
              <a:rPr lang="en" b="1" dirty="0">
                <a:solidFill>
                  <a:schemeClr val="dk1"/>
                </a:solidFill>
              </a:rPr>
              <a:t>Widget</a:t>
            </a:r>
            <a:r>
              <a:rPr lang="en" dirty="0">
                <a:solidFill>
                  <a:schemeClr val="dk1"/>
                </a:solidFill>
              </a:rPr>
              <a:t> instance</a:t>
            </a:r>
          </a:p>
          <a:p>
            <a:pPr marL="914400" lvl="1" indent="-228600" rtl="0">
              <a:spcBef>
                <a:spcPts val="0"/>
              </a:spcBef>
              <a:buClr>
                <a:schemeClr val="dk1"/>
              </a:buClr>
            </a:pPr>
            <a:r>
              <a:rPr lang="en" b="1" dirty="0" err="1">
                <a:solidFill>
                  <a:schemeClr val="dk1"/>
                </a:solidFill>
              </a:rPr>
              <a:t>self.root</a:t>
            </a:r>
            <a:r>
              <a:rPr lang="en" dirty="0">
                <a:solidFill>
                  <a:schemeClr val="dk1"/>
                </a:solidFill>
              </a:rPr>
              <a:t> comes from the </a:t>
            </a:r>
            <a:r>
              <a:rPr lang="en" b="1" dirty="0">
                <a:solidFill>
                  <a:schemeClr val="dk1"/>
                </a:solidFill>
              </a:rPr>
              <a:t>App</a:t>
            </a:r>
            <a:r>
              <a:rPr lang="en" dirty="0">
                <a:solidFill>
                  <a:schemeClr val="dk1"/>
                </a:solidFill>
              </a:rPr>
              <a:t> class, it refers to the </a:t>
            </a:r>
            <a:r>
              <a:rPr lang="en" i="1" dirty="0">
                <a:solidFill>
                  <a:schemeClr val="dk1"/>
                </a:solidFill>
              </a:rPr>
              <a:t>main widget </a:t>
            </a:r>
            <a:r>
              <a:rPr lang="en" dirty="0">
                <a:solidFill>
                  <a:schemeClr val="dk1"/>
                </a:solidFill>
              </a:rPr>
              <a:t>of our Kivy program</a:t>
            </a:r>
          </a:p>
          <a:p>
            <a:pPr marL="457200" lvl="0" indent="-342900" rtl="0">
              <a:spcBef>
                <a:spcPts val="0"/>
              </a:spcBef>
              <a:buClr>
                <a:schemeClr val="dk1"/>
              </a:buClr>
              <a:buSzPct val="75000"/>
            </a:pPr>
            <a:r>
              <a:rPr lang="en" dirty="0">
                <a:solidFill>
                  <a:schemeClr val="dk1"/>
                </a:solidFill>
              </a:rPr>
              <a:t>All other widgets get added to the main widget</a:t>
            </a:r>
          </a:p>
        </p:txBody>
      </p:sp>
      <p:sp>
        <p:nvSpPr>
          <p:cNvPr id="273" name="Shape 273"/>
          <p:cNvSpPr txBox="1">
            <a:spLocks noGrp="1"/>
          </p:cNvSpPr>
          <p:nvPr>
            <p:ph type="title"/>
          </p:nvPr>
        </p:nvSpPr>
        <p:spPr>
          <a:xfrm>
            <a:off x="457200" y="274650"/>
            <a:ext cx="7470899" cy="1143299"/>
          </a:xfrm>
          <a:prstGeom prst="rect">
            <a:avLst/>
          </a:prstGeom>
        </p:spPr>
        <p:txBody>
          <a:bodyPr lIns="68575" tIns="68575" rIns="68575" bIns="68575" anchor="t" anchorCtr="0">
            <a:noAutofit/>
          </a:bodyPr>
          <a:lstStyle/>
          <a:p>
            <a:pPr lvl="0" rtl="0">
              <a:spcBef>
                <a:spcPts val="0"/>
              </a:spcBef>
              <a:buNone/>
            </a:pPr>
            <a:r>
              <a:rPr lang="en">
                <a:solidFill>
                  <a:schemeClr val="dk1"/>
                </a:solidFill>
              </a:rPr>
              <a:t>Next, we define a derived </a:t>
            </a:r>
            <a:r>
              <a:rPr lang="en" b="1">
                <a:solidFill>
                  <a:schemeClr val="dk1"/>
                </a:solidFill>
              </a:rPr>
              <a:t>App </a:t>
            </a:r>
            <a:r>
              <a:rPr lang="en">
                <a:solidFill>
                  <a:schemeClr val="dk1"/>
                </a:solidFill>
              </a:rPr>
              <a:t>class</a:t>
            </a:r>
          </a:p>
        </p:txBody>
      </p:sp>
      <p:sp>
        <p:nvSpPr>
          <p:cNvPr id="274" name="Shape 274"/>
          <p:cNvSpPr txBox="1"/>
          <p:nvPr/>
        </p:nvSpPr>
        <p:spPr>
          <a:xfrm>
            <a:off x="907725" y="1085825"/>
            <a:ext cx="5926199" cy="3829199"/>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App</a:t>
            </a:r>
          </a:p>
          <a:p>
            <a:pPr lvl="0" rtl="0">
              <a:spcBef>
                <a:spcPts val="0"/>
              </a:spcBef>
              <a:buNone/>
            </a:pPr>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Widget</a:t>
            </a:r>
          </a:p>
          <a:p>
            <a:pPr lvl="0" rtl="0">
              <a:spcBef>
                <a:spcPts val="0"/>
              </a:spcBef>
              <a:buNone/>
            </a:pPr>
            <a:r>
              <a:rPr lang="en" sz="2400" b="1">
                <a:solidFill>
                  <a:srgbClr val="000080"/>
                </a:solidFill>
                <a:highlight>
                  <a:srgbClr val="FFFFFF"/>
                </a:highlight>
                <a:latin typeface="Consolas"/>
                <a:ea typeface="Consolas"/>
                <a:cs typeface="Consolas"/>
                <a:sym typeface="Consolas"/>
              </a:rPr>
              <a:t>class </a:t>
            </a:r>
            <a:r>
              <a:rPr lang="en" sz="2400">
                <a:solidFill>
                  <a:schemeClr val="dk1"/>
                </a:solidFill>
                <a:highlight>
                  <a:srgbClr val="FFFFFF"/>
                </a:highlight>
                <a:latin typeface="Consolas"/>
                <a:ea typeface="Consolas"/>
                <a:cs typeface="Consolas"/>
                <a:sym typeface="Consolas"/>
              </a:rPr>
              <a:t>HelloWorld(App):</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def </a:t>
            </a:r>
            <a:r>
              <a:rPr lang="en" sz="2400">
                <a:solidFill>
                  <a:schemeClr val="dk1"/>
                </a:solidFill>
                <a:highlight>
                  <a:srgbClr val="FFFFFF"/>
                </a:highlight>
                <a:latin typeface="Consolas"/>
                <a:ea typeface="Consolas"/>
                <a:cs typeface="Consolas"/>
                <a:sym typeface="Consolas"/>
              </a:rPr>
              <a:t>build(</a:t>
            </a:r>
            <a:r>
              <a:rPr lang="en" sz="2400">
                <a:solidFill>
                  <a:srgbClr val="94558D"/>
                </a:solidFill>
                <a:highlight>
                  <a:srgbClr val="FFFFFF"/>
                </a:highlight>
                <a:latin typeface="Consolas"/>
                <a:ea typeface="Consolas"/>
                <a:cs typeface="Consolas"/>
                <a:sym typeface="Consolas"/>
              </a:rPr>
              <a:t>self</a:t>
            </a:r>
            <a:r>
              <a:rPr lang="en" sz="2400">
                <a:solidFill>
                  <a:schemeClr val="dk1"/>
                </a:solidFill>
                <a:highlight>
                  <a:srgbClr val="FFFFFF"/>
                </a:highlight>
                <a:latin typeface="Consolas"/>
                <a:ea typeface="Consolas"/>
                <a:cs typeface="Consolas"/>
                <a:sym typeface="Consolas"/>
              </a:rPr>
              <a: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a:solidFill>
                  <a:srgbClr val="94558D"/>
                </a:solidFill>
                <a:highlight>
                  <a:srgbClr val="FFFFFF"/>
                </a:highlight>
                <a:latin typeface="Consolas"/>
                <a:ea typeface="Consolas"/>
                <a:cs typeface="Consolas"/>
                <a:sym typeface="Consolas"/>
              </a:rPr>
              <a:t>self</a:t>
            </a:r>
            <a:r>
              <a:rPr lang="en" sz="2400">
                <a:solidFill>
                  <a:schemeClr val="dk1"/>
                </a:solidFill>
                <a:highlight>
                  <a:srgbClr val="FFFFFF"/>
                </a:highlight>
                <a:latin typeface="Consolas"/>
                <a:ea typeface="Consolas"/>
                <a:cs typeface="Consolas"/>
                <a:sym typeface="Consolas"/>
              </a:rPr>
              <a:t>.root = Widget()</a:t>
            </a:r>
          </a:p>
          <a:p>
            <a:pPr lvl="0" rtl="0">
              <a:spcBef>
                <a:spcPts val="0"/>
              </a:spcBef>
              <a:buNone/>
            </a:pPr>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return </a:t>
            </a:r>
            <a:r>
              <a:rPr lang="en" sz="2400">
                <a:solidFill>
                  <a:srgbClr val="94558D"/>
                </a:solidFill>
                <a:highlight>
                  <a:srgbClr val="FFFFFF"/>
                </a:highlight>
                <a:latin typeface="Consolas"/>
                <a:ea typeface="Consolas"/>
                <a:cs typeface="Consolas"/>
                <a:sym typeface="Consolas"/>
              </a:rPr>
              <a:t>self</a:t>
            </a:r>
            <a:r>
              <a:rPr lang="en" sz="2400">
                <a:solidFill>
                  <a:schemeClr val="dk1"/>
                </a:solidFill>
                <a:highlight>
                  <a:srgbClr val="FFFFFF"/>
                </a:highlight>
                <a:latin typeface="Consolas"/>
                <a:ea typeface="Consolas"/>
                <a:cs typeface="Consolas"/>
                <a:sym typeface="Consolas"/>
              </a:rPr>
              <a:t>.root</a:t>
            </a:r>
          </a:p>
          <a:p>
            <a:pPr lvl="0" rtl="0">
              <a:spcBef>
                <a:spcPts val="0"/>
              </a:spcBef>
              <a:buNone/>
            </a:pPr>
            <a:r>
              <a:rPr lang="en" sz="2400">
                <a:solidFill>
                  <a:srgbClr val="D9D9D9"/>
                </a:solidFill>
                <a:highlight>
                  <a:srgbClr val="FFFFFF"/>
                </a:highlight>
                <a:latin typeface="Consolas"/>
                <a:ea typeface="Consolas"/>
                <a:cs typeface="Consolas"/>
                <a:sym typeface="Consolas"/>
              </a:rPr>
              <a:t>HelloWorld().run()</a:t>
            </a:r>
          </a:p>
        </p:txBody>
      </p:sp>
      <p:sp>
        <p:nvSpPr>
          <p:cNvPr id="275" name="Shape 275"/>
          <p:cNvSpPr txBox="1">
            <a:spLocks noGrp="1"/>
          </p:cNvSpPr>
          <p:nvPr>
            <p:ph type="sldNum" idx="12"/>
          </p:nvPr>
        </p:nvSpPr>
        <p:spPr>
          <a:xfrm>
            <a:off x="8556791" y="6333134"/>
            <a:ext cx="548699" cy="524699"/>
          </a:xfrm>
          <a:prstGeom prst="rect">
            <a:avLst/>
          </a:prstGeom>
        </p:spPr>
        <p:txBody>
          <a:bodyPr lIns="68575" tIns="34275" rIns="68575" bIns="34275" anchor="ctr" anchorCtr="0">
            <a:noAutofit/>
          </a:bodyPr>
          <a:lstStyle/>
          <a:p>
            <a:pPr lvl="0" rtl="0">
              <a:spcBef>
                <a:spcPts val="0"/>
              </a:spcBef>
              <a:buNone/>
            </a:pPr>
            <a:fld id="{00000000-1234-1234-1234-123412341234}" type="slidenum">
              <a:rPr lang="en"/>
              <a:t>9</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JCU_TemplatePowerPoin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3454</Words>
  <Application>Microsoft Office PowerPoint</Application>
  <PresentationFormat>On-screen Show (4:3)</PresentationFormat>
  <Paragraphs>636</Paragraphs>
  <Slides>55</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Consolas</vt:lpstr>
      <vt:lpstr>JCU_TemplatePowerPoint</vt:lpstr>
      <vt:lpstr>GUI Programming with Kivy</vt:lpstr>
      <vt:lpstr>All of the programs we have made so far are command-line only!</vt:lpstr>
      <vt:lpstr>But modern computers support far more meaningful human-computer interaction</vt:lpstr>
      <vt:lpstr>A GUI program supports many forms of interaction</vt:lpstr>
      <vt:lpstr>So how does Python support GUIs?</vt:lpstr>
      <vt:lpstr>Kivy is a GUI toolkit - a collection of modules that contain related classes</vt:lpstr>
      <vt:lpstr>Example: “Hello World” in Kivy</vt:lpstr>
      <vt:lpstr>First, we import a few Kivy modules</vt:lpstr>
      <vt:lpstr>Next, we define a derived App class</vt:lpstr>
      <vt:lpstr>Lastly, we create an instance of our derived App class</vt:lpstr>
      <vt:lpstr>Wait... class? instance? self? What?</vt:lpstr>
      <vt:lpstr>The bits (names)</vt:lpstr>
      <vt:lpstr>For now, we need to know...</vt:lpstr>
      <vt:lpstr>The Kivy Toolkit is massive! </vt:lpstr>
      <vt:lpstr>The Kv language is how we describe the layout of widgets in a Kivy program</vt:lpstr>
      <vt:lpstr>“Hello Kv” - Python code for the program</vt:lpstr>
      <vt:lpstr>“Hello Kv” - Kv code for the program</vt:lpstr>
      <vt:lpstr>The Kv language uses similar syntactic conventions found in Python</vt:lpstr>
      <vt:lpstr>The Kv language includes special layout widgets for controlling widget position</vt:lpstr>
      <vt:lpstr>Example: a vertical BoxLayout containing three Buttons</vt:lpstr>
      <vt:lpstr>Example: a 2x3 GridLayout containing three Buttons and three Labels</vt:lpstr>
      <vt:lpstr>Example: an AnchorLayout with two Buttons anchored at different places</vt:lpstr>
      <vt:lpstr>Layouts are further controlled by using layout hints</vt:lpstr>
      <vt:lpstr>Example: a BoxLayout containing a Button with a fixed width of 100 pixels</vt:lpstr>
      <vt:lpstr>To control the position of text within a Label we specify text alignment</vt:lpstr>
      <vt:lpstr>The Kv language has three special keywords for referring to different things</vt:lpstr>
      <vt:lpstr>game_v1.py</vt:lpstr>
      <vt:lpstr>Summary of the Kv language (so far)</vt:lpstr>
      <vt:lpstr>When the user clicks on a Button widget, Kivy generates a Button event</vt:lpstr>
      <vt:lpstr>Button Event Example</vt:lpstr>
      <vt:lpstr>Variation - using Kv self allows you to send a parameter(s) to a callback!</vt:lpstr>
      <vt:lpstr>Another variation - you can define the  id attribute for a widget</vt:lpstr>
      <vt:lpstr>This allows you to access a widget from Python using self.root.ids</vt:lpstr>
      <vt:lpstr>Kivy uses a best-practice design strategy called Model-View-Controller (MVC)</vt:lpstr>
      <vt:lpstr>Example - adding a StringProperty class variable</vt:lpstr>
      <vt:lpstr>Note: self.message is generated by Kivy from the class variable MVCDemo.message</vt:lpstr>
      <vt:lpstr>And here is how we access the “model” from the “view”</vt:lpstr>
      <vt:lpstr>When self.message changes in Python,  the Label text is updated in the kv code</vt:lpstr>
      <vt:lpstr>There are a variety of property types that can be used with class variables in Kivy</vt:lpstr>
      <vt:lpstr>game_v2.py</vt:lpstr>
      <vt:lpstr>Kivy “Spinner” - drop-down list</vt:lpstr>
      <vt:lpstr>Popups</vt:lpstr>
      <vt:lpstr>Creating widgets with Python</vt:lpstr>
      <vt:lpstr>QuickSum</vt:lpstr>
      <vt:lpstr>QuickSum - things to note:</vt:lpstr>
      <vt:lpstr>Run code at the start/end of a program</vt:lpstr>
      <vt:lpstr>But how are things actually drawn on the screen?</vt:lpstr>
      <vt:lpstr>You make custom 2D drawings using the canvas attribute of a widget</vt:lpstr>
      <vt:lpstr>Example - 2D drawing </vt:lpstr>
      <vt:lpstr>The coordinate system is just like what you remember from school...</vt:lpstr>
      <vt:lpstr>But how do things “move” on screen?</vt:lpstr>
      <vt:lpstr>Examples from the KivyDemos repo  https://github.com/CP1404/KivyDemos</vt:lpstr>
      <vt:lpstr>Things to note...</vt:lpstr>
      <vt:lpstr>Summary</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Programming with Kivy</dc:title>
  <cp:lastModifiedBy>Eugene McArdle</cp:lastModifiedBy>
  <cp:revision>16</cp:revision>
  <dcterms:modified xsi:type="dcterms:W3CDTF">2016-08-29T23:43:58Z</dcterms:modified>
</cp:coreProperties>
</file>