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9" r:id="rId4"/>
    <p:sldId id="258" r:id="rId5"/>
    <p:sldId id="263" r:id="rId6"/>
    <p:sldId id="270" r:id="rId7"/>
    <p:sldId id="267" r:id="rId8"/>
    <p:sldId id="271" r:id="rId9"/>
    <p:sldId id="272" r:id="rId10"/>
    <p:sldId id="259" r:id="rId11"/>
    <p:sldId id="264" r:id="rId12"/>
    <p:sldId id="261" r:id="rId13"/>
    <p:sldId id="266" r:id="rId14"/>
    <p:sldId id="265" r:id="rId15"/>
    <p:sldId id="262" r:id="rId16"/>
    <p:sldId id="26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388" autoAdjust="0"/>
  </p:normalViewPr>
  <p:slideViewPr>
    <p:cSldViewPr snapToGrid="0">
      <p:cViewPr varScale="1">
        <p:scale>
          <a:sx n="85" d="100"/>
          <a:sy n="85" d="100"/>
        </p:scale>
        <p:origin x="14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E9BBD-C510-40D9-9098-7F2DFBEC5149}" type="datetimeFigureOut">
              <a:rPr lang="zh-CN" altLang="en-US" smtClean="0"/>
              <a:t>2023/12/5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002C5-3F60-4045-9F7F-92E99E1307EB}" type="slidenum">
              <a:rPr lang="zh-CN" altLang="en-US" smtClean="0"/>
              <a:t>‹#›</a:t>
            </a:fld>
            <a:endParaRPr lang="zh-CN" altLang="en-US"/>
          </a:p>
        </p:txBody>
      </p:sp>
    </p:spTree>
    <p:extLst>
      <p:ext uri="{BB962C8B-B14F-4D97-AF65-F5344CB8AC3E}">
        <p14:creationId xmlns:p14="http://schemas.microsoft.com/office/powerpoint/2010/main" val="2745293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Definition of prompt: </a:t>
            </a:r>
            <a:br>
              <a:rPr lang="en-US" altLang="zh-CN" dirty="0"/>
            </a:br>
            <a:r>
              <a:rPr lang="en-US" altLang="zh-CN" b="0" i="0" dirty="0">
                <a:solidFill>
                  <a:srgbClr val="374151"/>
                </a:solidFill>
                <a:effectLst/>
                <a:latin typeface="Söhne"/>
              </a:rPr>
              <a:t>Prompt engineering for Large Language Models (LLMs) like GPT-3 or GPT-4 involves crafting queries or prompts in a way that effectively guides the model to produce the desired output. This process is essential because the way a prompt is structured can significantly influence the quality and relevance of the model's response.</a:t>
            </a:r>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1</a:t>
            </a:fld>
            <a:endParaRPr lang="zh-CN" altLang="en-US"/>
          </a:p>
        </p:txBody>
      </p:sp>
    </p:spTree>
    <p:extLst>
      <p:ext uri="{BB962C8B-B14F-4D97-AF65-F5344CB8AC3E}">
        <p14:creationId xmlns:p14="http://schemas.microsoft.com/office/powerpoint/2010/main" val="377695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Vendor is the library or programming language developer/seller/creator.</a:t>
            </a:r>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12</a:t>
            </a:fld>
            <a:endParaRPr lang="zh-CN" altLang="en-US"/>
          </a:p>
        </p:txBody>
      </p:sp>
    </p:spTree>
    <p:extLst>
      <p:ext uri="{BB962C8B-B14F-4D97-AF65-F5344CB8AC3E}">
        <p14:creationId xmlns:p14="http://schemas.microsoft.com/office/powerpoint/2010/main" val="246367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screenshot indicates that the current method is unstable. The warning shows that an early access may occur. </a:t>
            </a:r>
            <a:r>
              <a:rPr lang="zh-CN" altLang="en-US" dirty="0"/>
              <a:t> </a:t>
            </a:r>
            <a:r>
              <a:rPr lang="en-US" altLang="zh-CN" dirty="0"/>
              <a:t>This code generated by GPT does not have correct context of variable, therefore, the error occurs.</a:t>
            </a:r>
          </a:p>
        </p:txBody>
      </p:sp>
      <p:sp>
        <p:nvSpPr>
          <p:cNvPr id="4" name="灯片编号占位符 3"/>
          <p:cNvSpPr>
            <a:spLocks noGrp="1"/>
          </p:cNvSpPr>
          <p:nvPr>
            <p:ph type="sldNum" sz="quarter" idx="5"/>
          </p:nvPr>
        </p:nvSpPr>
        <p:spPr/>
        <p:txBody>
          <a:bodyPr/>
          <a:lstStyle/>
          <a:p>
            <a:fld id="{6EF002C5-3F60-4045-9F7F-92E99E1307EB}" type="slidenum">
              <a:rPr lang="zh-CN" altLang="en-US" smtClean="0"/>
              <a:t>13</a:t>
            </a:fld>
            <a:endParaRPr lang="zh-CN" altLang="en-US"/>
          </a:p>
        </p:txBody>
      </p:sp>
    </p:spTree>
    <p:extLst>
      <p:ext uri="{BB962C8B-B14F-4D97-AF65-F5344CB8AC3E}">
        <p14:creationId xmlns:p14="http://schemas.microsoft.com/office/powerpoint/2010/main" val="1761775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14</a:t>
            </a:fld>
            <a:endParaRPr lang="zh-CN" altLang="en-US"/>
          </a:p>
        </p:txBody>
      </p:sp>
    </p:spTree>
    <p:extLst>
      <p:ext uri="{BB962C8B-B14F-4D97-AF65-F5344CB8AC3E}">
        <p14:creationId xmlns:p14="http://schemas.microsoft.com/office/powerpoint/2010/main" val="4249752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a method with the latest guidance from Apple. In this way, we don’t have to use the deprecate method.</a:t>
            </a:r>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15</a:t>
            </a:fld>
            <a:endParaRPr lang="zh-CN" altLang="en-US"/>
          </a:p>
        </p:txBody>
      </p:sp>
    </p:spTree>
    <p:extLst>
      <p:ext uri="{BB962C8B-B14F-4D97-AF65-F5344CB8AC3E}">
        <p14:creationId xmlns:p14="http://schemas.microsoft.com/office/powerpoint/2010/main" val="3932133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2</a:t>
            </a:fld>
            <a:endParaRPr lang="zh-CN" altLang="en-US"/>
          </a:p>
        </p:txBody>
      </p:sp>
    </p:spTree>
    <p:extLst>
      <p:ext uri="{BB962C8B-B14F-4D97-AF65-F5344CB8AC3E}">
        <p14:creationId xmlns:p14="http://schemas.microsoft.com/office/powerpoint/2010/main" val="3871911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Analysis:</a:t>
            </a:r>
            <a:r>
              <a:rPr lang="zh-CN" altLang="en-US" dirty="0"/>
              <a:t> </a:t>
            </a:r>
            <a:r>
              <a:rPr lang="en-US" altLang="zh-CN" dirty="0"/>
              <a:t>It is more like linting, which means understanding the class and figure out what is related to the class(e.g. other class or packages) If we are not using strong type programming language(such as C++), we only know what the type of the data is in runtime. Prompt generation is to solve these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Prompt Generation: Describe the class and related classes/methods, i.e., introduce the class and set constrains for the codes.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Output generated: These output transform into some useful suggestions for us to improve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4</a:t>
            </a:fld>
            <a:endParaRPr lang="zh-CN" altLang="en-US"/>
          </a:p>
        </p:txBody>
      </p:sp>
    </p:spTree>
    <p:extLst>
      <p:ext uri="{BB962C8B-B14F-4D97-AF65-F5344CB8AC3E}">
        <p14:creationId xmlns:p14="http://schemas.microsoft.com/office/powerpoint/2010/main" val="177269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5</a:t>
            </a:fld>
            <a:endParaRPr lang="zh-CN" altLang="en-US"/>
          </a:p>
        </p:txBody>
      </p:sp>
    </p:spTree>
    <p:extLst>
      <p:ext uri="{BB962C8B-B14F-4D97-AF65-F5344CB8AC3E}">
        <p14:creationId xmlns:p14="http://schemas.microsoft.com/office/powerpoint/2010/main" val="1260794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Draw a line under the question and say:</a:t>
            </a:r>
          </a:p>
          <a:p>
            <a:r>
              <a:rPr lang="en-US" altLang="zh-CN" dirty="0"/>
              <a:t>We can see that we did not set any constrain on the question.</a:t>
            </a:r>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7</a:t>
            </a:fld>
            <a:endParaRPr lang="zh-CN" altLang="en-US"/>
          </a:p>
        </p:txBody>
      </p:sp>
    </p:spTree>
    <p:extLst>
      <p:ext uri="{BB962C8B-B14F-4D97-AF65-F5344CB8AC3E}">
        <p14:creationId xmlns:p14="http://schemas.microsoft.com/office/powerpoint/2010/main" val="2916006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a simplest prompt to ask GPT about the code issue.</a:t>
            </a:r>
          </a:p>
          <a:p>
            <a:pPr marL="228600" indent="-228600">
              <a:buAutoNum type="arabicPeriod"/>
            </a:pPr>
            <a:r>
              <a:rPr lang="en-US" altLang="zh-CN" dirty="0"/>
              <a:t>It is Stack Buffer Overflow</a:t>
            </a:r>
          </a:p>
          <a:p>
            <a:pPr marL="228600" indent="-228600">
              <a:buAutoNum type="arabicPeriod"/>
            </a:pPr>
            <a:r>
              <a:rPr lang="en-US" altLang="zh-CN" dirty="0"/>
              <a:t>It is Heap Buffer Overflow</a:t>
            </a:r>
          </a:p>
          <a:p>
            <a:pPr marL="228600" indent="-228600">
              <a:buAutoNum type="arabicPeriod"/>
            </a:pPr>
            <a:r>
              <a:rPr lang="en-US" altLang="zh-CN" dirty="0"/>
              <a:t>We can ignore Error handling for malloc to return null</a:t>
            </a:r>
          </a:p>
          <a:p>
            <a:pPr marL="228600" indent="-228600">
              <a:buAutoNum type="arabicPeriod"/>
            </a:pPr>
            <a:r>
              <a:rPr lang="en-US" altLang="zh-CN" dirty="0"/>
              <a:t>And forth one is also related to the heap buffer overflow attack.</a:t>
            </a:r>
          </a:p>
          <a:p>
            <a:pPr marL="228600" indent="-228600">
              <a:buAutoNum type="arabicPeriod"/>
            </a:pPr>
            <a:r>
              <a:rPr lang="en-US" altLang="zh-CN" dirty="0"/>
              <a:t>The fifth one occurs because ChatGPT does not have the context of our code so we can also ignore this. And so does 6 and 7.</a:t>
            </a:r>
          </a:p>
          <a:p>
            <a:pPr marL="228600" indent="-228600">
              <a:buAutoNum type="arabicPeriod"/>
            </a:pPr>
            <a:r>
              <a:rPr lang="en-US" altLang="zh-CN" dirty="0"/>
              <a:t>The logging issue is a generic output from ChatGPT.  It is there for liability reasons.</a:t>
            </a:r>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8</a:t>
            </a:fld>
            <a:endParaRPr lang="zh-CN" altLang="en-US"/>
          </a:p>
        </p:txBody>
      </p:sp>
    </p:spTree>
    <p:extLst>
      <p:ext uri="{BB962C8B-B14F-4D97-AF65-F5344CB8AC3E}">
        <p14:creationId xmlns:p14="http://schemas.microsoft.com/office/powerpoint/2010/main" val="1181401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is a slight improved prompt to ask GPT about the code issue.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Unchecked Return Value is a new issue, but it can be ignored because ChatGPT does not know what stream_Seek() is. And this is also what we can add to the prompt if we want to improve it more.</a:t>
            </a:r>
            <a:endParaRPr lang="zh-CN" altLang="en-US" dirty="0"/>
          </a:p>
          <a:p>
            <a:r>
              <a:rPr lang="en-US" altLang="zh-CN" dirty="0"/>
              <a:t>2. Integer Overflow is same as the previous “Type mismatch”  issue.</a:t>
            </a:r>
          </a:p>
          <a:p>
            <a:r>
              <a:rPr lang="en-US" altLang="zh-CN" dirty="0"/>
              <a:t>3. Unchecked User Data </a:t>
            </a:r>
            <a:r>
              <a:rPr lang="en-US" altLang="zh-CN"/>
              <a:t>is same as </a:t>
            </a:r>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9</a:t>
            </a:fld>
            <a:endParaRPr lang="zh-CN" altLang="en-US"/>
          </a:p>
        </p:txBody>
      </p:sp>
    </p:spTree>
    <p:extLst>
      <p:ext uri="{BB962C8B-B14F-4D97-AF65-F5344CB8AC3E}">
        <p14:creationId xmlns:p14="http://schemas.microsoft.com/office/powerpoint/2010/main" val="3291020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10</a:t>
            </a:fld>
            <a:endParaRPr lang="zh-CN" altLang="en-US"/>
          </a:p>
        </p:txBody>
      </p:sp>
    </p:spTree>
    <p:extLst>
      <p:ext uri="{BB962C8B-B14F-4D97-AF65-F5344CB8AC3E}">
        <p14:creationId xmlns:p14="http://schemas.microsoft.com/office/powerpoint/2010/main" val="226497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Background: How to identify and fix the exploits</a:t>
            </a:r>
          </a:p>
          <a:p>
            <a:r>
              <a:rPr lang="en-US" altLang="zh-CN" dirty="0"/>
              <a:t>VLC player’s Real decoding module</a:t>
            </a:r>
          </a:p>
          <a:p>
            <a:r>
              <a:rPr lang="en-US" altLang="zh-CN" dirty="0"/>
              <a:t>Description: There are multiple exploits in the original code that will leads to unauthorized execution of code injected by the attacker.</a:t>
            </a:r>
          </a:p>
        </p:txBody>
      </p:sp>
      <p:sp>
        <p:nvSpPr>
          <p:cNvPr id="4" name="灯片编号占位符 3"/>
          <p:cNvSpPr>
            <a:spLocks noGrp="1"/>
          </p:cNvSpPr>
          <p:nvPr>
            <p:ph type="sldNum" sz="quarter" idx="5"/>
          </p:nvPr>
        </p:nvSpPr>
        <p:spPr/>
        <p:txBody>
          <a:bodyPr/>
          <a:lstStyle/>
          <a:p>
            <a:fld id="{6EF002C5-3F60-4045-9F7F-92E99E1307EB}" type="slidenum">
              <a:rPr lang="zh-CN" altLang="en-US" smtClean="0"/>
              <a:t>11</a:t>
            </a:fld>
            <a:endParaRPr lang="zh-CN" altLang="en-US"/>
          </a:p>
        </p:txBody>
      </p:sp>
    </p:spTree>
    <p:extLst>
      <p:ext uri="{BB962C8B-B14F-4D97-AF65-F5344CB8AC3E}">
        <p14:creationId xmlns:p14="http://schemas.microsoft.com/office/powerpoint/2010/main" val="2913074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92D1F-817E-5301-BE82-3058EBFBCA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334E287-8287-307C-E202-E467BEA3F2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8F971E-6028-C768-F84C-4FADE594269B}"/>
              </a:ext>
            </a:extLst>
          </p:cNvPr>
          <p:cNvSpPr>
            <a:spLocks noGrp="1"/>
          </p:cNvSpPr>
          <p:nvPr>
            <p:ph type="dt" sz="half" idx="10"/>
          </p:nvPr>
        </p:nvSpPr>
        <p:spPr/>
        <p:txBody>
          <a:bodyPr/>
          <a:lstStyle/>
          <a:p>
            <a:fld id="{C796B73E-3DAA-4E82-8AC5-A8A8C26943AC}" type="datetimeFigureOut">
              <a:rPr lang="zh-CN" altLang="en-US" smtClean="0"/>
              <a:t>2023/12/5</a:t>
            </a:fld>
            <a:endParaRPr lang="zh-CN" altLang="en-US"/>
          </a:p>
        </p:txBody>
      </p:sp>
      <p:sp>
        <p:nvSpPr>
          <p:cNvPr id="5" name="页脚占位符 4">
            <a:extLst>
              <a:ext uri="{FF2B5EF4-FFF2-40B4-BE49-F238E27FC236}">
                <a16:creationId xmlns:a16="http://schemas.microsoft.com/office/drawing/2014/main" id="{68F9FA88-D484-A222-471A-038816F17C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D4A685-E335-029F-2A06-C3B54A229971}"/>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121396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DC302-2624-97D1-4054-D04DF0410B6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A3383E-D54E-A5AD-59A5-9059B0CF5B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B048E6-DBA5-EAC7-43A1-1898BEAF361B}"/>
              </a:ext>
            </a:extLst>
          </p:cNvPr>
          <p:cNvSpPr>
            <a:spLocks noGrp="1"/>
          </p:cNvSpPr>
          <p:nvPr>
            <p:ph type="dt" sz="half" idx="10"/>
          </p:nvPr>
        </p:nvSpPr>
        <p:spPr/>
        <p:txBody>
          <a:bodyPr/>
          <a:lstStyle/>
          <a:p>
            <a:fld id="{C796B73E-3DAA-4E82-8AC5-A8A8C26943AC}" type="datetimeFigureOut">
              <a:rPr lang="zh-CN" altLang="en-US" smtClean="0"/>
              <a:t>2023/12/5</a:t>
            </a:fld>
            <a:endParaRPr lang="zh-CN" altLang="en-US"/>
          </a:p>
        </p:txBody>
      </p:sp>
      <p:sp>
        <p:nvSpPr>
          <p:cNvPr id="5" name="页脚占位符 4">
            <a:extLst>
              <a:ext uri="{FF2B5EF4-FFF2-40B4-BE49-F238E27FC236}">
                <a16:creationId xmlns:a16="http://schemas.microsoft.com/office/drawing/2014/main" id="{79B34688-B9B2-492C-C83F-3F968CB6C9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B94E2D-D56E-42B9-60B0-245683E77FC0}"/>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55753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C155279-88C4-45D9-BF2B-3B72D83005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9B4D240-23AF-2102-71F3-FC33DEC9B8B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F025BE-FE3D-F586-490A-8072D8173F4D}"/>
              </a:ext>
            </a:extLst>
          </p:cNvPr>
          <p:cNvSpPr>
            <a:spLocks noGrp="1"/>
          </p:cNvSpPr>
          <p:nvPr>
            <p:ph type="dt" sz="half" idx="10"/>
          </p:nvPr>
        </p:nvSpPr>
        <p:spPr/>
        <p:txBody>
          <a:bodyPr/>
          <a:lstStyle/>
          <a:p>
            <a:fld id="{C796B73E-3DAA-4E82-8AC5-A8A8C26943AC}" type="datetimeFigureOut">
              <a:rPr lang="zh-CN" altLang="en-US" smtClean="0"/>
              <a:t>2023/12/5</a:t>
            </a:fld>
            <a:endParaRPr lang="zh-CN" altLang="en-US"/>
          </a:p>
        </p:txBody>
      </p:sp>
      <p:sp>
        <p:nvSpPr>
          <p:cNvPr id="5" name="页脚占位符 4">
            <a:extLst>
              <a:ext uri="{FF2B5EF4-FFF2-40B4-BE49-F238E27FC236}">
                <a16:creationId xmlns:a16="http://schemas.microsoft.com/office/drawing/2014/main" id="{18211913-5120-F33B-D41F-3D44FF22BC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F8A1DC-F928-326F-058A-7F5BF336FA9C}"/>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108003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4D81A-010C-013E-1B25-7F8D3FCEC1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18A3F5-D453-81B0-D353-B58D2D038F7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31DC1E-DED8-CEC2-465F-F724CC6E9FB3}"/>
              </a:ext>
            </a:extLst>
          </p:cNvPr>
          <p:cNvSpPr>
            <a:spLocks noGrp="1"/>
          </p:cNvSpPr>
          <p:nvPr>
            <p:ph type="dt" sz="half" idx="10"/>
          </p:nvPr>
        </p:nvSpPr>
        <p:spPr/>
        <p:txBody>
          <a:bodyPr/>
          <a:lstStyle/>
          <a:p>
            <a:fld id="{C796B73E-3DAA-4E82-8AC5-A8A8C26943AC}" type="datetimeFigureOut">
              <a:rPr lang="zh-CN" altLang="en-US" smtClean="0"/>
              <a:t>2023/12/5</a:t>
            </a:fld>
            <a:endParaRPr lang="zh-CN" altLang="en-US"/>
          </a:p>
        </p:txBody>
      </p:sp>
      <p:sp>
        <p:nvSpPr>
          <p:cNvPr id="5" name="页脚占位符 4">
            <a:extLst>
              <a:ext uri="{FF2B5EF4-FFF2-40B4-BE49-F238E27FC236}">
                <a16:creationId xmlns:a16="http://schemas.microsoft.com/office/drawing/2014/main" id="{A4C9B1F9-55DF-030C-49B9-3C54B601C7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9879A0-EE99-EA7D-7C48-7F5F46D0CC99}"/>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136810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9BC-6979-A27A-1109-64E6A295BF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E550A44-D5F5-BCE9-7B82-73B9C1354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29EC03E-A660-2A59-8015-CC894AF7F274}"/>
              </a:ext>
            </a:extLst>
          </p:cNvPr>
          <p:cNvSpPr>
            <a:spLocks noGrp="1"/>
          </p:cNvSpPr>
          <p:nvPr>
            <p:ph type="dt" sz="half" idx="10"/>
          </p:nvPr>
        </p:nvSpPr>
        <p:spPr/>
        <p:txBody>
          <a:bodyPr/>
          <a:lstStyle/>
          <a:p>
            <a:fld id="{C796B73E-3DAA-4E82-8AC5-A8A8C26943AC}" type="datetimeFigureOut">
              <a:rPr lang="zh-CN" altLang="en-US" smtClean="0"/>
              <a:t>2023/12/5</a:t>
            </a:fld>
            <a:endParaRPr lang="zh-CN" altLang="en-US"/>
          </a:p>
        </p:txBody>
      </p:sp>
      <p:sp>
        <p:nvSpPr>
          <p:cNvPr id="5" name="页脚占位符 4">
            <a:extLst>
              <a:ext uri="{FF2B5EF4-FFF2-40B4-BE49-F238E27FC236}">
                <a16:creationId xmlns:a16="http://schemas.microsoft.com/office/drawing/2014/main" id="{D2FC978C-1307-400B-583D-4A564D8061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D70CDC-2896-6052-A4FB-86574CD9F328}"/>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402668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99CE4-58AD-A038-BA8F-66C1C31C87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74E8F0-CFCF-215F-274B-F843966B248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CF06EAF-55B7-5F50-709B-3D81B990A9C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84443A0-22E4-0A6E-090E-6565D5486312}"/>
              </a:ext>
            </a:extLst>
          </p:cNvPr>
          <p:cNvSpPr>
            <a:spLocks noGrp="1"/>
          </p:cNvSpPr>
          <p:nvPr>
            <p:ph type="dt" sz="half" idx="10"/>
          </p:nvPr>
        </p:nvSpPr>
        <p:spPr/>
        <p:txBody>
          <a:bodyPr/>
          <a:lstStyle/>
          <a:p>
            <a:fld id="{C796B73E-3DAA-4E82-8AC5-A8A8C26943AC}" type="datetimeFigureOut">
              <a:rPr lang="zh-CN" altLang="en-US" smtClean="0"/>
              <a:t>2023/12/5</a:t>
            </a:fld>
            <a:endParaRPr lang="zh-CN" altLang="en-US"/>
          </a:p>
        </p:txBody>
      </p:sp>
      <p:sp>
        <p:nvSpPr>
          <p:cNvPr id="6" name="页脚占位符 5">
            <a:extLst>
              <a:ext uri="{FF2B5EF4-FFF2-40B4-BE49-F238E27FC236}">
                <a16:creationId xmlns:a16="http://schemas.microsoft.com/office/drawing/2014/main" id="{5FDD17B8-C10A-3ADE-B412-18E0FC6AD2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CD6518-09C8-60FE-BA21-3496A29B9F31}"/>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378304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D4F85-B93A-2C21-ECC4-440CA4BAB8F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E72AD76-8523-280A-A269-E026C4D3F4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1F794F-F666-BFD8-082E-8E9DCB99CD3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72CFF1C-55CC-E017-1A06-F6AB0E4C13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24CD6CD-0B35-4FF5-9F7C-158A9FE2B7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0142778-E1A7-72D6-7A54-6EF1E7924F0A}"/>
              </a:ext>
            </a:extLst>
          </p:cNvPr>
          <p:cNvSpPr>
            <a:spLocks noGrp="1"/>
          </p:cNvSpPr>
          <p:nvPr>
            <p:ph type="dt" sz="half" idx="10"/>
          </p:nvPr>
        </p:nvSpPr>
        <p:spPr/>
        <p:txBody>
          <a:bodyPr/>
          <a:lstStyle/>
          <a:p>
            <a:fld id="{C796B73E-3DAA-4E82-8AC5-A8A8C26943AC}" type="datetimeFigureOut">
              <a:rPr lang="zh-CN" altLang="en-US" smtClean="0"/>
              <a:t>2023/12/5</a:t>
            </a:fld>
            <a:endParaRPr lang="zh-CN" altLang="en-US"/>
          </a:p>
        </p:txBody>
      </p:sp>
      <p:sp>
        <p:nvSpPr>
          <p:cNvPr id="8" name="页脚占位符 7">
            <a:extLst>
              <a:ext uri="{FF2B5EF4-FFF2-40B4-BE49-F238E27FC236}">
                <a16:creationId xmlns:a16="http://schemas.microsoft.com/office/drawing/2014/main" id="{8EB10D21-AEE3-A497-2510-94B19163E2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76393BE-4F0F-1866-605D-A6D1F9D5A00F}"/>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102845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807A6-CC47-3A2F-B149-8F0C4C116D5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5FDC654-ABE8-508A-C358-472F4148C9C5}"/>
              </a:ext>
            </a:extLst>
          </p:cNvPr>
          <p:cNvSpPr>
            <a:spLocks noGrp="1"/>
          </p:cNvSpPr>
          <p:nvPr>
            <p:ph type="dt" sz="half" idx="10"/>
          </p:nvPr>
        </p:nvSpPr>
        <p:spPr/>
        <p:txBody>
          <a:bodyPr/>
          <a:lstStyle/>
          <a:p>
            <a:fld id="{C796B73E-3DAA-4E82-8AC5-A8A8C26943AC}" type="datetimeFigureOut">
              <a:rPr lang="zh-CN" altLang="en-US" smtClean="0"/>
              <a:t>2023/12/5</a:t>
            </a:fld>
            <a:endParaRPr lang="zh-CN" altLang="en-US"/>
          </a:p>
        </p:txBody>
      </p:sp>
      <p:sp>
        <p:nvSpPr>
          <p:cNvPr id="4" name="页脚占位符 3">
            <a:extLst>
              <a:ext uri="{FF2B5EF4-FFF2-40B4-BE49-F238E27FC236}">
                <a16:creationId xmlns:a16="http://schemas.microsoft.com/office/drawing/2014/main" id="{CC3BF5C7-7D54-7BEF-2744-534AA2B0289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49C993-5BAD-2502-3D83-AB1C40CC39E8}"/>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275163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75D9C8-468C-6FBC-A0F4-8DD12377A494}"/>
              </a:ext>
            </a:extLst>
          </p:cNvPr>
          <p:cNvSpPr>
            <a:spLocks noGrp="1"/>
          </p:cNvSpPr>
          <p:nvPr>
            <p:ph type="dt" sz="half" idx="10"/>
          </p:nvPr>
        </p:nvSpPr>
        <p:spPr/>
        <p:txBody>
          <a:bodyPr/>
          <a:lstStyle/>
          <a:p>
            <a:fld id="{C796B73E-3DAA-4E82-8AC5-A8A8C26943AC}" type="datetimeFigureOut">
              <a:rPr lang="zh-CN" altLang="en-US" smtClean="0"/>
              <a:t>2023/12/5</a:t>
            </a:fld>
            <a:endParaRPr lang="zh-CN" altLang="en-US"/>
          </a:p>
        </p:txBody>
      </p:sp>
      <p:sp>
        <p:nvSpPr>
          <p:cNvPr id="3" name="页脚占位符 2">
            <a:extLst>
              <a:ext uri="{FF2B5EF4-FFF2-40B4-BE49-F238E27FC236}">
                <a16:creationId xmlns:a16="http://schemas.microsoft.com/office/drawing/2014/main" id="{FD1C60F1-94CA-E645-D9A0-3954941705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A5F360A-12CF-1D00-9235-300BFB3710ED}"/>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268720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41C99-154E-F034-0B69-DCF32A5EDB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02B6881-F093-18E0-C058-C7D2AED10F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C4D50E-5D28-008B-3563-F8E1AF3AE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C7F28A-6A7A-8B57-0C02-12305A610377}"/>
              </a:ext>
            </a:extLst>
          </p:cNvPr>
          <p:cNvSpPr>
            <a:spLocks noGrp="1"/>
          </p:cNvSpPr>
          <p:nvPr>
            <p:ph type="dt" sz="half" idx="10"/>
          </p:nvPr>
        </p:nvSpPr>
        <p:spPr/>
        <p:txBody>
          <a:bodyPr/>
          <a:lstStyle/>
          <a:p>
            <a:fld id="{C796B73E-3DAA-4E82-8AC5-A8A8C26943AC}" type="datetimeFigureOut">
              <a:rPr lang="zh-CN" altLang="en-US" smtClean="0"/>
              <a:t>2023/12/5</a:t>
            </a:fld>
            <a:endParaRPr lang="zh-CN" altLang="en-US"/>
          </a:p>
        </p:txBody>
      </p:sp>
      <p:sp>
        <p:nvSpPr>
          <p:cNvPr id="6" name="页脚占位符 5">
            <a:extLst>
              <a:ext uri="{FF2B5EF4-FFF2-40B4-BE49-F238E27FC236}">
                <a16:creationId xmlns:a16="http://schemas.microsoft.com/office/drawing/2014/main" id="{BD5D53F6-50A5-0121-D422-164A456AE1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91BFAD-E2FD-789E-02C9-B957A578236D}"/>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299531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4F196-2510-EC47-A69F-929B3B1718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7F66A72-182C-CDB1-4A92-8B97FFAAB5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E40587-EF49-35F5-C70C-A63F420C1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4EFE1F6-E2E5-5ACF-098E-12AA112E8B59}"/>
              </a:ext>
            </a:extLst>
          </p:cNvPr>
          <p:cNvSpPr>
            <a:spLocks noGrp="1"/>
          </p:cNvSpPr>
          <p:nvPr>
            <p:ph type="dt" sz="half" idx="10"/>
          </p:nvPr>
        </p:nvSpPr>
        <p:spPr/>
        <p:txBody>
          <a:bodyPr/>
          <a:lstStyle/>
          <a:p>
            <a:fld id="{C796B73E-3DAA-4E82-8AC5-A8A8C26943AC}" type="datetimeFigureOut">
              <a:rPr lang="zh-CN" altLang="en-US" smtClean="0"/>
              <a:t>2023/12/5</a:t>
            </a:fld>
            <a:endParaRPr lang="zh-CN" altLang="en-US"/>
          </a:p>
        </p:txBody>
      </p:sp>
      <p:sp>
        <p:nvSpPr>
          <p:cNvPr id="6" name="页脚占位符 5">
            <a:extLst>
              <a:ext uri="{FF2B5EF4-FFF2-40B4-BE49-F238E27FC236}">
                <a16:creationId xmlns:a16="http://schemas.microsoft.com/office/drawing/2014/main" id="{DE4CC27F-9B49-102E-B2D1-4A3D1825C8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C1F727-918D-5B79-1EA9-4318ED4FBDB8}"/>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200957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229D69E-7774-79CB-1ADF-F56E0EF976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0F8C8FE-BACE-C558-46D4-162279E991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31A40F-922C-6556-396D-C54067388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6B73E-3DAA-4E82-8AC5-A8A8C26943AC}" type="datetimeFigureOut">
              <a:rPr lang="zh-CN" altLang="en-US" smtClean="0"/>
              <a:t>2023/12/5</a:t>
            </a:fld>
            <a:endParaRPr lang="zh-CN" altLang="en-US"/>
          </a:p>
        </p:txBody>
      </p:sp>
      <p:sp>
        <p:nvSpPr>
          <p:cNvPr id="5" name="页脚占位符 4">
            <a:extLst>
              <a:ext uri="{FF2B5EF4-FFF2-40B4-BE49-F238E27FC236}">
                <a16:creationId xmlns:a16="http://schemas.microsoft.com/office/drawing/2014/main" id="{D46EDBB8-AF46-8EB2-F2AA-80B1743842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BFFDC5-933A-630A-E4A1-DCA3A85A4D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3539342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B6C8B-BD49-F48B-0837-93CE502F85DE}"/>
              </a:ext>
            </a:extLst>
          </p:cNvPr>
          <p:cNvSpPr>
            <a:spLocks noGrp="1"/>
          </p:cNvSpPr>
          <p:nvPr>
            <p:ph type="ctrTitle"/>
          </p:nvPr>
        </p:nvSpPr>
        <p:spPr>
          <a:xfrm>
            <a:off x="1524000" y="301083"/>
            <a:ext cx="9144000" cy="3208880"/>
          </a:xfrm>
        </p:spPr>
        <p:txBody>
          <a:bodyPr>
            <a:normAutofit/>
          </a:bodyPr>
          <a:lstStyle/>
          <a:p>
            <a:r>
              <a:rPr lang="en-US" altLang="zh-CN" dirty="0"/>
              <a:t>How to use ChatGPT to analyze codes efficiently</a:t>
            </a:r>
            <a:br>
              <a:rPr lang="en-US" altLang="zh-CN" dirty="0"/>
            </a:br>
            <a:r>
              <a:rPr lang="en-US" altLang="zh-CN" dirty="0"/>
              <a:t>by</a:t>
            </a:r>
            <a:r>
              <a:rPr lang="zh-CN" altLang="en-US" dirty="0"/>
              <a:t> </a:t>
            </a:r>
            <a:r>
              <a:rPr lang="en-US" altLang="zh-CN" dirty="0"/>
              <a:t>Prompt Engineering</a:t>
            </a:r>
            <a:endParaRPr lang="zh-CN" altLang="en-US" dirty="0"/>
          </a:p>
        </p:txBody>
      </p:sp>
      <p:sp>
        <p:nvSpPr>
          <p:cNvPr id="3" name="副标题 2">
            <a:extLst>
              <a:ext uri="{FF2B5EF4-FFF2-40B4-BE49-F238E27FC236}">
                <a16:creationId xmlns:a16="http://schemas.microsoft.com/office/drawing/2014/main" id="{52E37440-3ADF-15B6-5857-583CC50973DF}"/>
              </a:ext>
            </a:extLst>
          </p:cNvPr>
          <p:cNvSpPr>
            <a:spLocks noGrp="1"/>
          </p:cNvSpPr>
          <p:nvPr>
            <p:ph type="subTitle" idx="1"/>
          </p:nvPr>
        </p:nvSpPr>
        <p:spPr/>
        <p:txBody>
          <a:bodyPr/>
          <a:lstStyle/>
          <a:p>
            <a:r>
              <a:rPr lang="en-US" altLang="zh-CN" dirty="0"/>
              <a:t>Jielun Cui</a:t>
            </a:r>
            <a:endParaRPr lang="zh-CN" altLang="en-US" dirty="0"/>
          </a:p>
        </p:txBody>
      </p:sp>
    </p:spTree>
    <p:extLst>
      <p:ext uri="{BB962C8B-B14F-4D97-AF65-F5344CB8AC3E}">
        <p14:creationId xmlns:p14="http://schemas.microsoft.com/office/powerpoint/2010/main" val="3828676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30574-0CBD-0FBF-ED95-023743B56D57}"/>
              </a:ext>
            </a:extLst>
          </p:cNvPr>
          <p:cNvSpPr>
            <a:spLocks noGrp="1"/>
          </p:cNvSpPr>
          <p:nvPr>
            <p:ph type="title"/>
          </p:nvPr>
        </p:nvSpPr>
        <p:spPr/>
        <p:txBody>
          <a:bodyPr/>
          <a:lstStyle/>
          <a:p>
            <a:r>
              <a:rPr lang="en-US" altLang="zh-CN" dirty="0"/>
              <a:t>Evaluation</a:t>
            </a:r>
            <a:endParaRPr lang="zh-CN" altLang="en-US" dirty="0"/>
          </a:p>
        </p:txBody>
      </p:sp>
      <p:pic>
        <p:nvPicPr>
          <p:cNvPr id="5" name="内容占位符 4" descr="文本&#10;&#10;描述已自动生成">
            <a:extLst>
              <a:ext uri="{FF2B5EF4-FFF2-40B4-BE49-F238E27FC236}">
                <a16:creationId xmlns:a16="http://schemas.microsoft.com/office/drawing/2014/main" id="{9849D993-10C2-D5EC-2CA5-35D82C5BC1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15830"/>
            <a:ext cx="10324679" cy="5077045"/>
          </a:xfrm>
        </p:spPr>
      </p:pic>
    </p:spTree>
    <p:extLst>
      <p:ext uri="{BB962C8B-B14F-4D97-AF65-F5344CB8AC3E}">
        <p14:creationId xmlns:p14="http://schemas.microsoft.com/office/powerpoint/2010/main" val="290529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8AE0DC1-1719-32CA-91BA-960455866D2C}"/>
              </a:ext>
            </a:extLst>
          </p:cNvPr>
          <p:cNvPicPr>
            <a:picLocks noChangeAspect="1"/>
          </p:cNvPicPr>
          <p:nvPr/>
        </p:nvPicPr>
        <p:blipFill>
          <a:blip r:embed="rId3"/>
          <a:stretch>
            <a:fillRect/>
          </a:stretch>
        </p:blipFill>
        <p:spPr>
          <a:xfrm>
            <a:off x="525550" y="0"/>
            <a:ext cx="4427864" cy="6858000"/>
          </a:xfrm>
          <a:prstGeom prst="rect">
            <a:avLst/>
          </a:prstGeom>
        </p:spPr>
      </p:pic>
      <p:pic>
        <p:nvPicPr>
          <p:cNvPr id="9" name="图片 8">
            <a:extLst>
              <a:ext uri="{FF2B5EF4-FFF2-40B4-BE49-F238E27FC236}">
                <a16:creationId xmlns:a16="http://schemas.microsoft.com/office/drawing/2014/main" id="{0D5CD230-5BF7-6882-D137-A39FA39ED77E}"/>
              </a:ext>
            </a:extLst>
          </p:cNvPr>
          <p:cNvPicPr>
            <a:picLocks noChangeAspect="1"/>
          </p:cNvPicPr>
          <p:nvPr/>
        </p:nvPicPr>
        <p:blipFill>
          <a:blip r:embed="rId4"/>
          <a:stretch>
            <a:fillRect/>
          </a:stretch>
        </p:blipFill>
        <p:spPr>
          <a:xfrm>
            <a:off x="4953414" y="-1"/>
            <a:ext cx="6539711" cy="6779941"/>
          </a:xfrm>
          <a:prstGeom prst="rect">
            <a:avLst/>
          </a:prstGeom>
        </p:spPr>
      </p:pic>
    </p:spTree>
    <p:extLst>
      <p:ext uri="{BB962C8B-B14F-4D97-AF65-F5344CB8AC3E}">
        <p14:creationId xmlns:p14="http://schemas.microsoft.com/office/powerpoint/2010/main" val="2811396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67E83-D3F2-3BF6-FCFF-644BFAD56056}"/>
              </a:ext>
            </a:extLst>
          </p:cNvPr>
          <p:cNvSpPr>
            <a:spLocks noGrp="1"/>
          </p:cNvSpPr>
          <p:nvPr>
            <p:ph type="title"/>
          </p:nvPr>
        </p:nvSpPr>
        <p:spPr/>
        <p:txBody>
          <a:bodyPr/>
          <a:lstStyle/>
          <a:p>
            <a:r>
              <a:rPr lang="en-US" altLang="zh-CN" dirty="0"/>
              <a:t>Future Enhancement</a:t>
            </a:r>
            <a:endParaRPr lang="zh-CN" altLang="en-US" dirty="0"/>
          </a:p>
        </p:txBody>
      </p:sp>
      <p:sp>
        <p:nvSpPr>
          <p:cNvPr id="3" name="内容占位符 2">
            <a:extLst>
              <a:ext uri="{FF2B5EF4-FFF2-40B4-BE49-F238E27FC236}">
                <a16:creationId xmlns:a16="http://schemas.microsoft.com/office/drawing/2014/main" id="{1E42343D-C685-41E2-E0C7-EDBC567A006C}"/>
              </a:ext>
            </a:extLst>
          </p:cNvPr>
          <p:cNvSpPr>
            <a:spLocks noGrp="1"/>
          </p:cNvSpPr>
          <p:nvPr>
            <p:ph idx="1"/>
          </p:nvPr>
        </p:nvSpPr>
        <p:spPr/>
        <p:txBody>
          <a:bodyPr/>
          <a:lstStyle/>
          <a:p>
            <a:r>
              <a:rPr lang="en-US" altLang="zh-CN" dirty="0"/>
              <a:t>While the generated codes are correct, it doesn’t check deprecation status from the vendor.</a:t>
            </a:r>
          </a:p>
          <a:p>
            <a:pPr marL="0" indent="0">
              <a:buNone/>
            </a:pPr>
            <a:r>
              <a:rPr lang="en-US" altLang="zh-CN" dirty="0"/>
              <a:t>Example: GPT4 generated code for Swift does not meet the new standard for concurrency-safe(thread-safe). The problem resulted from data concurrency may cause early exit, data corruption, deadlock, etc.</a:t>
            </a:r>
          </a:p>
          <a:p>
            <a:pPr marL="0" indent="0">
              <a:buNone/>
            </a:pPr>
            <a:endParaRPr lang="en-US" altLang="zh-CN" dirty="0"/>
          </a:p>
        </p:txBody>
      </p:sp>
    </p:spTree>
    <p:extLst>
      <p:ext uri="{BB962C8B-B14F-4D97-AF65-F5344CB8AC3E}">
        <p14:creationId xmlns:p14="http://schemas.microsoft.com/office/powerpoint/2010/main" val="3519108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9CA4747-D03F-8BA7-A124-769C1540D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84288"/>
            <a:ext cx="12192000" cy="428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734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74C864-01CA-DFA5-B5FE-2790557045CA}"/>
              </a:ext>
            </a:extLst>
          </p:cNvPr>
          <p:cNvPicPr>
            <a:picLocks noChangeAspect="1"/>
          </p:cNvPicPr>
          <p:nvPr/>
        </p:nvPicPr>
        <p:blipFill>
          <a:blip r:embed="rId3"/>
          <a:stretch>
            <a:fillRect/>
          </a:stretch>
        </p:blipFill>
        <p:spPr>
          <a:xfrm>
            <a:off x="0" y="2112892"/>
            <a:ext cx="12192000" cy="2632215"/>
          </a:xfrm>
          <a:prstGeom prst="rect">
            <a:avLst/>
          </a:prstGeom>
        </p:spPr>
      </p:pic>
    </p:spTree>
    <p:extLst>
      <p:ext uri="{BB962C8B-B14F-4D97-AF65-F5344CB8AC3E}">
        <p14:creationId xmlns:p14="http://schemas.microsoft.com/office/powerpoint/2010/main" val="3890523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文本&#10;&#10;描述已自动生成">
            <a:extLst>
              <a:ext uri="{FF2B5EF4-FFF2-40B4-BE49-F238E27FC236}">
                <a16:creationId xmlns:a16="http://schemas.microsoft.com/office/drawing/2014/main" id="{2AB2AB51-C9E9-153F-6D8A-95D7D37E6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105" y="1027906"/>
            <a:ext cx="10213789" cy="4802187"/>
          </a:xfrm>
          <a:prstGeom prst="rect">
            <a:avLst/>
          </a:prstGeom>
        </p:spPr>
      </p:pic>
    </p:spTree>
    <p:extLst>
      <p:ext uri="{BB962C8B-B14F-4D97-AF65-F5344CB8AC3E}">
        <p14:creationId xmlns:p14="http://schemas.microsoft.com/office/powerpoint/2010/main" val="3740231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74924-17F7-A928-B60A-BA806A2FED3A}"/>
              </a:ext>
            </a:extLst>
          </p:cNvPr>
          <p:cNvSpPr>
            <a:spLocks noGrp="1"/>
          </p:cNvSpPr>
          <p:nvPr>
            <p:ph type="title"/>
          </p:nvPr>
        </p:nvSpPr>
        <p:spPr>
          <a:xfrm>
            <a:off x="838200" y="2766218"/>
            <a:ext cx="10515600" cy="1325563"/>
          </a:xfrm>
        </p:spPr>
        <p:txBody>
          <a:bodyPr/>
          <a:lstStyle/>
          <a:p>
            <a:pPr algn="ctr"/>
            <a:r>
              <a:rPr lang="en-US" altLang="zh-CN" dirty="0"/>
              <a:t>Questions?</a:t>
            </a:r>
            <a:endParaRPr lang="zh-CN" altLang="en-US" dirty="0"/>
          </a:p>
        </p:txBody>
      </p:sp>
    </p:spTree>
    <p:extLst>
      <p:ext uri="{BB962C8B-B14F-4D97-AF65-F5344CB8AC3E}">
        <p14:creationId xmlns:p14="http://schemas.microsoft.com/office/powerpoint/2010/main" val="170268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4B4EC-11DF-2A97-92C2-89C60D6E091F}"/>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DFE6AE2B-4579-65EC-1750-D7C02C9912EC}"/>
              </a:ext>
            </a:extLst>
          </p:cNvPr>
          <p:cNvSpPr>
            <a:spLocks noGrp="1"/>
          </p:cNvSpPr>
          <p:nvPr>
            <p:ph idx="1"/>
          </p:nvPr>
        </p:nvSpPr>
        <p:spPr>
          <a:xfrm>
            <a:off x="838200" y="1346123"/>
            <a:ext cx="10515600" cy="5266550"/>
          </a:xfrm>
        </p:spPr>
        <p:txBody>
          <a:bodyPr>
            <a:normAutofit fontScale="92500" lnSpcReduction="10000"/>
          </a:bodyPr>
          <a:lstStyle/>
          <a:p>
            <a:r>
              <a:rPr lang="en-US" altLang="zh-CN" sz="4000" dirty="0"/>
              <a:t>Traditional methods of analyzing, such as randoop and fuzz testing, is not efficient enough. The main three disadvantages are randomness, lack of logical explanation and constrains of programming languages. </a:t>
            </a:r>
          </a:p>
          <a:p>
            <a:r>
              <a:rPr lang="en-US" altLang="zh-CN" sz="4000" dirty="0"/>
              <a:t>A new method is using ChatGPT as opposed to the traditional method in analyzing code.</a:t>
            </a:r>
          </a:p>
          <a:p>
            <a:r>
              <a:rPr lang="en-US" altLang="zh-CN" sz="4000" dirty="0"/>
              <a:t>However, how can we use ChatGPT efficiently? In another word, how can we guarantee that using ChatGPT is better than traditional methods?</a:t>
            </a:r>
          </a:p>
        </p:txBody>
      </p:sp>
    </p:spTree>
    <p:extLst>
      <p:ext uri="{BB962C8B-B14F-4D97-AF65-F5344CB8AC3E}">
        <p14:creationId xmlns:p14="http://schemas.microsoft.com/office/powerpoint/2010/main" val="157493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8E7B93-62C8-97A6-4846-91FB134DE933}"/>
              </a:ext>
            </a:extLst>
          </p:cNvPr>
          <p:cNvSpPr>
            <a:spLocks noGrp="1"/>
          </p:cNvSpPr>
          <p:nvPr>
            <p:ph idx="1"/>
          </p:nvPr>
        </p:nvSpPr>
        <p:spPr/>
        <p:txBody>
          <a:bodyPr>
            <a:normAutofit/>
          </a:bodyPr>
          <a:lstStyle/>
          <a:p>
            <a:pPr marL="0" indent="0">
              <a:buNone/>
            </a:pPr>
            <a:r>
              <a:rPr lang="en-US" altLang="zh-CN" sz="4400" dirty="0"/>
              <a:t>The answer is: Prompt Engineering.</a:t>
            </a:r>
          </a:p>
          <a:p>
            <a:pPr marL="0" indent="0">
              <a:buNone/>
            </a:pPr>
            <a:r>
              <a:rPr lang="en-US" altLang="zh-CN" sz="4400" dirty="0"/>
              <a:t>By implementing proper prompt engineering, we can ensure that using ChatGPT is more efficient.</a:t>
            </a:r>
            <a:endParaRPr lang="zh-CN" altLang="en-US" sz="4400" dirty="0"/>
          </a:p>
        </p:txBody>
      </p:sp>
    </p:spTree>
    <p:extLst>
      <p:ext uri="{BB962C8B-B14F-4D97-AF65-F5344CB8AC3E}">
        <p14:creationId xmlns:p14="http://schemas.microsoft.com/office/powerpoint/2010/main" val="135040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01C32-964F-DA42-2D39-150FDC0F2370}"/>
              </a:ext>
            </a:extLst>
          </p:cNvPr>
          <p:cNvSpPr>
            <a:spLocks noGrp="1"/>
          </p:cNvSpPr>
          <p:nvPr>
            <p:ph type="title"/>
          </p:nvPr>
        </p:nvSpPr>
        <p:spPr/>
        <p:txBody>
          <a:bodyPr/>
          <a:lstStyle/>
          <a:p>
            <a:r>
              <a:rPr lang="en-US" altLang="zh-CN" dirty="0"/>
              <a:t>Overall Process</a:t>
            </a:r>
            <a:endParaRPr lang="zh-CN" altLang="en-US" dirty="0"/>
          </a:p>
        </p:txBody>
      </p:sp>
      <p:sp>
        <p:nvSpPr>
          <p:cNvPr id="7" name="内容占位符 2">
            <a:extLst>
              <a:ext uri="{FF2B5EF4-FFF2-40B4-BE49-F238E27FC236}">
                <a16:creationId xmlns:a16="http://schemas.microsoft.com/office/drawing/2014/main" id="{DF67813B-0769-FE59-E79D-4873DD7649A1}"/>
              </a:ext>
            </a:extLst>
          </p:cNvPr>
          <p:cNvSpPr>
            <a:spLocks noGrp="1"/>
          </p:cNvSpPr>
          <p:nvPr>
            <p:ph idx="1"/>
          </p:nvPr>
        </p:nvSpPr>
        <p:spPr>
          <a:xfrm>
            <a:off x="838200" y="3195638"/>
            <a:ext cx="10515600" cy="4940992"/>
          </a:xfrm>
        </p:spPr>
        <p:txBody>
          <a:bodyPr>
            <a:normAutofit/>
          </a:bodyPr>
          <a:lstStyle/>
          <a:p>
            <a:pPr marL="0" indent="0">
              <a:buNone/>
            </a:pPr>
            <a:r>
              <a:rPr lang="en-US" altLang="zh-CN" dirty="0"/>
              <a:t>File Analysis -&gt;Prompt Generation -&gt;Output generated by LLM</a:t>
            </a:r>
          </a:p>
          <a:p>
            <a:endParaRPr lang="en-US" altLang="zh-CN" dirty="0"/>
          </a:p>
          <a:p>
            <a:pPr marL="0" indent="0">
              <a:buNone/>
            </a:pPr>
            <a:endParaRPr lang="en-US" altLang="zh-CN" dirty="0"/>
          </a:p>
        </p:txBody>
      </p:sp>
    </p:spTree>
    <p:extLst>
      <p:ext uri="{BB962C8B-B14F-4D97-AF65-F5344CB8AC3E}">
        <p14:creationId xmlns:p14="http://schemas.microsoft.com/office/powerpoint/2010/main" val="43605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563A9-8512-2510-9C74-4DFC6F58A0D3}"/>
              </a:ext>
            </a:extLst>
          </p:cNvPr>
          <p:cNvSpPr>
            <a:spLocks noGrp="1"/>
          </p:cNvSpPr>
          <p:nvPr>
            <p:ph type="title"/>
          </p:nvPr>
        </p:nvSpPr>
        <p:spPr>
          <a:xfrm>
            <a:off x="838200" y="227644"/>
            <a:ext cx="10515600" cy="1325563"/>
          </a:xfrm>
        </p:spPr>
        <p:txBody>
          <a:bodyPr/>
          <a:lstStyle/>
          <a:p>
            <a:r>
              <a:rPr lang="en-US" altLang="zh-CN" dirty="0"/>
              <a:t>Implementation of File Analysis </a:t>
            </a:r>
            <a:endParaRPr lang="zh-CN" altLang="en-US" dirty="0"/>
          </a:p>
        </p:txBody>
      </p:sp>
      <p:sp>
        <p:nvSpPr>
          <p:cNvPr id="14" name="内容占位符 2">
            <a:extLst>
              <a:ext uri="{FF2B5EF4-FFF2-40B4-BE49-F238E27FC236}">
                <a16:creationId xmlns:a16="http://schemas.microsoft.com/office/drawing/2014/main" id="{96B87F1A-3C7D-A1FE-272E-8310D4650C22}"/>
              </a:ext>
            </a:extLst>
          </p:cNvPr>
          <p:cNvSpPr>
            <a:spLocks noGrp="1"/>
          </p:cNvSpPr>
          <p:nvPr>
            <p:ph idx="1"/>
          </p:nvPr>
        </p:nvSpPr>
        <p:spPr>
          <a:xfrm>
            <a:off x="766916" y="1395891"/>
            <a:ext cx="10586884" cy="5304793"/>
          </a:xfrm>
        </p:spPr>
        <p:txBody>
          <a:bodyPr>
            <a:normAutofit/>
          </a:bodyPr>
          <a:lstStyle/>
          <a:p>
            <a:pPr>
              <a:lnSpc>
                <a:spcPct val="150000"/>
              </a:lnSpc>
            </a:pPr>
            <a:r>
              <a:rPr lang="en-US" altLang="zh-CN" sz="3200" dirty="0"/>
              <a:t>Like </a:t>
            </a:r>
            <a:r>
              <a:rPr lang="en-US" altLang="zh-CN" sz="3200" dirty="0">
                <a:solidFill>
                  <a:srgbClr val="FF0000"/>
                </a:solidFill>
              </a:rPr>
              <a:t>linting</a:t>
            </a:r>
            <a:r>
              <a:rPr lang="en-US" altLang="zh-CN" sz="3200" dirty="0"/>
              <a:t>, it leads to understand the class and figure out what is related to the class(e.g. other class or packages). If we are not using the strong-type programming language(such as C++), we only get to know </a:t>
            </a:r>
            <a:r>
              <a:rPr lang="en-US" altLang="zh-CN" sz="3200" dirty="0">
                <a:solidFill>
                  <a:srgbClr val="FF0000"/>
                </a:solidFill>
              </a:rPr>
              <a:t>what the type of the data is </a:t>
            </a:r>
            <a:r>
              <a:rPr lang="en-US" altLang="zh-CN" sz="3200" dirty="0"/>
              <a:t>in runtime. Prompt generation aims to solve this problem.</a:t>
            </a:r>
          </a:p>
          <a:p>
            <a:endParaRPr lang="en-US" altLang="zh-CN" dirty="0"/>
          </a:p>
          <a:p>
            <a:pPr marL="0" indent="0">
              <a:buNone/>
            </a:pPr>
            <a:endParaRPr lang="en-US" altLang="zh-CN" dirty="0"/>
          </a:p>
        </p:txBody>
      </p:sp>
    </p:spTree>
    <p:extLst>
      <p:ext uri="{BB962C8B-B14F-4D97-AF65-F5344CB8AC3E}">
        <p14:creationId xmlns:p14="http://schemas.microsoft.com/office/powerpoint/2010/main" val="236410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2E7FDF-B36E-983A-84F7-8928340B93C4}"/>
              </a:ext>
            </a:extLst>
          </p:cNvPr>
          <p:cNvPicPr>
            <a:picLocks noChangeAspect="1"/>
          </p:cNvPicPr>
          <p:nvPr/>
        </p:nvPicPr>
        <p:blipFill>
          <a:blip r:embed="rId2"/>
          <a:stretch>
            <a:fillRect/>
          </a:stretch>
        </p:blipFill>
        <p:spPr>
          <a:xfrm>
            <a:off x="0" y="0"/>
            <a:ext cx="11305733" cy="5600037"/>
          </a:xfrm>
          <a:prstGeom prst="rect">
            <a:avLst/>
          </a:prstGeom>
        </p:spPr>
      </p:pic>
      <p:pic>
        <p:nvPicPr>
          <p:cNvPr id="5" name="图片 4">
            <a:extLst>
              <a:ext uri="{FF2B5EF4-FFF2-40B4-BE49-F238E27FC236}">
                <a16:creationId xmlns:a16="http://schemas.microsoft.com/office/drawing/2014/main" id="{635F6B13-E20A-19A5-24ED-05B5236ECD3D}"/>
              </a:ext>
            </a:extLst>
          </p:cNvPr>
          <p:cNvPicPr>
            <a:picLocks noChangeAspect="1"/>
          </p:cNvPicPr>
          <p:nvPr/>
        </p:nvPicPr>
        <p:blipFill>
          <a:blip r:embed="rId3"/>
          <a:stretch>
            <a:fillRect/>
          </a:stretch>
        </p:blipFill>
        <p:spPr>
          <a:xfrm>
            <a:off x="688958" y="5786850"/>
            <a:ext cx="11333220" cy="761434"/>
          </a:xfrm>
          <a:prstGeom prst="rect">
            <a:avLst/>
          </a:prstGeom>
        </p:spPr>
      </p:pic>
    </p:spTree>
    <p:extLst>
      <p:ext uri="{BB962C8B-B14F-4D97-AF65-F5344CB8AC3E}">
        <p14:creationId xmlns:p14="http://schemas.microsoft.com/office/powerpoint/2010/main" val="33506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4D392-187A-B846-B15F-D97A941373BE}"/>
              </a:ext>
            </a:extLst>
          </p:cNvPr>
          <p:cNvSpPr>
            <a:spLocks noGrp="1"/>
          </p:cNvSpPr>
          <p:nvPr>
            <p:ph type="title"/>
          </p:nvPr>
        </p:nvSpPr>
        <p:spPr>
          <a:xfrm>
            <a:off x="838200" y="476250"/>
            <a:ext cx="10515600" cy="1325563"/>
          </a:xfrm>
        </p:spPr>
        <p:txBody>
          <a:bodyPr>
            <a:normAutofit fontScale="90000"/>
          </a:bodyPr>
          <a:lstStyle/>
          <a:p>
            <a:r>
              <a:rPr lang="en-US" altLang="zh-CN" dirty="0"/>
              <a:t>Implementation of Prompt Generation &amp; Output Generated by LLM  </a:t>
            </a:r>
            <a:br>
              <a:rPr lang="en-US" altLang="zh-CN" dirty="0"/>
            </a:br>
            <a:endParaRPr lang="zh-CN" altLang="en-US" dirty="0"/>
          </a:p>
        </p:txBody>
      </p:sp>
      <p:sp>
        <p:nvSpPr>
          <p:cNvPr id="10" name="内容占位符 2">
            <a:extLst>
              <a:ext uri="{FF2B5EF4-FFF2-40B4-BE49-F238E27FC236}">
                <a16:creationId xmlns:a16="http://schemas.microsoft.com/office/drawing/2014/main" id="{1AA05166-1552-93E0-F9C9-9BA9F9DD1FB7}"/>
              </a:ext>
            </a:extLst>
          </p:cNvPr>
          <p:cNvSpPr>
            <a:spLocks noGrp="1"/>
          </p:cNvSpPr>
          <p:nvPr>
            <p:ph idx="1"/>
          </p:nvPr>
        </p:nvSpPr>
        <p:spPr>
          <a:xfrm>
            <a:off x="838200" y="1440758"/>
            <a:ext cx="10515600" cy="4940992"/>
          </a:xfrm>
        </p:spPr>
        <p:txBody>
          <a:bodyPr>
            <a:normAutofit/>
          </a:bodyPr>
          <a:lstStyle/>
          <a:p>
            <a:pPr marL="0" indent="0">
              <a:buNone/>
            </a:pPr>
            <a:r>
              <a:rPr lang="en-US" altLang="zh-CN" dirty="0"/>
              <a:t>Prompt Generation</a:t>
            </a:r>
          </a:p>
          <a:p>
            <a:r>
              <a:rPr lang="en-US" altLang="zh-CN" dirty="0"/>
              <a:t>This step is supposed to describe the class and related classes/methods, i.e., introduce the class and set constrains for the codes. </a:t>
            </a:r>
          </a:p>
          <a:p>
            <a:pPr marL="0" indent="0">
              <a:buNone/>
            </a:pPr>
            <a:r>
              <a:rPr lang="en-US" altLang="zh-CN" dirty="0"/>
              <a:t>Output generated by LLM</a:t>
            </a:r>
          </a:p>
          <a:p>
            <a:r>
              <a:rPr lang="en-US" altLang="zh-CN" dirty="0"/>
              <a:t>Such output can be transformed into useful suggestions for us to improve the code.</a:t>
            </a:r>
          </a:p>
          <a:p>
            <a:pPr marL="0" indent="0">
              <a:buNone/>
            </a:pPr>
            <a:endParaRPr lang="en-US" altLang="zh-CN" dirty="0"/>
          </a:p>
        </p:txBody>
      </p:sp>
    </p:spTree>
    <p:extLst>
      <p:ext uri="{BB962C8B-B14F-4D97-AF65-F5344CB8AC3E}">
        <p14:creationId xmlns:p14="http://schemas.microsoft.com/office/powerpoint/2010/main" val="2521723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06CEBF-F108-3E89-D988-A51CB99830E1}"/>
              </a:ext>
            </a:extLst>
          </p:cNvPr>
          <p:cNvPicPr>
            <a:picLocks noChangeAspect="1"/>
          </p:cNvPicPr>
          <p:nvPr/>
        </p:nvPicPr>
        <p:blipFill>
          <a:blip r:embed="rId3"/>
          <a:stretch>
            <a:fillRect/>
          </a:stretch>
        </p:blipFill>
        <p:spPr>
          <a:xfrm>
            <a:off x="0" y="-1"/>
            <a:ext cx="5437121" cy="5824403"/>
          </a:xfrm>
          <a:prstGeom prst="rect">
            <a:avLst/>
          </a:prstGeom>
        </p:spPr>
      </p:pic>
      <p:pic>
        <p:nvPicPr>
          <p:cNvPr id="7" name="图片 6">
            <a:extLst>
              <a:ext uri="{FF2B5EF4-FFF2-40B4-BE49-F238E27FC236}">
                <a16:creationId xmlns:a16="http://schemas.microsoft.com/office/drawing/2014/main" id="{4AE53E8D-7F4F-088F-0316-33B2BC8F581E}"/>
              </a:ext>
            </a:extLst>
          </p:cNvPr>
          <p:cNvPicPr>
            <a:picLocks noChangeAspect="1"/>
          </p:cNvPicPr>
          <p:nvPr/>
        </p:nvPicPr>
        <p:blipFill>
          <a:blip r:embed="rId4"/>
          <a:stretch>
            <a:fillRect/>
          </a:stretch>
        </p:blipFill>
        <p:spPr>
          <a:xfrm>
            <a:off x="5972175" y="0"/>
            <a:ext cx="5437121" cy="6858000"/>
          </a:xfrm>
          <a:prstGeom prst="rect">
            <a:avLst/>
          </a:prstGeom>
        </p:spPr>
      </p:pic>
    </p:spTree>
    <p:extLst>
      <p:ext uri="{BB962C8B-B14F-4D97-AF65-F5344CB8AC3E}">
        <p14:creationId xmlns:p14="http://schemas.microsoft.com/office/powerpoint/2010/main" val="360955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0801A4-4A9B-F2F0-91D0-9BE2DE5A0CA5}"/>
              </a:ext>
            </a:extLst>
          </p:cNvPr>
          <p:cNvPicPr>
            <a:picLocks noChangeAspect="1"/>
          </p:cNvPicPr>
          <p:nvPr/>
        </p:nvPicPr>
        <p:blipFill>
          <a:blip r:embed="rId3"/>
          <a:stretch>
            <a:fillRect/>
          </a:stretch>
        </p:blipFill>
        <p:spPr>
          <a:xfrm>
            <a:off x="0" y="0"/>
            <a:ext cx="5553075" cy="6786134"/>
          </a:xfrm>
          <a:prstGeom prst="rect">
            <a:avLst/>
          </a:prstGeom>
        </p:spPr>
      </p:pic>
      <p:pic>
        <p:nvPicPr>
          <p:cNvPr id="6" name="图片 5">
            <a:extLst>
              <a:ext uri="{FF2B5EF4-FFF2-40B4-BE49-F238E27FC236}">
                <a16:creationId xmlns:a16="http://schemas.microsoft.com/office/drawing/2014/main" id="{8A21B1E2-5E5A-2072-6EFD-D2A7618DFB2B}"/>
              </a:ext>
            </a:extLst>
          </p:cNvPr>
          <p:cNvPicPr>
            <a:picLocks noChangeAspect="1"/>
          </p:cNvPicPr>
          <p:nvPr/>
        </p:nvPicPr>
        <p:blipFill>
          <a:blip r:embed="rId4"/>
          <a:stretch>
            <a:fillRect/>
          </a:stretch>
        </p:blipFill>
        <p:spPr>
          <a:xfrm>
            <a:off x="5976531" y="0"/>
            <a:ext cx="5820587" cy="6477904"/>
          </a:xfrm>
          <a:prstGeom prst="rect">
            <a:avLst/>
          </a:prstGeom>
        </p:spPr>
      </p:pic>
    </p:spTree>
    <p:extLst>
      <p:ext uri="{BB962C8B-B14F-4D97-AF65-F5344CB8AC3E}">
        <p14:creationId xmlns:p14="http://schemas.microsoft.com/office/powerpoint/2010/main" val="40175390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805</Words>
  <Application>Microsoft Office PowerPoint</Application>
  <PresentationFormat>宽屏</PresentationFormat>
  <Paragraphs>58</Paragraphs>
  <Slides>16</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Söhne</vt:lpstr>
      <vt:lpstr>等线</vt:lpstr>
      <vt:lpstr>等线 Light</vt:lpstr>
      <vt:lpstr>Arial</vt:lpstr>
      <vt:lpstr>Office 主题​​</vt:lpstr>
      <vt:lpstr>How to use ChatGPT to analyze codes efficiently by Prompt Engineering</vt:lpstr>
      <vt:lpstr>Motivation</vt:lpstr>
      <vt:lpstr>PowerPoint 演示文稿</vt:lpstr>
      <vt:lpstr>Overall Process</vt:lpstr>
      <vt:lpstr>Implementation of File Analysis </vt:lpstr>
      <vt:lpstr>PowerPoint 演示文稿</vt:lpstr>
      <vt:lpstr>Implementation of Prompt Generation &amp; Output Generated by LLM   </vt:lpstr>
      <vt:lpstr>PowerPoint 演示文稿</vt:lpstr>
      <vt:lpstr>PowerPoint 演示文稿</vt:lpstr>
      <vt:lpstr>Evaluation</vt:lpstr>
      <vt:lpstr>PowerPoint 演示文稿</vt:lpstr>
      <vt:lpstr>Future Enhancement</vt:lpstr>
      <vt:lpstr>PowerPoint 演示文稿</vt:lpstr>
      <vt:lpstr>PowerPoint 演示文稿</vt:lpstr>
      <vt:lpstr>PowerPoint 演示文稿</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Exploration into Automated Software Testing Code Coverage Tool</dc:title>
  <dc:creator>Cui, Jielun (cuiju)</dc:creator>
  <cp:lastModifiedBy>Cui, Jielun (cuiju)</cp:lastModifiedBy>
  <cp:revision>13</cp:revision>
  <dcterms:created xsi:type="dcterms:W3CDTF">2023-12-03T01:59:33Z</dcterms:created>
  <dcterms:modified xsi:type="dcterms:W3CDTF">2023-12-05T05:23:33Z</dcterms:modified>
</cp:coreProperties>
</file>