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9" d="100"/>
          <a:sy n="89" d="100"/>
        </p:scale>
        <p:origin x="86" y="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963A8F81-6CB5-43CC-8AB1-8974D3941BD6}" type="datetimeFigureOut">
              <a:rPr lang="es-419" smtClean="0"/>
              <a:t>18/11/2020</a:t>
            </a:fld>
            <a:endParaRPr lang="es-419"/>
          </a:p>
        </p:txBody>
      </p:sp>
      <p:sp>
        <p:nvSpPr>
          <p:cNvPr id="5" name="Footer Placeholder 4"/>
          <p:cNvSpPr>
            <a:spLocks noGrp="1"/>
          </p:cNvSpPr>
          <p:nvPr>
            <p:ph type="ftr" sz="quarter" idx="11"/>
          </p:nvPr>
        </p:nvSpPr>
        <p:spPr>
          <a:xfrm>
            <a:off x="3962399" y="5870575"/>
            <a:ext cx="4893958" cy="377825"/>
          </a:xfrm>
        </p:spPr>
        <p:txBody>
          <a:bodyPr/>
          <a:lstStyle/>
          <a:p>
            <a:endParaRPr lang="es-419"/>
          </a:p>
        </p:txBody>
      </p:sp>
      <p:sp>
        <p:nvSpPr>
          <p:cNvPr id="6" name="Slide Number Placeholder 5"/>
          <p:cNvSpPr>
            <a:spLocks noGrp="1"/>
          </p:cNvSpPr>
          <p:nvPr>
            <p:ph type="sldNum" sz="quarter" idx="12"/>
          </p:nvPr>
        </p:nvSpPr>
        <p:spPr>
          <a:xfrm>
            <a:off x="10608958" y="5870575"/>
            <a:ext cx="551167" cy="377825"/>
          </a:xfrm>
        </p:spPr>
        <p:txBody>
          <a:bodyPr/>
          <a:lstStyle/>
          <a:p>
            <a:fld id="{6D493A42-AEB8-4BA2-AB8E-92AD6DC43718}" type="slidenum">
              <a:rPr lang="es-419" smtClean="0"/>
              <a:t>‹Nº›</a:t>
            </a:fld>
            <a:endParaRPr lang="es-419"/>
          </a:p>
        </p:txBody>
      </p:sp>
    </p:spTree>
    <p:extLst>
      <p:ext uri="{BB962C8B-B14F-4D97-AF65-F5344CB8AC3E}">
        <p14:creationId xmlns:p14="http://schemas.microsoft.com/office/powerpoint/2010/main" val="100828308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63A8F81-6CB5-43CC-8AB1-8974D3941BD6}" type="datetimeFigureOut">
              <a:rPr lang="es-419" smtClean="0"/>
              <a:t>18/11/2020</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6D493A42-AEB8-4BA2-AB8E-92AD6DC43718}" type="slidenum">
              <a:rPr lang="es-419" smtClean="0"/>
              <a:t>‹Nº›</a:t>
            </a:fld>
            <a:endParaRPr lang="es-419"/>
          </a:p>
        </p:txBody>
      </p:sp>
    </p:spTree>
    <p:extLst>
      <p:ext uri="{BB962C8B-B14F-4D97-AF65-F5344CB8AC3E}">
        <p14:creationId xmlns:p14="http://schemas.microsoft.com/office/powerpoint/2010/main" val="1747213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63A8F81-6CB5-43CC-8AB1-8974D3941BD6}" type="datetimeFigureOut">
              <a:rPr lang="es-419" smtClean="0"/>
              <a:t>18/11/2020</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6D493A42-AEB8-4BA2-AB8E-92AD6DC43718}" type="slidenum">
              <a:rPr lang="es-419" smtClean="0"/>
              <a:t>‹Nº›</a:t>
            </a:fld>
            <a:endParaRPr lang="es-419"/>
          </a:p>
        </p:txBody>
      </p:sp>
    </p:spTree>
    <p:extLst>
      <p:ext uri="{BB962C8B-B14F-4D97-AF65-F5344CB8AC3E}">
        <p14:creationId xmlns:p14="http://schemas.microsoft.com/office/powerpoint/2010/main" val="2430543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63A8F81-6CB5-43CC-8AB1-8974D3941BD6}" type="datetimeFigureOut">
              <a:rPr lang="es-419" smtClean="0"/>
              <a:t>18/11/2020</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6D493A42-AEB8-4BA2-AB8E-92AD6DC43718}" type="slidenum">
              <a:rPr lang="es-419" smtClean="0"/>
              <a:t>‹Nº›</a:t>
            </a:fld>
            <a:endParaRPr lang="es-419"/>
          </a:p>
        </p:txBody>
      </p:sp>
    </p:spTree>
    <p:extLst>
      <p:ext uri="{BB962C8B-B14F-4D97-AF65-F5344CB8AC3E}">
        <p14:creationId xmlns:p14="http://schemas.microsoft.com/office/powerpoint/2010/main" val="1555494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63A8F81-6CB5-43CC-8AB1-8974D3941BD6}" type="datetimeFigureOut">
              <a:rPr lang="es-419" smtClean="0"/>
              <a:t>18/11/2020</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6D493A42-AEB8-4BA2-AB8E-92AD6DC43718}" type="slidenum">
              <a:rPr lang="es-419" smtClean="0"/>
              <a:t>‹Nº›</a:t>
            </a:fld>
            <a:endParaRPr lang="es-419"/>
          </a:p>
        </p:txBody>
      </p:sp>
    </p:spTree>
    <p:extLst>
      <p:ext uri="{BB962C8B-B14F-4D97-AF65-F5344CB8AC3E}">
        <p14:creationId xmlns:p14="http://schemas.microsoft.com/office/powerpoint/2010/main" val="24100477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63A8F81-6CB5-43CC-8AB1-8974D3941BD6}" type="datetimeFigureOut">
              <a:rPr lang="es-419" smtClean="0"/>
              <a:t>18/11/2020</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6D493A42-AEB8-4BA2-AB8E-92AD6DC43718}" type="slidenum">
              <a:rPr lang="es-419" smtClean="0"/>
              <a:t>‹Nº›</a:t>
            </a:fld>
            <a:endParaRPr lang="es-419"/>
          </a:p>
        </p:txBody>
      </p:sp>
    </p:spTree>
    <p:extLst>
      <p:ext uri="{BB962C8B-B14F-4D97-AF65-F5344CB8AC3E}">
        <p14:creationId xmlns:p14="http://schemas.microsoft.com/office/powerpoint/2010/main" val="1321337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63A8F81-6CB5-43CC-8AB1-8974D3941BD6}" type="datetimeFigureOut">
              <a:rPr lang="es-419" smtClean="0"/>
              <a:t>18/11/2020</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6D493A42-AEB8-4BA2-AB8E-92AD6DC43718}" type="slidenum">
              <a:rPr lang="es-419" smtClean="0"/>
              <a:t>‹Nº›</a:t>
            </a:fld>
            <a:endParaRPr lang="es-419"/>
          </a:p>
        </p:txBody>
      </p:sp>
    </p:spTree>
    <p:extLst>
      <p:ext uri="{BB962C8B-B14F-4D97-AF65-F5344CB8AC3E}">
        <p14:creationId xmlns:p14="http://schemas.microsoft.com/office/powerpoint/2010/main" val="7889014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3A8F81-6CB5-43CC-8AB1-8974D3941BD6}" type="datetimeFigureOut">
              <a:rPr lang="es-419" smtClean="0"/>
              <a:t>18/11/2020</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6D493A42-AEB8-4BA2-AB8E-92AD6DC43718}" type="slidenum">
              <a:rPr lang="es-419" smtClean="0"/>
              <a:t>‹Nº›</a:t>
            </a:fld>
            <a:endParaRPr lang="es-419"/>
          </a:p>
        </p:txBody>
      </p:sp>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3057387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3A8F81-6CB5-43CC-8AB1-8974D3941BD6}" type="datetimeFigureOut">
              <a:rPr lang="es-419" smtClean="0"/>
              <a:t>18/11/2020</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6D493A42-AEB8-4BA2-AB8E-92AD6DC43718}" type="slidenum">
              <a:rPr lang="es-419" smtClean="0"/>
              <a:t>‹Nº›</a:t>
            </a:fld>
            <a:endParaRPr lang="es-419"/>
          </a:p>
        </p:txBody>
      </p:sp>
    </p:spTree>
    <p:extLst>
      <p:ext uri="{BB962C8B-B14F-4D97-AF65-F5344CB8AC3E}">
        <p14:creationId xmlns:p14="http://schemas.microsoft.com/office/powerpoint/2010/main" val="3160386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3A8F81-6CB5-43CC-8AB1-8974D3941BD6}" type="datetimeFigureOut">
              <a:rPr lang="es-419" smtClean="0"/>
              <a:t>18/11/2020</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6D493A42-AEB8-4BA2-AB8E-92AD6DC43718}" type="slidenum">
              <a:rPr lang="es-419" smtClean="0"/>
              <a:t>‹Nº›</a:t>
            </a:fld>
            <a:endParaRPr lang="es-419"/>
          </a:p>
        </p:txBody>
      </p:sp>
    </p:spTree>
    <p:extLst>
      <p:ext uri="{BB962C8B-B14F-4D97-AF65-F5344CB8AC3E}">
        <p14:creationId xmlns:p14="http://schemas.microsoft.com/office/powerpoint/2010/main" val="175869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63A8F81-6CB5-43CC-8AB1-8974D3941BD6}" type="datetimeFigureOut">
              <a:rPr lang="es-419" smtClean="0"/>
              <a:t>18/11/2020</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6D493A42-AEB8-4BA2-AB8E-92AD6DC43718}" type="slidenum">
              <a:rPr lang="es-419" smtClean="0"/>
              <a:t>‹Nº›</a:t>
            </a:fld>
            <a:endParaRPr lang="es-419"/>
          </a:p>
        </p:txBody>
      </p:sp>
    </p:spTree>
    <p:extLst>
      <p:ext uri="{BB962C8B-B14F-4D97-AF65-F5344CB8AC3E}">
        <p14:creationId xmlns:p14="http://schemas.microsoft.com/office/powerpoint/2010/main" val="1464062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63A8F81-6CB5-43CC-8AB1-8974D3941BD6}" type="datetimeFigureOut">
              <a:rPr lang="es-419" smtClean="0"/>
              <a:t>18/11/2020</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6D493A42-AEB8-4BA2-AB8E-92AD6DC43718}" type="slidenum">
              <a:rPr lang="es-419" smtClean="0"/>
              <a:t>‹Nº›</a:t>
            </a:fld>
            <a:endParaRPr lang="es-419"/>
          </a:p>
        </p:txBody>
      </p:sp>
    </p:spTree>
    <p:extLst>
      <p:ext uri="{BB962C8B-B14F-4D97-AF65-F5344CB8AC3E}">
        <p14:creationId xmlns:p14="http://schemas.microsoft.com/office/powerpoint/2010/main" val="2748892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63A8F81-6CB5-43CC-8AB1-8974D3941BD6}" type="datetimeFigureOut">
              <a:rPr lang="es-419" smtClean="0"/>
              <a:t>18/11/2020</a:t>
            </a:fld>
            <a:endParaRPr lang="es-419"/>
          </a:p>
        </p:txBody>
      </p:sp>
      <p:sp>
        <p:nvSpPr>
          <p:cNvPr id="8" name="Footer Placeholder 7"/>
          <p:cNvSpPr>
            <a:spLocks noGrp="1"/>
          </p:cNvSpPr>
          <p:nvPr>
            <p:ph type="ftr" sz="quarter" idx="11"/>
          </p:nvPr>
        </p:nvSpPr>
        <p:spPr/>
        <p:txBody>
          <a:bodyPr/>
          <a:lstStyle/>
          <a:p>
            <a:endParaRPr lang="es-419"/>
          </a:p>
        </p:txBody>
      </p:sp>
      <p:sp>
        <p:nvSpPr>
          <p:cNvPr id="9" name="Slide Number Placeholder 8"/>
          <p:cNvSpPr>
            <a:spLocks noGrp="1"/>
          </p:cNvSpPr>
          <p:nvPr>
            <p:ph type="sldNum" sz="quarter" idx="12"/>
          </p:nvPr>
        </p:nvSpPr>
        <p:spPr/>
        <p:txBody>
          <a:bodyPr/>
          <a:lstStyle/>
          <a:p>
            <a:fld id="{6D493A42-AEB8-4BA2-AB8E-92AD6DC43718}" type="slidenum">
              <a:rPr lang="es-419" smtClean="0"/>
              <a:t>‹Nº›</a:t>
            </a:fld>
            <a:endParaRPr lang="es-419"/>
          </a:p>
        </p:txBody>
      </p:sp>
    </p:spTree>
    <p:extLst>
      <p:ext uri="{BB962C8B-B14F-4D97-AF65-F5344CB8AC3E}">
        <p14:creationId xmlns:p14="http://schemas.microsoft.com/office/powerpoint/2010/main" val="3627675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63A8F81-6CB5-43CC-8AB1-8974D3941BD6}" type="datetimeFigureOut">
              <a:rPr lang="es-419" smtClean="0"/>
              <a:t>18/11/2020</a:t>
            </a:fld>
            <a:endParaRPr lang="es-419"/>
          </a:p>
        </p:txBody>
      </p:sp>
      <p:sp>
        <p:nvSpPr>
          <p:cNvPr id="4" name="Footer Placeholder 3"/>
          <p:cNvSpPr>
            <a:spLocks noGrp="1"/>
          </p:cNvSpPr>
          <p:nvPr>
            <p:ph type="ftr" sz="quarter" idx="11"/>
          </p:nvPr>
        </p:nvSpPr>
        <p:spPr/>
        <p:txBody>
          <a:bodyPr/>
          <a:lstStyle/>
          <a:p>
            <a:endParaRPr lang="es-419"/>
          </a:p>
        </p:txBody>
      </p:sp>
      <p:sp>
        <p:nvSpPr>
          <p:cNvPr id="5" name="Slide Number Placeholder 4"/>
          <p:cNvSpPr>
            <a:spLocks noGrp="1"/>
          </p:cNvSpPr>
          <p:nvPr>
            <p:ph type="sldNum" sz="quarter" idx="12"/>
          </p:nvPr>
        </p:nvSpPr>
        <p:spPr/>
        <p:txBody>
          <a:bodyPr/>
          <a:lstStyle/>
          <a:p>
            <a:fld id="{6D493A42-AEB8-4BA2-AB8E-92AD6DC43718}" type="slidenum">
              <a:rPr lang="es-419" smtClean="0"/>
              <a:t>‹Nº›</a:t>
            </a:fld>
            <a:endParaRPr lang="es-419"/>
          </a:p>
        </p:txBody>
      </p:sp>
    </p:spTree>
    <p:extLst>
      <p:ext uri="{BB962C8B-B14F-4D97-AF65-F5344CB8AC3E}">
        <p14:creationId xmlns:p14="http://schemas.microsoft.com/office/powerpoint/2010/main" val="595080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63A8F81-6CB5-43CC-8AB1-8974D3941BD6}" type="datetimeFigureOut">
              <a:rPr lang="es-419" smtClean="0"/>
              <a:t>18/11/2020</a:t>
            </a:fld>
            <a:endParaRPr lang="es-419"/>
          </a:p>
        </p:txBody>
      </p:sp>
      <p:sp>
        <p:nvSpPr>
          <p:cNvPr id="3" name="Footer Placeholder 2"/>
          <p:cNvSpPr>
            <a:spLocks noGrp="1"/>
          </p:cNvSpPr>
          <p:nvPr>
            <p:ph type="ftr" sz="quarter" idx="11"/>
          </p:nvPr>
        </p:nvSpPr>
        <p:spPr/>
        <p:txBody>
          <a:bodyPr/>
          <a:lstStyle/>
          <a:p>
            <a:endParaRPr lang="es-419"/>
          </a:p>
        </p:txBody>
      </p:sp>
      <p:sp>
        <p:nvSpPr>
          <p:cNvPr id="4" name="Slide Number Placeholder 3"/>
          <p:cNvSpPr>
            <a:spLocks noGrp="1"/>
          </p:cNvSpPr>
          <p:nvPr>
            <p:ph type="sldNum" sz="quarter" idx="12"/>
          </p:nvPr>
        </p:nvSpPr>
        <p:spPr/>
        <p:txBody>
          <a:bodyPr/>
          <a:lstStyle/>
          <a:p>
            <a:fld id="{6D493A42-AEB8-4BA2-AB8E-92AD6DC43718}" type="slidenum">
              <a:rPr lang="es-419" smtClean="0"/>
              <a:t>‹Nº›</a:t>
            </a:fld>
            <a:endParaRPr lang="es-419"/>
          </a:p>
        </p:txBody>
      </p:sp>
    </p:spTree>
    <p:extLst>
      <p:ext uri="{BB962C8B-B14F-4D97-AF65-F5344CB8AC3E}">
        <p14:creationId xmlns:p14="http://schemas.microsoft.com/office/powerpoint/2010/main" val="1694601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63A8F81-6CB5-43CC-8AB1-8974D3941BD6}" type="datetimeFigureOut">
              <a:rPr lang="es-419" smtClean="0"/>
              <a:t>18/11/2020</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6D493A42-AEB8-4BA2-AB8E-92AD6DC43718}" type="slidenum">
              <a:rPr lang="es-419" smtClean="0"/>
              <a:t>‹Nº›</a:t>
            </a:fld>
            <a:endParaRPr lang="es-419"/>
          </a:p>
        </p:txBody>
      </p:sp>
    </p:spTree>
    <p:extLst>
      <p:ext uri="{BB962C8B-B14F-4D97-AF65-F5344CB8AC3E}">
        <p14:creationId xmlns:p14="http://schemas.microsoft.com/office/powerpoint/2010/main" val="4156340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63A8F81-6CB5-43CC-8AB1-8974D3941BD6}" type="datetimeFigureOut">
              <a:rPr lang="es-419" smtClean="0"/>
              <a:t>18/11/2020</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6D493A42-AEB8-4BA2-AB8E-92AD6DC43718}" type="slidenum">
              <a:rPr lang="es-419" smtClean="0"/>
              <a:t>‹Nº›</a:t>
            </a:fld>
            <a:endParaRPr lang="es-419"/>
          </a:p>
        </p:txBody>
      </p:sp>
    </p:spTree>
    <p:extLst>
      <p:ext uri="{BB962C8B-B14F-4D97-AF65-F5344CB8AC3E}">
        <p14:creationId xmlns:p14="http://schemas.microsoft.com/office/powerpoint/2010/main" val="1794140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63A8F81-6CB5-43CC-8AB1-8974D3941BD6}" type="datetimeFigureOut">
              <a:rPr lang="es-419" smtClean="0"/>
              <a:t>18/11/2020</a:t>
            </a:fld>
            <a:endParaRPr lang="es-419"/>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419"/>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493A42-AEB8-4BA2-AB8E-92AD6DC43718}" type="slidenum">
              <a:rPr lang="es-419" smtClean="0"/>
              <a:t>‹Nº›</a:t>
            </a:fld>
            <a:endParaRPr lang="es-419"/>
          </a:p>
        </p:txBody>
      </p:sp>
    </p:spTree>
    <p:extLst>
      <p:ext uri="{BB962C8B-B14F-4D97-AF65-F5344CB8AC3E}">
        <p14:creationId xmlns:p14="http://schemas.microsoft.com/office/powerpoint/2010/main" val="277569029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refactoring.guru/es/design-patterns/iterator" TargetMode="External"/><Relationship Id="rId7" Type="http://schemas.openxmlformats.org/officeDocument/2006/relationships/hyperlink" Target="https://www.geeksforgeeks.org/iterators-in-java/" TargetMode="External"/><Relationship Id="rId2" Type="http://schemas.openxmlformats.org/officeDocument/2006/relationships/hyperlink" Target="https://www.arquitecturajava.com/java-iterable-interface-y-como-implementarlo/" TargetMode="External"/><Relationship Id="rId1" Type="http://schemas.openxmlformats.org/officeDocument/2006/relationships/slideLayout" Target="../slideLayouts/slideLayout2.xml"/><Relationship Id="rId6" Type="http://schemas.openxmlformats.org/officeDocument/2006/relationships/hyperlink" Target="https://www.aprenderaprogramar.com/index.php?option=com_content&amp;view=article&amp;id=600:interface-iterator-api-java-recorrer-listas-maps-metodo-remove-borrar-objetos-ejemplo-practico-cu00919c&amp;catid=58&amp;Itemid=180" TargetMode="External"/><Relationship Id="rId5" Type="http://schemas.openxmlformats.org/officeDocument/2006/relationships/hyperlink" Target="https://www.aprenderaprogramar.com/index.php?option=com_content&amp;view=article&amp;id=589:interface-iterable-y-metodo-iterator-api-java-recorrer-colecciones-ejercicio-y-ejemplo-resuelto-cu00915c&amp;catid=58&amp;Itemid=180" TargetMode="External"/><Relationship Id="rId4" Type="http://schemas.openxmlformats.org/officeDocument/2006/relationships/hyperlink" Target="https://es.wikipedia.org/wiki/Iterado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16C0DC7-8ACD-409D-B58C-D24099CCC0CD}"/>
              </a:ext>
            </a:extLst>
          </p:cNvPr>
          <p:cNvPicPr>
            <a:picLocks noChangeAspect="1"/>
          </p:cNvPicPr>
          <p:nvPr/>
        </p:nvPicPr>
        <p:blipFill rotWithShape="1">
          <a:blip r:embed="rId2"/>
          <a:srcRect t="5258" b="13515"/>
          <a:stretch/>
        </p:blipFill>
        <p:spPr>
          <a:xfrm>
            <a:off x="20" y="10"/>
            <a:ext cx="12191980" cy="6857990"/>
          </a:xfrm>
          <a:prstGeom prst="rect">
            <a:avLst/>
          </a:prstGeom>
        </p:spPr>
      </p:pic>
      <p:sp>
        <p:nvSpPr>
          <p:cNvPr id="2" name="Título 1">
            <a:extLst>
              <a:ext uri="{FF2B5EF4-FFF2-40B4-BE49-F238E27FC236}">
                <a16:creationId xmlns:a16="http://schemas.microsoft.com/office/drawing/2014/main" id="{6B165439-F345-4F58-9BB4-5E27A81BCEF2}"/>
              </a:ext>
            </a:extLst>
          </p:cNvPr>
          <p:cNvSpPr>
            <a:spLocks noGrp="1"/>
          </p:cNvSpPr>
          <p:nvPr>
            <p:ph type="ctrTitle"/>
          </p:nvPr>
        </p:nvSpPr>
        <p:spPr>
          <a:xfrm>
            <a:off x="8022021" y="3231931"/>
            <a:ext cx="3852041" cy="1834056"/>
          </a:xfrm>
        </p:spPr>
        <p:txBody>
          <a:bodyPr>
            <a:normAutofit fontScale="90000"/>
          </a:bodyPr>
          <a:lstStyle/>
          <a:p>
            <a:pPr algn="ctr"/>
            <a:r>
              <a:rPr lang="es-EC" sz="4000" dirty="0"/>
              <a:t>Patrones de comportamiento “Iterator”</a:t>
            </a:r>
            <a:endParaRPr lang="es-419" sz="4000" dirty="0"/>
          </a:p>
        </p:txBody>
      </p:sp>
      <p:sp>
        <p:nvSpPr>
          <p:cNvPr id="3" name="Subtítulo 2">
            <a:extLst>
              <a:ext uri="{FF2B5EF4-FFF2-40B4-BE49-F238E27FC236}">
                <a16:creationId xmlns:a16="http://schemas.microsoft.com/office/drawing/2014/main" id="{5BD82CFA-A408-402D-8E3B-4E9724FC7DA8}"/>
              </a:ext>
            </a:extLst>
          </p:cNvPr>
          <p:cNvSpPr>
            <a:spLocks noGrp="1"/>
          </p:cNvSpPr>
          <p:nvPr>
            <p:ph type="subTitle" idx="1"/>
          </p:nvPr>
        </p:nvSpPr>
        <p:spPr>
          <a:xfrm>
            <a:off x="7782910" y="5242674"/>
            <a:ext cx="4330262" cy="929526"/>
          </a:xfrm>
        </p:spPr>
        <p:txBody>
          <a:bodyPr>
            <a:normAutofit fontScale="70000" lnSpcReduction="20000"/>
          </a:bodyPr>
          <a:lstStyle/>
          <a:p>
            <a:r>
              <a:rPr lang="es-EC" sz="2000" dirty="0"/>
              <a:t>UNIVERSIDAD POLITECNICA SALESIANA</a:t>
            </a:r>
          </a:p>
          <a:p>
            <a:r>
              <a:rPr lang="es-EC" sz="2000" dirty="0"/>
              <a:t>Paul Guapucal</a:t>
            </a:r>
          </a:p>
          <a:p>
            <a:r>
              <a:rPr lang="es-419" sz="2000" dirty="0"/>
              <a:t>Programación Aplicada</a:t>
            </a:r>
          </a:p>
        </p:txBody>
      </p:sp>
      <p:pic>
        <p:nvPicPr>
          <p:cNvPr id="1026" name="Picture 2">
            <a:extLst>
              <a:ext uri="{FF2B5EF4-FFF2-40B4-BE49-F238E27FC236}">
                <a16:creationId xmlns:a16="http://schemas.microsoft.com/office/drawing/2014/main" id="{B7A85386-1D1C-449F-935F-860EDFD465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9421" y="3518649"/>
            <a:ext cx="1896950" cy="218878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cerca De | Pequeñ@s Científic@s, El Lado Divertido De La Ciencia">
            <a:extLst>
              <a:ext uri="{FF2B5EF4-FFF2-40B4-BE49-F238E27FC236}">
                <a16:creationId xmlns:a16="http://schemas.microsoft.com/office/drawing/2014/main" id="{338DB5DA-A8F0-4AB6-82E5-AF58B9A10B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9421" y="593291"/>
            <a:ext cx="7255320" cy="2161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8474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B9D197-BABF-4EF4-BD36-9067D72337EA}"/>
              </a:ext>
            </a:extLst>
          </p:cNvPr>
          <p:cNvSpPr>
            <a:spLocks noGrp="1"/>
          </p:cNvSpPr>
          <p:nvPr>
            <p:ph type="title"/>
          </p:nvPr>
        </p:nvSpPr>
        <p:spPr/>
        <p:txBody>
          <a:bodyPr/>
          <a:lstStyle/>
          <a:p>
            <a:r>
              <a:rPr lang="es-EC" dirty="0"/>
              <a:t>¿Qué es un Iterator?</a:t>
            </a:r>
            <a:endParaRPr lang="es-419" dirty="0"/>
          </a:p>
        </p:txBody>
      </p:sp>
      <p:sp>
        <p:nvSpPr>
          <p:cNvPr id="3" name="Marcador de contenido 2">
            <a:extLst>
              <a:ext uri="{FF2B5EF4-FFF2-40B4-BE49-F238E27FC236}">
                <a16:creationId xmlns:a16="http://schemas.microsoft.com/office/drawing/2014/main" id="{3504B38C-7FAA-40C7-A201-16F65C645A70}"/>
              </a:ext>
            </a:extLst>
          </p:cNvPr>
          <p:cNvSpPr>
            <a:spLocks noGrp="1"/>
          </p:cNvSpPr>
          <p:nvPr>
            <p:ph idx="1"/>
          </p:nvPr>
        </p:nvSpPr>
        <p:spPr>
          <a:xfrm>
            <a:off x="685801" y="2142067"/>
            <a:ext cx="10131425" cy="3792008"/>
          </a:xfrm>
        </p:spPr>
        <p:txBody>
          <a:bodyPr>
            <a:normAutofit fontScale="92500" lnSpcReduction="20000"/>
          </a:bodyPr>
          <a:lstStyle/>
          <a:p>
            <a:pPr algn="just"/>
            <a:r>
              <a:rPr lang="es-419" dirty="0"/>
              <a:t>Lo primero es tener claro que hay que distinguir el método iterator (en minúsculas) y el tipo definido en el api de Java Iterator (con mayúsculas). Iterator con mayúsculas es un tipo definido por la Interface Iterator, igual que List es un tipo definido por la interface List. Por el contrario, iterator() con minúsculas es un método igual que puede ser toString() o cualquier otro. Esto hay que tenerlo claro desde el principio para no llegar a falsas conclusiones.</a:t>
            </a:r>
          </a:p>
          <a:p>
            <a:pPr algn="just"/>
            <a:r>
              <a:rPr lang="es-419" dirty="0"/>
              <a:t>En programación de computadores, un iterador se refiere al objeto que permite al programador recorrer un contenedor, (una colección de elementos) particularmente listas.</a:t>
            </a:r>
          </a:p>
          <a:p>
            <a:pPr algn="just"/>
            <a:r>
              <a:rPr lang="es-419" dirty="0"/>
              <a:t>Varios tipos de iteradores se suministran frecuentemente a través de una interfaz del contenedor. La interfaz y la semántica de un determinado iterador suelen ser fijas. Un iterador sigue una ruta y da acceso a elementos de datos del contenedor, pero no realiza iteración (es decir, no tiene total libertad). Un iterador se comporta como el cursor de una base de datos. Los iteradores se empezaron a utilizar en el lenguaje de programación CLU en 1974.</a:t>
            </a:r>
          </a:p>
          <a:p>
            <a:pPr algn="just"/>
            <a:r>
              <a:rPr lang="es-419" dirty="0"/>
              <a:t>La interface Iterator también pertenece como las anteriores al </a:t>
            </a:r>
            <a:r>
              <a:rPr lang="es-419" dirty="0" err="1"/>
              <a:t>framework</a:t>
            </a:r>
            <a:r>
              <a:rPr lang="es-419" dirty="0"/>
              <a:t> </a:t>
            </a:r>
            <a:r>
              <a:rPr lang="es-419" dirty="0" err="1"/>
              <a:t>Collections</a:t>
            </a:r>
            <a:r>
              <a:rPr lang="es-419" dirty="0"/>
              <a:t> de Java. Esta interface nos permite iterar sobre una colección de elementos. Para ello hemos de implementar sus métodos, que son los siguientes: </a:t>
            </a:r>
            <a:r>
              <a:rPr lang="es-419" dirty="0" err="1"/>
              <a:t>boolean</a:t>
            </a:r>
            <a:r>
              <a:rPr lang="es-419" dirty="0"/>
              <a:t> </a:t>
            </a:r>
            <a:r>
              <a:rPr lang="es-419" dirty="0" err="1"/>
              <a:t>hasNext</a:t>
            </a:r>
            <a:r>
              <a:rPr lang="es-419" dirty="0"/>
              <a:t>(), E </a:t>
            </a:r>
            <a:r>
              <a:rPr lang="es-419" dirty="0" err="1"/>
              <a:t>next</a:t>
            </a:r>
            <a:r>
              <a:rPr lang="es-419" dirty="0"/>
              <a:t>(), </a:t>
            </a:r>
            <a:r>
              <a:rPr lang="es-419" dirty="0" err="1"/>
              <a:t>void</a:t>
            </a:r>
            <a:r>
              <a:rPr lang="es-419" dirty="0"/>
              <a:t> </a:t>
            </a:r>
            <a:r>
              <a:rPr lang="es-419" dirty="0" err="1"/>
              <a:t>remove</a:t>
            </a:r>
            <a:r>
              <a:rPr lang="es-419" dirty="0"/>
              <a:t>().</a:t>
            </a:r>
          </a:p>
          <a:p>
            <a:endParaRPr lang="es-419" dirty="0"/>
          </a:p>
        </p:txBody>
      </p:sp>
    </p:spTree>
    <p:extLst>
      <p:ext uri="{BB962C8B-B14F-4D97-AF65-F5344CB8AC3E}">
        <p14:creationId xmlns:p14="http://schemas.microsoft.com/office/powerpoint/2010/main" val="1394122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F28A58-320C-4420-B89F-8BEF9350E3CA}"/>
              </a:ext>
            </a:extLst>
          </p:cNvPr>
          <p:cNvSpPr>
            <a:spLocks noGrp="1"/>
          </p:cNvSpPr>
          <p:nvPr>
            <p:ph type="title"/>
          </p:nvPr>
        </p:nvSpPr>
        <p:spPr/>
        <p:txBody>
          <a:bodyPr/>
          <a:lstStyle/>
          <a:p>
            <a:pPr algn="just"/>
            <a:r>
              <a:rPr lang="es-EC" dirty="0"/>
              <a:t>Interfaz Iterable</a:t>
            </a:r>
            <a:endParaRPr lang="es-419" dirty="0"/>
          </a:p>
        </p:txBody>
      </p:sp>
      <p:sp>
        <p:nvSpPr>
          <p:cNvPr id="3" name="Marcador de contenido 2">
            <a:extLst>
              <a:ext uri="{FF2B5EF4-FFF2-40B4-BE49-F238E27FC236}">
                <a16:creationId xmlns:a16="http://schemas.microsoft.com/office/drawing/2014/main" id="{3D8CA43E-BFF1-41FA-81CD-88DD93270FA2}"/>
              </a:ext>
            </a:extLst>
          </p:cNvPr>
          <p:cNvSpPr>
            <a:spLocks noGrp="1"/>
          </p:cNvSpPr>
          <p:nvPr>
            <p:ph idx="1"/>
          </p:nvPr>
        </p:nvSpPr>
        <p:spPr/>
        <p:txBody>
          <a:bodyPr/>
          <a:lstStyle/>
          <a:p>
            <a:pPr algn="just"/>
            <a:r>
              <a:rPr lang="es-419" dirty="0"/>
              <a:t>El concepto de Java Iterable es un concepto clásico en el mundo Java y existe desde la versión de Java 1.5 . Un Iterable  es un interface que hace referencia a una colección de elementos que se puede recorrer, ni más ni menos.</a:t>
            </a:r>
          </a:p>
          <a:p>
            <a:pPr algn="just"/>
            <a:endParaRPr lang="es-419" dirty="0"/>
          </a:p>
          <a:p>
            <a:pPr algn="just"/>
            <a:endParaRPr lang="es-419" dirty="0"/>
          </a:p>
          <a:p>
            <a:pPr algn="just"/>
            <a:endParaRPr lang="es-419" dirty="0"/>
          </a:p>
          <a:p>
            <a:pPr algn="just"/>
            <a:endParaRPr lang="es-419" dirty="0"/>
          </a:p>
          <a:p>
            <a:pPr algn="just"/>
            <a:r>
              <a:rPr lang="es-419" dirty="0"/>
              <a:t>Así pues el interface solo necesita que implementemos un método para poder funcionar de forma correcta, este método es iterator(). </a:t>
            </a:r>
          </a:p>
          <a:p>
            <a:pPr algn="just"/>
            <a:endParaRPr lang="es-419" dirty="0"/>
          </a:p>
        </p:txBody>
      </p:sp>
      <p:pic>
        <p:nvPicPr>
          <p:cNvPr id="1028" name="Picture 4" descr="java concepto iterable">
            <a:extLst>
              <a:ext uri="{FF2B5EF4-FFF2-40B4-BE49-F238E27FC236}">
                <a16:creationId xmlns:a16="http://schemas.microsoft.com/office/drawing/2014/main" id="{C62284C6-C856-4CE7-9C77-DF086B523F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0368" y="3505119"/>
            <a:ext cx="2857500" cy="7810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ava iterator vs iterable">
            <a:extLst>
              <a:ext uri="{FF2B5EF4-FFF2-40B4-BE49-F238E27FC236}">
                <a16:creationId xmlns:a16="http://schemas.microsoft.com/office/drawing/2014/main" id="{91D7A458-D811-4B56-A82F-CD10AD2E2E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9907" y="2907829"/>
            <a:ext cx="4457700" cy="1781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7270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9BAB86-A2F4-4EAB-8D52-543517B92A40}"/>
              </a:ext>
            </a:extLst>
          </p:cNvPr>
          <p:cNvSpPr>
            <a:spLocks noGrp="1"/>
          </p:cNvSpPr>
          <p:nvPr>
            <p:ph type="title"/>
          </p:nvPr>
        </p:nvSpPr>
        <p:spPr/>
        <p:txBody>
          <a:bodyPr/>
          <a:lstStyle/>
          <a:p>
            <a:r>
              <a:rPr lang="es-EC" dirty="0"/>
              <a:t>Propósito y problemas</a:t>
            </a:r>
            <a:endParaRPr lang="es-419" dirty="0"/>
          </a:p>
        </p:txBody>
      </p:sp>
      <p:sp>
        <p:nvSpPr>
          <p:cNvPr id="3" name="Marcador de contenido 2">
            <a:extLst>
              <a:ext uri="{FF2B5EF4-FFF2-40B4-BE49-F238E27FC236}">
                <a16:creationId xmlns:a16="http://schemas.microsoft.com/office/drawing/2014/main" id="{06C6CE55-2003-4CB3-92C4-00B68AACF6DD}"/>
              </a:ext>
            </a:extLst>
          </p:cNvPr>
          <p:cNvSpPr>
            <a:spLocks noGrp="1"/>
          </p:cNvSpPr>
          <p:nvPr>
            <p:ph idx="1"/>
          </p:nvPr>
        </p:nvSpPr>
        <p:spPr>
          <a:xfrm>
            <a:off x="685801" y="2142067"/>
            <a:ext cx="10131425" cy="3758401"/>
          </a:xfrm>
        </p:spPr>
        <p:txBody>
          <a:bodyPr>
            <a:normAutofit fontScale="92500" lnSpcReduction="10000"/>
          </a:bodyPr>
          <a:lstStyle/>
          <a:p>
            <a:pPr algn="just"/>
            <a:r>
              <a:rPr lang="es-419" dirty="0"/>
              <a:t>Iterator es un patrón de diseño de comportamiento que te permite recorrer elementos de una colección sin exponer su representación subyacente (lista, pila, árbol, etc.).</a:t>
            </a:r>
          </a:p>
          <a:p>
            <a:pPr algn="just"/>
            <a:r>
              <a:rPr lang="es-419" dirty="0"/>
              <a:t>Las colecciones son de los tipos de datos más utilizados en programación. Sin embargo, una colección tan solo es un contenedor para un grupo de objetos.</a:t>
            </a:r>
          </a:p>
          <a:p>
            <a:pPr algn="just"/>
            <a:r>
              <a:rPr lang="es-419" dirty="0"/>
              <a:t>La mayoría de las colecciones almacena sus elementos en simples listas, pero algunas de ellas se basan en pilas, árboles, grafos y otras estructuras complejas de datos.</a:t>
            </a:r>
          </a:p>
          <a:p>
            <a:pPr algn="just"/>
            <a:r>
              <a:rPr lang="es-419" dirty="0"/>
              <a:t>Independientemente de cómo se estructure una colección, debe aportar una forma de acceder a sus elementos de modo que otro código pueda utilizar dichos elementos. Debe haber una forma de recorrer cada elemento de la colección sin acceder a los mismos elementos una y otra vez.</a:t>
            </a:r>
          </a:p>
          <a:p>
            <a:pPr algn="just"/>
            <a:r>
              <a:rPr lang="es-419" dirty="0"/>
              <a:t>Añadir más y más algoritmos de recorrido a la colección nubla gradualmente su responsabilidad principal, que es el almacenamiento eficiente de la información. Además, puede que algunos algoritmos estén personalizados para una aplicación específica, por lo que incluirlos en una clase genérica de colección puede resultar extraño.</a:t>
            </a:r>
          </a:p>
        </p:txBody>
      </p:sp>
    </p:spTree>
    <p:extLst>
      <p:ext uri="{BB962C8B-B14F-4D97-AF65-F5344CB8AC3E}">
        <p14:creationId xmlns:p14="http://schemas.microsoft.com/office/powerpoint/2010/main" val="3671775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DEA512-E041-45A3-9D6D-6830C718D548}"/>
              </a:ext>
            </a:extLst>
          </p:cNvPr>
          <p:cNvSpPr>
            <a:spLocks noGrp="1"/>
          </p:cNvSpPr>
          <p:nvPr>
            <p:ph type="title"/>
          </p:nvPr>
        </p:nvSpPr>
        <p:spPr/>
        <p:txBody>
          <a:bodyPr/>
          <a:lstStyle/>
          <a:p>
            <a:pPr algn="just"/>
            <a:r>
              <a:rPr lang="es-EC" dirty="0"/>
              <a:t>Soluciones para los problemas</a:t>
            </a:r>
            <a:endParaRPr lang="es-419" dirty="0"/>
          </a:p>
        </p:txBody>
      </p:sp>
      <p:sp>
        <p:nvSpPr>
          <p:cNvPr id="3" name="Marcador de contenido 2">
            <a:extLst>
              <a:ext uri="{FF2B5EF4-FFF2-40B4-BE49-F238E27FC236}">
                <a16:creationId xmlns:a16="http://schemas.microsoft.com/office/drawing/2014/main" id="{38D2BA4F-2FA1-4F67-81A7-B75C68B5A289}"/>
              </a:ext>
            </a:extLst>
          </p:cNvPr>
          <p:cNvSpPr>
            <a:spLocks noGrp="1"/>
          </p:cNvSpPr>
          <p:nvPr>
            <p:ph idx="1"/>
          </p:nvPr>
        </p:nvSpPr>
        <p:spPr>
          <a:xfrm>
            <a:off x="685801" y="2142067"/>
            <a:ext cx="10131425" cy="3741148"/>
          </a:xfrm>
        </p:spPr>
        <p:txBody>
          <a:bodyPr/>
          <a:lstStyle/>
          <a:p>
            <a:pPr algn="just"/>
            <a:r>
              <a:rPr lang="es-419" dirty="0"/>
              <a:t>La idea central del patrón Iterator es extraer el comportamiento de recorrido de una colección y colocarlo en un objeto independiente llamado iterador.</a:t>
            </a:r>
          </a:p>
          <a:p>
            <a:pPr algn="just"/>
            <a:r>
              <a:rPr lang="es-419" dirty="0"/>
              <a:t>Un objeto iterador encapsula todos los detalles del recorrido, como la posición actual y cuántos elementos quedan hasta el final. Debido a esto, varios iteradores pueden recorrer la misma colección al mismo tiempo, independientemente los unos de los otros.</a:t>
            </a:r>
          </a:p>
          <a:p>
            <a:pPr algn="just"/>
            <a:r>
              <a:rPr lang="es-419" dirty="0"/>
              <a:t>los iteradores aportan un método principal para extraer elementos de la colección. El cliente puede continuar ejecutando este método hasta que no devuelva nada, lo que significa que el iterador ha recorrido todos los elementos.</a:t>
            </a:r>
          </a:p>
          <a:p>
            <a:pPr algn="just"/>
            <a:r>
              <a:rPr lang="es-419" dirty="0"/>
              <a:t>Todos los iteradores deben implementar la misma interfaz. Esto hace que el código sea compatible con cualquier tipo de colección o cualquier algoritmo de recorrido, siempre y cuando exista un iterador adecuado.</a:t>
            </a:r>
          </a:p>
        </p:txBody>
      </p:sp>
    </p:spTree>
    <p:extLst>
      <p:ext uri="{BB962C8B-B14F-4D97-AF65-F5344CB8AC3E}">
        <p14:creationId xmlns:p14="http://schemas.microsoft.com/office/powerpoint/2010/main" val="250041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523764-DF8E-407F-BD13-EE99BE0E8D95}"/>
              </a:ext>
            </a:extLst>
          </p:cNvPr>
          <p:cNvSpPr>
            <a:spLocks noGrp="1"/>
          </p:cNvSpPr>
          <p:nvPr>
            <p:ph type="title"/>
          </p:nvPr>
        </p:nvSpPr>
        <p:spPr/>
        <p:txBody>
          <a:bodyPr/>
          <a:lstStyle/>
          <a:p>
            <a:r>
              <a:rPr lang="es-EC" dirty="0"/>
              <a:t>Estructura</a:t>
            </a:r>
            <a:endParaRPr lang="es-419" dirty="0"/>
          </a:p>
        </p:txBody>
      </p:sp>
      <p:pic>
        <p:nvPicPr>
          <p:cNvPr id="5" name="Marcador de contenido 4">
            <a:extLst>
              <a:ext uri="{FF2B5EF4-FFF2-40B4-BE49-F238E27FC236}">
                <a16:creationId xmlns:a16="http://schemas.microsoft.com/office/drawing/2014/main" id="{64ECD54B-0105-48B3-9075-BC2B5AFD0F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3170" y="1683205"/>
            <a:ext cx="5292400" cy="4660085"/>
          </a:xfrm>
        </p:spPr>
      </p:pic>
    </p:spTree>
    <p:extLst>
      <p:ext uri="{BB962C8B-B14F-4D97-AF65-F5344CB8AC3E}">
        <p14:creationId xmlns:p14="http://schemas.microsoft.com/office/powerpoint/2010/main" val="639324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022FAB-95EE-448B-806D-DACE4B2A47A1}"/>
              </a:ext>
            </a:extLst>
          </p:cNvPr>
          <p:cNvSpPr>
            <a:spLocks noGrp="1"/>
          </p:cNvSpPr>
          <p:nvPr>
            <p:ph type="title"/>
          </p:nvPr>
        </p:nvSpPr>
        <p:spPr/>
        <p:txBody>
          <a:bodyPr/>
          <a:lstStyle/>
          <a:p>
            <a:r>
              <a:rPr lang="es-EC" dirty="0"/>
              <a:t>Bibliografía</a:t>
            </a:r>
            <a:endParaRPr lang="es-419" dirty="0"/>
          </a:p>
        </p:txBody>
      </p:sp>
      <p:sp>
        <p:nvSpPr>
          <p:cNvPr id="3" name="Marcador de contenido 2">
            <a:extLst>
              <a:ext uri="{FF2B5EF4-FFF2-40B4-BE49-F238E27FC236}">
                <a16:creationId xmlns:a16="http://schemas.microsoft.com/office/drawing/2014/main" id="{75728500-6882-49F7-B7F6-EE1B53BF64EA}"/>
              </a:ext>
            </a:extLst>
          </p:cNvPr>
          <p:cNvSpPr>
            <a:spLocks noGrp="1"/>
          </p:cNvSpPr>
          <p:nvPr>
            <p:ph idx="1"/>
          </p:nvPr>
        </p:nvSpPr>
        <p:spPr/>
        <p:txBody>
          <a:bodyPr/>
          <a:lstStyle/>
          <a:p>
            <a:r>
              <a:rPr lang="es-419" dirty="0">
                <a:hlinkClick r:id="rId2"/>
              </a:rPr>
              <a:t>https://www.arquitecturajava.com/java-iterable-interface-y-como-implementarlo/</a:t>
            </a:r>
            <a:endParaRPr lang="es-419" dirty="0"/>
          </a:p>
          <a:p>
            <a:r>
              <a:rPr lang="es-419" dirty="0">
                <a:hlinkClick r:id="rId3"/>
              </a:rPr>
              <a:t>https://refactoring.guru/es/design-patterns/iterator</a:t>
            </a:r>
            <a:endParaRPr lang="es-419" dirty="0"/>
          </a:p>
          <a:p>
            <a:r>
              <a:rPr lang="es-419" dirty="0">
                <a:hlinkClick r:id="rId4"/>
              </a:rPr>
              <a:t>https://es.wikipedia.org/wiki/Iterador</a:t>
            </a:r>
            <a:endParaRPr lang="es-419" dirty="0"/>
          </a:p>
          <a:p>
            <a:r>
              <a:rPr lang="es-419" dirty="0">
                <a:hlinkClick r:id="rId5"/>
              </a:rPr>
              <a:t>https://www.aprenderaprogramar.com/index.php?option=com_content&amp;view=article&amp;id=589:interface-iterable-y-metodo-iterator-api-java-recorrer-colecciones-ejercicio-y-ejemplo-resuelto-cu00915c&amp;catid=58&amp;Itemid=180</a:t>
            </a:r>
            <a:endParaRPr lang="es-419" dirty="0"/>
          </a:p>
          <a:p>
            <a:r>
              <a:rPr lang="es-419" dirty="0">
                <a:hlinkClick r:id="rId6"/>
              </a:rPr>
              <a:t>https://www.aprenderaprogramar.com/index.php?option=com_content&amp;view=article&amp;id=600:interface-iterator-api-java-recorrer-listas-maps-metodo-remove-borrar-objetos-ejemplo-practico-cu00919c&amp;catid=58&amp;Itemid=180</a:t>
            </a:r>
            <a:endParaRPr lang="es-419" dirty="0"/>
          </a:p>
          <a:p>
            <a:r>
              <a:rPr lang="es-419" dirty="0">
                <a:hlinkClick r:id="rId7"/>
              </a:rPr>
              <a:t>https://www.geeksforgeeks.org/iterators-in-java/</a:t>
            </a:r>
            <a:endParaRPr lang="es-419" dirty="0"/>
          </a:p>
        </p:txBody>
      </p:sp>
    </p:spTree>
    <p:extLst>
      <p:ext uri="{BB962C8B-B14F-4D97-AF65-F5344CB8AC3E}">
        <p14:creationId xmlns:p14="http://schemas.microsoft.com/office/powerpoint/2010/main" val="18445418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212</TotalTime>
  <Words>790</Words>
  <Application>Microsoft Office PowerPoint</Application>
  <PresentationFormat>Panorámica</PresentationFormat>
  <Paragraphs>35</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Calibri</vt:lpstr>
      <vt:lpstr>Calibri Light</vt:lpstr>
      <vt:lpstr>Celestial</vt:lpstr>
      <vt:lpstr>Patrones de comportamiento “Iterator”</vt:lpstr>
      <vt:lpstr>¿Qué es un Iterator?</vt:lpstr>
      <vt:lpstr>Interfaz Iterable</vt:lpstr>
      <vt:lpstr>Propósito y problemas</vt:lpstr>
      <vt:lpstr>Soluciones para los problemas</vt:lpstr>
      <vt:lpstr>Estructura</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Patrón “Iterator”</dc:title>
  <dc:creator>Paul Guapucal</dc:creator>
  <cp:lastModifiedBy>Paul Guapucal</cp:lastModifiedBy>
  <cp:revision>7</cp:revision>
  <dcterms:created xsi:type="dcterms:W3CDTF">2020-11-18T00:27:38Z</dcterms:created>
  <dcterms:modified xsi:type="dcterms:W3CDTF">2020-11-18T15:52:00Z</dcterms:modified>
</cp:coreProperties>
</file>