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331" r:id="rId6"/>
    <p:sldId id="334" r:id="rId7"/>
    <p:sldId id="330" r:id="rId8"/>
    <p:sldId id="332" r:id="rId9"/>
    <p:sldId id="333" r:id="rId10"/>
    <p:sldId id="296" r:id="rId11"/>
    <p:sldId id="298" r:id="rId12"/>
    <p:sldId id="300" r:id="rId13"/>
    <p:sldId id="299" r:id="rId14"/>
    <p:sldId id="301" r:id="rId15"/>
    <p:sldId id="302" r:id="rId16"/>
    <p:sldId id="335" r:id="rId17"/>
    <p:sldId id="336" r:id="rId18"/>
    <p:sldId id="303" r:id="rId19"/>
    <p:sldId id="304" r:id="rId20"/>
    <p:sldId id="318" r:id="rId21"/>
    <p:sldId id="315" r:id="rId22"/>
    <p:sldId id="316" r:id="rId23"/>
    <p:sldId id="310" r:id="rId24"/>
    <p:sldId id="314" r:id="rId25"/>
    <p:sldId id="321" r:id="rId26"/>
    <p:sldId id="329" r:id="rId27"/>
    <p:sldId id="306" r:id="rId28"/>
    <p:sldId id="322" r:id="rId29"/>
    <p:sldId id="323" r:id="rId30"/>
    <p:sldId id="311" r:id="rId31"/>
    <p:sldId id="307" r:id="rId32"/>
    <p:sldId id="324" r:id="rId33"/>
    <p:sldId id="325" r:id="rId34"/>
    <p:sldId id="312" r:id="rId35"/>
    <p:sldId id="339" r:id="rId36"/>
    <p:sldId id="338" r:id="rId37"/>
    <p:sldId id="337" r:id="rId38"/>
    <p:sldId id="308" r:id="rId39"/>
    <p:sldId id="317" r:id="rId40"/>
    <p:sldId id="319" r:id="rId41"/>
    <p:sldId id="326" r:id="rId42"/>
    <p:sldId id="328" r:id="rId43"/>
    <p:sldId id="313" r:id="rId44"/>
    <p:sldId id="340" r:id="rId45"/>
    <p:sldId id="309" r:id="rId46"/>
    <p:sldId id="341" r:id="rId47"/>
    <p:sldId id="342" r:id="rId48"/>
    <p:sldId id="327" r:id="rId49"/>
    <p:sldId id="294" r:id="rId50"/>
    <p:sldId id="279" r:id="rId51"/>
    <p:sldId id="29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"/>
    <p:restoredTop sz="94694"/>
  </p:normalViewPr>
  <p:slideViewPr>
    <p:cSldViewPr snapToGrid="0" snapToObjects="1">
      <p:cViewPr varScale="1">
        <p:scale>
          <a:sx n="355" d="100"/>
          <a:sy n="355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mozilla.org/en-US/docs/Web/JavaScript/Reference/Global_Objects/Array/fil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gridbyexample.com/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intro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intro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effect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vuejs.org/v2/guide/instance.html#Instance-Lifecycle-Hoo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microsoft.com/office/2007/relationships/hdphoto" Target="../media/hdphoto7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faq-function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vuejs.org/t/passing-data-back-to-parent/1201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microsoft.com/office/2007/relationships/hdphoto" Target="../media/hdphoto10.wdp"/><Relationship Id="rId4" Type="http://schemas.microsoft.com/office/2007/relationships/hdphoto" Target="../media/hdphoto9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GameOfLife-Talk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71B1-FA20-CC41-A265-58EE612BD70C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07DDD-6889-C34D-833A-A83E6BA76EE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AA8A0-0184-F145-9C53-81A4C07603FD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C19C-6C0D-7445-882C-1702E740896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52D526-9733-7E40-BF62-183B7846C9BB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F4978-B2F1-0448-9CB2-E4B7BA648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3C07-A7A3-C840-86D7-7631ACC0E782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7D25D-D8F2-3B4E-913C-832537E13F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FDA435-38AA-A146-BC34-D278799CD744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427713-9A47-6646-B5E7-20861A354E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F6CE1-4D27-0240-B2AC-BBF835F82DB3}"/>
              </a:ext>
            </a:extLst>
          </p:cNvPr>
          <p:cNvSpPr txBox="1"/>
          <p:nvPr/>
        </p:nvSpPr>
        <p:spPr>
          <a:xfrm>
            <a:off x="8897525" y="5465674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New 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47D74-E633-6140-8B03-1CC9D4FF3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664443" y="4643718"/>
            <a:ext cx="233082" cy="10066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Arrow Functions</a:t>
            </a:r>
          </a:p>
          <a:p>
            <a:pPr lvl="1"/>
            <a:r>
              <a:rPr lang="en-GB" sz="1600" i="1" dirty="0"/>
              <a:t>An arrow function expression is a syntactically compact alternative to a regular function expression, although </a:t>
            </a:r>
            <a:r>
              <a:rPr lang="en-GB" sz="1600" b="1" i="1" dirty="0"/>
              <a:t>without its own bindings to the this, arguments, super, or </a:t>
            </a:r>
            <a:r>
              <a:rPr lang="en-GB" sz="1600" b="1" i="1" dirty="0" err="1"/>
              <a:t>new.target</a:t>
            </a:r>
            <a:r>
              <a:rPr lang="en-GB" sz="1600" b="1" i="1" dirty="0"/>
              <a:t> keywords</a:t>
            </a:r>
            <a:r>
              <a:rPr lang="en-GB" sz="1600" i="1" dirty="0"/>
              <a:t>. Arrow function expressions are ill suited as methods, and they cannot be used as constructors.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B9E5A-DCF3-4F43-966F-945CF4A2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4" y="3387488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262626"/>
                </a:solidFill>
              </a:rPr>
              <a:t>Array.Filter</a:t>
            </a:r>
            <a:r>
              <a:rPr lang="en-GB" dirty="0">
                <a:solidFill>
                  <a:srgbClr val="262626"/>
                </a:solidFill>
              </a:rPr>
              <a:t>()</a:t>
            </a:r>
          </a:p>
          <a:p>
            <a:pPr lvl="1"/>
            <a:r>
              <a:rPr lang="en-GB" sz="1600" i="1" dirty="0"/>
              <a:t>The filter() method </a:t>
            </a:r>
            <a:r>
              <a:rPr lang="en-GB" sz="1600" b="1" i="1" dirty="0"/>
              <a:t>creates a new array with all elements that pass the test</a:t>
            </a:r>
            <a:r>
              <a:rPr lang="en-GB" sz="1600" i="1" dirty="0"/>
              <a:t> implemented by the provided function.</a:t>
            </a:r>
          </a:p>
          <a:p>
            <a:pPr lvl="1"/>
            <a:r>
              <a:rPr lang="en-GB" sz="1600" i="1" dirty="0"/>
              <a:t>Test are often written as arrow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59DAAD-EC88-0046-BDCC-5842EF14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27" y="2961939"/>
            <a:ext cx="5891949" cy="28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89455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Templates for Starting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6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Four Components: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App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Top level component, responsible for calling Grid and Options Components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Interacts with “Game Of Life” engine and passes data to child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Grid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grid and loops through each cell, passing to the Cell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Cell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cell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Handles displaying FORM for user interaction (introduced in final demo)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 minimal feature set to implement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ES6 features (arrow functions)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Keep things as simple as possible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Try not to use Redux and/or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5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59294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Functional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New way to create React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‘React Hooks’ give comparable feature set to class life cycle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ES6 feature, requires Babel to compile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8F6A11-2A59-4547-94D5-E3AC24A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52" y="3602502"/>
            <a:ext cx="4338747" cy="2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2090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Single File Components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Template 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Component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Style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5FA002-3F64-0346-A6F1-EB457607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01" y="1825625"/>
            <a:ext cx="2565788" cy="3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the “Game Engine” initial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the initial state in a dynamically sized grid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Apply the “Game Engine” rules, displaying the evolving game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Add the UI to change the initial state, and restart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Displaying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Create the default projects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Deleting the default components / assets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Create the required components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Grid and Cell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a copy of the “Game Engine” into project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Integrate the “Game Engine” into the App component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Passing data to the Grid component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9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5874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Display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C4EA2-0254-0E4D-B529-47C58D60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53D38-8E6C-E540-8D4C-575EA667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2828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Apply ‘CSS Grid’ to existing Grid/Cell HTML </a:t>
            </a:r>
            <a:r>
              <a:rPr lang="en-GB" dirty="0" err="1">
                <a:solidFill>
                  <a:srgbClr val="262626"/>
                </a:solidFill>
              </a:rPr>
              <a:t>Div’s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Great Resource: </a:t>
            </a:r>
            <a:r>
              <a:rPr lang="en-GB" dirty="0">
                <a:hlinkClick r:id="rId2"/>
              </a:rPr>
              <a:t>https://gridbyexample.com/examples/</a:t>
            </a:r>
            <a:endParaRPr lang="en-GB" dirty="0">
              <a:solidFill>
                <a:srgbClr val="262626"/>
              </a:solidFill>
            </a:endParaRP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Dynamically calculate grid dimensions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“Game Of Life” examples have different number of rows / columns</a:t>
            </a:r>
          </a:p>
          <a:p>
            <a:endParaRPr lang="en-GB" sz="1000" dirty="0">
              <a:solidFill>
                <a:srgbClr val="262626"/>
              </a:solidFill>
            </a:endParaRP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6680A308-E9A6-F04A-B8D5-FF7586EC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04" y="4299515"/>
            <a:ext cx="1041400" cy="1041400"/>
          </a:xfrm>
          <a:prstGeom prst="rect">
            <a:avLst/>
          </a:prstGeom>
        </p:spPr>
      </p:pic>
      <p:pic>
        <p:nvPicPr>
          <p:cNvPr id="10" name="Picture 9" descr="A black and white tiled floor&#10;&#10;Description automatically generated">
            <a:extLst>
              <a:ext uri="{FF2B5EF4-FFF2-40B4-BE49-F238E27FC236}">
                <a16:creationId xmlns:a16="http://schemas.microsoft.com/office/drawing/2014/main" id="{EFD3C691-E797-E445-93EE-F038D639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99515"/>
            <a:ext cx="1041400" cy="104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3622A-9F29-5849-B15F-577CFB218821}"/>
              </a:ext>
            </a:extLst>
          </p:cNvPr>
          <p:cNvSpPr txBox="1"/>
          <p:nvPr/>
        </p:nvSpPr>
        <p:spPr>
          <a:xfrm>
            <a:off x="5271118" y="4635549"/>
            <a:ext cx="56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7C00A-4069-404F-B063-0390A3AB5619}"/>
              </a:ext>
            </a:extLst>
          </p:cNvPr>
          <p:cNvSpPr txBox="1"/>
          <p:nvPr/>
        </p:nvSpPr>
        <p:spPr>
          <a:xfrm>
            <a:off x="4076247" y="5343249"/>
            <a:ext cx="8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5x5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C3C2E-95B9-3148-ACEA-CCC13E4BFC40}"/>
              </a:ext>
            </a:extLst>
          </p:cNvPr>
          <p:cNvSpPr txBox="1"/>
          <p:nvPr/>
        </p:nvSpPr>
        <p:spPr>
          <a:xfrm>
            <a:off x="6217209" y="5340915"/>
            <a:ext cx="7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17x17</a:t>
            </a:r>
          </a:p>
        </p:txBody>
      </p:sp>
    </p:spTree>
    <p:extLst>
      <p:ext uri="{BB962C8B-B14F-4D97-AF65-F5344CB8AC3E}">
        <p14:creationId xmlns:p14="http://schemas.microsoft.com/office/powerpoint/2010/main" val="2673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9783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–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AC9BB-0730-8F47-977F-9D359B42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62B5A-0BE9-6C4B-A40B-B42EAB061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5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9909E-24ED-BE45-A6BA-48F0B32B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15974-FBAB-2344-BC7C-96C112E84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495568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State Change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Create an instance of a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Populate the required data and add to local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Bind the state tracked data to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Render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Respond to an event, updating the data held in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React/Vue re-renders the template, with the updated data</a:t>
            </a:r>
          </a:p>
          <a:p>
            <a:pPr lvl="1"/>
            <a:r>
              <a:rPr lang="en-GB" i="1" dirty="0">
                <a:solidFill>
                  <a:srgbClr val="262626"/>
                </a:solidFill>
              </a:rPr>
              <a:t>Using a shadow DOM and tracked ‘keys’ to reduce changes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 Hooks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Introduced in React 16.8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Uses the naming convention “use….”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Functional Components are now as powerful as Class Components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530B9-F0DB-3147-9B89-65E6EF66A082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React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4498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useState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Provide an initial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Returns instance of value and function to set new value (state)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C8010-FC1E-A44D-9DB9-1CB174BD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5" y="3224035"/>
            <a:ext cx="6331113" cy="2439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80658-B134-684E-AB97-1B7A15D85CAD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62975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useEffect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Use for ‘Side Effects’ (i.e. HTTP Calls, scheduling calls)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Similar to class component life cycle events “</a:t>
            </a:r>
            <a:r>
              <a:rPr lang="en-GB" sz="2000" dirty="0" err="1">
                <a:solidFill>
                  <a:srgbClr val="262626"/>
                </a:solidFill>
              </a:rPr>
              <a:t>componentDidMount</a:t>
            </a:r>
            <a:r>
              <a:rPr lang="en-GB" sz="2000" dirty="0">
                <a:solidFill>
                  <a:srgbClr val="262626"/>
                </a:solidFill>
              </a:rPr>
              <a:t>”, “</a:t>
            </a:r>
            <a:r>
              <a:rPr lang="en-GB" sz="2000" dirty="0" err="1">
                <a:solidFill>
                  <a:srgbClr val="262626"/>
                </a:solidFill>
              </a:rPr>
              <a:t>componentDidUpdate</a:t>
            </a:r>
            <a:r>
              <a:rPr lang="en-GB" sz="2000" dirty="0">
                <a:solidFill>
                  <a:srgbClr val="262626"/>
                </a:solidFill>
              </a:rPr>
              <a:t>” and “</a:t>
            </a:r>
            <a:r>
              <a:rPr lang="en-GB" sz="2000" dirty="0" err="1">
                <a:solidFill>
                  <a:srgbClr val="262626"/>
                </a:solidFill>
              </a:rPr>
              <a:t>componentWillUnmount</a:t>
            </a:r>
            <a:r>
              <a:rPr lang="en-GB" sz="2000" dirty="0">
                <a:solidFill>
                  <a:srgbClr val="262626"/>
                </a:solidFill>
              </a:rPr>
              <a:t>” combined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B5239-1A30-884E-9D97-3ED3862F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27" y="3248808"/>
            <a:ext cx="5524733" cy="2744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AB804-F3DF-084D-ACDC-17EF5977FB26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8792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15979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Uses life cycle events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Created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 err="1">
                <a:solidFill>
                  <a:srgbClr val="262626"/>
                </a:solidFill>
              </a:rPr>
              <a:t>beforeDestroy</a:t>
            </a:r>
            <a:endParaRPr lang="en-GB" dirty="0">
              <a:solidFill>
                <a:srgbClr val="26262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8211D-B60C-594A-BB3E-598203CB78B8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Vue Documentation</a:t>
            </a: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2712-AD04-1A40-B889-8D582C4F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09" y="1822739"/>
            <a:ext cx="467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</a:t>
            </a:r>
          </a:p>
          <a:p>
            <a:endParaRPr lang="en-GB" sz="2000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 descr="A picture containing crossword puzzle, indoor, shoji, next&#10;&#10;Description automatically generated">
            <a:extLst>
              <a:ext uri="{FF2B5EF4-FFF2-40B4-BE49-F238E27FC236}">
                <a16:creationId xmlns:a16="http://schemas.microsoft.com/office/drawing/2014/main" id="{ED4B7B25-898E-7347-9403-10C9B3C6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66" y="3316411"/>
            <a:ext cx="2327237" cy="2304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70632-5999-814A-8FE5-9B5A23C2A04C}"/>
              </a:ext>
            </a:extLst>
          </p:cNvPr>
          <p:cNvSpPr txBox="1"/>
          <p:nvPr/>
        </p:nvSpPr>
        <p:spPr>
          <a:xfrm>
            <a:off x="4888099" y="3830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1C61D-CC69-3D42-87C4-D433D78A788D}"/>
              </a:ext>
            </a:extLst>
          </p:cNvPr>
          <p:cNvSpPr txBox="1"/>
          <p:nvPr/>
        </p:nvSpPr>
        <p:spPr>
          <a:xfrm>
            <a:off x="5339441" y="382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CF204-BDEA-FA43-8B2F-ADE28FAD5A2D}"/>
              </a:ext>
            </a:extLst>
          </p:cNvPr>
          <p:cNvSpPr txBox="1"/>
          <p:nvPr/>
        </p:nvSpPr>
        <p:spPr>
          <a:xfrm>
            <a:off x="5784711" y="428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F0F3-BE0A-6B46-B279-A7B2FD866824}"/>
              </a:ext>
            </a:extLst>
          </p:cNvPr>
          <p:cNvSpPr txBox="1"/>
          <p:nvPr/>
        </p:nvSpPr>
        <p:spPr>
          <a:xfrm>
            <a:off x="5790783" y="383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538AF-A181-0540-BBBF-700E65D93637}"/>
              </a:ext>
            </a:extLst>
          </p:cNvPr>
          <p:cNvSpPr txBox="1"/>
          <p:nvPr/>
        </p:nvSpPr>
        <p:spPr>
          <a:xfrm>
            <a:off x="4887477" y="4299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76C29-F2B5-1049-B2A8-10F5B00C4D79}"/>
              </a:ext>
            </a:extLst>
          </p:cNvPr>
          <p:cNvSpPr txBox="1"/>
          <p:nvPr/>
        </p:nvSpPr>
        <p:spPr>
          <a:xfrm>
            <a:off x="4888099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A4A99-EF27-D94C-9D5E-C14999D2668E}"/>
              </a:ext>
            </a:extLst>
          </p:cNvPr>
          <p:cNvSpPr txBox="1"/>
          <p:nvPr/>
        </p:nvSpPr>
        <p:spPr>
          <a:xfrm>
            <a:off x="5339441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C1E93-0641-4343-8457-1945B1350A81}"/>
              </a:ext>
            </a:extLst>
          </p:cNvPr>
          <p:cNvSpPr txBox="1"/>
          <p:nvPr/>
        </p:nvSpPr>
        <p:spPr>
          <a:xfrm>
            <a:off x="5790053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79683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the “Game Engine” rules, displaying the evolving game state</a:t>
            </a:r>
          </a:p>
          <a:p>
            <a:endParaRPr lang="en-GB" sz="2000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1D581-62D1-BD41-8C6C-E5C7412D4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F8613-639C-E948-913C-8FC590A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FDD8E-9D77-214E-82E5-513585B45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459" y="357630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99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903E9-8D60-8646-ADB7-2F56300E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3F04D-05B1-794D-A494-6447B1F02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19F05F-FA12-1C40-B7B1-11DB72140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8459" y="357630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7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Add new component: 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1"/>
            <a:endParaRPr lang="en-GB" sz="16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Inter-component Communication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Parent to sibling </a:t>
            </a:r>
            <a:r>
              <a:rPr lang="en-GB">
                <a:solidFill>
                  <a:srgbClr val="262626"/>
                </a:solidFill>
              </a:rPr>
              <a:t>or sibling </a:t>
            </a:r>
            <a:r>
              <a:rPr lang="en-GB" dirty="0">
                <a:solidFill>
                  <a:srgbClr val="262626"/>
                </a:solidFill>
              </a:rPr>
              <a:t>to parent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Local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Sibling to sibling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Redux 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97F7C-CFCF-014D-8E49-812524B3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194" y="1690688"/>
            <a:ext cx="2288162" cy="2258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1EFCD-AAD8-0F4D-B0C4-2F11C9CF8326}"/>
              </a:ext>
            </a:extLst>
          </p:cNvPr>
          <p:cNvSpPr txBox="1"/>
          <p:nvPr/>
        </p:nvSpPr>
        <p:spPr>
          <a:xfrm>
            <a:off x="9344810" y="3949420"/>
            <a:ext cx="159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Design skills optional</a:t>
            </a:r>
          </a:p>
        </p:txBody>
      </p:sp>
    </p:spTree>
    <p:extLst>
      <p:ext uri="{BB962C8B-B14F-4D97-AF65-F5344CB8AC3E}">
        <p14:creationId xmlns:p14="http://schemas.microsoft.com/office/powerpoint/2010/main" val="3015182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Functions passed in from parent as props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14724-F853-BA4F-9093-20CA78FB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2849432"/>
            <a:ext cx="38608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7AD50-BEB0-BD47-881C-612DE538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40" y="2849432"/>
            <a:ext cx="3489861" cy="1955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53C13-1D96-044F-AD6B-188BA6DAD08B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4"/>
              </a:rPr>
              <a:t>React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49999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990062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React: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6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Vue: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Initial state passed in as props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Events emitted to parent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50955-83DF-4049-BFE6-D8F0BACE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67" y="1993900"/>
            <a:ext cx="4533900" cy="287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04C65-AC8D-D142-85B3-0C57DB8697E5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Vue Forums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2360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2" y="619676"/>
            <a:ext cx="950976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6 – Vue: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40E71-A218-2548-B0D8-B2A3A5CD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571" y="449249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22415-0AB0-C044-A0BB-9A52C4427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CD3F3-D72E-BB47-9BF7-D6DCA741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027CA0-EA51-194B-987A-B5BA9A24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8459" y="357630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0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35110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Vue and React are very similar</a:t>
            </a:r>
          </a:p>
          <a:p>
            <a:pPr lvl="1"/>
            <a:r>
              <a:rPr lang="en-GB" sz="2000" dirty="0"/>
              <a:t>Both were easy to pick up</a:t>
            </a:r>
          </a:p>
          <a:p>
            <a:pPr lvl="1"/>
            <a:endParaRPr lang="en-GB" sz="1000" dirty="0"/>
          </a:p>
          <a:p>
            <a:r>
              <a:rPr lang="en-GB" dirty="0"/>
              <a:t>React Event hooks work really well</a:t>
            </a:r>
          </a:p>
          <a:p>
            <a:endParaRPr lang="en-GB" sz="1000" dirty="0"/>
          </a:p>
          <a:p>
            <a:r>
              <a:rPr lang="en-GB" dirty="0"/>
              <a:t>Feels easier passing functions into react</a:t>
            </a:r>
          </a:p>
          <a:p>
            <a:pPr lvl="1"/>
            <a:r>
              <a:rPr lang="en-GB" sz="2000" dirty="0"/>
              <a:t>Compared to Vue emitting events</a:t>
            </a:r>
          </a:p>
          <a:p>
            <a:pPr lvl="1"/>
            <a:endParaRPr lang="en-GB" sz="1000" dirty="0"/>
          </a:p>
          <a:p>
            <a:r>
              <a:rPr lang="en-GB" dirty="0"/>
              <a:t>I think I actually prefer React (a surprise)</a:t>
            </a:r>
          </a:p>
          <a:p>
            <a:pPr lvl="1"/>
            <a:r>
              <a:rPr lang="en-GB" sz="2000" dirty="0"/>
              <a:t>I still have a love/hate relationship with </a:t>
            </a:r>
            <a:r>
              <a:rPr lang="en-GB" sz="2000" dirty="0" err="1"/>
              <a:t>Javascript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</a:t>
            </a:r>
            <a:r>
              <a:rPr lang="en-GB" dirty="0"/>
              <a:t>At each step in time, the following transitions occur: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8946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https://github.com/Paul-Hadfield/GameOfLife-Talk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33EBD-EEA6-C349-BC3E-D1384B09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568" y="4173239"/>
            <a:ext cx="1322518" cy="1253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516A5-6216-FB4D-9855-5A01636C65A7}"/>
              </a:ext>
            </a:extLst>
          </p:cNvPr>
          <p:cNvSpPr txBox="1"/>
          <p:nvPr/>
        </p:nvSpPr>
        <p:spPr>
          <a:xfrm>
            <a:off x="5353724" y="46151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C6D29-4E25-4F49-B5D3-9A709439482A}"/>
              </a:ext>
            </a:extLst>
          </p:cNvPr>
          <p:cNvSpPr txBox="1"/>
          <p:nvPr/>
        </p:nvSpPr>
        <p:spPr>
          <a:xfrm>
            <a:off x="5730241" y="4615159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210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CD0E9-169D-764E-A2EF-3E2B3E18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44" y="4196396"/>
            <a:ext cx="1258166" cy="1253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A57DE-4D83-5841-9FB4-4631132B87CF}"/>
              </a:ext>
            </a:extLst>
          </p:cNvPr>
          <p:cNvSpPr txBox="1"/>
          <p:nvPr/>
        </p:nvSpPr>
        <p:spPr>
          <a:xfrm>
            <a:off x="5388806" y="4638316"/>
            <a:ext cx="29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52594-9165-D945-817A-552EA650B022}"/>
              </a:ext>
            </a:extLst>
          </p:cNvPr>
          <p:cNvSpPr txBox="1"/>
          <p:nvPr/>
        </p:nvSpPr>
        <p:spPr>
          <a:xfrm>
            <a:off x="5008594" y="4638316"/>
            <a:ext cx="27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37FCE-9FA2-3F44-BFF5-394C54EE78F5}"/>
              </a:ext>
            </a:extLst>
          </p:cNvPr>
          <p:cNvSpPr txBox="1"/>
          <p:nvPr/>
        </p:nvSpPr>
        <p:spPr>
          <a:xfrm>
            <a:off x="5769018" y="4638316"/>
            <a:ext cx="2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493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picture containing indoor, crossword puzzle, wall&#10;&#10;Description automatically generated">
            <a:extLst>
              <a:ext uri="{FF2B5EF4-FFF2-40B4-BE49-F238E27FC236}">
                <a16:creationId xmlns:a16="http://schemas.microsoft.com/office/drawing/2014/main" id="{6BFDAC3E-DDEF-A345-A440-6E1820EC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76" y="4526314"/>
            <a:ext cx="1248617" cy="1253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1E545-4E6A-3048-BEB3-F236C390245E}"/>
              </a:ext>
            </a:extLst>
          </p:cNvPr>
          <p:cNvSpPr txBox="1"/>
          <p:nvPr/>
        </p:nvSpPr>
        <p:spPr>
          <a:xfrm>
            <a:off x="5266885" y="511530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778D1-C605-F044-9E82-9F397DA29F04}"/>
              </a:ext>
            </a:extLst>
          </p:cNvPr>
          <p:cNvSpPr txBox="1"/>
          <p:nvPr/>
        </p:nvSpPr>
        <p:spPr>
          <a:xfrm>
            <a:off x="4955214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3777A-7C3F-2840-8269-60FAEB79C3AF}"/>
              </a:ext>
            </a:extLst>
          </p:cNvPr>
          <p:cNvSpPr txBox="1"/>
          <p:nvPr/>
        </p:nvSpPr>
        <p:spPr>
          <a:xfrm>
            <a:off x="5252382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B1B78-A6F6-1B42-BF0F-095A86CDDFC3}"/>
              </a:ext>
            </a:extLst>
          </p:cNvPr>
          <p:cNvSpPr txBox="1"/>
          <p:nvPr/>
        </p:nvSpPr>
        <p:spPr>
          <a:xfrm>
            <a:off x="5535826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EA990-6C3A-5741-96EC-4AEA7C5B3889}"/>
              </a:ext>
            </a:extLst>
          </p:cNvPr>
          <p:cNvSpPr txBox="1"/>
          <p:nvPr/>
        </p:nvSpPr>
        <p:spPr>
          <a:xfrm>
            <a:off x="5556741" y="5114465"/>
            <a:ext cx="25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92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6AAD8-8692-7B45-8B64-723A8215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5" y="4779473"/>
            <a:ext cx="1242903" cy="1253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39E4D9-37DA-424C-8DA6-88886EECD1D1}"/>
              </a:ext>
            </a:extLst>
          </p:cNvPr>
          <p:cNvSpPr/>
          <p:nvPr/>
        </p:nvSpPr>
        <p:spPr>
          <a:xfrm>
            <a:off x="5383380" y="524367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7F869-0E64-8845-BD9C-6AC54E617FC6}"/>
              </a:ext>
            </a:extLst>
          </p:cNvPr>
          <p:cNvSpPr txBox="1"/>
          <p:nvPr/>
        </p:nvSpPr>
        <p:spPr>
          <a:xfrm>
            <a:off x="4994658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46B5B-7FBF-0B41-ADF6-7993614F869B}"/>
              </a:ext>
            </a:extLst>
          </p:cNvPr>
          <p:cNvSpPr txBox="1"/>
          <p:nvPr/>
        </p:nvSpPr>
        <p:spPr>
          <a:xfrm>
            <a:off x="5376155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3D783-E378-2B4A-8F66-5362C3062E8A}"/>
              </a:ext>
            </a:extLst>
          </p:cNvPr>
          <p:cNvSpPr txBox="1"/>
          <p:nvPr/>
        </p:nvSpPr>
        <p:spPr>
          <a:xfrm>
            <a:off x="5785399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889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1703</Words>
  <Application>Microsoft Macintosh PowerPoint</Application>
  <PresentationFormat>Widescreen</PresentationFormat>
  <Paragraphs>415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What are the rules?</vt:lpstr>
      <vt:lpstr>What are the rules?</vt:lpstr>
      <vt:lpstr>What are the rules?</vt:lpstr>
      <vt:lpstr>What are the rules?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JavaScript Concepts</vt:lpstr>
      <vt:lpstr>JavaScript Concepts</vt:lpstr>
      <vt:lpstr>Determining Live Neighbours</vt:lpstr>
      <vt:lpstr>Determining Live Neighbours</vt:lpstr>
      <vt:lpstr>Templates for Starting Projects</vt:lpstr>
      <vt:lpstr>Architecture: Common Approach</vt:lpstr>
      <vt:lpstr>Architecture: Common Approach</vt:lpstr>
      <vt:lpstr>React Approach</vt:lpstr>
      <vt:lpstr>Vue Approach</vt:lpstr>
      <vt:lpstr>Implementation Steps</vt:lpstr>
      <vt:lpstr>Displaying Initial State</vt:lpstr>
      <vt:lpstr>Demo 1 – Display Initial State</vt:lpstr>
      <vt:lpstr>Implementation Steps</vt:lpstr>
      <vt:lpstr>Implementation Steps</vt:lpstr>
      <vt:lpstr>Styling Components</vt:lpstr>
      <vt:lpstr>Demo 2 – CSS Grid</vt:lpstr>
      <vt:lpstr>Implementation Steps</vt:lpstr>
      <vt:lpstr>Implementation Steps</vt:lpstr>
      <vt:lpstr>State Change 101</vt:lpstr>
      <vt:lpstr>React: Updating State</vt:lpstr>
      <vt:lpstr>React: Updating State</vt:lpstr>
      <vt:lpstr>React: Updating State</vt:lpstr>
      <vt:lpstr>Demo 3 – React: Updating State</vt:lpstr>
      <vt:lpstr>Vue: Updating State</vt:lpstr>
      <vt:lpstr>Demo 4 – Vue: Updating State</vt:lpstr>
      <vt:lpstr>Implementation Steps</vt:lpstr>
      <vt:lpstr>Implementation Steps</vt:lpstr>
      <vt:lpstr>FORM data / User Interaction</vt:lpstr>
      <vt:lpstr>FORM data / User Interaction</vt:lpstr>
      <vt:lpstr>Demo 5 – React: Select “Initial State” UI</vt:lpstr>
      <vt:lpstr>FORM data / User Interaction</vt:lpstr>
      <vt:lpstr>Demo 6 – Vue: Select “Initial State” UI</vt:lpstr>
      <vt:lpstr>Implementation Steps</vt:lpstr>
      <vt:lpstr>Conclusion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40</cp:revision>
  <dcterms:created xsi:type="dcterms:W3CDTF">2019-02-16T11:25:41Z</dcterms:created>
  <dcterms:modified xsi:type="dcterms:W3CDTF">2019-05-22T21:52:52Z</dcterms:modified>
</cp:coreProperties>
</file>