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44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46E5A42-7B8F-4B17-854A-38A3D6703FA6}" type="slidenum">
              <a:t>‹#›</a:t>
            </a:fld>
            <a:endParaRPr lang="en-I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79013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3286D335-BCB1-4DC7-B0AC-21ECFACECCF7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711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IE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9B996F8-A564-43C8-AE58-6A0B529C567E}" type="slidenum">
              <a:t>1</a:t>
            </a:fld>
            <a:endParaRPr lang="en-I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68438" y="1412875"/>
            <a:ext cx="4624387" cy="3470275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332000" y="5113800"/>
            <a:ext cx="4896360" cy="4164840"/>
          </a:xfrm>
        </p:spPr>
        <p:txBody>
          <a:bodyPr wrap="square">
            <a:spAutoFit/>
          </a:bodyPr>
          <a:lstStyle/>
          <a:p>
            <a:pPr marL="0" algn="l" hangingPunct="1">
              <a:lnSpc>
                <a:spcPct val="104000"/>
              </a:lnSpc>
              <a:spcBef>
                <a:spcPts val="448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E" sz="2430">
              <a:solidFill>
                <a:srgbClr val="000000"/>
              </a:solidFill>
              <a:latin typeface="Arial" pitchFamily="34"/>
              <a:ea typeface="SimSun" pitchFamily="2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477B23-AB58-4E7D-9099-135DB46B0A9F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172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225337-77B5-4D25-B440-E599D63C9A20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376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96991F-9C75-4503-ABE8-E16FC8990225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1366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5C8DA4A-7689-4F94-89AE-A6F52F9E2C7C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5069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AA863D8-0491-4192-A3A7-CE157FF80504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9723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E04BE64-A05B-4494-9601-0FC352B812AD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8850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1957388"/>
            <a:ext cx="4210050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100" y="1957388"/>
            <a:ext cx="4210050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E64ADD6-D086-4F87-819C-45AB818C2BA3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7466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4B713D0-6E1E-4353-B86B-3BFCE0FC38CF}" type="slidenum"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5063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11BCFF8-3290-45FB-8B77-622E465B86EB}" type="slidenum"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9125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D0A2A9A-8FA9-4391-8E8A-EDF9E77C9986}" type="slidenum"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858653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9085FF4-A5DC-44A9-91B7-177A75D19DFD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863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C36FC3-36A5-4A43-AF2C-9E1453E0C26B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24623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E4B09A-D44A-4695-8E08-3732D1F014B3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3489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0E3ADE-6791-4EF4-9D62-1993B88A9554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76580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8975" y="957263"/>
            <a:ext cx="2289175" cy="5384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863" y="957263"/>
            <a:ext cx="6716712" cy="538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1D68008-9D0F-4C3E-91B1-A18C7DB22F54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029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13386B-81A6-4ACF-9547-8317E5ED4CF6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39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CC7E76-00C3-4716-9789-20C9D5BE7CB3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603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1EAB45-C649-4755-89C9-02E2AADF2EE2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33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FF5A80-D9AD-4F43-A4C8-A5574B222D44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815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07106-FE27-4D6C-BB5E-102B1C1DFE1A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665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A7F620-46FB-448B-A1CA-F87CA3F988E5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930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6FF57C-8C18-4114-B420-CCC6DD47F296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135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94D9EAC3-580D-40D1-88C9-BE2ADC09D5D6}" type="slidenum"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IE" sz="4400" b="0" i="0" u="none" strike="noStrike" kern="1200">
          <a:ln>
            <a:noFill/>
          </a:ln>
          <a:latin typeface="Arial" pitchFamily="18"/>
          <a:ea typeface="Microsoft YaHei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IE" sz="3200" b="0" i="0" u="none" strike="noStrike" kern="1200">
          <a:ln>
            <a:noFill/>
          </a:ln>
          <a:latin typeface="Arial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360" y="7132680"/>
            <a:ext cx="10076760" cy="423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889FB"/>
          </a:solidFill>
          <a:ln w="3240">
            <a:solidFill>
              <a:srgbClr val="7889FB"/>
            </a:solidFill>
            <a:prstDash val="solid"/>
          </a:ln>
        </p:spPr>
        <p:txBody>
          <a:bodyPr vert="horz" wrap="none" lIns="91440" tIns="45720" rIns="91440" bIns="45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60" y="360"/>
            <a:ext cx="10076760" cy="423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889FB"/>
          </a:solidFill>
          <a:ln w="3240">
            <a:solidFill>
              <a:srgbClr val="7889FB"/>
            </a:solidFill>
            <a:prstDash val="solid"/>
          </a:ln>
        </p:spPr>
        <p:txBody>
          <a:bodyPr vert="horz" wrap="none" lIns="91440" tIns="45720" rIns="91440" bIns="45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169560" y="957600"/>
            <a:ext cx="9090000" cy="5533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Autofit/>
          </a:bodyPr>
          <a:lstStyle/>
          <a:p>
            <a:endParaRPr lang="en-IE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756000" y="1958040"/>
            <a:ext cx="8571960" cy="438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1091880" y="57600"/>
            <a:ext cx="3344759" cy="336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34"/>
                <a:cs typeface="Arial" pitchFamily="34"/>
              </a:rPr>
              <a:t>IBM Lotus Products</a:t>
            </a:r>
          </a:p>
        </p:txBody>
      </p:sp>
      <p:sp>
        <p:nvSpPr>
          <p:cNvPr id="7" name="Freeform 6"/>
          <p:cNvSpPr/>
          <p:nvPr/>
        </p:nvSpPr>
        <p:spPr>
          <a:xfrm>
            <a:off x="6310079" y="7163999"/>
            <a:ext cx="3645719" cy="27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34"/>
                <a:cs typeface="Arial" pitchFamily="34"/>
              </a:rPr>
              <a:t>© 2010 IBM Corporation</a:t>
            </a:r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9327240" y="68040"/>
            <a:ext cx="686160" cy="2732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lide Number Placeholder 8"/>
          <p:cNvSpPr txBox="1">
            <a:spLocks noGrp="1"/>
          </p:cNvSpPr>
          <p:nvPr>
            <p:ph type="sldNum" sz="quarter" idx="4"/>
          </p:nvPr>
        </p:nvSpPr>
        <p:spPr>
          <a:xfrm>
            <a:off x="169560" y="7166160"/>
            <a:ext cx="1109880" cy="353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lvl1pPr marL="0" marR="0" lvl="0" indent="0" algn="l" rtl="0" hangingPunct="1">
              <a:lnSpc>
                <a:spcPct val="104000"/>
              </a:lnSpc>
              <a:spcBef>
                <a:spcPts val="624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000" b="1" i="0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fld id="{456F25D9-612E-4832-B746-2D31660B2DE0}" type="slidenum">
              <a:t>‹#›</a:t>
            </a:fld>
            <a:endParaRPr lang="en-US"/>
          </a:p>
        </p:txBody>
      </p:sp>
      <p:sp>
        <p:nvSpPr>
          <p:cNvPr id="10" name="Footer Placeholder 9"/>
          <p:cNvSpPr txBox="1">
            <a:spLocks noGrp="1"/>
          </p:cNvSpPr>
          <p:nvPr>
            <p:ph type="ftr" sz="quarter" idx="3"/>
          </p:nvPr>
        </p:nvSpPr>
        <p:spPr>
          <a:xfrm>
            <a:off x="1523880" y="7166160"/>
            <a:ext cx="4201920" cy="2754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lvl1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IE" sz="1000" b="0" i="0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r>
              <a:rPr lang="en-IE"/>
              <a:t>IBM Confidential</a:t>
            </a:r>
          </a:p>
        </p:txBody>
      </p:sp>
      <p:sp>
        <p:nvSpPr>
          <p:cNvPr id="11" name="Date Placeholder 10"/>
          <p:cNvSpPr txBox="1">
            <a:spLocks noGrp="1"/>
          </p:cNvSpPr>
          <p:nvPr>
            <p:ph type="dt" sz="half" idx="2"/>
          </p:nvPr>
        </p:nvSpPr>
        <p:spPr>
          <a:xfrm>
            <a:off x="6014520" y="7166160"/>
            <a:ext cx="2145960" cy="2754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lvl1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IE" sz="1000" b="0" i="0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IE"/>
          </a:p>
        </p:txBody>
      </p:sp>
      <p:sp>
        <p:nvSpPr>
          <p:cNvPr id="12" name="Straight Connector 11"/>
          <p:cNvSpPr/>
          <p:nvPr/>
        </p:nvSpPr>
        <p:spPr>
          <a:xfrm>
            <a:off x="1092240" y="162720"/>
            <a:ext cx="0" cy="259200"/>
          </a:xfrm>
          <a:prstGeom prst="line">
            <a:avLst/>
          </a:prstGeom>
          <a:noFill/>
          <a:ln w="9360">
            <a:solidFill>
              <a:srgbClr val="FFFFFF"/>
            </a:solidFill>
            <a:prstDash val="solid"/>
          </a:ln>
        </p:spPr>
        <p:txBody>
          <a:bodyPr vert="horz" wrap="none" lIns="4680" tIns="4680" rIns="4680" bIns="46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>
            <a:off x="1092240" y="7133040"/>
            <a:ext cx="0" cy="211679"/>
          </a:xfrm>
          <a:prstGeom prst="line">
            <a:avLst/>
          </a:prstGeom>
          <a:noFill/>
          <a:ln w="9360">
            <a:solidFill>
              <a:srgbClr val="FFFFFF"/>
            </a:solidFill>
            <a:prstDash val="solid"/>
          </a:ln>
        </p:spPr>
        <p:txBody>
          <a:bodyPr vert="horz" wrap="none" lIns="4680" tIns="4680" rIns="4680" bIns="46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l" rtl="0" hangingPunct="1">
        <a:lnSpc>
          <a:spcPct val="94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E" sz="2800" b="0" i="0" baseline="0">
          <a:ln>
            <a:noFill/>
          </a:ln>
          <a:solidFill>
            <a:srgbClr val="7889FB"/>
          </a:solidFill>
          <a:latin typeface="Arial" pitchFamily="34"/>
          <a:cs typeface="Arial" pitchFamily="34"/>
        </a:defRPr>
      </a:lvl1pPr>
    </p:titleStyle>
    <p:bodyStyle>
      <a:lvl1pPr marL="0" marR="0" indent="0" algn="l" rtl="0" hangingPunct="1">
        <a:lnSpc>
          <a:spcPct val="104000"/>
        </a:lnSpc>
        <a:spcBef>
          <a:spcPts val="1049"/>
        </a:spcBef>
        <a:spcAft>
          <a:spcPts val="448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IE" sz="2400" b="1" i="0" baseline="0">
          <a:ln>
            <a:noFill/>
          </a:ln>
          <a:solidFill>
            <a:srgbClr val="000000"/>
          </a:solidFill>
          <a:latin typeface="Arial" pitchFamily="34"/>
          <a:cs typeface="Arial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2" name="Custom Shape1"/>
          <p:cNvSpPr/>
          <p:nvPr/>
        </p:nvSpPr>
        <p:spPr>
          <a:xfrm>
            <a:off x="97560" y="900000"/>
            <a:ext cx="4473720" cy="303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080" tIns="45720" rIns="91080" bIns="45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E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Paul Kenny – X00107570</a:t>
            </a:r>
          </a:p>
        </p:txBody>
      </p:sp>
      <p:sp>
        <p:nvSpPr>
          <p:cNvPr id="4" name="Text Frame1"/>
          <p:cNvSpPr txBox="1"/>
          <p:nvPr/>
        </p:nvSpPr>
        <p:spPr>
          <a:xfrm>
            <a:off x="4986000" y="1582680"/>
            <a:ext cx="4563720" cy="170364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45720" tIns="45720" rIns="45720" bIns="45720" anchorCtr="0" compatLnSpc="0">
            <a:noAutofit/>
          </a:bodyPr>
          <a:lstStyle/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Accomplishments: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kern="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kern="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Created a Groovy script to:</a:t>
            </a:r>
          </a:p>
          <a:p>
            <a:pPr marL="228600" marR="0" lvl="0" indent="-22860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AutoNum type="arabicPeriod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kern="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Save a Docker image to a </a:t>
            </a:r>
            <a:r>
              <a:rPr lang="en-GB" sz="1200" b="1" kern="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tarball</a:t>
            </a:r>
            <a:r>
              <a:rPr lang="en-GB" sz="1200" b="1" kern="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.</a:t>
            </a:r>
          </a:p>
          <a:p>
            <a:pPr marL="228600" marR="0" lvl="0" indent="-22860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AutoNum type="arabicPeriod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kern="0" baseline="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Untar</a:t>
            </a:r>
            <a:r>
              <a:rPr lang="en-GB" sz="1200" b="1" kern="0" baseline="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the </a:t>
            </a:r>
            <a:r>
              <a:rPr lang="en-GB" sz="1200" b="1" kern="0" baseline="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tarball</a:t>
            </a:r>
            <a:r>
              <a:rPr lang="en-GB" sz="1200" b="1" kern="0" baseline="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.</a:t>
            </a:r>
          </a:p>
          <a:p>
            <a:pPr marL="228600" marR="0" lvl="0" indent="-22860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AutoNum type="arabicPeriod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kern="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Scan the inner </a:t>
            </a:r>
            <a:r>
              <a:rPr lang="en-GB" sz="1200" b="1" kern="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tarballs</a:t>
            </a:r>
            <a:r>
              <a:rPr lang="en-GB" sz="1200" b="1" kern="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for jar files.</a:t>
            </a:r>
          </a:p>
          <a:p>
            <a:pPr marL="228600" marR="0" lvl="0" indent="-22860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AutoNum type="arabicPeriod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kern="0" baseline="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Parse jar file names.</a:t>
            </a: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879"/>
              </a:spcBef>
              <a:spcAft>
                <a:spcPts val="879"/>
              </a:spcAft>
              <a:buNone/>
              <a:tabLst/>
            </a:pPr>
            <a:br>
              <a:rPr lang="en-US" sz="1200" b="0" i="0" u="none" strike="noStrike" kern="0" spc="0" baseline="0" dirty="0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</a:br>
            <a:endParaRPr lang="en-US" sz="1200" b="0" i="0" u="none" strike="noStrike" kern="0" spc="0" baseline="0" dirty="0">
              <a:ln>
                <a:noFill/>
              </a:ln>
              <a:latin typeface="Times New Roman" pitchFamily="18"/>
              <a:ea typeface="Times New Roman" pitchFamily="18"/>
              <a:cs typeface="Times New Roman" pitchFamily="18"/>
            </a:endParaRPr>
          </a:p>
        </p:txBody>
      </p:sp>
      <p:sp>
        <p:nvSpPr>
          <p:cNvPr id="5" name="Text Frame2"/>
          <p:cNvSpPr txBox="1"/>
          <p:nvPr/>
        </p:nvSpPr>
        <p:spPr>
          <a:xfrm>
            <a:off x="4984560" y="3393120"/>
            <a:ext cx="4565160" cy="256700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45720" tIns="45720" rIns="45720" bIns="45720" anchorCtr="0" compatLnSpc="0">
            <a:noAutofit/>
          </a:bodyPr>
          <a:lstStyle/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Upcoming Work: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kern="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228600" marR="0" lvl="0" indent="-22860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AutoNum type="arabicPeriod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kern="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Refine the scanning process.</a:t>
            </a:r>
          </a:p>
          <a:p>
            <a:pPr marL="228600" marR="0" lvl="0" indent="-22860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AutoNum type="arabicPeriod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kern="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Add above functionality to </a:t>
            </a:r>
            <a:r>
              <a:rPr lang="en-GB" sz="1200" b="1" kern="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Gradle</a:t>
            </a:r>
            <a:r>
              <a:rPr lang="en-GB" sz="1200" b="1" kern="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plugin.</a:t>
            </a:r>
          </a:p>
          <a:p>
            <a:pPr marL="228600" marR="0" lvl="0" indent="-22860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AutoNum type="arabicPeriod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kern="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Cross-reference Docker image jars with CVE database.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kern="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kern="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kern="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6" name="Text Frame3"/>
          <p:cNvSpPr txBox="1"/>
          <p:nvPr/>
        </p:nvSpPr>
        <p:spPr>
          <a:xfrm>
            <a:off x="4983480" y="6065965"/>
            <a:ext cx="4566240" cy="99435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45720" tIns="45720" rIns="45720" bIns="45720" anchorCtr="0" compatLnSpc="0">
            <a:noAutofit/>
          </a:bodyPr>
          <a:lstStyle/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Issues/risks:</a:t>
            </a: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Creating</a:t>
            </a:r>
            <a:r>
              <a:rPr lang="en-GB" sz="1200" b="1" i="0" u="none" strike="noStrike" kern="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Docker image </a:t>
            </a:r>
            <a:r>
              <a:rPr lang="en-GB" sz="1200" b="1" i="0" u="none" strike="noStrike" kern="0" spc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tarball</a:t>
            </a:r>
            <a:r>
              <a:rPr lang="en-GB" sz="1200" b="1" i="0" u="none" strike="noStrike" kern="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in Groovy script.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1" kern="0" baseline="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Untarring</a:t>
            </a:r>
            <a:r>
              <a:rPr lang="en-GB" sz="1200" b="1" kern="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Docker image </a:t>
            </a:r>
            <a:r>
              <a:rPr lang="en-GB" sz="1200" b="1" kern="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tarball</a:t>
            </a:r>
            <a:r>
              <a:rPr lang="en-GB" sz="1200" b="1" kern="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completely in Groovy script.</a:t>
            </a: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b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</a:br>
            <a:b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</a:br>
            <a:b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</a:b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432000" marR="0" lvl="0" indent="-21600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32000" algn="l"/>
                <a:tab pos="1346400" algn="l"/>
                <a:tab pos="2260800" algn="l"/>
                <a:tab pos="3175199" algn="l"/>
                <a:tab pos="4089600" algn="l"/>
                <a:tab pos="5004000" algn="l"/>
                <a:tab pos="5918399" algn="l"/>
                <a:tab pos="6832799" algn="l"/>
                <a:tab pos="7747200" algn="l"/>
                <a:tab pos="8661600" algn="l"/>
                <a:tab pos="9576000" algn="l"/>
                <a:tab pos="10490400" algn="l"/>
              </a:tabLst>
            </a:pPr>
            <a:endParaRPr lang="en-US" sz="1200" b="0" i="0" u="none" strike="noStrike" kern="0" spc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248535"/>
              </p:ext>
            </p:extLst>
          </p:nvPr>
        </p:nvGraphicFramePr>
        <p:xfrm>
          <a:off x="4961880" y="585720"/>
          <a:ext cx="4593239" cy="891120"/>
        </p:xfrm>
        <a:graphic>
          <a:graphicData uri="http://schemas.openxmlformats.org/drawingml/2006/table">
            <a:tbl>
              <a:tblPr firstRow="1" bandRow="1"/>
              <a:tblGrid>
                <a:gridCol w="2956679">
                  <a:extLst>
                    <a:ext uri="{9D8B030D-6E8A-4147-A177-3AD203B41FA5}">
                      <a16:colId xmlns:a16="http://schemas.microsoft.com/office/drawing/2014/main" val="1959982"/>
                    </a:ext>
                  </a:extLst>
                </a:gridCol>
                <a:gridCol w="1636560">
                  <a:extLst>
                    <a:ext uri="{9D8B030D-6E8A-4147-A177-3AD203B41FA5}">
                      <a16:colId xmlns:a16="http://schemas.microsoft.com/office/drawing/2014/main" val="3414161054"/>
                    </a:ext>
                  </a:extLst>
                </a:gridCol>
              </a:tblGrid>
              <a:tr h="55584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lang="en-US" sz="1200" b="1" i="0" u="non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Helv" pitchFamily="2"/>
                          <a:ea typeface="Arial" pitchFamily="2"/>
                          <a:cs typeface="Arial" pitchFamily="2"/>
                        </a:defRPr>
                      </a:pPr>
                      <a:r>
                        <a:rPr lang="en-US" sz="1200" b="1" i="0" u="none" strike="noStrike" kern="0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Helv" pitchFamily="18"/>
                          <a:ea typeface="Arial" pitchFamily="2"/>
                          <a:cs typeface="Arial" pitchFamily="2"/>
                        </a:rPr>
                        <a:t>Project Title</a:t>
                      </a:r>
                    </a:p>
                    <a:p>
                      <a:pPr marL="0" marR="0" lvl="0" indent="0" algn="l" rtl="0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lang="en-US" sz="1200" b="1" i="0" u="non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Helv" pitchFamily="2"/>
                          <a:ea typeface="Arial" pitchFamily="2"/>
                          <a:cs typeface="Arial" pitchFamily="2"/>
                        </a:defRPr>
                      </a:pPr>
                      <a:endParaRPr lang="en-US" sz="1200" b="1" i="0" u="none" strike="noStrike" kern="0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Helv" pitchFamily="18"/>
                        <a:ea typeface="Arial" pitchFamily="2"/>
                        <a:cs typeface="Ari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99000"/>
                        </a:lnSpc>
                        <a:spcBef>
                          <a:spcPts val="697"/>
                        </a:spcBef>
                        <a:spcAft>
                          <a:spcPts val="298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lang="en-US" spc="0" baseline="0"/>
                      </a:pPr>
                      <a:r>
                        <a:rPr lang="en-US" sz="1600" b="1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Overall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7340"/>
                  </a:ext>
                </a:extLst>
              </a:tr>
              <a:tr h="29448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IE" sz="16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</a:rPr>
                        <a:t>Security Vulnerabilities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pc="0" baseline="0"/>
                      </a:pPr>
                      <a:r>
                        <a:rPr lang="en-US" sz="1400" b="0" i="0" u="none" strike="noStrike" kern="0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 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8432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609648"/>
              </p:ext>
            </p:extLst>
          </p:nvPr>
        </p:nvGraphicFramePr>
        <p:xfrm>
          <a:off x="174240" y="1391040"/>
          <a:ext cx="4649759" cy="5796000"/>
        </p:xfrm>
        <a:graphic>
          <a:graphicData uri="http://schemas.openxmlformats.org/drawingml/2006/table">
            <a:tbl>
              <a:tblPr/>
              <a:tblGrid>
                <a:gridCol w="1642680">
                  <a:extLst>
                    <a:ext uri="{9D8B030D-6E8A-4147-A177-3AD203B41FA5}">
                      <a16:colId xmlns:a16="http://schemas.microsoft.com/office/drawing/2014/main" val="1796246467"/>
                    </a:ext>
                  </a:extLst>
                </a:gridCol>
                <a:gridCol w="813240">
                  <a:extLst>
                    <a:ext uri="{9D8B030D-6E8A-4147-A177-3AD203B41FA5}">
                      <a16:colId xmlns:a16="http://schemas.microsoft.com/office/drawing/2014/main" val="3928956257"/>
                    </a:ext>
                  </a:extLst>
                </a:gridCol>
                <a:gridCol w="903959">
                  <a:extLst>
                    <a:ext uri="{9D8B030D-6E8A-4147-A177-3AD203B41FA5}">
                      <a16:colId xmlns:a16="http://schemas.microsoft.com/office/drawing/2014/main" val="4215353511"/>
                    </a:ext>
                  </a:extLst>
                </a:gridCol>
                <a:gridCol w="1289880">
                  <a:extLst>
                    <a:ext uri="{9D8B030D-6E8A-4147-A177-3AD203B41FA5}">
                      <a16:colId xmlns:a16="http://schemas.microsoft.com/office/drawing/2014/main" val="246308075"/>
                    </a:ext>
                  </a:extLst>
                </a:gridCol>
              </a:tblGrid>
              <a:tr h="57168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lang="en-US" sz="1400" b="0" i="0" u="non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 Unicode MS" pitchFamily="2"/>
                          <a:cs typeface="Tahoma" pitchFamily="2"/>
                        </a:defRPr>
                      </a:pPr>
                      <a:r>
                        <a:rPr lang="en-US" sz="1400" b="1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lang="en-US" spc="0" baseline="0"/>
                      </a:pPr>
                      <a:r>
                        <a:rPr lang="en-US" sz="1200" b="1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Target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lang="en-US" spc="0" baseline="0"/>
                      </a:pPr>
                      <a:r>
                        <a:rPr lang="en-US" sz="1200" b="1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Actual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lang="en-US" spc="0" baseline="0"/>
                      </a:pPr>
                      <a:r>
                        <a:rPr lang="en-US" sz="1400" b="1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74871"/>
                  </a:ext>
                </a:extLst>
              </a:tr>
              <a:tr h="5598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pc="0" baseline="0"/>
                      </a:pPr>
                      <a:r>
                        <a:rPr lang="en-US" sz="1200" b="0" i="0" u="none" strike="noStrike" kern="0" spc="0" baseline="0">
                          <a:ln>
                            <a:noFill/>
                          </a:ln>
                          <a:latin typeface="Arial" pitchFamily="34"/>
                          <a:ea typeface="Arial Unicode MS" pitchFamily="2"/>
                          <a:cs typeface="Tahoma" pitchFamily="2"/>
                        </a:rPr>
                        <a:t>Use cases and Tech. Arch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pc="0" baseline="0"/>
                      </a:pPr>
                      <a:r>
                        <a:rPr lang="en-US" sz="1200" b="0" i="0" u="none" strike="noStrike" kern="1200" spc="0" baseline="0">
                          <a:ln>
                            <a:noFill/>
                          </a:ln>
                          <a:latin typeface="Arial" pitchFamily="34"/>
                          <a:ea typeface="Microsoft YaHei" pitchFamily="2"/>
                          <a:cs typeface="Mangal" pitchFamily="2"/>
                        </a:rPr>
                        <a:t>16/11/16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99"/>
                        </a:spcBef>
                        <a:spcAft>
                          <a:spcPts val="99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lang="en-US" spc="0" baseline="0"/>
                      </a:pPr>
                      <a:r>
                        <a:rPr lang="en-US" sz="1200" b="0" i="0" u="none" strike="noStrike" kern="0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652678"/>
                  </a:ext>
                </a:extLst>
              </a:tr>
              <a:tr h="7804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pc="0" baseline="0"/>
                      </a:pPr>
                      <a:r>
                        <a:rPr lang="en-US" sz="1200" b="0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Iteration 1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lang="en-US" spc="0" baseline="0"/>
                      </a:pPr>
                      <a:r>
                        <a:rPr lang="en-US" sz="1200" b="0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14/12/16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Completed</a:t>
                      </a:r>
                      <a:endParaRPr lang="en-IE" sz="1800" b="0" i="0" u="none" strike="noStrike" kern="1200" dirty="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846047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pc="0" baseline="0"/>
                      </a:pPr>
                      <a:r>
                        <a:rPr lang="en-US" sz="1200" b="0" i="0" u="none" strike="noStrike" kern="0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Iteration 2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lang="en-US" spc="0" baseline="0"/>
                      </a:pPr>
                      <a:r>
                        <a:rPr lang="en-US" sz="1200" b="0" i="0" u="none" strike="noStrike" kern="0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07/02/17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In progress</a:t>
                      </a:r>
                      <a:endParaRPr lang="en-IE" sz="1800" b="0" i="0" u="none" strike="noStrike" kern="1200" dirty="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831335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7750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709240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565254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463968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028590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145236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217944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608078"/>
                  </a:ext>
                </a:extLst>
              </a:tr>
              <a:tr h="42588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 dirty="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412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Pearl Bas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118</Words>
  <Application>Microsoft Office PowerPoint</Application>
  <PresentationFormat>Custom</PresentationFormat>
  <Paragraphs>67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 Unicode MS</vt:lpstr>
      <vt:lpstr>Microsoft YaHei</vt:lpstr>
      <vt:lpstr>SimSun</vt:lpstr>
      <vt:lpstr>Arial</vt:lpstr>
      <vt:lpstr>Calibri</vt:lpstr>
      <vt:lpstr>Helv</vt:lpstr>
      <vt:lpstr>Lucida Sans Unicode</vt:lpstr>
      <vt:lpstr>Mangal</vt:lpstr>
      <vt:lpstr>StarSymbol</vt:lpstr>
      <vt:lpstr>Tahoma</vt:lpstr>
      <vt:lpstr>Times New Roman</vt:lpstr>
      <vt:lpstr>Default</vt:lpstr>
      <vt:lpstr>Blue Pearl Basic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Kenna</dc:creator>
  <cp:lastModifiedBy>Paul Kenny</cp:lastModifiedBy>
  <cp:revision>42</cp:revision>
  <dcterms:created xsi:type="dcterms:W3CDTF">2014-02-04T22:14:49Z</dcterms:created>
  <dcterms:modified xsi:type="dcterms:W3CDTF">2017-02-07T14:52:43Z</dcterms:modified>
</cp:coreProperties>
</file>