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AFD6-0C04-4B28-8DC2-7838D23CD2A0}" type="datetimeFigureOut">
              <a:rPr lang="en-CA" smtClean="0"/>
              <a:t>2025-04-04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6BE1-F634-4ACE-8363-BEB2F3B28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47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AFD6-0C04-4B28-8DC2-7838D23CD2A0}" type="datetimeFigureOut">
              <a:rPr lang="en-CA" smtClean="0"/>
              <a:t>2025-04-04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6BE1-F634-4ACE-8363-BEB2F3B28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600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AFD6-0C04-4B28-8DC2-7838D23CD2A0}" type="datetimeFigureOut">
              <a:rPr lang="en-CA" smtClean="0"/>
              <a:t>2025-04-04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6BE1-F634-4ACE-8363-BEB2F3B28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48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AFD6-0C04-4B28-8DC2-7838D23CD2A0}" type="datetimeFigureOut">
              <a:rPr lang="en-CA" smtClean="0"/>
              <a:t>2025-04-04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6BE1-F634-4ACE-8363-BEB2F3B28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555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AFD6-0C04-4B28-8DC2-7838D23CD2A0}" type="datetimeFigureOut">
              <a:rPr lang="en-CA" smtClean="0"/>
              <a:t>2025-04-04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6BE1-F634-4ACE-8363-BEB2F3B28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702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AFD6-0C04-4B28-8DC2-7838D23CD2A0}" type="datetimeFigureOut">
              <a:rPr lang="en-CA" smtClean="0"/>
              <a:t>2025-04-04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6BE1-F634-4ACE-8363-BEB2F3B28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703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AFD6-0C04-4B28-8DC2-7838D23CD2A0}" type="datetimeFigureOut">
              <a:rPr lang="en-CA" smtClean="0"/>
              <a:t>2025-04-04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6BE1-F634-4ACE-8363-BEB2F3B28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952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AFD6-0C04-4B28-8DC2-7838D23CD2A0}" type="datetimeFigureOut">
              <a:rPr lang="en-CA" smtClean="0"/>
              <a:t>2025-04-04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6BE1-F634-4ACE-8363-BEB2F3B28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672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AFD6-0C04-4B28-8DC2-7838D23CD2A0}" type="datetimeFigureOut">
              <a:rPr lang="en-CA" smtClean="0"/>
              <a:t>2025-04-04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6BE1-F634-4ACE-8363-BEB2F3B28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397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AFD6-0C04-4B28-8DC2-7838D23CD2A0}" type="datetimeFigureOut">
              <a:rPr lang="en-CA" smtClean="0"/>
              <a:t>2025-04-04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6BE1-F634-4ACE-8363-BEB2F3B28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271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AFD6-0C04-4B28-8DC2-7838D23CD2A0}" type="datetimeFigureOut">
              <a:rPr lang="en-CA" smtClean="0"/>
              <a:t>2025-04-04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B6BE1-F634-4ACE-8363-BEB2F3B28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957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FAFD6-0C04-4B28-8DC2-7838D23CD2A0}" type="datetimeFigureOut">
              <a:rPr lang="en-CA" smtClean="0"/>
              <a:t>2025-04-04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B6BE1-F634-4ACE-8363-BEB2F3B28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217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9282" y="2735333"/>
            <a:ext cx="184730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24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18" y="278371"/>
            <a:ext cx="5715000" cy="5715000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1767954" y="513599"/>
            <a:ext cx="2810641" cy="523220"/>
          </a:xfrm>
          <a:prstGeom prst="rect">
            <a:avLst/>
          </a:prstGeom>
          <a:effectLst>
            <a:glow rad="127000">
              <a:schemeClr val="accent1"/>
            </a:glow>
            <a:outerShdw blurRad="508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31750" h="95250" prst="angle"/>
          </a:sp3d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CONTROLS</a:t>
            </a:r>
            <a:endParaRPr lang="en-US" sz="2800" b="1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1952" y="1620809"/>
            <a:ext cx="394659" cy="369332"/>
          </a:xfrm>
          <a:prstGeom prst="rect">
            <a:avLst/>
          </a:prstGeom>
          <a:ln w="25400">
            <a:solidFill>
              <a:srgbClr val="92D050"/>
            </a:solidFill>
          </a:ln>
          <a:effectLst>
            <a:glow rad="63500">
              <a:srgbClr val="92D050"/>
            </a:glow>
            <a:outerShdw blurRad="508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31750" h="95250" prst="angle"/>
          </a:sp3d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endParaRPr lang="en-US" b="1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20018" y="1651586"/>
            <a:ext cx="407484" cy="307777"/>
          </a:xfrm>
          <a:prstGeom prst="rect">
            <a:avLst/>
          </a:prstGeom>
          <a:effectLst>
            <a:glow rad="127000">
              <a:schemeClr val="accent1"/>
            </a:glow>
            <a:outerShdw blurRad="508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31750" h="95250" prst="angle"/>
          </a:sp3d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  <a:endParaRPr lang="en-US" sz="1400" b="1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20108" y="1620808"/>
            <a:ext cx="396263" cy="369332"/>
          </a:xfrm>
          <a:prstGeom prst="rect">
            <a:avLst/>
          </a:prstGeom>
          <a:ln w="25400">
            <a:solidFill>
              <a:srgbClr val="92D050"/>
            </a:solidFill>
          </a:ln>
          <a:effectLst>
            <a:glow rad="63500">
              <a:srgbClr val="92D050"/>
            </a:glow>
            <a:outerShdw blurRad="508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31750" h="95250" prst="angle"/>
          </a:sp3d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endParaRPr lang="en-US" b="1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Isosceles Triangle 13"/>
          <p:cNvSpPr/>
          <p:nvPr/>
        </p:nvSpPr>
        <p:spPr>
          <a:xfrm>
            <a:off x="1549477" y="1719666"/>
            <a:ext cx="138568" cy="162588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1962455" y="1637794"/>
            <a:ext cx="907749" cy="307777"/>
          </a:xfrm>
          <a:prstGeom prst="rect">
            <a:avLst/>
          </a:prstGeom>
          <a:effectLst>
            <a:glow rad="127000">
              <a:schemeClr val="accent1"/>
            </a:glow>
            <a:outerShdw blurRad="508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31750" h="95250" prst="angle"/>
          </a:sp3d>
        </p:spPr>
        <p:txBody>
          <a:bodyPr wrap="none">
            <a:spAutoFit/>
          </a:bodyPr>
          <a:lstStyle/>
          <a:p>
            <a:r>
              <a:rPr lang="en-US" sz="1400" b="1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MOVE UP</a:t>
            </a:r>
            <a:endParaRPr lang="en-US" sz="1400" b="1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9548" y="2161015"/>
            <a:ext cx="399469" cy="369332"/>
          </a:xfrm>
          <a:prstGeom prst="rect">
            <a:avLst/>
          </a:prstGeom>
          <a:ln w="25400">
            <a:solidFill>
              <a:srgbClr val="92D050"/>
            </a:solidFill>
          </a:ln>
          <a:effectLst>
            <a:glow rad="63500">
              <a:srgbClr val="92D050"/>
            </a:glow>
            <a:outerShdw blurRad="508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31750" h="95250" prst="angle"/>
          </a:sp3d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 </a:t>
            </a:r>
            <a:endParaRPr lang="en-US" b="1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20018" y="2191792"/>
            <a:ext cx="407484" cy="307777"/>
          </a:xfrm>
          <a:prstGeom prst="rect">
            <a:avLst/>
          </a:prstGeom>
          <a:effectLst>
            <a:glow rad="127000">
              <a:schemeClr val="accent1"/>
            </a:glow>
            <a:outerShdw blurRad="508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31750" h="95250" prst="angle"/>
          </a:sp3d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  <a:endParaRPr lang="en-US" sz="1400" b="1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20108" y="2161014"/>
            <a:ext cx="396263" cy="369332"/>
          </a:xfrm>
          <a:prstGeom prst="rect">
            <a:avLst/>
          </a:prstGeom>
          <a:ln w="25400">
            <a:solidFill>
              <a:srgbClr val="92D050"/>
            </a:solidFill>
          </a:ln>
          <a:effectLst>
            <a:glow rad="63500">
              <a:srgbClr val="92D050"/>
            </a:glow>
            <a:outerShdw blurRad="508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31750" h="95250" prst="angle"/>
          </a:sp3d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endParaRPr lang="en-US" b="1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Isosceles Triangle 18"/>
          <p:cNvSpPr/>
          <p:nvPr/>
        </p:nvSpPr>
        <p:spPr>
          <a:xfrm rot="10800000">
            <a:off x="1551763" y="2265968"/>
            <a:ext cx="138568" cy="162588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1962455" y="2191792"/>
            <a:ext cx="1210139" cy="307777"/>
          </a:xfrm>
          <a:prstGeom prst="rect">
            <a:avLst/>
          </a:prstGeom>
          <a:effectLst>
            <a:glow rad="127000">
              <a:schemeClr val="accent1"/>
            </a:glow>
            <a:outerShdw blurRad="508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31750" h="95250" prst="angle"/>
          </a:sp3d>
        </p:spPr>
        <p:txBody>
          <a:bodyPr wrap="none">
            <a:spAutoFit/>
          </a:bodyPr>
          <a:lstStyle/>
          <a:p>
            <a:r>
              <a:rPr lang="en-US" sz="1400" b="1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MOVE DOWN</a:t>
            </a:r>
            <a:endParaRPr lang="en-US" sz="1400" b="1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5911" y="2715013"/>
            <a:ext cx="400700" cy="369332"/>
          </a:xfrm>
          <a:prstGeom prst="rect">
            <a:avLst/>
          </a:prstGeom>
          <a:ln w="25400">
            <a:solidFill>
              <a:srgbClr val="92D050"/>
            </a:solidFill>
          </a:ln>
          <a:effectLst>
            <a:glow rad="63500">
              <a:srgbClr val="92D050"/>
            </a:glow>
            <a:outerShdw blurRad="508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31750" h="95250" prst="angle"/>
          </a:sp3d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20018" y="2745790"/>
            <a:ext cx="407484" cy="307777"/>
          </a:xfrm>
          <a:prstGeom prst="rect">
            <a:avLst/>
          </a:prstGeom>
          <a:effectLst>
            <a:glow rad="127000">
              <a:schemeClr val="accent1"/>
            </a:glow>
            <a:outerShdw blurRad="508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31750" h="95250" prst="angle"/>
          </a:sp3d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  <a:endParaRPr lang="en-US" sz="1400" b="1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20108" y="2715012"/>
            <a:ext cx="396263" cy="369332"/>
          </a:xfrm>
          <a:prstGeom prst="rect">
            <a:avLst/>
          </a:prstGeom>
          <a:ln w="25400">
            <a:solidFill>
              <a:srgbClr val="92D050"/>
            </a:solidFill>
          </a:ln>
          <a:effectLst>
            <a:glow rad="63500">
              <a:srgbClr val="92D050"/>
            </a:glow>
            <a:outerShdw blurRad="508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31750" h="95250" prst="angle"/>
          </a:sp3d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endParaRPr lang="en-US" b="1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Isosceles Triangle 23"/>
          <p:cNvSpPr/>
          <p:nvPr/>
        </p:nvSpPr>
        <p:spPr>
          <a:xfrm rot="5400000">
            <a:off x="1554557" y="2813870"/>
            <a:ext cx="138568" cy="162588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/>
          <p:cNvSpPr/>
          <p:nvPr/>
        </p:nvSpPr>
        <p:spPr>
          <a:xfrm>
            <a:off x="1962455" y="2731998"/>
            <a:ext cx="1159420" cy="307777"/>
          </a:xfrm>
          <a:prstGeom prst="rect">
            <a:avLst/>
          </a:prstGeom>
          <a:effectLst>
            <a:glow rad="127000">
              <a:schemeClr val="accent1"/>
            </a:glow>
            <a:outerShdw blurRad="508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31750" h="95250" prst="angle"/>
          </a:sp3d>
        </p:spPr>
        <p:txBody>
          <a:bodyPr wrap="none">
            <a:spAutoFit/>
          </a:bodyPr>
          <a:lstStyle/>
          <a:p>
            <a:r>
              <a:rPr lang="en-US" sz="1400" b="1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MOVE RIGHT</a:t>
            </a:r>
            <a:endParaRPr lang="en-US" sz="1400" b="1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9399" y="3255219"/>
            <a:ext cx="412292" cy="369332"/>
          </a:xfrm>
          <a:prstGeom prst="rect">
            <a:avLst/>
          </a:prstGeom>
          <a:ln w="25400">
            <a:solidFill>
              <a:srgbClr val="92D050"/>
            </a:solidFill>
          </a:ln>
          <a:effectLst>
            <a:glow rad="63500">
              <a:srgbClr val="92D050"/>
            </a:glow>
            <a:outerShdw blurRad="508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31750" h="95250" prst="angle"/>
          </a:sp3d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endParaRPr lang="en-US" b="1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20018" y="3285996"/>
            <a:ext cx="407484" cy="307777"/>
          </a:xfrm>
          <a:prstGeom prst="rect">
            <a:avLst/>
          </a:prstGeom>
          <a:effectLst>
            <a:glow rad="127000">
              <a:schemeClr val="accent1"/>
            </a:glow>
            <a:outerShdw blurRad="508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31750" h="95250" prst="angle"/>
          </a:sp3d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  <a:endParaRPr lang="en-US" sz="1400" b="1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20108" y="3255218"/>
            <a:ext cx="396263" cy="369332"/>
          </a:xfrm>
          <a:prstGeom prst="rect">
            <a:avLst/>
          </a:prstGeom>
          <a:ln w="25400">
            <a:solidFill>
              <a:srgbClr val="92D050"/>
            </a:solidFill>
          </a:ln>
          <a:effectLst>
            <a:glow rad="63500">
              <a:srgbClr val="92D050"/>
            </a:glow>
            <a:outerShdw blurRad="508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31750" h="95250" prst="angle"/>
          </a:sp3d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endParaRPr lang="en-US" b="1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Isosceles Triangle 28"/>
          <p:cNvSpPr/>
          <p:nvPr/>
        </p:nvSpPr>
        <p:spPr>
          <a:xfrm rot="16200000">
            <a:off x="1546683" y="3360172"/>
            <a:ext cx="138568" cy="162588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/>
          <p:cNvSpPr/>
          <p:nvPr/>
        </p:nvSpPr>
        <p:spPr>
          <a:xfrm>
            <a:off x="1962455" y="3285996"/>
            <a:ext cx="1027974" cy="307777"/>
          </a:xfrm>
          <a:prstGeom prst="rect">
            <a:avLst/>
          </a:prstGeom>
          <a:effectLst>
            <a:glow rad="127000">
              <a:schemeClr val="accent1"/>
            </a:glow>
            <a:outerShdw blurRad="508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31750" h="95250" prst="angle"/>
          </a:sp3d>
        </p:spPr>
        <p:txBody>
          <a:bodyPr wrap="none">
            <a:spAutoFit/>
          </a:bodyPr>
          <a:lstStyle/>
          <a:p>
            <a:r>
              <a:rPr lang="en-US" sz="1400" b="1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MOVE LEFT</a:t>
            </a:r>
            <a:endParaRPr lang="en-US" sz="1400" b="1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233231" y="1649823"/>
            <a:ext cx="1014919" cy="307777"/>
          </a:xfrm>
          <a:prstGeom prst="rect">
            <a:avLst/>
          </a:prstGeom>
          <a:ln w="25400">
            <a:solidFill>
              <a:srgbClr val="92D050"/>
            </a:solidFill>
          </a:ln>
          <a:effectLst>
            <a:glow rad="63500">
              <a:srgbClr val="92D050"/>
            </a:glow>
            <a:outerShdw blurRad="508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31750" h="95250" prst="angle"/>
          </a:sp3d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SPACE BAR </a:t>
            </a:r>
            <a:endParaRPr lang="en-US" sz="1400" b="1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87064" y="1664677"/>
            <a:ext cx="1487202" cy="307777"/>
          </a:xfrm>
          <a:prstGeom prst="rect">
            <a:avLst/>
          </a:prstGeom>
          <a:effectLst>
            <a:glow rad="127000">
              <a:schemeClr val="accent1"/>
            </a:glow>
            <a:outerShdw blurRad="508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31750" h="95250" prst="angle"/>
          </a:sp3d>
        </p:spPr>
        <p:txBody>
          <a:bodyPr wrap="none">
            <a:spAutoFit/>
          </a:bodyPr>
          <a:lstStyle/>
          <a:p>
            <a:r>
              <a:rPr lang="en-US" sz="1400" b="1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PRE-INFECT AREA</a:t>
            </a:r>
            <a:endParaRPr lang="en-US" sz="1400" b="1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370713" y="2191792"/>
            <a:ext cx="412292" cy="369332"/>
          </a:xfrm>
          <a:prstGeom prst="rect">
            <a:avLst/>
          </a:prstGeom>
          <a:ln w="25400">
            <a:solidFill>
              <a:srgbClr val="92D050"/>
            </a:solidFill>
          </a:ln>
          <a:effectLst>
            <a:glow rad="63500">
              <a:srgbClr val="92D050"/>
            </a:glow>
            <a:outerShdw blurRad="508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31750" h="95250" prst="angle"/>
          </a:sp3d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 </a:t>
            </a:r>
            <a:endParaRPr lang="en-US" b="1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43611" y="2216848"/>
            <a:ext cx="1730730" cy="307777"/>
          </a:xfrm>
          <a:prstGeom prst="rect">
            <a:avLst/>
          </a:prstGeom>
          <a:effectLst>
            <a:glow rad="127000">
              <a:schemeClr val="accent1"/>
            </a:glow>
            <a:outerShdw blurRad="508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31750" h="95250" prst="angle"/>
          </a:sp3d>
        </p:spPr>
        <p:txBody>
          <a:bodyPr wrap="none">
            <a:spAutoFit/>
          </a:bodyPr>
          <a:lstStyle/>
          <a:p>
            <a:r>
              <a:rPr lang="en-US" sz="1400" b="1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IMMUNIZATION INIT</a:t>
            </a:r>
            <a:endParaRPr lang="en-US" sz="1400" b="1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905" y="2733883"/>
            <a:ext cx="325908" cy="480285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943611" y="2791313"/>
            <a:ext cx="1205010" cy="307777"/>
          </a:xfrm>
          <a:prstGeom prst="rect">
            <a:avLst/>
          </a:prstGeom>
          <a:effectLst>
            <a:glow rad="127000">
              <a:schemeClr val="accent1"/>
            </a:glow>
            <a:outerShdw blurRad="508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31750" h="95250" prst="angle"/>
          </a:sp3d>
        </p:spPr>
        <p:txBody>
          <a:bodyPr wrap="none">
            <a:spAutoFit/>
          </a:bodyPr>
          <a:lstStyle/>
          <a:p>
            <a:r>
              <a:rPr lang="en-US" sz="1400" b="1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SHOOT SLIME</a:t>
            </a:r>
            <a:endParaRPr lang="en-US" sz="1400" b="1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9994" y="3853786"/>
            <a:ext cx="412292" cy="369332"/>
          </a:xfrm>
          <a:prstGeom prst="rect">
            <a:avLst/>
          </a:prstGeom>
          <a:ln w="25400">
            <a:solidFill>
              <a:srgbClr val="92D050"/>
            </a:solidFill>
          </a:ln>
          <a:effectLst>
            <a:glow rad="63500">
              <a:srgbClr val="92D050"/>
            </a:glow>
            <a:outerShdw blurRad="508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31750" h="95250" prst="angle"/>
          </a:sp3d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34101" y="3884563"/>
            <a:ext cx="407484" cy="307777"/>
          </a:xfrm>
          <a:prstGeom prst="rect">
            <a:avLst/>
          </a:prstGeom>
          <a:effectLst>
            <a:glow rad="127000">
              <a:schemeClr val="accent1"/>
            </a:glow>
            <a:outerShdw blurRad="508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31750" h="95250" prst="angle"/>
          </a:sp3d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  <a:endParaRPr lang="en-US" sz="1400" b="1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430986" y="3853785"/>
            <a:ext cx="402674" cy="369332"/>
          </a:xfrm>
          <a:prstGeom prst="rect">
            <a:avLst/>
          </a:prstGeom>
          <a:ln w="25400">
            <a:solidFill>
              <a:srgbClr val="92D050"/>
            </a:solidFill>
          </a:ln>
          <a:effectLst>
            <a:glow rad="63500">
              <a:srgbClr val="92D050"/>
            </a:glow>
            <a:outerShdw blurRad="508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31750" h="95250" prst="angle"/>
          </a:sp3d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 </a:t>
            </a:r>
            <a:endParaRPr lang="en-US" b="1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976538" y="3870771"/>
            <a:ext cx="2436757" cy="307777"/>
          </a:xfrm>
          <a:prstGeom prst="rect">
            <a:avLst/>
          </a:prstGeom>
          <a:effectLst>
            <a:glow rad="127000">
              <a:schemeClr val="accent1"/>
            </a:glow>
            <a:outerShdw blurRad="508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31750" h="95250" prst="angle"/>
          </a:sp3d>
        </p:spPr>
        <p:txBody>
          <a:bodyPr wrap="none">
            <a:spAutoFit/>
          </a:bodyPr>
          <a:lstStyle/>
          <a:p>
            <a:r>
              <a:rPr lang="en-US" sz="1400" b="1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TELEPORT TO SLIME POSITION</a:t>
            </a:r>
            <a:endParaRPr lang="en-US" sz="1400" b="1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363" y="320040"/>
            <a:ext cx="5715000" cy="5715000"/>
          </a:xfrm>
          <a:prstGeom prst="rect">
            <a:avLst/>
          </a:prstGeom>
          <a:ln>
            <a:noFill/>
          </a:ln>
        </p:spPr>
      </p:pic>
      <p:sp>
        <p:nvSpPr>
          <p:cNvPr id="46" name="Rectangle 45"/>
          <p:cNvSpPr/>
          <p:nvPr/>
        </p:nvSpPr>
        <p:spPr>
          <a:xfrm>
            <a:off x="7060807" y="525174"/>
            <a:ext cx="4061689" cy="523220"/>
          </a:xfrm>
          <a:prstGeom prst="rect">
            <a:avLst/>
          </a:prstGeom>
          <a:effectLst>
            <a:glow rad="127000">
              <a:schemeClr val="accent1"/>
            </a:glow>
            <a:outerShdw blurRad="508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31750" h="95250" prst="angle"/>
          </a:sp3d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PLAY INSTRUCTION</a:t>
            </a:r>
            <a:endParaRPr lang="en-US" sz="2800" b="1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493409" y="1146752"/>
            <a:ext cx="4750211" cy="307777"/>
          </a:xfrm>
          <a:prstGeom prst="rect">
            <a:avLst/>
          </a:prstGeom>
          <a:effectLst>
            <a:glow rad="127000">
              <a:schemeClr val="accent1"/>
            </a:glow>
            <a:outerShdw blurRad="508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31750" h="95250" prst="angle"/>
          </a:sp3d>
        </p:spPr>
        <p:txBody>
          <a:bodyPr wrap="none">
            <a:spAutoFit/>
          </a:bodyPr>
          <a:lstStyle/>
          <a:p>
            <a:r>
              <a:rPr lang="en-US" sz="14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1400" b="1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THE GOAL IS TO REACH THE TARGET IMMUNE PERCENTAGE</a:t>
            </a:r>
            <a:endParaRPr lang="en-US" sz="1400" b="1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493409" y="1567329"/>
            <a:ext cx="4940199" cy="307777"/>
          </a:xfrm>
          <a:prstGeom prst="rect">
            <a:avLst/>
          </a:prstGeom>
          <a:effectLst>
            <a:glow rad="127000">
              <a:schemeClr val="accent1"/>
            </a:glow>
            <a:outerShdw blurRad="508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31750" h="95250" prst="angle"/>
          </a:sp3d>
        </p:spPr>
        <p:txBody>
          <a:bodyPr wrap="none">
            <a:spAutoFit/>
          </a:bodyPr>
          <a:lstStyle/>
          <a:p>
            <a:r>
              <a:rPr lang="en-US" sz="1400" b="1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PRE-INFECT THE AREA BY PRESSING THE                             THEN </a:t>
            </a:r>
            <a:endParaRPr lang="en-US" sz="1400" b="1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691528" y="2180270"/>
            <a:ext cx="4004494" cy="276999"/>
          </a:xfrm>
          <a:prstGeom prst="rect">
            <a:avLst/>
          </a:prstGeom>
          <a:effectLst>
            <a:glow rad="127000">
              <a:schemeClr val="accent1"/>
            </a:glow>
            <a:outerShdw blurRad="508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31750" h="95250" prst="angle"/>
          </a:sp3d>
        </p:spPr>
        <p:txBody>
          <a:bodyPr wrap="none">
            <a:spAutoFit/>
          </a:bodyPr>
          <a:lstStyle/>
          <a:p>
            <a:r>
              <a:rPr lang="en-US" sz="1200" b="1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2.1 PRE-INFECTED AREA CAN BE ERASED BY WBC COLLISION</a:t>
            </a:r>
            <a:endParaRPr lang="en-US" sz="1200" b="1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801405" y="1584754"/>
            <a:ext cx="952951" cy="276999"/>
          </a:xfrm>
          <a:prstGeom prst="rect">
            <a:avLst/>
          </a:prstGeom>
          <a:ln w="25400">
            <a:solidFill>
              <a:srgbClr val="92D050"/>
            </a:solidFill>
          </a:ln>
          <a:effectLst>
            <a:glow rad="63500">
              <a:srgbClr val="92D050"/>
            </a:glow>
            <a:outerShdw blurRad="508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31750" h="95250" prst="angle"/>
          </a:sp3d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SPACE BAR </a:t>
            </a:r>
            <a:endParaRPr lang="en-US" sz="1200" b="1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691528" y="1873364"/>
            <a:ext cx="3485698" cy="307777"/>
          </a:xfrm>
          <a:prstGeom prst="rect">
            <a:avLst/>
          </a:prstGeom>
          <a:effectLst>
            <a:glow rad="127000">
              <a:schemeClr val="accent1"/>
            </a:glow>
            <a:outerShdw blurRad="508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31750" h="95250" prst="angle"/>
          </a:sp3d>
        </p:spPr>
        <p:txBody>
          <a:bodyPr wrap="none">
            <a:spAutoFit/>
          </a:bodyPr>
          <a:lstStyle/>
          <a:p>
            <a:r>
              <a:rPr lang="en-US" sz="1400" b="1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MOVE AWAY FROM THE CURRENT POSITION</a:t>
            </a:r>
            <a:endParaRPr lang="en-US" sz="1400" b="1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691528" y="2485434"/>
            <a:ext cx="4298997" cy="276999"/>
          </a:xfrm>
          <a:prstGeom prst="rect">
            <a:avLst/>
          </a:prstGeom>
          <a:effectLst>
            <a:glow rad="127000">
              <a:schemeClr val="accent1"/>
            </a:glow>
            <a:outerShdw blurRad="508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31750" h="95250" prst="angle"/>
          </a:sp3d>
        </p:spPr>
        <p:txBody>
          <a:bodyPr wrap="none">
            <a:spAutoFit/>
          </a:bodyPr>
          <a:lstStyle/>
          <a:p>
            <a:r>
              <a:rPr lang="en-US" sz="1200" b="1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2.2 </a:t>
            </a:r>
            <a:r>
              <a:rPr lang="en-US" sz="1200" b="1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AFTER </a:t>
            </a:r>
            <a:r>
              <a:rPr lang="en-US" sz="1200" b="1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</a:t>
            </a:r>
            <a:r>
              <a:rPr lang="en-US" sz="1200" b="1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SECONDS THE AREA WILL BE COMPLETELY INFECTED</a:t>
            </a:r>
            <a:endParaRPr lang="en-US" sz="1200" b="1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691527" y="2790598"/>
            <a:ext cx="3926909" cy="276999"/>
          </a:xfrm>
          <a:prstGeom prst="rect">
            <a:avLst/>
          </a:prstGeom>
          <a:effectLst>
            <a:glow rad="127000">
              <a:schemeClr val="accent1"/>
            </a:glow>
            <a:outerShdw blurRad="508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31750" h="95250" prst="angle"/>
          </a:sp3d>
        </p:spPr>
        <p:txBody>
          <a:bodyPr wrap="none">
            <a:spAutoFit/>
          </a:bodyPr>
          <a:lstStyle/>
          <a:p>
            <a:r>
              <a:rPr lang="en-US" sz="1200" b="1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2.3 INFECTED AREA PREVENTS WBC AND XYRUS PRESENCE</a:t>
            </a:r>
            <a:endParaRPr lang="en-US" sz="1200" b="1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493409" y="3082318"/>
            <a:ext cx="4875758" cy="307777"/>
          </a:xfrm>
          <a:prstGeom prst="rect">
            <a:avLst/>
          </a:prstGeom>
          <a:effectLst>
            <a:glow rad="127000">
              <a:schemeClr val="accent1"/>
            </a:glow>
            <a:outerShdw blurRad="508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31750" h="95250" prst="angle"/>
          </a:sp3d>
        </p:spPr>
        <p:txBody>
          <a:bodyPr wrap="none">
            <a:spAutoFit/>
          </a:bodyPr>
          <a:lstStyle/>
          <a:p>
            <a:r>
              <a:rPr lang="en-US" sz="14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1400" b="1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INITIALIZE IMMUNITY BY PRESSING            THEN MOVE AWAY</a:t>
            </a:r>
            <a:endParaRPr lang="en-US" sz="1400" b="1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691528" y="3695259"/>
            <a:ext cx="3406253" cy="276999"/>
          </a:xfrm>
          <a:prstGeom prst="rect">
            <a:avLst/>
          </a:prstGeom>
          <a:effectLst>
            <a:glow rad="127000">
              <a:schemeClr val="accent1"/>
            </a:glow>
            <a:outerShdw blurRad="508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31750" h="95250" prst="angle"/>
          </a:sp3d>
        </p:spPr>
        <p:txBody>
          <a:bodyPr wrap="none">
            <a:spAutoFit/>
          </a:bodyPr>
          <a:lstStyle/>
          <a:p>
            <a:r>
              <a:rPr lang="en-US" sz="12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1200" b="1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.1 AFTER 8 SECONDS THE AREA WILL BE IMMUNE</a:t>
            </a:r>
            <a:endParaRPr lang="en-US" sz="1200" b="1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91528" y="3388353"/>
            <a:ext cx="2491259" cy="307777"/>
          </a:xfrm>
          <a:prstGeom prst="rect">
            <a:avLst/>
          </a:prstGeom>
          <a:effectLst>
            <a:glow rad="127000">
              <a:schemeClr val="accent1"/>
            </a:glow>
            <a:outerShdw blurRad="508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31750" h="95250" prst="angle"/>
          </a:sp3d>
        </p:spPr>
        <p:txBody>
          <a:bodyPr wrap="none">
            <a:spAutoFit/>
          </a:bodyPr>
          <a:lstStyle/>
          <a:p>
            <a:r>
              <a:rPr lang="en-US" sz="1400" b="1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THE CURRENT POSITION</a:t>
            </a:r>
            <a:endParaRPr lang="en-US" sz="1400" b="1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691528" y="4000423"/>
            <a:ext cx="4891980" cy="276999"/>
          </a:xfrm>
          <a:prstGeom prst="rect">
            <a:avLst/>
          </a:prstGeom>
          <a:effectLst>
            <a:glow rad="127000">
              <a:schemeClr val="accent1"/>
            </a:glow>
            <a:outerShdw blurRad="508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31750" h="95250" prst="angle"/>
          </a:sp3d>
        </p:spPr>
        <p:txBody>
          <a:bodyPr wrap="none">
            <a:spAutoFit/>
          </a:bodyPr>
          <a:lstStyle/>
          <a:p>
            <a:r>
              <a:rPr lang="en-US" sz="12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1200" b="1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.2 ALL INFECTED AREA CONNECTED TO IMMUNE AREA WILL BE IMMUNE</a:t>
            </a:r>
            <a:endParaRPr lang="en-US" sz="1200" b="1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9446067" y="3095761"/>
            <a:ext cx="292290" cy="276999"/>
          </a:xfrm>
          <a:prstGeom prst="rect">
            <a:avLst/>
          </a:prstGeom>
          <a:ln w="25400">
            <a:solidFill>
              <a:srgbClr val="92D050"/>
            </a:solidFill>
          </a:ln>
          <a:effectLst>
            <a:glow rad="63500">
              <a:srgbClr val="92D050"/>
            </a:glow>
            <a:outerShdw blurRad="508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31750" h="95250" prst="angle"/>
          </a:sp3d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endParaRPr lang="en-US" sz="1200" b="1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493409" y="4289530"/>
            <a:ext cx="1087605" cy="307777"/>
          </a:xfrm>
          <a:prstGeom prst="rect">
            <a:avLst/>
          </a:prstGeom>
          <a:effectLst>
            <a:glow rad="127000">
              <a:schemeClr val="accent1"/>
            </a:glow>
            <a:outerShdw blurRad="508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31750" h="95250" prst="angle"/>
          </a:sp3d>
        </p:spPr>
        <p:txBody>
          <a:bodyPr wrap="none">
            <a:spAutoFit/>
          </a:bodyPr>
          <a:lstStyle/>
          <a:p>
            <a:r>
              <a:rPr lang="en-US" sz="1400" b="1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DANGERS</a:t>
            </a:r>
            <a:endParaRPr lang="en-US" sz="1400" b="1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691528" y="4566529"/>
            <a:ext cx="3638881" cy="276999"/>
          </a:xfrm>
          <a:prstGeom prst="rect">
            <a:avLst/>
          </a:prstGeom>
          <a:effectLst>
            <a:glow rad="127000">
              <a:schemeClr val="accent1"/>
            </a:glow>
            <a:outerShdw blurRad="508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31750" h="95250" prst="angle"/>
          </a:sp3d>
        </p:spPr>
        <p:txBody>
          <a:bodyPr wrap="none">
            <a:spAutoFit/>
          </a:bodyPr>
          <a:lstStyle/>
          <a:p>
            <a:r>
              <a:rPr lang="en-US" sz="12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1200" b="1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.1 AVOID XYRUS AND WBC COLLISION. COST IS 1 LIFE</a:t>
            </a:r>
            <a:endParaRPr lang="en-US" sz="1200" b="1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691528" y="4871693"/>
            <a:ext cx="3319820" cy="276999"/>
          </a:xfrm>
          <a:prstGeom prst="rect">
            <a:avLst/>
          </a:prstGeom>
          <a:effectLst>
            <a:glow rad="127000">
              <a:schemeClr val="accent1"/>
            </a:glow>
            <a:outerShdw blurRad="508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31750" h="95250" prst="angle"/>
          </a:sp3d>
        </p:spPr>
        <p:txBody>
          <a:bodyPr wrap="none">
            <a:spAutoFit/>
          </a:bodyPr>
          <a:lstStyle/>
          <a:p>
            <a:r>
              <a:rPr lang="en-US" sz="1200" b="1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1200" b="1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.2 AVOID COUNTDOWN TO ZERO. COST IS 1 LIFE</a:t>
            </a:r>
            <a:endParaRPr lang="en-US" sz="1200" b="1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976538" y="5310637"/>
            <a:ext cx="637342" cy="369332"/>
          </a:xfrm>
          <a:prstGeom prst="rect">
            <a:avLst/>
          </a:prstGeom>
          <a:ln w="25400">
            <a:solidFill>
              <a:srgbClr val="92D050"/>
            </a:solidFill>
          </a:ln>
          <a:effectLst>
            <a:glow rad="63500">
              <a:srgbClr val="92D050"/>
            </a:glow>
            <a:outerShdw blurRad="508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31750" h="95250" prst="angle"/>
          </a:sp3d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 </a:t>
            </a:r>
            <a:endParaRPr lang="en-US" b="1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768201" y="5335693"/>
            <a:ext cx="1349408" cy="307777"/>
          </a:xfrm>
          <a:prstGeom prst="rect">
            <a:avLst/>
          </a:prstGeom>
          <a:effectLst>
            <a:glow rad="127000">
              <a:schemeClr val="accent1"/>
            </a:glow>
            <a:outerShdw blurRad="508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31750" h="95250" prst="angle"/>
          </a:sp3d>
        </p:spPr>
        <p:txBody>
          <a:bodyPr wrap="none">
            <a:spAutoFit/>
          </a:bodyPr>
          <a:lstStyle/>
          <a:p>
            <a:r>
              <a:rPr lang="en-US" sz="1400" b="1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 TO MENU</a:t>
            </a:r>
            <a:endParaRPr lang="en-US" sz="1400" b="1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036155" y="5322083"/>
            <a:ext cx="637342" cy="369332"/>
          </a:xfrm>
          <a:prstGeom prst="rect">
            <a:avLst/>
          </a:prstGeom>
          <a:ln w="25400">
            <a:solidFill>
              <a:srgbClr val="92D050"/>
            </a:solidFill>
          </a:ln>
          <a:effectLst>
            <a:glow rad="63500">
              <a:srgbClr val="92D050"/>
            </a:glow>
            <a:outerShdw blurRad="508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31750" h="95250" prst="angle"/>
          </a:sp3d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ESC </a:t>
            </a:r>
            <a:endParaRPr lang="en-US" b="1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8827818" y="5347139"/>
            <a:ext cx="1349408" cy="307777"/>
          </a:xfrm>
          <a:prstGeom prst="rect">
            <a:avLst/>
          </a:prstGeom>
          <a:effectLst>
            <a:glow rad="127000">
              <a:schemeClr val="accent1"/>
            </a:glow>
            <a:outerShdw blurRad="508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w="31750" h="95250" prst="angle"/>
          </a:sp3d>
        </p:spPr>
        <p:txBody>
          <a:bodyPr wrap="none">
            <a:spAutoFit/>
          </a:bodyPr>
          <a:lstStyle/>
          <a:p>
            <a:r>
              <a:rPr lang="en-US" sz="1400" b="1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 TO MENU</a:t>
            </a:r>
            <a:endParaRPr lang="en-US" sz="1400" b="1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0955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164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johnpaulmarte@gmail.com</dc:creator>
  <cp:lastModifiedBy>johnpaulmarte@gmail.com</cp:lastModifiedBy>
  <cp:revision>8</cp:revision>
  <dcterms:created xsi:type="dcterms:W3CDTF">2025-04-04T11:55:30Z</dcterms:created>
  <dcterms:modified xsi:type="dcterms:W3CDTF">2025-04-04T13:30:05Z</dcterms:modified>
</cp:coreProperties>
</file>