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0" r:id="rId7"/>
    <p:sldId id="263"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795F"/>
    <a:srgbClr val="4429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4" autoAdjust="0"/>
    <p:restoredTop sz="94660"/>
  </p:normalViewPr>
  <p:slideViewPr>
    <p:cSldViewPr snapToGrid="0">
      <p:cViewPr varScale="1">
        <p:scale>
          <a:sx n="88" d="100"/>
          <a:sy n="88" d="100"/>
        </p:scale>
        <p:origin x="112" y="2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6000">
                <a:solidFill>
                  <a:schemeClr val="bg1"/>
                </a:solidFill>
              </a:defRPr>
            </a:lvl1pPr>
          </a:lstStyle>
          <a:p>
            <a:r>
              <a:rPr lang="fr-FR"/>
              <a:t>Modifiez le style du titre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‹N°›</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‹N°›</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a:defRPr sz="54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276D79ED-3FA7-4EF8-964B-EB8BCFAB02F8}"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‹N°›</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p:cNvSpPr>
            <a:spLocks noGrp="1"/>
          </p:cNvSpPr>
          <p:nvPr>
            <p:ph type="dt" sz="half" idx="10"/>
          </p:nvPr>
        </p:nvSpPr>
        <p:spPr/>
        <p:txBody>
          <a:bodyPr/>
          <a:lstStyle/>
          <a:p>
            <a:fld id="{276D79ED-3FA7-4EF8-964B-EB8BCFAB02F8}"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‹N°›</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t>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‹N°›</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t>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‹N°›</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‹N°›</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276D79ED-3FA7-4EF8-964B-EB8BCFAB02F8}"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‹N°›</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fr-FR"/>
              <a:t>Modifiez le style du titre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276D79ED-3FA7-4EF8-964B-EB8BCFAB02F8}"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‹N°›</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Text Placeholder 2"/>
          <p:cNvSpPr>
            <a:spLocks noGrp="1"/>
          </p:cNvSpPr>
          <p:nvPr>
            <p:ph type="body" idx="1"/>
          </p:nvPr>
        </p:nvSpPr>
        <p:spPr>
          <a:xfrm>
            <a:off x="838200" y="1789611"/>
            <a:ext cx="10515600" cy="39500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276D79ED-3FA7-4EF8-964B-EB8BCFAB02F8}" type="datetimeFigureOut">
              <a:rPr lang="en-US" smtClean="0"/>
              <a:pPr/>
              <a:t>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C6F12CB2-7F2C-47B9-AE70-22A94B49F233}" type="slidenum">
              <a:rPr lang="en-US" smtClean="0"/>
              <a:pPr/>
              <a:t>‹N°›</a:t>
            </a:fld>
            <a:endParaRPr lang="en-US"/>
          </a:p>
        </p:txBody>
      </p:sp>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chemeClr val="bg1"/>
          </a:solidFill>
          <a:effectLst>
            <a:outerShdw dist="76200" dir="2760000" algn="ctr" rotWithShape="0">
              <a:schemeClr val="tx1">
                <a:lumMod val="75000"/>
                <a:lumOff val="25000"/>
              </a:schemeClr>
            </a:outerShdw>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trello.com/b/cFXR2Fy7/group6project7"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7</a:t>
            </a:r>
          </a:p>
        </p:txBody>
      </p:sp>
      <p:sp>
        <p:nvSpPr>
          <p:cNvPr id="3" name="Subtitle 2"/>
          <p:cNvSpPr>
            <a:spLocks noGrp="1"/>
          </p:cNvSpPr>
          <p:nvPr>
            <p:ph type="subTitle" idx="1"/>
          </p:nvPr>
        </p:nvSpPr>
        <p:spPr/>
        <p:txBody>
          <a:bodyPr/>
          <a:lstStyle/>
          <a:p>
            <a:r>
              <a:rPr lang="en-US" b="1" dirty="0"/>
              <a:t>Group 6:</a:t>
            </a:r>
          </a:p>
          <a:p>
            <a:r>
              <a:rPr lang="en-US" dirty="0" err="1"/>
              <a:t>Ouykhy</a:t>
            </a:r>
            <a:r>
              <a:rPr lang="en-US" dirty="0"/>
              <a:t> Quach – Olga </a:t>
            </a:r>
            <a:r>
              <a:rPr lang="en-US" dirty="0" err="1"/>
              <a:t>Shavrina</a:t>
            </a:r>
            <a:r>
              <a:rPr lang="en-US" dirty="0"/>
              <a:t> – Paul </a:t>
            </a:r>
            <a:r>
              <a:rPr lang="en-US" dirty="0" err="1"/>
              <a:t>Melin</a:t>
            </a:r>
            <a:endParaRPr lang="en-US" dirty="0"/>
          </a:p>
        </p:txBody>
      </p:sp>
    </p:spTree>
    <p:extLst>
      <p:ext uri="{BB962C8B-B14F-4D97-AF65-F5344CB8AC3E}">
        <p14:creationId xmlns:p14="http://schemas.microsoft.com/office/powerpoint/2010/main" val="72092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presentation and cleaning</a:t>
            </a:r>
          </a:p>
        </p:txBody>
      </p:sp>
      <p:sp>
        <p:nvSpPr>
          <p:cNvPr id="3" name="Content Placeholder 2"/>
          <p:cNvSpPr>
            <a:spLocks noGrp="1"/>
          </p:cNvSpPr>
          <p:nvPr>
            <p:ph idx="1"/>
          </p:nvPr>
        </p:nvSpPr>
        <p:spPr/>
        <p:txBody>
          <a:bodyPr>
            <a:normAutofit/>
          </a:bodyPr>
          <a:lstStyle/>
          <a:p>
            <a:r>
              <a:rPr lang="en-US" sz="1600" dirty="0"/>
              <a:t>Dataset = 8451 rows, 14 columns</a:t>
            </a:r>
          </a:p>
          <a:p>
            <a:r>
              <a:rPr lang="en-US" sz="1600" dirty="0"/>
              <a:t>10 object type columns : title, kind, genre, country, language, cast, director, composer, writer</a:t>
            </a:r>
          </a:p>
          <a:p>
            <a:r>
              <a:rPr lang="en-US" sz="1600" dirty="0"/>
              <a:t>4 float type columns : year, rating, vote, runtime</a:t>
            </a:r>
          </a:p>
          <a:p>
            <a:r>
              <a:rPr lang="en-US" sz="1600" dirty="0"/>
              <a:t>Dropped runtime / composer / Unnamed: 0 / cast / director / writer columns because of missing values : </a:t>
            </a:r>
          </a:p>
          <a:p>
            <a:pPr lvl="1"/>
            <a:r>
              <a:rPr lang="en-US" sz="1400" dirty="0"/>
              <a:t>20% of missing values for column runtime</a:t>
            </a:r>
          </a:p>
          <a:p>
            <a:pPr lvl="1"/>
            <a:r>
              <a:rPr lang="en-US" sz="1400" dirty="0"/>
              <a:t>32% of missing values for column composer</a:t>
            </a:r>
          </a:p>
          <a:p>
            <a:pPr lvl="0"/>
            <a:r>
              <a:rPr lang="en-US" sz="1600" dirty="0">
                <a:solidFill>
                  <a:prstClr val="white"/>
                </a:solidFill>
              </a:rPr>
              <a:t>Dropped empty rows for columns vote/rating</a:t>
            </a:r>
          </a:p>
          <a:p>
            <a:pPr lvl="0"/>
            <a:r>
              <a:rPr lang="en-US" sz="1600" dirty="0">
                <a:solidFill>
                  <a:prstClr val="white"/>
                </a:solidFill>
              </a:rPr>
              <a:t>Split the content in column genre / country / language  and kept the first ‘main’ element.                      Then replaced the </a:t>
            </a:r>
            <a:r>
              <a:rPr lang="en-US" sz="1600" dirty="0" err="1">
                <a:solidFill>
                  <a:prstClr val="white"/>
                </a:solidFill>
              </a:rPr>
              <a:t>NaN</a:t>
            </a:r>
            <a:r>
              <a:rPr lang="en-US" sz="1600" dirty="0">
                <a:solidFill>
                  <a:prstClr val="white"/>
                </a:solidFill>
              </a:rPr>
              <a:t> values by None.</a:t>
            </a:r>
          </a:p>
          <a:p>
            <a:pPr lvl="0"/>
            <a:r>
              <a:rPr lang="en-US" sz="1600" dirty="0">
                <a:solidFill>
                  <a:prstClr val="white"/>
                </a:solidFill>
              </a:rPr>
              <a:t>Transformed the type of rating / year columns to object (strings)</a:t>
            </a:r>
          </a:p>
          <a:p>
            <a:pPr lvl="0"/>
            <a:r>
              <a:rPr lang="en-US" sz="1600" dirty="0">
                <a:solidFill>
                  <a:prstClr val="white"/>
                </a:solidFill>
              </a:rPr>
              <a:t>Identified the top ten countries and gathered the rest under ‘other’ </a:t>
            </a:r>
          </a:p>
          <a:p>
            <a:pPr lvl="0"/>
            <a:r>
              <a:rPr lang="en-US" sz="1600" dirty="0">
                <a:solidFill>
                  <a:prstClr val="white"/>
                </a:solidFill>
              </a:rPr>
              <a:t>Finally encoded the non-numeric values</a:t>
            </a:r>
            <a:endParaRPr lang="en-US" sz="1400" dirty="0"/>
          </a:p>
        </p:txBody>
      </p:sp>
    </p:spTree>
    <p:extLst>
      <p:ext uri="{BB962C8B-B14F-4D97-AF65-F5344CB8AC3E}">
        <p14:creationId xmlns:p14="http://schemas.microsoft.com/office/powerpoint/2010/main" val="205997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SVC </a:t>
            </a:r>
          </a:p>
        </p:txBody>
      </p:sp>
      <p:sp>
        <p:nvSpPr>
          <p:cNvPr id="3" name="Content Placeholder 2"/>
          <p:cNvSpPr>
            <a:spLocks noGrp="1"/>
          </p:cNvSpPr>
          <p:nvPr>
            <p:ph idx="1"/>
          </p:nvPr>
        </p:nvSpPr>
        <p:spPr/>
        <p:txBody>
          <a:bodyPr>
            <a:normAutofit/>
          </a:bodyPr>
          <a:lstStyle/>
          <a:p>
            <a:r>
              <a:rPr lang="en-GB" sz="1600" dirty="0"/>
              <a:t>Linear Support Vector Classification</a:t>
            </a:r>
          </a:p>
          <a:p>
            <a:r>
              <a:rPr lang="en-GB" sz="1600" i="1" dirty="0"/>
              <a:t>Code:</a:t>
            </a:r>
          </a:p>
          <a:p>
            <a:pPr lvl="1"/>
            <a:r>
              <a:rPr lang="en-GB" sz="1400" i="1" dirty="0"/>
              <a:t>class </a:t>
            </a:r>
            <a:r>
              <a:rPr lang="en-GB" sz="1400" dirty="0" err="1"/>
              <a:t>sklearn.svm.LinearSVC</a:t>
            </a:r>
            <a:r>
              <a:rPr lang="en-GB" sz="1400" dirty="0"/>
              <a:t>(</a:t>
            </a:r>
            <a:r>
              <a:rPr lang="en-GB" sz="1400" i="1" dirty="0"/>
              <a:t>penalty='l2'</a:t>
            </a:r>
            <a:r>
              <a:rPr lang="en-GB" sz="1400" dirty="0"/>
              <a:t>, </a:t>
            </a:r>
            <a:r>
              <a:rPr lang="en-GB" sz="1400" i="1" dirty="0"/>
              <a:t>loss='</a:t>
            </a:r>
            <a:r>
              <a:rPr lang="en-GB" sz="1400" i="1" dirty="0" err="1"/>
              <a:t>squared_hinge</a:t>
            </a:r>
            <a:r>
              <a:rPr lang="en-GB" sz="1400" i="1" dirty="0"/>
              <a:t>'</a:t>
            </a:r>
            <a:r>
              <a:rPr lang="en-GB" sz="1400" dirty="0"/>
              <a:t>, </a:t>
            </a:r>
            <a:r>
              <a:rPr lang="en-GB" sz="1400" i="1" dirty="0"/>
              <a:t>*</a:t>
            </a:r>
            <a:r>
              <a:rPr lang="en-GB" sz="1400" dirty="0"/>
              <a:t>, </a:t>
            </a:r>
            <a:r>
              <a:rPr lang="en-GB" sz="1400" i="1" dirty="0"/>
              <a:t>dual=True</a:t>
            </a:r>
            <a:r>
              <a:rPr lang="en-GB" sz="1400" dirty="0"/>
              <a:t>, </a:t>
            </a:r>
            <a:r>
              <a:rPr lang="en-GB" sz="1400" i="1" dirty="0" err="1"/>
              <a:t>tol</a:t>
            </a:r>
            <a:r>
              <a:rPr lang="en-GB" sz="1400" i="1" dirty="0"/>
              <a:t>=0.0001</a:t>
            </a:r>
            <a:r>
              <a:rPr lang="en-GB" sz="1400" dirty="0"/>
              <a:t>, </a:t>
            </a:r>
            <a:r>
              <a:rPr lang="en-GB" sz="1400" i="1" dirty="0"/>
              <a:t>C=1.0</a:t>
            </a:r>
            <a:r>
              <a:rPr lang="en-GB" sz="1400" dirty="0"/>
              <a:t>, </a:t>
            </a:r>
            <a:r>
              <a:rPr lang="en-GB" sz="1400" i="1" dirty="0" err="1"/>
              <a:t>multi_class</a:t>
            </a:r>
            <a:r>
              <a:rPr lang="en-GB" sz="1400" i="1" dirty="0"/>
              <a:t>='</a:t>
            </a:r>
            <a:r>
              <a:rPr lang="en-GB" sz="1400" i="1" dirty="0" err="1"/>
              <a:t>ovr</a:t>
            </a:r>
            <a:r>
              <a:rPr lang="en-GB" sz="1400" i="1" dirty="0"/>
              <a:t>'</a:t>
            </a:r>
            <a:r>
              <a:rPr lang="en-GB" sz="1400" dirty="0"/>
              <a:t>, </a:t>
            </a:r>
            <a:r>
              <a:rPr lang="en-GB" sz="1400" i="1" dirty="0" err="1"/>
              <a:t>fit_intercept</a:t>
            </a:r>
            <a:r>
              <a:rPr lang="en-GB" sz="1400" i="1" dirty="0"/>
              <a:t>=True</a:t>
            </a:r>
            <a:r>
              <a:rPr lang="en-GB" sz="1400" dirty="0"/>
              <a:t>, </a:t>
            </a:r>
            <a:r>
              <a:rPr lang="en-GB" sz="1400" i="1" dirty="0" err="1"/>
              <a:t>intercept_scaling</a:t>
            </a:r>
            <a:r>
              <a:rPr lang="en-GB" sz="1400" i="1" dirty="0"/>
              <a:t>=1</a:t>
            </a:r>
            <a:r>
              <a:rPr lang="en-GB" sz="1400" dirty="0"/>
              <a:t>, </a:t>
            </a:r>
            <a:r>
              <a:rPr lang="en-GB" sz="1400" i="1" dirty="0" err="1"/>
              <a:t>class_weight</a:t>
            </a:r>
            <a:r>
              <a:rPr lang="en-GB" sz="1400" i="1" dirty="0"/>
              <a:t>=None</a:t>
            </a:r>
            <a:r>
              <a:rPr lang="en-GB" sz="1400" dirty="0"/>
              <a:t>, </a:t>
            </a:r>
            <a:r>
              <a:rPr lang="en-GB" sz="1400" i="1" dirty="0"/>
              <a:t>verbose=0</a:t>
            </a:r>
            <a:r>
              <a:rPr lang="en-GB" sz="1400" dirty="0"/>
              <a:t>, </a:t>
            </a:r>
            <a:r>
              <a:rPr lang="en-GB" sz="1400" i="1" dirty="0" err="1"/>
              <a:t>random_state</a:t>
            </a:r>
            <a:r>
              <a:rPr lang="en-GB" sz="1400" i="1" dirty="0"/>
              <a:t>=None</a:t>
            </a:r>
            <a:r>
              <a:rPr lang="en-GB" sz="1400" dirty="0"/>
              <a:t>, </a:t>
            </a:r>
            <a:r>
              <a:rPr lang="en-GB" sz="1400" i="1" dirty="0" err="1"/>
              <a:t>max_iter</a:t>
            </a:r>
            <a:r>
              <a:rPr lang="en-GB" sz="1400" i="1" dirty="0"/>
              <a:t>=1000</a:t>
            </a:r>
            <a:r>
              <a:rPr lang="en-GB" sz="1400" dirty="0"/>
              <a:t>) </a:t>
            </a:r>
            <a:endParaRPr lang="en-GB" sz="1600" dirty="0"/>
          </a:p>
          <a:p>
            <a:r>
              <a:rPr lang="en-GB" sz="1600" dirty="0"/>
              <a:t>As SVC and </a:t>
            </a:r>
            <a:r>
              <a:rPr lang="en-GB" sz="1600" dirty="0" err="1"/>
              <a:t>NuSVC</a:t>
            </a:r>
            <a:r>
              <a:rPr lang="en-GB" sz="1600" dirty="0"/>
              <a:t>, </a:t>
            </a:r>
            <a:r>
              <a:rPr lang="en-GB" sz="1600" dirty="0" err="1"/>
              <a:t>LinearSVC</a:t>
            </a:r>
            <a:r>
              <a:rPr lang="en-GB" sz="1600" dirty="0"/>
              <a:t> is a capable of performing binary and multi-class classification on a dataset</a:t>
            </a:r>
          </a:p>
          <a:p>
            <a:r>
              <a:rPr lang="en-GB" sz="1600" dirty="0" err="1"/>
              <a:t>LinearSVC</a:t>
            </a:r>
            <a:r>
              <a:rPr lang="en-GB" sz="1600" dirty="0"/>
              <a:t> is a faster implementation of SVC for the case of a linear </a:t>
            </a:r>
            <a:r>
              <a:rPr lang="en-GB" sz="1600" dirty="0" err="1"/>
              <a:t>kernelI</a:t>
            </a:r>
            <a:r>
              <a:rPr lang="en-GB" sz="1600" dirty="0"/>
              <a:t>. Note that </a:t>
            </a:r>
            <a:r>
              <a:rPr lang="en-GB" sz="1600" dirty="0" err="1"/>
              <a:t>LinearSVC</a:t>
            </a:r>
            <a:r>
              <a:rPr lang="en-GB" sz="1600" dirty="0"/>
              <a:t> does not accept parameter kernel, as this is assumed to be linear</a:t>
            </a:r>
          </a:p>
          <a:p>
            <a:r>
              <a:rPr lang="en-GB" sz="1600" dirty="0" err="1"/>
              <a:t>LinearSVC</a:t>
            </a:r>
            <a:r>
              <a:rPr lang="en-GB" sz="1600" dirty="0"/>
              <a:t> has more flexibility in the choice of penalties and loss functions and should scale better to large numbers of samples</a:t>
            </a:r>
          </a:p>
          <a:p>
            <a:r>
              <a:rPr lang="en-GB" sz="1600" dirty="0"/>
              <a:t>This class supports both dense and sparse input and the multiclass support is handled according to a one-vs-the-rest scheme</a:t>
            </a:r>
          </a:p>
          <a:p>
            <a:endParaRPr lang="fr-FR" sz="1600" dirty="0"/>
          </a:p>
        </p:txBody>
      </p:sp>
    </p:spTree>
    <p:extLst>
      <p:ext uri="{BB962C8B-B14F-4D97-AF65-F5344CB8AC3E}">
        <p14:creationId xmlns:p14="http://schemas.microsoft.com/office/powerpoint/2010/main" val="2984835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dirty="0" err="1">
                <a:effectLst/>
              </a:rPr>
              <a:t>KNeighborsClassifier</a:t>
            </a:r>
            <a:endParaRPr lang="en-GB" b="0" dirty="0">
              <a:effectLst/>
            </a:endParaRPr>
          </a:p>
        </p:txBody>
      </p:sp>
      <p:sp>
        <p:nvSpPr>
          <p:cNvPr id="3" name="Content Placeholder 2"/>
          <p:cNvSpPr>
            <a:spLocks noGrp="1"/>
          </p:cNvSpPr>
          <p:nvPr>
            <p:ph idx="1"/>
          </p:nvPr>
        </p:nvSpPr>
        <p:spPr/>
        <p:txBody>
          <a:bodyPr>
            <a:normAutofit/>
          </a:bodyPr>
          <a:lstStyle/>
          <a:p>
            <a:r>
              <a:rPr lang="en-US" sz="1600" dirty="0"/>
              <a:t>Code :</a:t>
            </a:r>
          </a:p>
          <a:p>
            <a:pPr lvl="1"/>
            <a:r>
              <a:rPr lang="en-GB" sz="1400" i="1" dirty="0"/>
              <a:t>class </a:t>
            </a:r>
            <a:r>
              <a:rPr lang="en-GB" sz="1400" dirty="0" err="1"/>
              <a:t>sklearn.neighbors.KNeighborsClassifier</a:t>
            </a:r>
            <a:r>
              <a:rPr lang="en-GB" sz="1400" dirty="0"/>
              <a:t>(</a:t>
            </a:r>
            <a:r>
              <a:rPr lang="en-GB" sz="1400" i="1" dirty="0" err="1"/>
              <a:t>n_neighbors</a:t>
            </a:r>
            <a:r>
              <a:rPr lang="en-GB" sz="1400" i="1" dirty="0"/>
              <a:t>=5</a:t>
            </a:r>
            <a:r>
              <a:rPr lang="en-GB" sz="1400" dirty="0"/>
              <a:t>, </a:t>
            </a:r>
            <a:r>
              <a:rPr lang="en-GB" sz="1400" i="1" dirty="0"/>
              <a:t>*</a:t>
            </a:r>
            <a:r>
              <a:rPr lang="en-GB" sz="1400" dirty="0"/>
              <a:t>, </a:t>
            </a:r>
            <a:r>
              <a:rPr lang="en-GB" sz="1400" i="1" dirty="0"/>
              <a:t>weights='uniform'</a:t>
            </a:r>
            <a:r>
              <a:rPr lang="en-GB" sz="1400" dirty="0"/>
              <a:t>, </a:t>
            </a:r>
            <a:r>
              <a:rPr lang="en-GB" sz="1400" i="1" dirty="0"/>
              <a:t>algorithm='auto'</a:t>
            </a:r>
            <a:r>
              <a:rPr lang="en-GB" sz="1400" dirty="0"/>
              <a:t>, </a:t>
            </a:r>
            <a:r>
              <a:rPr lang="en-GB" sz="1400" i="1" dirty="0" err="1"/>
              <a:t>leaf_size</a:t>
            </a:r>
            <a:r>
              <a:rPr lang="en-GB" sz="1400" i="1" dirty="0"/>
              <a:t>=30</a:t>
            </a:r>
            <a:r>
              <a:rPr lang="en-GB" sz="1400" dirty="0"/>
              <a:t>, </a:t>
            </a:r>
            <a:r>
              <a:rPr lang="en-GB" sz="1400" i="1" dirty="0"/>
              <a:t>p=2</a:t>
            </a:r>
            <a:r>
              <a:rPr lang="en-GB" sz="1400" dirty="0"/>
              <a:t>, </a:t>
            </a:r>
            <a:r>
              <a:rPr lang="en-GB" sz="1400" i="1" dirty="0"/>
              <a:t>metric='</a:t>
            </a:r>
            <a:r>
              <a:rPr lang="en-GB" sz="1400" i="1" dirty="0" err="1"/>
              <a:t>minkowski</a:t>
            </a:r>
            <a:r>
              <a:rPr lang="en-GB" sz="1400" i="1" dirty="0"/>
              <a:t>'</a:t>
            </a:r>
            <a:r>
              <a:rPr lang="en-GB" sz="1400" dirty="0"/>
              <a:t>, </a:t>
            </a:r>
            <a:r>
              <a:rPr lang="en-GB" sz="1400" i="1" dirty="0" err="1"/>
              <a:t>metric_params</a:t>
            </a:r>
            <a:r>
              <a:rPr lang="en-GB" sz="1400" i="1" dirty="0"/>
              <a:t>=None</a:t>
            </a:r>
            <a:r>
              <a:rPr lang="en-GB" sz="1400" dirty="0"/>
              <a:t>, </a:t>
            </a:r>
            <a:r>
              <a:rPr lang="en-GB" sz="1400" i="1" dirty="0" err="1"/>
              <a:t>n_jobs</a:t>
            </a:r>
            <a:r>
              <a:rPr lang="en-GB" sz="1400" i="1" dirty="0"/>
              <a:t>=None</a:t>
            </a:r>
            <a:r>
              <a:rPr lang="en-GB" sz="1400" dirty="0"/>
              <a:t>)</a:t>
            </a:r>
          </a:p>
          <a:p>
            <a:r>
              <a:rPr lang="en-GB" sz="1600" dirty="0" err="1"/>
              <a:t>Neighbors</a:t>
            </a:r>
            <a:r>
              <a:rPr lang="en-GB" sz="1600" dirty="0"/>
              <a:t>-based classification is a type of </a:t>
            </a:r>
            <a:r>
              <a:rPr lang="en-GB" sz="1600" i="1" dirty="0"/>
              <a:t>instance-based learning</a:t>
            </a:r>
            <a:r>
              <a:rPr lang="en-GB" sz="1600" dirty="0"/>
              <a:t> or </a:t>
            </a:r>
            <a:r>
              <a:rPr lang="en-GB" sz="1600" i="1" dirty="0"/>
              <a:t>non-generalizing learning</a:t>
            </a:r>
            <a:r>
              <a:rPr lang="en-GB" sz="1600" dirty="0"/>
              <a:t>: it does not attempt to construct a general internal model, but simply stores instances of the training data</a:t>
            </a:r>
          </a:p>
          <a:p>
            <a:r>
              <a:rPr lang="en-GB" sz="1600" dirty="0"/>
              <a:t>Classification is computed from a simple majority vote of the nearest </a:t>
            </a:r>
            <a:r>
              <a:rPr lang="en-GB" sz="1600" dirty="0" err="1"/>
              <a:t>neighbors</a:t>
            </a:r>
            <a:r>
              <a:rPr lang="en-GB" sz="1600" dirty="0"/>
              <a:t> of each point: a query point is assigned the data class which has the most representatives within the nearest </a:t>
            </a:r>
            <a:r>
              <a:rPr lang="en-GB" sz="1600" dirty="0" err="1"/>
              <a:t>neighbors</a:t>
            </a:r>
            <a:r>
              <a:rPr lang="en-GB" sz="1600" dirty="0"/>
              <a:t> of the point</a:t>
            </a:r>
          </a:p>
          <a:p>
            <a:r>
              <a:rPr lang="en-GB" sz="1600" dirty="0" err="1"/>
              <a:t>KNeighborsClassifier</a:t>
            </a:r>
            <a:r>
              <a:rPr lang="en-GB" sz="1600" dirty="0"/>
              <a:t> implements learning based on the  nearest </a:t>
            </a:r>
            <a:r>
              <a:rPr lang="en-GB" sz="1600" dirty="0" err="1"/>
              <a:t>neighbors</a:t>
            </a:r>
            <a:r>
              <a:rPr lang="en-GB" sz="1600" dirty="0"/>
              <a:t> of each query point, where k  is an integer value specified by the user</a:t>
            </a:r>
          </a:p>
          <a:p>
            <a:r>
              <a:rPr lang="en-GB" sz="1600" dirty="0"/>
              <a:t>The optimal choice of the value k is highly data-dependent: in general a larger k suppresses the effects of noise, but makes the classification boundaries less distinct.</a:t>
            </a:r>
            <a:endParaRPr lang="en-US" sz="1400" dirty="0"/>
          </a:p>
        </p:txBody>
      </p:sp>
    </p:spTree>
    <p:extLst>
      <p:ext uri="{BB962C8B-B14F-4D97-AF65-F5344CB8AC3E}">
        <p14:creationId xmlns:p14="http://schemas.microsoft.com/office/powerpoint/2010/main" val="506806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dirty="0">
                <a:effectLst/>
              </a:rPr>
              <a:t>MultinomialNB</a:t>
            </a:r>
          </a:p>
        </p:txBody>
      </p:sp>
      <p:sp>
        <p:nvSpPr>
          <p:cNvPr id="3" name="Content Placeholder 2"/>
          <p:cNvSpPr>
            <a:spLocks noGrp="1"/>
          </p:cNvSpPr>
          <p:nvPr>
            <p:ph idx="1"/>
          </p:nvPr>
        </p:nvSpPr>
        <p:spPr/>
        <p:txBody>
          <a:bodyPr>
            <a:normAutofit/>
          </a:bodyPr>
          <a:lstStyle/>
          <a:p>
            <a:r>
              <a:rPr lang="en-GB" sz="1600" dirty="0"/>
              <a:t>Naive Bayes classifier for multinomial models</a:t>
            </a:r>
          </a:p>
          <a:p>
            <a:r>
              <a:rPr lang="fr-FR" sz="1600" dirty="0"/>
              <a:t>Code :</a:t>
            </a:r>
          </a:p>
          <a:p>
            <a:pPr lvl="1"/>
            <a:r>
              <a:rPr lang="en-GB" sz="1400" i="1" dirty="0"/>
              <a:t>class </a:t>
            </a:r>
            <a:r>
              <a:rPr lang="en-GB" sz="1400" dirty="0" err="1"/>
              <a:t>sklearn.naive_bayes.MultinomialNB</a:t>
            </a:r>
            <a:r>
              <a:rPr lang="en-GB" sz="1400" dirty="0"/>
              <a:t>(</a:t>
            </a:r>
            <a:r>
              <a:rPr lang="en-GB" sz="1400" i="1" dirty="0"/>
              <a:t>*</a:t>
            </a:r>
            <a:r>
              <a:rPr lang="en-GB" sz="1400" dirty="0"/>
              <a:t>, </a:t>
            </a:r>
            <a:r>
              <a:rPr lang="en-GB" sz="1400" i="1" dirty="0"/>
              <a:t>alpha=1.0</a:t>
            </a:r>
            <a:r>
              <a:rPr lang="en-GB" sz="1400" dirty="0"/>
              <a:t>, </a:t>
            </a:r>
            <a:r>
              <a:rPr lang="en-GB" sz="1400" i="1" dirty="0" err="1"/>
              <a:t>fit_prior</a:t>
            </a:r>
            <a:r>
              <a:rPr lang="en-GB" sz="1400" i="1" dirty="0"/>
              <a:t>=True</a:t>
            </a:r>
            <a:r>
              <a:rPr lang="en-GB" sz="1400" dirty="0"/>
              <a:t>, </a:t>
            </a:r>
            <a:r>
              <a:rPr lang="en-GB" sz="1400" i="1" dirty="0" err="1"/>
              <a:t>class_prior</a:t>
            </a:r>
            <a:r>
              <a:rPr lang="en-GB" sz="1400" i="1" dirty="0"/>
              <a:t>=None</a:t>
            </a:r>
            <a:r>
              <a:rPr lang="en-GB" sz="1400" dirty="0"/>
              <a:t>)</a:t>
            </a:r>
          </a:p>
          <a:p>
            <a:r>
              <a:rPr lang="en-GB" sz="1600" dirty="0"/>
              <a:t>The multinomial Naive Bayes classifier is suitable for classification with discrete features</a:t>
            </a:r>
          </a:p>
          <a:p>
            <a:endParaRPr lang="en-US" sz="1400" dirty="0"/>
          </a:p>
        </p:txBody>
      </p:sp>
    </p:spTree>
    <p:extLst>
      <p:ext uri="{BB962C8B-B14F-4D97-AF65-F5344CB8AC3E}">
        <p14:creationId xmlns:p14="http://schemas.microsoft.com/office/powerpoint/2010/main" val="1849426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dirty="0" err="1">
                <a:effectLst/>
              </a:rPr>
              <a:t>HistGradientBoostingClassifier</a:t>
            </a:r>
            <a:endParaRPr lang="en-GB" b="0" dirty="0">
              <a:effectLst/>
            </a:endParaRPr>
          </a:p>
        </p:txBody>
      </p:sp>
      <p:sp>
        <p:nvSpPr>
          <p:cNvPr id="3" name="Content Placeholder 2"/>
          <p:cNvSpPr>
            <a:spLocks noGrp="1"/>
          </p:cNvSpPr>
          <p:nvPr>
            <p:ph idx="1"/>
          </p:nvPr>
        </p:nvSpPr>
        <p:spPr/>
        <p:txBody>
          <a:bodyPr>
            <a:normAutofit/>
          </a:bodyPr>
          <a:lstStyle/>
          <a:p>
            <a:r>
              <a:rPr lang="en-GB" sz="1600" dirty="0"/>
              <a:t>Histogram-based Gradient Boosting Classification Tree</a:t>
            </a:r>
          </a:p>
          <a:p>
            <a:r>
              <a:rPr lang="en-US" sz="1600" dirty="0"/>
              <a:t>This estimator has native support for missing values (</a:t>
            </a:r>
            <a:r>
              <a:rPr lang="en-US" sz="1600" dirty="0" err="1"/>
              <a:t>NaNs</a:t>
            </a:r>
            <a:r>
              <a:rPr lang="en-US" sz="1600" dirty="0"/>
              <a:t>). During training, the tree grower learns at each split point whether samples with missing values should go to the left or right child, based on the potential gain. When predicting, samples with missing values are assigned to the left or right child consequently. If no missing values were encountered for a given feature during training, then samples with missing values are mapped to whichever child has the most samples.</a:t>
            </a:r>
            <a:endParaRPr lang="en-GB" sz="1600" dirty="0"/>
          </a:p>
          <a:p>
            <a:r>
              <a:rPr lang="fr-FR" sz="1600" dirty="0"/>
              <a:t>Code :</a:t>
            </a:r>
          </a:p>
          <a:p>
            <a:pPr lvl="1"/>
            <a:r>
              <a:rPr lang="en-GB" sz="1400" i="1" dirty="0"/>
              <a:t>class </a:t>
            </a:r>
            <a:r>
              <a:rPr lang="en-GB" sz="1400" dirty="0" err="1"/>
              <a:t>sklearn.ensemble.HistGradientBoostingClassifier</a:t>
            </a:r>
            <a:r>
              <a:rPr lang="en-GB" sz="1400" dirty="0"/>
              <a:t>(</a:t>
            </a:r>
            <a:r>
              <a:rPr lang="en-GB" sz="1400" i="1" dirty="0"/>
              <a:t>loss='auto'</a:t>
            </a:r>
            <a:r>
              <a:rPr lang="en-GB" sz="1400" dirty="0"/>
              <a:t>, </a:t>
            </a:r>
            <a:r>
              <a:rPr lang="en-GB" sz="1400" i="1" dirty="0"/>
              <a:t>*</a:t>
            </a:r>
            <a:r>
              <a:rPr lang="en-GB" sz="1400" dirty="0"/>
              <a:t>, </a:t>
            </a:r>
            <a:r>
              <a:rPr lang="en-GB" sz="1400" i="1" dirty="0" err="1"/>
              <a:t>learning_rate</a:t>
            </a:r>
            <a:r>
              <a:rPr lang="en-GB" sz="1400" i="1" dirty="0"/>
              <a:t>=0.1</a:t>
            </a:r>
            <a:r>
              <a:rPr lang="en-GB" sz="1400" dirty="0"/>
              <a:t>, </a:t>
            </a:r>
            <a:r>
              <a:rPr lang="en-GB" sz="1400" i="1" dirty="0" err="1"/>
              <a:t>max_iter</a:t>
            </a:r>
            <a:r>
              <a:rPr lang="en-GB" sz="1400" i="1" dirty="0"/>
              <a:t>=100</a:t>
            </a:r>
            <a:r>
              <a:rPr lang="en-GB" sz="1400" dirty="0"/>
              <a:t>, </a:t>
            </a:r>
            <a:r>
              <a:rPr lang="en-GB" sz="1400" i="1" dirty="0" err="1"/>
              <a:t>max_leaf_nodes</a:t>
            </a:r>
            <a:r>
              <a:rPr lang="en-GB" sz="1400" i="1" dirty="0"/>
              <a:t>=31</a:t>
            </a:r>
            <a:r>
              <a:rPr lang="en-GB" sz="1400" dirty="0"/>
              <a:t>, </a:t>
            </a:r>
            <a:r>
              <a:rPr lang="en-GB" sz="1400" i="1" dirty="0" err="1"/>
              <a:t>max_depth</a:t>
            </a:r>
            <a:r>
              <a:rPr lang="en-GB" sz="1400" i="1" dirty="0"/>
              <a:t>=None</a:t>
            </a:r>
            <a:r>
              <a:rPr lang="en-GB" sz="1400" dirty="0"/>
              <a:t>, </a:t>
            </a:r>
            <a:r>
              <a:rPr lang="en-GB" sz="1400" i="1" dirty="0" err="1"/>
              <a:t>min_samples_leaf</a:t>
            </a:r>
            <a:r>
              <a:rPr lang="en-GB" sz="1400" i="1" dirty="0"/>
              <a:t>=20</a:t>
            </a:r>
            <a:r>
              <a:rPr lang="en-GB" sz="1400" dirty="0"/>
              <a:t>, </a:t>
            </a:r>
            <a:r>
              <a:rPr lang="en-GB" sz="1400" i="1" dirty="0"/>
              <a:t>l2_regularization=0.0</a:t>
            </a:r>
            <a:r>
              <a:rPr lang="en-GB" sz="1400" dirty="0"/>
              <a:t>, </a:t>
            </a:r>
            <a:r>
              <a:rPr lang="en-GB" sz="1400" i="1" dirty="0" err="1"/>
              <a:t>max_bins</a:t>
            </a:r>
            <a:r>
              <a:rPr lang="en-GB" sz="1400" i="1" dirty="0"/>
              <a:t>=255</a:t>
            </a:r>
            <a:r>
              <a:rPr lang="en-GB" sz="1400" dirty="0"/>
              <a:t>, </a:t>
            </a:r>
            <a:r>
              <a:rPr lang="en-GB" sz="1400" i="1" dirty="0" err="1"/>
              <a:t>categorical_features</a:t>
            </a:r>
            <a:r>
              <a:rPr lang="en-GB" sz="1400" i="1" dirty="0"/>
              <a:t>=None</a:t>
            </a:r>
            <a:r>
              <a:rPr lang="en-GB" sz="1400" dirty="0"/>
              <a:t>, </a:t>
            </a:r>
            <a:r>
              <a:rPr lang="en-GB" sz="1400" i="1" dirty="0" err="1"/>
              <a:t>monotonic_cst</a:t>
            </a:r>
            <a:r>
              <a:rPr lang="en-GB" sz="1400" i="1" dirty="0"/>
              <a:t>=None</a:t>
            </a:r>
            <a:r>
              <a:rPr lang="en-GB" sz="1400" dirty="0"/>
              <a:t>, </a:t>
            </a:r>
            <a:r>
              <a:rPr lang="en-GB" sz="1400" i="1" dirty="0" err="1"/>
              <a:t>warm_start</a:t>
            </a:r>
            <a:r>
              <a:rPr lang="en-GB" sz="1400" i="1" dirty="0"/>
              <a:t>=False</a:t>
            </a:r>
            <a:r>
              <a:rPr lang="en-GB" sz="1400" dirty="0"/>
              <a:t>, </a:t>
            </a:r>
            <a:r>
              <a:rPr lang="en-GB" sz="1400" i="1" dirty="0" err="1"/>
              <a:t>early_stopping</a:t>
            </a:r>
            <a:r>
              <a:rPr lang="en-GB" sz="1400" i="1" dirty="0"/>
              <a:t>='auto'</a:t>
            </a:r>
            <a:r>
              <a:rPr lang="en-GB" sz="1400" dirty="0"/>
              <a:t>, </a:t>
            </a:r>
            <a:r>
              <a:rPr lang="en-GB" sz="1400" i="1" dirty="0"/>
              <a:t>scoring='loss'</a:t>
            </a:r>
            <a:r>
              <a:rPr lang="en-GB" sz="1400" dirty="0"/>
              <a:t>, </a:t>
            </a:r>
            <a:r>
              <a:rPr lang="en-GB" sz="1400" i="1" dirty="0" err="1"/>
              <a:t>validation_fraction</a:t>
            </a:r>
            <a:r>
              <a:rPr lang="en-GB" sz="1400" i="1" dirty="0"/>
              <a:t>=0.1</a:t>
            </a:r>
            <a:r>
              <a:rPr lang="en-GB" sz="1400" dirty="0"/>
              <a:t>, </a:t>
            </a:r>
            <a:r>
              <a:rPr lang="en-GB" sz="1400" i="1" dirty="0" err="1"/>
              <a:t>n_iter_no_change</a:t>
            </a:r>
            <a:r>
              <a:rPr lang="en-GB" sz="1400" i="1" dirty="0"/>
              <a:t>=10</a:t>
            </a:r>
            <a:r>
              <a:rPr lang="en-GB" sz="1400" dirty="0"/>
              <a:t>, </a:t>
            </a:r>
            <a:r>
              <a:rPr lang="en-GB" sz="1400" i="1" dirty="0" err="1"/>
              <a:t>tol</a:t>
            </a:r>
            <a:r>
              <a:rPr lang="en-GB" sz="1400" i="1" dirty="0"/>
              <a:t>=1e-07</a:t>
            </a:r>
            <a:r>
              <a:rPr lang="en-GB" sz="1400" dirty="0"/>
              <a:t>, </a:t>
            </a:r>
            <a:r>
              <a:rPr lang="en-GB" sz="1400" i="1" dirty="0"/>
              <a:t>verbose=0</a:t>
            </a:r>
            <a:r>
              <a:rPr lang="en-GB" sz="1400" dirty="0"/>
              <a:t>, </a:t>
            </a:r>
            <a:r>
              <a:rPr lang="en-GB" sz="1400" i="1" dirty="0" err="1"/>
              <a:t>random_state</a:t>
            </a:r>
            <a:r>
              <a:rPr lang="en-GB" sz="1400" i="1" dirty="0"/>
              <a:t>=None</a:t>
            </a:r>
            <a:r>
              <a:rPr lang="en-GB" sz="1400" dirty="0"/>
              <a:t>)</a:t>
            </a:r>
            <a:endParaRPr lang="en-US" sz="1400" dirty="0"/>
          </a:p>
        </p:txBody>
      </p:sp>
    </p:spTree>
    <p:extLst>
      <p:ext uri="{BB962C8B-B14F-4D97-AF65-F5344CB8AC3E}">
        <p14:creationId xmlns:p14="http://schemas.microsoft.com/office/powerpoint/2010/main" val="4071894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dirty="0">
                <a:effectLst/>
              </a:rPr>
              <a:t>Comparison results</a:t>
            </a:r>
          </a:p>
        </p:txBody>
      </p:sp>
      <p:graphicFrame>
        <p:nvGraphicFramePr>
          <p:cNvPr id="4" name="Tableau 3"/>
          <p:cNvGraphicFramePr>
            <a:graphicFrameLocks noGrp="1"/>
          </p:cNvGraphicFramePr>
          <p:nvPr>
            <p:extLst>
              <p:ext uri="{D42A27DB-BD31-4B8C-83A1-F6EECF244321}">
                <p14:modId xmlns:p14="http://schemas.microsoft.com/office/powerpoint/2010/main" val="1674866834"/>
              </p:ext>
            </p:extLst>
          </p:nvPr>
        </p:nvGraphicFramePr>
        <p:xfrm>
          <a:off x="926433" y="1958920"/>
          <a:ext cx="10299030" cy="3200400"/>
        </p:xfrm>
        <a:graphic>
          <a:graphicData uri="http://schemas.openxmlformats.org/drawingml/2006/table">
            <a:tbl>
              <a:tblPr firstRow="1" bandRow="1">
                <a:tableStyleId>{5C22544A-7EE6-4342-B048-85BDC9FD1C3A}</a:tableStyleId>
              </a:tblPr>
              <a:tblGrid>
                <a:gridCol w="2059806">
                  <a:extLst>
                    <a:ext uri="{9D8B030D-6E8A-4147-A177-3AD203B41FA5}">
                      <a16:colId xmlns:a16="http://schemas.microsoft.com/office/drawing/2014/main" val="20000"/>
                    </a:ext>
                  </a:extLst>
                </a:gridCol>
                <a:gridCol w="2059806">
                  <a:extLst>
                    <a:ext uri="{9D8B030D-6E8A-4147-A177-3AD203B41FA5}">
                      <a16:colId xmlns:a16="http://schemas.microsoft.com/office/drawing/2014/main" val="20001"/>
                    </a:ext>
                  </a:extLst>
                </a:gridCol>
                <a:gridCol w="2059806">
                  <a:extLst>
                    <a:ext uri="{9D8B030D-6E8A-4147-A177-3AD203B41FA5}">
                      <a16:colId xmlns:a16="http://schemas.microsoft.com/office/drawing/2014/main" val="20002"/>
                    </a:ext>
                  </a:extLst>
                </a:gridCol>
                <a:gridCol w="2059806">
                  <a:extLst>
                    <a:ext uri="{9D8B030D-6E8A-4147-A177-3AD203B41FA5}">
                      <a16:colId xmlns:a16="http://schemas.microsoft.com/office/drawing/2014/main" val="20003"/>
                    </a:ext>
                  </a:extLst>
                </a:gridCol>
                <a:gridCol w="2059806">
                  <a:extLst>
                    <a:ext uri="{9D8B030D-6E8A-4147-A177-3AD203B41FA5}">
                      <a16:colId xmlns:a16="http://schemas.microsoft.com/office/drawing/2014/main" val="20004"/>
                    </a:ext>
                  </a:extLst>
                </a:gridCol>
              </a:tblGrid>
              <a:tr h="370840">
                <a:tc>
                  <a:txBody>
                    <a:bodyPr/>
                    <a:lstStyle/>
                    <a:p>
                      <a:endParaRPr lang="en-GB" dirty="0"/>
                    </a:p>
                  </a:txBody>
                  <a:tcPr>
                    <a:solidFill>
                      <a:srgbClr val="FF0000"/>
                    </a:solidFill>
                  </a:tcPr>
                </a:tc>
                <a:tc>
                  <a:txBody>
                    <a:bodyPr/>
                    <a:lstStyle/>
                    <a:p>
                      <a:r>
                        <a:rPr lang="fr-FR" dirty="0" err="1"/>
                        <a:t>Linear</a:t>
                      </a:r>
                      <a:r>
                        <a:rPr lang="fr-FR" baseline="0" dirty="0" err="1"/>
                        <a:t>SVC</a:t>
                      </a:r>
                      <a:endParaRPr lang="en-GB" dirty="0"/>
                    </a:p>
                  </a:txBody>
                  <a:tcPr>
                    <a:solidFill>
                      <a:srgbClr val="FF0000"/>
                    </a:solidFill>
                  </a:tcPr>
                </a:tc>
                <a:tc>
                  <a:txBody>
                    <a:bodyPr/>
                    <a:lstStyle/>
                    <a:p>
                      <a:r>
                        <a:rPr lang="en-GB" dirty="0" err="1"/>
                        <a:t>KNeighbors</a:t>
                      </a:r>
                      <a:endParaRPr lang="en-GB" dirty="0"/>
                    </a:p>
                    <a:p>
                      <a:r>
                        <a:rPr lang="en-GB" dirty="0"/>
                        <a:t>Classifier</a:t>
                      </a:r>
                    </a:p>
                  </a:txBody>
                  <a:tcPr>
                    <a:solidFill>
                      <a:srgbClr val="FF0000"/>
                    </a:solidFill>
                  </a:tcPr>
                </a:tc>
                <a:tc>
                  <a:txBody>
                    <a:bodyPr/>
                    <a:lstStyle/>
                    <a:p>
                      <a:r>
                        <a:rPr lang="fr-FR" dirty="0" err="1"/>
                        <a:t>MultinomialNB</a:t>
                      </a:r>
                      <a:endParaRPr lang="en-GB" dirty="0"/>
                    </a:p>
                  </a:txBody>
                  <a:tcPr>
                    <a:solidFill>
                      <a:srgbClr val="FF0000"/>
                    </a:solidFill>
                  </a:tcPr>
                </a:tc>
                <a:tc>
                  <a:txBody>
                    <a:bodyPr/>
                    <a:lstStyle/>
                    <a:p>
                      <a:r>
                        <a:rPr lang="en-GB" dirty="0" err="1"/>
                        <a:t>HistGradient</a:t>
                      </a:r>
                      <a:endParaRPr lang="en-GB" dirty="0"/>
                    </a:p>
                    <a:p>
                      <a:r>
                        <a:rPr lang="en-GB" dirty="0" err="1"/>
                        <a:t>BoostingClassifier</a:t>
                      </a:r>
                      <a:endParaRPr lang="en-GB" dirty="0"/>
                    </a:p>
                  </a:txBody>
                  <a:tcPr>
                    <a:solidFill>
                      <a:srgbClr val="FF0000"/>
                    </a:solidFill>
                  </a:tcPr>
                </a:tc>
                <a:extLst>
                  <a:ext uri="{0D108BD9-81ED-4DB2-BD59-A6C34878D82A}">
                    <a16:rowId xmlns:a16="http://schemas.microsoft.com/office/drawing/2014/main" val="10000"/>
                  </a:ext>
                </a:extLst>
              </a:tr>
              <a:tr h="370840">
                <a:tc>
                  <a:txBody>
                    <a:bodyPr/>
                    <a:lstStyle/>
                    <a:p>
                      <a:r>
                        <a:rPr lang="fr-FR" dirty="0"/>
                        <a:t>Precision</a:t>
                      </a:r>
                    </a:p>
                    <a:p>
                      <a:endParaRPr lang="en-GB" dirty="0"/>
                    </a:p>
                  </a:txBody>
                  <a:tcPr/>
                </a:tc>
                <a:tc>
                  <a:txBody>
                    <a:bodyPr/>
                    <a:lstStyle/>
                    <a:p>
                      <a:r>
                        <a:rPr lang="fr-FR" dirty="0"/>
                        <a:t>0,22</a:t>
                      </a:r>
                      <a:endParaRPr lang="en-GB" dirty="0"/>
                    </a:p>
                  </a:txBody>
                  <a:tcPr/>
                </a:tc>
                <a:tc>
                  <a:txBody>
                    <a:bodyPr/>
                    <a:lstStyle/>
                    <a:p>
                      <a:r>
                        <a:rPr lang="fr-FR" dirty="0"/>
                        <a:t>0,3</a:t>
                      </a:r>
                      <a:endParaRPr lang="en-GB" dirty="0"/>
                    </a:p>
                  </a:txBody>
                  <a:tcPr/>
                </a:tc>
                <a:tc>
                  <a:txBody>
                    <a:bodyPr/>
                    <a:lstStyle/>
                    <a:p>
                      <a:r>
                        <a:rPr lang="fr-FR" dirty="0"/>
                        <a:t>0,24</a:t>
                      </a:r>
                      <a:endParaRPr lang="en-GB" dirty="0"/>
                    </a:p>
                  </a:txBody>
                  <a:tcPr/>
                </a:tc>
                <a:tc>
                  <a:txBody>
                    <a:bodyPr/>
                    <a:lstStyle/>
                    <a:p>
                      <a:r>
                        <a:rPr lang="fr-FR" b="1" dirty="0">
                          <a:solidFill>
                            <a:srgbClr val="FF0000"/>
                          </a:solidFill>
                        </a:rPr>
                        <a:t>0,48</a:t>
                      </a:r>
                      <a:endParaRPr lang="en-GB" b="1" dirty="0">
                        <a:solidFill>
                          <a:srgbClr val="FF0000"/>
                        </a:solidFill>
                      </a:endParaRPr>
                    </a:p>
                  </a:txBody>
                  <a:tcPr/>
                </a:tc>
                <a:extLst>
                  <a:ext uri="{0D108BD9-81ED-4DB2-BD59-A6C34878D82A}">
                    <a16:rowId xmlns:a16="http://schemas.microsoft.com/office/drawing/2014/main" val="10001"/>
                  </a:ext>
                </a:extLst>
              </a:tr>
              <a:tr h="370840">
                <a:tc>
                  <a:txBody>
                    <a:bodyPr/>
                    <a:lstStyle/>
                    <a:p>
                      <a:r>
                        <a:rPr lang="fr-FR" dirty="0"/>
                        <a:t>F1</a:t>
                      </a:r>
                    </a:p>
                    <a:p>
                      <a:endParaRPr lang="en-GB" dirty="0"/>
                    </a:p>
                  </a:txBody>
                  <a:tcPr/>
                </a:tc>
                <a:tc>
                  <a:txBody>
                    <a:bodyPr/>
                    <a:lstStyle/>
                    <a:p>
                      <a:r>
                        <a:rPr lang="fr-FR" dirty="0"/>
                        <a:t>0,17</a:t>
                      </a:r>
                      <a:endParaRPr lang="en-GB" dirty="0"/>
                    </a:p>
                  </a:txBody>
                  <a:tcPr/>
                </a:tc>
                <a:tc>
                  <a:txBody>
                    <a:bodyPr/>
                    <a:lstStyle/>
                    <a:p>
                      <a:r>
                        <a:rPr lang="fr-FR" dirty="0"/>
                        <a:t>0,3</a:t>
                      </a:r>
                      <a:endParaRPr lang="en-GB" dirty="0"/>
                    </a:p>
                  </a:txBody>
                  <a:tcPr/>
                </a:tc>
                <a:tc>
                  <a:txBody>
                    <a:bodyPr/>
                    <a:lstStyle/>
                    <a:p>
                      <a:r>
                        <a:rPr lang="fr-FR" dirty="0"/>
                        <a:t>0,1</a:t>
                      </a:r>
                      <a:endParaRPr lang="en-GB" dirty="0"/>
                    </a:p>
                  </a:txBody>
                  <a:tcPr/>
                </a:tc>
                <a:tc>
                  <a:txBody>
                    <a:bodyPr/>
                    <a:lstStyle/>
                    <a:p>
                      <a:r>
                        <a:rPr lang="fr-FR" b="1" dirty="0">
                          <a:solidFill>
                            <a:srgbClr val="FF0000"/>
                          </a:solidFill>
                        </a:rPr>
                        <a:t>0,48</a:t>
                      </a:r>
                      <a:endParaRPr lang="en-GB" b="1" dirty="0">
                        <a:solidFill>
                          <a:srgbClr val="FF0000"/>
                        </a:solidFill>
                      </a:endParaRPr>
                    </a:p>
                  </a:txBody>
                  <a:tcPr/>
                </a:tc>
                <a:extLst>
                  <a:ext uri="{0D108BD9-81ED-4DB2-BD59-A6C34878D82A}">
                    <a16:rowId xmlns:a16="http://schemas.microsoft.com/office/drawing/2014/main" val="10002"/>
                  </a:ext>
                </a:extLst>
              </a:tr>
              <a:tr h="370840">
                <a:tc>
                  <a:txBody>
                    <a:bodyPr/>
                    <a:lstStyle/>
                    <a:p>
                      <a:r>
                        <a:rPr lang="fr-FR" dirty="0"/>
                        <a:t>Recall</a:t>
                      </a:r>
                    </a:p>
                    <a:p>
                      <a:endParaRPr lang="en-GB" dirty="0"/>
                    </a:p>
                  </a:txBody>
                  <a:tcPr/>
                </a:tc>
                <a:tc>
                  <a:txBody>
                    <a:bodyPr/>
                    <a:lstStyle/>
                    <a:p>
                      <a:r>
                        <a:rPr lang="fr-FR" dirty="0"/>
                        <a:t>0,15</a:t>
                      </a:r>
                      <a:endParaRPr lang="en-GB" dirty="0"/>
                    </a:p>
                  </a:txBody>
                  <a:tcPr/>
                </a:tc>
                <a:tc>
                  <a:txBody>
                    <a:bodyPr/>
                    <a:lstStyle/>
                    <a:p>
                      <a:r>
                        <a:rPr lang="fr-FR" dirty="0"/>
                        <a:t>0,31</a:t>
                      </a:r>
                      <a:endParaRPr lang="en-GB" dirty="0"/>
                    </a:p>
                  </a:txBody>
                  <a:tcPr/>
                </a:tc>
                <a:tc>
                  <a:txBody>
                    <a:bodyPr/>
                    <a:lstStyle/>
                    <a:p>
                      <a:r>
                        <a:rPr lang="fr-FR" dirty="0"/>
                        <a:t>0,07</a:t>
                      </a:r>
                      <a:endParaRPr lang="en-GB" dirty="0"/>
                    </a:p>
                  </a:txBody>
                  <a:tcPr/>
                </a:tc>
                <a:tc>
                  <a:txBody>
                    <a:bodyPr/>
                    <a:lstStyle/>
                    <a:p>
                      <a:r>
                        <a:rPr lang="fr-FR" b="1" dirty="0">
                          <a:solidFill>
                            <a:srgbClr val="FF0000"/>
                          </a:solidFill>
                        </a:rPr>
                        <a:t>0,49</a:t>
                      </a:r>
                      <a:endParaRPr lang="en-GB" b="1" dirty="0">
                        <a:solidFill>
                          <a:srgbClr val="FF0000"/>
                        </a:solidFill>
                      </a:endParaRPr>
                    </a:p>
                  </a:txBody>
                  <a:tcPr/>
                </a:tc>
                <a:extLst>
                  <a:ext uri="{0D108BD9-81ED-4DB2-BD59-A6C34878D82A}">
                    <a16:rowId xmlns:a16="http://schemas.microsoft.com/office/drawing/2014/main" val="10003"/>
                  </a:ext>
                </a:extLst>
              </a:tr>
              <a:tr h="370840">
                <a:tc>
                  <a:txBody>
                    <a:bodyPr/>
                    <a:lstStyle/>
                    <a:p>
                      <a:r>
                        <a:rPr lang="fr-FR" dirty="0"/>
                        <a:t>Accuracy</a:t>
                      </a:r>
                    </a:p>
                    <a:p>
                      <a:endParaRPr lang="en-GB" dirty="0"/>
                    </a:p>
                  </a:txBody>
                  <a:tcPr/>
                </a:tc>
                <a:tc>
                  <a:txBody>
                    <a:bodyPr/>
                    <a:lstStyle/>
                    <a:p>
                      <a:r>
                        <a:rPr lang="fr-FR" dirty="0"/>
                        <a:t>0,17</a:t>
                      </a:r>
                      <a:endParaRPr lang="en-GB" dirty="0"/>
                    </a:p>
                  </a:txBody>
                  <a:tcPr/>
                </a:tc>
                <a:tc>
                  <a:txBody>
                    <a:bodyPr/>
                    <a:lstStyle/>
                    <a:p>
                      <a:r>
                        <a:rPr lang="fr-FR" dirty="0"/>
                        <a:t>0,31</a:t>
                      </a:r>
                      <a:endParaRPr lang="en-GB" dirty="0"/>
                    </a:p>
                  </a:txBody>
                  <a:tcPr/>
                </a:tc>
                <a:tc>
                  <a:txBody>
                    <a:bodyPr/>
                    <a:lstStyle/>
                    <a:p>
                      <a:r>
                        <a:rPr lang="fr-FR" dirty="0"/>
                        <a:t>0,07</a:t>
                      </a:r>
                      <a:endParaRPr lang="en-GB" dirty="0"/>
                    </a:p>
                  </a:txBody>
                  <a:tcPr/>
                </a:tc>
                <a:tc>
                  <a:txBody>
                    <a:bodyPr/>
                    <a:lstStyle/>
                    <a:p>
                      <a:r>
                        <a:rPr lang="fr-FR" b="1" dirty="0">
                          <a:solidFill>
                            <a:srgbClr val="FF0000"/>
                          </a:solidFill>
                        </a:rPr>
                        <a:t>0,49</a:t>
                      </a:r>
                      <a:endParaRPr lang="en-GB" b="1" dirty="0">
                        <a:solidFill>
                          <a:srgbClr val="FF0000"/>
                        </a:solidFill>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87252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a:t>Thank</a:t>
            </a:r>
            <a:r>
              <a:rPr lang="fr-FR" dirty="0"/>
              <a:t> You !</a:t>
            </a:r>
            <a:br>
              <a:rPr lang="fr-FR" dirty="0"/>
            </a:br>
            <a:br>
              <a:rPr lang="fr-FR" dirty="0"/>
            </a:br>
            <a:endParaRPr lang="en-GB" dirty="0"/>
          </a:p>
        </p:txBody>
      </p:sp>
      <p:sp>
        <p:nvSpPr>
          <p:cNvPr id="6" name="Subtitle 2"/>
          <p:cNvSpPr txBox="1">
            <a:spLocks/>
          </p:cNvSpPr>
          <p:nvPr/>
        </p:nvSpPr>
        <p:spPr>
          <a:xfrm>
            <a:off x="1524000" y="3602038"/>
            <a:ext cx="9144000"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b="1" dirty="0"/>
              <a:t>Link Trello: </a:t>
            </a:r>
          </a:p>
          <a:p>
            <a:pPr algn="ctr"/>
            <a:r>
              <a:rPr lang="en-US" dirty="0">
                <a:hlinkClick r:id="rId2"/>
              </a:rPr>
              <a:t>https://trello.com/b/cFXR2Fy7/group6project7</a:t>
            </a:r>
            <a:r>
              <a:rPr lang="en-US" dirty="0"/>
              <a:t> </a:t>
            </a:r>
          </a:p>
        </p:txBody>
      </p:sp>
    </p:spTree>
    <p:extLst>
      <p:ext uri="{BB962C8B-B14F-4D97-AF65-F5344CB8AC3E}">
        <p14:creationId xmlns:p14="http://schemas.microsoft.com/office/powerpoint/2010/main" val="1655629759"/>
      </p:ext>
    </p:extLst>
  </p:cSld>
  <p:clrMapOvr>
    <a:masterClrMapping/>
  </p:clrMapOvr>
</p:sld>
</file>

<file path=ppt/theme/theme1.xml><?xml version="1.0" encoding="utf-8"?>
<a:theme xmlns:a="http://schemas.openxmlformats.org/drawingml/2006/main" name="Netflix-PowerPoint-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ccer-Player-PowerPoint-Template" id="{0E439E6B-3653-B943-A598-781100C7EECC}" vid="{54B4D698-36A8-7841-B36E-9FE962F75CCA}"/>
    </a:ext>
  </a:extLst>
</a:theme>
</file>

<file path=docProps/app.xml><?xml version="1.0" encoding="utf-8"?>
<Properties xmlns="http://schemas.openxmlformats.org/officeDocument/2006/extended-properties" xmlns:vt="http://schemas.openxmlformats.org/officeDocument/2006/docPropsVTypes">
  <Template>Netflix-PowerPoint-Template</Template>
  <TotalTime>267</TotalTime>
  <Words>802</Words>
  <Application>Microsoft Office PowerPoint</Application>
  <PresentationFormat>Grand écran</PresentationFormat>
  <Paragraphs>70</Paragraphs>
  <Slides>8</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8</vt:i4>
      </vt:variant>
    </vt:vector>
  </HeadingPairs>
  <TitlesOfParts>
    <vt:vector size="11" baseType="lpstr">
      <vt:lpstr>Arial</vt:lpstr>
      <vt:lpstr>Trebuchet MS</vt:lpstr>
      <vt:lpstr>Netflix-PowerPoint-Template</vt:lpstr>
      <vt:lpstr>Project 7</vt:lpstr>
      <vt:lpstr>Dataset presentation and cleaning</vt:lpstr>
      <vt:lpstr>Linear SVC </vt:lpstr>
      <vt:lpstr>KNeighborsClassifier</vt:lpstr>
      <vt:lpstr>MultinomialNB</vt:lpstr>
      <vt:lpstr>HistGradientBoostingClassifier</vt:lpstr>
      <vt:lpstr>Comparison results</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7</dc:title>
  <dc:creator>paul melin</dc:creator>
  <cp:lastModifiedBy>Olga Shavrina</cp:lastModifiedBy>
  <cp:revision>14</cp:revision>
  <dcterms:created xsi:type="dcterms:W3CDTF">2022-01-30T18:38:10Z</dcterms:created>
  <dcterms:modified xsi:type="dcterms:W3CDTF">2022-02-01T15:32:44Z</dcterms:modified>
</cp:coreProperties>
</file>