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60" roundtripDataSignature="AMtx7mhg3mv1mueyc+MVxzNBF03XXHc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f7816a8d7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1ef7816a8d7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1ef7816a8d7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f7816a8d7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1ef7816a8d7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1ef7816a8d7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f7816a8d7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1ef7816a8d7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1ef7816a8d7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ef7816a8d7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1ef7816a8d7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1ef7816a8d7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ef7816a8d7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1ef7816a8d7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1ef7816a8d7_0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f7816a8d7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1ef7816a8d7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1ef7816a8d7_0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ef7816a8d7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1ef7816a8d7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1ef7816a8d7_0_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ef7816a8d7_0_2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1ef7816a8d7_0_2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1ef7816a8d7_0_2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f7816a8d7_0_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1ef7816a8d7_0_2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1ef7816a8d7_0_2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ef7816a8d7_0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1ef7816a8d7_0_2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1ef7816a8d7_0_2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f7816a8d7_0_2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1ef7816a8d7_0_2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1ef7816a8d7_0_2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ef7816a8d7_0_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1ef7816a8d7_0_2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1ef7816a8d7_0_2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9a5f29c3f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29a5f29c3f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29a5f29c3f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ef7816a8d7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1ef7816a8d7_0_1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1ef7816a8d7_0_1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ef7816a8d7_0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1ef7816a8d7_0_1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1ef7816a8d7_0_1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ef7816a8d7_0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1ef7816a8d7_0_1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1ef7816a8d7_0_1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ef7816a8d7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1ef7816a8d7_0_1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1ef7816a8d7_0_1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ef7816a8d7_0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1ef7816a8d7_0_2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1ef7816a8d7_0_2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ef7816a8d7_0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1ef7816a8d7_0_2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g1ef7816a8d7_0_2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ef7816a8d7_0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1ef7816a8d7_0_2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1ef7816a8d7_0_2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ef7816a8d7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1ef7816a8d7_0_2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g1ef7816a8d7_0_2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ef7816a8d7_0_2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1ef7816a8d7_0_2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1ef7816a8d7_0_2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ef7816a8d7_0_2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1ef7816a8d7_0_2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g1ef7816a8d7_0_2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ef7816a8d7_0_2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1ef7816a8d7_0_2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1ef7816a8d7_0_2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ef7816a8d7_0_2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1ef7816a8d7_0_2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g1ef7816a8d7_0_2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ef7816a8d7_0_2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1ef7816a8d7_0_2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g1ef7816a8d7_0_2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ef7816a8d7_0_2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1ef7816a8d7_0_2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g1ef7816a8d7_0_2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9a5f29c3f5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g29a5f29c3f5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g29a5f29c3f5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ea83654414_0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1ea83654414_0_2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g1ea83654414_0_2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ef7816a8d7_0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g1ef7816a8d7_0_3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g1ef7816a8d7_0_3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ef7816a8d7_0_3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g1ef7816a8d7_0_3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g1ef7816a8d7_0_3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ef7816a8d7_0_3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g1ef7816a8d7_0_3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g1ef7816a8d7_0_3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ef7816a8d7_0_3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g1ef7816a8d7_0_3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g1ef7816a8d7_0_3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ef7816a8d7_0_3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g1ef7816a8d7_0_3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g1ef7816a8d7_0_3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ef7816a8d7_0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g1ef7816a8d7_0_3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g1ef7816a8d7_0_3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ef7816a8d7_0_3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g1ef7816a8d7_0_3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g1ef7816a8d7_0_3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ef7816a8d7_0_3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g1ef7816a8d7_0_3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g1ef7816a8d7_0_3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9a5f29c3f5_0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g29a5f29c3f5_0_2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g29a5f29c3f5_0_2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ef7816a8d7_0_3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g1ef7816a8d7_0_3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g1ef7816a8d7_0_3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ef7816a8d7_0_3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g1ef7816a8d7_0_3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4" name="Google Shape;434;g1ef7816a8d7_0_3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ef7816a8d7_0_3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g1ef7816a8d7_0_3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g1ef7816a8d7_0_3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ef7816a8d7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1ef7816a8d7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1ef7816a8d7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f7816a8d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1ef7816a8d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1ef7816a8d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ef7816a8d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1ef7816a8d7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1ef7816a8d7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ef7816a8d7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1ef7816a8d7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1ef7816a8d7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cture title" type="title">
  <p:cSld name="TITLE">
    <p:bg>
      <p:bgPr>
        <a:solidFill>
          <a:srgbClr val="3D2683"/>
        </a:solidFill>
      </p:bgPr>
    </p:bg>
    <p:spTree>
      <p:nvGrpSpPr>
        <p:cNvPr id="15" name="Shape 15"/>
        <p:cNvGrpSpPr/>
        <p:nvPr/>
      </p:nvGrpSpPr>
      <p:grpSpPr>
        <a:xfrm>
          <a:off x="0" y="0"/>
          <a:ext cx="0" cy="0"/>
          <a:chOff x="0" y="0"/>
          <a:chExt cx="0" cy="0"/>
        </a:xfrm>
      </p:grpSpPr>
      <p:sp>
        <p:nvSpPr>
          <p:cNvPr id="16" name="Google Shape;16;p8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80"/>
          <p:cNvPicPr preferRelativeResize="0"/>
          <p:nvPr/>
        </p:nvPicPr>
        <p:blipFill rotWithShape="1">
          <a:blip r:embed="rId2">
            <a:alphaModFix/>
          </a:blip>
          <a:srcRect b="0" l="0" r="0" t="0"/>
          <a:stretch/>
        </p:blipFill>
        <p:spPr>
          <a:xfrm>
            <a:off x="10753200" y="5454000"/>
            <a:ext cx="1080000" cy="108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empty">
  <p:cSld name="Chapter slide - empty">
    <p:spTree>
      <p:nvGrpSpPr>
        <p:cNvPr id="65" name="Shape 65"/>
        <p:cNvGrpSpPr/>
        <p:nvPr/>
      </p:nvGrpSpPr>
      <p:grpSpPr>
        <a:xfrm>
          <a:off x="0" y="0"/>
          <a:ext cx="0" cy="0"/>
          <a:chOff x="0" y="0"/>
          <a:chExt cx="0" cy="0"/>
        </a:xfrm>
      </p:grpSpPr>
      <p:sp>
        <p:nvSpPr>
          <p:cNvPr id="66" name="Google Shape;66;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69" name="Google Shape;69;p88"/>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70" name="Google Shape;70;p88"/>
          <p:cNvSpPr txBox="1"/>
          <p:nvPr>
            <p:ph idx="1"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88"/>
          <p:cNvSpPr txBox="1"/>
          <p:nvPr>
            <p:ph idx="2"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type="blank">
  <p:cSld name="BLANK">
    <p:spTree>
      <p:nvGrpSpPr>
        <p:cNvPr id="72" name="Shape 72"/>
        <p:cNvGrpSpPr/>
        <p:nvPr/>
      </p:nvGrpSpPr>
      <p:grpSpPr>
        <a:xfrm>
          <a:off x="0" y="0"/>
          <a:ext cx="0" cy="0"/>
          <a:chOff x="0" y="0"/>
          <a:chExt cx="0" cy="0"/>
        </a:xfrm>
      </p:grpSpPr>
      <p:sp>
        <p:nvSpPr>
          <p:cNvPr id="73" name="Google Shape;73;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76" name="Google Shape;76;p89"/>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p:cSld name="Chapter slide">
    <p:spTree>
      <p:nvGrpSpPr>
        <p:cNvPr id="19" name="Shape 19"/>
        <p:cNvGrpSpPr/>
        <p:nvPr/>
      </p:nvGrpSpPr>
      <p:grpSpPr>
        <a:xfrm>
          <a:off x="0" y="0"/>
          <a:ext cx="0" cy="0"/>
          <a:chOff x="0" y="0"/>
          <a:chExt cx="0" cy="0"/>
        </a:xfrm>
      </p:grpSpPr>
      <p:sp>
        <p:nvSpPr>
          <p:cNvPr id="20" name="Google Shape;20;p81"/>
          <p:cNvSpPr txBox="1"/>
          <p:nvPr>
            <p:ph idx="1" type="body"/>
          </p:nvPr>
        </p:nvSpPr>
        <p:spPr>
          <a:xfrm>
            <a:off x="838200" y="2176669"/>
            <a:ext cx="10515600" cy="40002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24" name="Google Shape;24;p81"/>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25" name="Google Shape;25;p81"/>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1"/>
          <p:cNvSpPr txBox="1"/>
          <p:nvPr>
            <p:ph idx="3"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bg>
      <p:bgPr>
        <a:solidFill>
          <a:srgbClr val="3D2683"/>
        </a:solidFill>
      </p:bgPr>
    </p:bg>
    <p:spTree>
      <p:nvGrpSpPr>
        <p:cNvPr id="27" name="Shape 27"/>
        <p:cNvGrpSpPr/>
        <p:nvPr/>
      </p:nvGrpSpPr>
      <p:grpSpPr>
        <a:xfrm>
          <a:off x="0" y="0"/>
          <a:ext cx="0" cy="0"/>
          <a:chOff x="0" y="0"/>
          <a:chExt cx="0" cy="0"/>
        </a:xfrm>
      </p:grpSpPr>
      <p:pic>
        <p:nvPicPr>
          <p:cNvPr descr="Menu avec un remplissage uni" id="28" name="Google Shape;28;p82"/>
          <p:cNvPicPr preferRelativeResize="0"/>
          <p:nvPr/>
        </p:nvPicPr>
        <p:blipFill rotWithShape="1">
          <a:blip r:embed="rId2">
            <a:alphaModFix/>
          </a:blip>
          <a:srcRect b="0" l="0" r="0" t="0"/>
          <a:stretch/>
        </p:blipFill>
        <p:spPr>
          <a:xfrm>
            <a:off x="10440000" y="5040000"/>
            <a:ext cx="1080000" cy="1080000"/>
          </a:xfrm>
          <a:prstGeom prst="rect">
            <a:avLst/>
          </a:prstGeom>
          <a:noFill/>
          <a:ln>
            <a:noFill/>
          </a:ln>
        </p:spPr>
      </p:pic>
      <p:sp>
        <p:nvSpPr>
          <p:cNvPr id="29" name="Google Shape;29;p82"/>
          <p:cNvSpPr txBox="1"/>
          <p:nvPr>
            <p:ph idx="1" type="body"/>
          </p:nvPr>
        </p:nvSpPr>
        <p:spPr>
          <a:xfrm>
            <a:off x="831850" y="396327"/>
            <a:ext cx="10688150" cy="9144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i="1" sz="32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82"/>
          <p:cNvSpPr txBox="1"/>
          <p:nvPr>
            <p:ph idx="2" type="body"/>
          </p:nvPr>
        </p:nvSpPr>
        <p:spPr>
          <a:xfrm>
            <a:off x="844550" y="2559496"/>
            <a:ext cx="10688150" cy="3560504"/>
          </a:xfrm>
          <a:prstGeom prst="rect">
            <a:avLst/>
          </a:prstGeom>
          <a:noFill/>
          <a:ln>
            <a:noFill/>
          </a:ln>
        </p:spPr>
        <p:txBody>
          <a:bodyPr anchorCtr="0" anchor="t" bIns="45700" lIns="91425" spcFirstLastPara="1" rIns="91425" wrap="square" tIns="45700">
            <a:normAutofit/>
          </a:bodyPr>
          <a:lstStyle>
            <a:lvl1pPr indent="-457200" lvl="0" marL="457200" algn="l">
              <a:lnSpc>
                <a:spcPct val="90000"/>
              </a:lnSpc>
              <a:spcBef>
                <a:spcPts val="1000"/>
              </a:spcBef>
              <a:spcAft>
                <a:spcPts val="0"/>
              </a:spcAft>
              <a:buClr>
                <a:schemeClr val="lt1"/>
              </a:buClr>
              <a:buSzPts val="3600"/>
              <a:buChar char="•"/>
              <a:defRPr sz="36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lt1"/>
              </a:buClr>
              <a:buSzPts val="1800"/>
              <a:buChar char="•"/>
              <a:defRPr sz="18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p:cSld name="Chapter title">
    <p:bg>
      <p:bgPr>
        <a:solidFill>
          <a:srgbClr val="3D2683"/>
        </a:solidFill>
      </p:bgPr>
    </p:bg>
    <p:spTree>
      <p:nvGrpSpPr>
        <p:cNvPr id="31" name="Shape 31"/>
        <p:cNvGrpSpPr/>
        <p:nvPr/>
      </p:nvGrpSpPr>
      <p:grpSpPr>
        <a:xfrm>
          <a:off x="0" y="0"/>
          <a:ext cx="0" cy="0"/>
          <a:chOff x="0" y="0"/>
          <a:chExt cx="0" cy="0"/>
        </a:xfrm>
      </p:grpSpPr>
      <p:sp>
        <p:nvSpPr>
          <p:cNvPr id="32" name="Google Shape;32;p83"/>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5400"/>
              <a:buNone/>
              <a:defRPr sz="5400">
                <a:solidFill>
                  <a:schemeClr val="lt1"/>
                </a:solidFill>
                <a:latin typeface="Calibri"/>
                <a:ea typeface="Calibri"/>
                <a:cs typeface="Calibri"/>
                <a:sym typeface="Calibri"/>
              </a:defRPr>
            </a:lvl1pPr>
            <a:lvl2pPr indent="-406400" lvl="1" marL="914400" algn="l">
              <a:lnSpc>
                <a:spcPct val="90000"/>
              </a:lnSpc>
              <a:spcBef>
                <a:spcPts val="500"/>
              </a:spcBef>
              <a:spcAft>
                <a:spcPts val="0"/>
              </a:spcAft>
              <a:buClr>
                <a:schemeClr val="lt1"/>
              </a:buClr>
              <a:buSzPts val="2800"/>
              <a:buChar char="•"/>
              <a:defRPr sz="28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questions">
  <p:cSld name="Chapter questions">
    <p:bg>
      <p:bgPr>
        <a:solidFill>
          <a:srgbClr val="3D2683"/>
        </a:solidFill>
      </p:bgPr>
    </p:bg>
    <p:spTree>
      <p:nvGrpSpPr>
        <p:cNvPr id="33" name="Shape 33"/>
        <p:cNvGrpSpPr/>
        <p:nvPr/>
      </p:nvGrpSpPr>
      <p:grpSpPr>
        <a:xfrm>
          <a:off x="0" y="0"/>
          <a:ext cx="0" cy="0"/>
          <a:chOff x="0" y="0"/>
          <a:chExt cx="0" cy="0"/>
        </a:xfrm>
      </p:grpSpPr>
      <p:pic>
        <p:nvPicPr>
          <p:cNvPr descr="Questions avec un remplissage uni" id="34" name="Google Shape;34;p86"/>
          <p:cNvPicPr preferRelativeResize="0"/>
          <p:nvPr/>
        </p:nvPicPr>
        <p:blipFill rotWithShape="1">
          <a:blip r:embed="rId2">
            <a:alphaModFix/>
          </a:blip>
          <a:srcRect b="0" l="0" r="0" t="0"/>
          <a:stretch/>
        </p:blipFill>
        <p:spPr>
          <a:xfrm>
            <a:off x="4656000" y="1989000"/>
            <a:ext cx="2880000" cy="2880000"/>
          </a:xfrm>
          <a:prstGeom prst="rect">
            <a:avLst/>
          </a:prstGeom>
          <a:noFill/>
          <a:ln>
            <a:noFill/>
          </a:ln>
        </p:spPr>
      </p:pic>
      <p:sp>
        <p:nvSpPr>
          <p:cNvPr id="35" name="Google Shape;35;p86"/>
          <p:cNvSpPr txBox="1"/>
          <p:nvPr>
            <p:ph idx="1" type="body"/>
          </p:nvPr>
        </p:nvSpPr>
        <p:spPr>
          <a:xfrm>
            <a:off x="838199" y="365126"/>
            <a:ext cx="10515599" cy="579092"/>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cture end">
  <p:cSld name="Lecture end">
    <p:bg>
      <p:bgPr>
        <a:solidFill>
          <a:srgbClr val="3D2683"/>
        </a:solidFill>
      </p:bgPr>
    </p:bg>
    <p:spTree>
      <p:nvGrpSpPr>
        <p:cNvPr id="36" name="Shape 36"/>
        <p:cNvGrpSpPr/>
        <p:nvPr/>
      </p:nvGrpSpPr>
      <p:grpSpPr>
        <a:xfrm>
          <a:off x="0" y="0"/>
          <a:ext cx="0" cy="0"/>
          <a:chOff x="0" y="0"/>
          <a:chExt cx="0" cy="0"/>
        </a:xfrm>
      </p:grpSpPr>
      <p:pic>
        <p:nvPicPr>
          <p:cNvPr descr="Drapeau de course avec un remplissage uni" id="37" name="Google Shape;37;p87"/>
          <p:cNvPicPr preferRelativeResize="0"/>
          <p:nvPr/>
        </p:nvPicPr>
        <p:blipFill rotWithShape="1">
          <a:blip r:embed="rId2">
            <a:alphaModFix/>
          </a:blip>
          <a:srcRect b="0" l="0" r="0" t="0"/>
          <a:stretch/>
        </p:blipFill>
        <p:spPr>
          <a:xfrm>
            <a:off x="4656000" y="1989000"/>
            <a:ext cx="2880000" cy="288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Side image">
  <p:cSld name="Chapter slide - Side image">
    <p:spTree>
      <p:nvGrpSpPr>
        <p:cNvPr id="38" name="Shape 38"/>
        <p:cNvGrpSpPr/>
        <p:nvPr/>
      </p:nvGrpSpPr>
      <p:grpSpPr>
        <a:xfrm>
          <a:off x="0" y="0"/>
          <a:ext cx="0" cy="0"/>
          <a:chOff x="0" y="0"/>
          <a:chExt cx="0" cy="0"/>
        </a:xfrm>
      </p:grpSpPr>
      <p:sp>
        <p:nvSpPr>
          <p:cNvPr id="39" name="Google Shape;39;p90"/>
          <p:cNvSpPr/>
          <p:nvPr>
            <p:ph idx="2" type="pic"/>
          </p:nvPr>
        </p:nvSpPr>
        <p:spPr>
          <a:xfrm>
            <a:off x="5183188" y="987425"/>
            <a:ext cx="6172200" cy="4873625"/>
          </a:xfrm>
          <a:prstGeom prst="rect">
            <a:avLst/>
          </a:prstGeom>
          <a:noFill/>
          <a:ln>
            <a:noFill/>
          </a:ln>
        </p:spPr>
      </p:sp>
      <p:sp>
        <p:nvSpPr>
          <p:cNvPr id="40" name="Google Shape;40;p9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1" name="Google Shape;41;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44" name="Google Shape;44;p90"/>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45" name="Google Shape;45;p90"/>
          <p:cNvSpPr txBox="1"/>
          <p:nvPr>
            <p:ph idx="3" type="body"/>
          </p:nvPr>
        </p:nvSpPr>
        <p:spPr>
          <a:xfrm>
            <a:off x="838200" y="384352"/>
            <a:ext cx="3957611"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0"/>
          <p:cNvSpPr txBox="1"/>
          <p:nvPr>
            <p:ph idx="4" type="body"/>
          </p:nvPr>
        </p:nvSpPr>
        <p:spPr>
          <a:xfrm>
            <a:off x="838200" y="1352782"/>
            <a:ext cx="393223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two columns">
  <p:cSld name="Chapter slide - two columns">
    <p:spTree>
      <p:nvGrpSpPr>
        <p:cNvPr id="47" name="Shape 47"/>
        <p:cNvGrpSpPr/>
        <p:nvPr/>
      </p:nvGrpSpPr>
      <p:grpSpPr>
        <a:xfrm>
          <a:off x="0" y="0"/>
          <a:ext cx="0" cy="0"/>
          <a:chOff x="0" y="0"/>
          <a:chExt cx="0" cy="0"/>
        </a:xfrm>
      </p:grpSpPr>
      <p:sp>
        <p:nvSpPr>
          <p:cNvPr id="48" name="Google Shape;48;p84"/>
          <p:cNvSpPr txBox="1"/>
          <p:nvPr>
            <p:ph idx="1" type="body"/>
          </p:nvPr>
        </p:nvSpPr>
        <p:spPr>
          <a:xfrm>
            <a:off x="838200" y="2176669"/>
            <a:ext cx="5181600" cy="40002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4"/>
          <p:cNvSpPr txBox="1"/>
          <p:nvPr>
            <p:ph idx="2" type="body"/>
          </p:nvPr>
        </p:nvSpPr>
        <p:spPr>
          <a:xfrm>
            <a:off x="6172200" y="2176667"/>
            <a:ext cx="5181600" cy="40002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53" name="Google Shape;53;p84"/>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54" name="Google Shape;54;p84"/>
          <p:cNvSpPr txBox="1"/>
          <p:nvPr>
            <p:ph idx="3"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4"/>
          <p:cNvSpPr txBox="1"/>
          <p:nvPr>
            <p:ph idx="4"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Side contents">
  <p:cSld name="Chapter slide - Side contents">
    <p:spTree>
      <p:nvGrpSpPr>
        <p:cNvPr id="56" name="Shape 56"/>
        <p:cNvGrpSpPr/>
        <p:nvPr/>
      </p:nvGrpSpPr>
      <p:grpSpPr>
        <a:xfrm>
          <a:off x="0" y="0"/>
          <a:ext cx="0" cy="0"/>
          <a:chOff x="0" y="0"/>
          <a:chExt cx="0" cy="0"/>
        </a:xfrm>
      </p:grpSpPr>
      <p:sp>
        <p:nvSpPr>
          <p:cNvPr id="57" name="Google Shape;57;p8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8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62" name="Google Shape;62;p85"/>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63" name="Google Shape;63;p85"/>
          <p:cNvSpPr txBox="1"/>
          <p:nvPr>
            <p:ph idx="3" type="body"/>
          </p:nvPr>
        </p:nvSpPr>
        <p:spPr>
          <a:xfrm>
            <a:off x="838200" y="384352"/>
            <a:ext cx="3957611"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85"/>
          <p:cNvSpPr txBox="1"/>
          <p:nvPr>
            <p:ph idx="4" type="body"/>
          </p:nvPr>
        </p:nvSpPr>
        <p:spPr>
          <a:xfrm>
            <a:off x="838200" y="1352782"/>
            <a:ext cx="393223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t>Introduction</a:t>
            </a:r>
            <a:endParaRPr/>
          </a:p>
        </p:txBody>
      </p:sp>
      <p:sp>
        <p:nvSpPr>
          <p:cNvPr id="83" name="Google Shape;83;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a:t>3SECU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ef7816a8d7_0_1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Even if security is all around us, as futur engineering working and building softwares, maintaining infrastructures and creating new tools that can be used by all, you have to be even more aware.</a:t>
            </a:r>
            <a:br>
              <a:rPr lang="en-US"/>
            </a:br>
            <a:br>
              <a:rPr lang="en-US"/>
            </a:br>
            <a:r>
              <a:rPr lang="en-US"/>
              <a:t>You may be involved in building building software, or handling the security for some public sectors (like military or taxes).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In that case the security would not be just your website or blog being broken.</a:t>
            </a:r>
            <a:endParaRPr/>
          </a:p>
        </p:txBody>
      </p:sp>
      <p:sp>
        <p:nvSpPr>
          <p:cNvPr id="146" name="Google Shape;146;g1ef7816a8d7_0_1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Discussion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ef7816a8d7_0_2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How does your understanding of security change when considering web development specifically?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None/>
            </a:pPr>
            <a:r>
              <a:rPr lang="en-US"/>
              <a:t>What unique security challenges are presented in frontend development?</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In backend development, what are the primary security concerns?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How do security requirements differ between client-side and server-side scripting?</a:t>
            </a:r>
            <a:endParaRPr/>
          </a:p>
        </p:txBody>
      </p:sp>
      <p:sp>
        <p:nvSpPr>
          <p:cNvPr id="153" name="Google Shape;153;g1ef7816a8d7_0_2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Discussion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ef7816a8d7_0_3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Can you think of any specific security protocols or practices that are essential in web development?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None/>
            </a:pPr>
            <a:r>
              <a:rPr lang="en-US"/>
              <a:t>How do Cross-Site Scripting (XSS) and SQL Injection impact web application security?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None/>
            </a:pPr>
            <a:r>
              <a:rPr lang="en-US"/>
              <a:t>What role do cookies and session management play in web security?</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Discuss the importance of secure data transmission in web applications. Why is HTTPS crucial?</a:t>
            </a:r>
            <a:endParaRPr/>
          </a:p>
        </p:txBody>
      </p:sp>
      <p:sp>
        <p:nvSpPr>
          <p:cNvPr id="160" name="Google Shape;160;g1ef7816a8d7_0_3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Discussion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ef7816a8d7_0_3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How does responsive design intersect with security in web development?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None/>
            </a:pPr>
            <a:r>
              <a:rPr lang="en-US"/>
              <a:t>What is the significance of API security in modern web applications?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None/>
            </a:pPr>
            <a:r>
              <a:rPr lang="en-US"/>
              <a:t>How would you approach securing a single-page application (SPA) differently from a traditional multi-page application?</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Discuss the concept of 'security by design' in the context of web development.</a:t>
            </a:r>
            <a:endParaRPr/>
          </a:p>
        </p:txBody>
      </p:sp>
      <p:sp>
        <p:nvSpPr>
          <p:cNvPr id="167" name="Google Shape;167;g1ef7816a8d7_0_3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Discussion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ef7816a8d7_0_55"/>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How do you ensure secure authentication and authorization in web applications?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What are some common vulnerabilities in web applications identified by OWASP, and how can they be mitigated?</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How does the increasing trend of using third-party libraries and frameworks affect security in web development?</a:t>
            </a:r>
            <a:endParaRPr/>
          </a:p>
        </p:txBody>
      </p:sp>
      <p:sp>
        <p:nvSpPr>
          <p:cNvPr id="174" name="Google Shape;174;g1ef7816a8d7_0_55"/>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Discussion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ef7816a8d7_0_6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Security is often seen as abstract until this is too late. This is what happened multiple time with companies - and continue to </a:t>
            </a:r>
            <a:r>
              <a:rPr lang="en-US"/>
              <a:t>happen</a:t>
            </a:r>
            <a:r>
              <a:rPr lang="en-US"/>
              <a:t>.</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 In the next couple slides, we will see and discuss some core parts about security in the IT world and </a:t>
            </a:r>
            <a:endParaRPr/>
          </a:p>
        </p:txBody>
      </p:sp>
      <p:sp>
        <p:nvSpPr>
          <p:cNvPr id="181" name="Google Shape;181;g1ef7816a8d7_0_6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Discussion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ef7816a8d7_0_7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100"/>
              <a:buNone/>
            </a:pPr>
            <a:r>
              <a:rPr lang="en-US"/>
              <a:t>How do you think security challenges have evolved with the advent of modern web technologies?</a:t>
            </a:r>
            <a:endParaRPr/>
          </a:p>
          <a:p>
            <a:pPr indent="0" lvl="0" marL="0" rtl="0" algn="l">
              <a:spcBef>
                <a:spcPts val="0"/>
              </a:spcBef>
              <a:spcAft>
                <a:spcPts val="0"/>
              </a:spcAft>
              <a:buClr>
                <a:schemeClr val="dk1"/>
              </a:buClr>
              <a:buSzPts val="1100"/>
              <a:buFont typeface="Arial"/>
              <a:buNone/>
            </a:pPr>
            <a:r>
              <a:t/>
            </a:r>
            <a:endParaRPr/>
          </a:p>
          <a:p>
            <a:pPr indent="-342900" lvl="0" marL="457200" rtl="0" algn="l">
              <a:spcBef>
                <a:spcPts val="0"/>
              </a:spcBef>
              <a:spcAft>
                <a:spcPts val="0"/>
              </a:spcAft>
              <a:buSzPts val="1800"/>
              <a:buChar char="-"/>
            </a:pPr>
            <a:r>
              <a:rPr lang="en-US"/>
              <a:t>Consider the transition from static to dynamic web applications and the introduction of technologies like AJAX, WebSockets, and various JavaScript frameworks.</a:t>
            </a:r>
            <a:endParaRPr/>
          </a:p>
          <a:p>
            <a:pPr indent="0" lvl="0" marL="0" rtl="0" algn="l">
              <a:spcBef>
                <a:spcPts val="0"/>
              </a:spcBef>
              <a:spcAft>
                <a:spcPts val="0"/>
              </a:spcAft>
              <a:buClr>
                <a:schemeClr val="dk1"/>
              </a:buClr>
              <a:buSzPts val="1100"/>
              <a:buNone/>
            </a:pPr>
            <a:r>
              <a:t/>
            </a:r>
            <a:endParaRPr/>
          </a:p>
          <a:p>
            <a:pPr indent="-342900" lvl="0" marL="457200" rtl="0" algn="l">
              <a:spcBef>
                <a:spcPts val="0"/>
              </a:spcBef>
              <a:spcAft>
                <a:spcPts val="0"/>
              </a:spcAft>
              <a:buSzPts val="1800"/>
              <a:buChar char="-"/>
            </a:pPr>
            <a:r>
              <a:rPr lang="en-US"/>
              <a:t>How about the security implications of more interconnected and complex web applications, including increased attack surfaces and new types of vulnerabilities.</a:t>
            </a:r>
            <a:endParaRPr/>
          </a:p>
          <a:p>
            <a:pPr indent="0" lvl="0" marL="0" rtl="0" algn="l">
              <a:lnSpc>
                <a:spcPct val="90000"/>
              </a:lnSpc>
              <a:spcBef>
                <a:spcPts val="0"/>
              </a:spcBef>
              <a:spcAft>
                <a:spcPts val="0"/>
              </a:spcAft>
              <a:buClr>
                <a:schemeClr val="dk1"/>
              </a:buClr>
              <a:buSzPts val="2800"/>
              <a:buNone/>
            </a:pPr>
            <a:r>
              <a:t/>
            </a:r>
            <a:endParaRPr/>
          </a:p>
          <a:p>
            <a:pPr indent="-342900" lvl="0" marL="457200" rtl="0" algn="l">
              <a:lnSpc>
                <a:spcPct val="90000"/>
              </a:lnSpc>
              <a:spcBef>
                <a:spcPts val="0"/>
              </a:spcBef>
              <a:spcAft>
                <a:spcPts val="0"/>
              </a:spcAft>
              <a:buSzPts val="1800"/>
              <a:buChar char="-"/>
            </a:pPr>
            <a:r>
              <a:rPr lang="en-US"/>
              <a:t>Reflect on the challenges posed by emerging trends like single-page applications (SPAs).</a:t>
            </a:r>
            <a:endParaRPr/>
          </a:p>
        </p:txBody>
      </p:sp>
      <p:sp>
        <p:nvSpPr>
          <p:cNvPr id="188" name="Google Shape;188;g1ef7816a8d7_0_79"/>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Discussion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ef7816a8d7_0_26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In the context of rapidly changing technology, how should our approach to security adapt?</a:t>
            </a:r>
            <a:endParaRPr/>
          </a:p>
          <a:p>
            <a:pPr indent="0" lvl="0" marL="0" rtl="0" algn="l">
              <a:spcBef>
                <a:spcPts val="0"/>
              </a:spcBef>
              <a:spcAft>
                <a:spcPts val="0"/>
              </a:spcAft>
              <a:buClr>
                <a:schemeClr val="dk1"/>
              </a:buClr>
              <a:buSzPts val="1100"/>
              <a:buFont typeface="Arial"/>
              <a:buNone/>
            </a:pPr>
            <a:r>
              <a:t/>
            </a:r>
            <a:endParaRPr/>
          </a:p>
          <a:p>
            <a:pPr indent="-342900" lvl="0" marL="457200" rtl="0" algn="l">
              <a:spcBef>
                <a:spcPts val="0"/>
              </a:spcBef>
              <a:spcAft>
                <a:spcPts val="0"/>
              </a:spcAft>
              <a:buSzPts val="1800"/>
              <a:buChar char="-"/>
            </a:pPr>
            <a:r>
              <a:rPr lang="en-US"/>
              <a:t>How can you link</a:t>
            </a:r>
            <a:r>
              <a:rPr lang="en-US"/>
              <a:t> agile and adaptable security strategies to keep pace with fast-evolving tech landscapes.</a:t>
            </a:r>
            <a:endParaRPr/>
          </a:p>
          <a:p>
            <a:pPr indent="0" lvl="0" marL="0" rtl="0" algn="l">
              <a:spcBef>
                <a:spcPts val="0"/>
              </a:spcBef>
              <a:spcAft>
                <a:spcPts val="0"/>
              </a:spcAft>
              <a:buClr>
                <a:schemeClr val="dk1"/>
              </a:buClr>
              <a:buSzPts val="1100"/>
              <a:buNone/>
            </a:pPr>
            <a:r>
              <a:rPr lang="en-US"/>
              <a:t>	</a:t>
            </a:r>
            <a:endParaRPr/>
          </a:p>
          <a:p>
            <a:pPr indent="-342900" lvl="0" marL="457200" rtl="0" algn="l">
              <a:spcBef>
                <a:spcPts val="0"/>
              </a:spcBef>
              <a:spcAft>
                <a:spcPts val="0"/>
              </a:spcAft>
              <a:buSzPts val="1800"/>
              <a:buChar char="-"/>
            </a:pPr>
            <a:r>
              <a:rPr lang="en-US"/>
              <a:t>What would be the impact of continuous learning and upskilling in cybersecurity to stay ahead of new threats.</a:t>
            </a:r>
            <a:endParaRPr/>
          </a:p>
          <a:p>
            <a:pPr indent="0" lvl="0" marL="0" rtl="0" algn="l">
              <a:lnSpc>
                <a:spcPct val="90000"/>
              </a:lnSpc>
              <a:spcBef>
                <a:spcPts val="0"/>
              </a:spcBef>
              <a:spcAft>
                <a:spcPts val="0"/>
              </a:spcAft>
              <a:buClr>
                <a:schemeClr val="dk1"/>
              </a:buClr>
              <a:buSzPts val="2800"/>
              <a:buNone/>
            </a:pPr>
            <a:r>
              <a:rPr lang="en-US"/>
              <a:t>	</a:t>
            </a:r>
            <a:endParaRPr/>
          </a:p>
          <a:p>
            <a:pPr indent="-342900" lvl="0" marL="457200" rtl="0" algn="l">
              <a:lnSpc>
                <a:spcPct val="90000"/>
              </a:lnSpc>
              <a:spcBef>
                <a:spcPts val="0"/>
              </a:spcBef>
              <a:spcAft>
                <a:spcPts val="0"/>
              </a:spcAft>
              <a:buSzPts val="1800"/>
              <a:buChar char="-"/>
            </a:pPr>
            <a:r>
              <a:rPr lang="en-US"/>
              <a:t>Consider the impact of DevSecOps in integrating security into the development lifecycle, as opposed to treating it as an afterthought.</a:t>
            </a:r>
            <a:endParaRPr/>
          </a:p>
        </p:txBody>
      </p:sp>
      <p:sp>
        <p:nvSpPr>
          <p:cNvPr id="195" name="Google Shape;195;g1ef7816a8d7_0_26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Discussion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ef7816a8d7_0_27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What new threats have emerged with technologies like cloud computing, IoT, and artificial intelligence?</a:t>
            </a:r>
            <a:endParaRPr/>
          </a:p>
          <a:p>
            <a:pPr indent="0" lvl="0" marL="0" rtl="0" algn="l">
              <a:spcBef>
                <a:spcPts val="0"/>
              </a:spcBef>
              <a:spcAft>
                <a:spcPts val="0"/>
              </a:spcAft>
              <a:buClr>
                <a:schemeClr val="dk1"/>
              </a:buClr>
              <a:buSzPts val="1100"/>
              <a:buFont typeface="Arial"/>
              <a:buNone/>
            </a:pPr>
            <a:r>
              <a:t/>
            </a:r>
            <a:endParaRPr/>
          </a:p>
          <a:p>
            <a:pPr indent="-342900" lvl="0" marL="457200" rtl="0" algn="l">
              <a:lnSpc>
                <a:spcPct val="115000"/>
              </a:lnSpc>
              <a:spcBef>
                <a:spcPts val="1200"/>
              </a:spcBef>
              <a:spcAft>
                <a:spcPts val="0"/>
              </a:spcAft>
              <a:buSzPts val="1800"/>
              <a:buChar char="-"/>
            </a:pPr>
            <a:r>
              <a:rPr lang="en-US"/>
              <a:t>Analyze specific risks associated with each technology, such as cloud storage vulnerabilities, IoT device security, and AI-driven cyberattacks.</a:t>
            </a:r>
            <a:endParaRPr/>
          </a:p>
          <a:p>
            <a:pPr indent="-342900" lvl="0" marL="457200" rtl="0" algn="l">
              <a:lnSpc>
                <a:spcPct val="115000"/>
              </a:lnSpc>
              <a:spcBef>
                <a:spcPts val="0"/>
              </a:spcBef>
              <a:spcAft>
                <a:spcPts val="0"/>
              </a:spcAft>
              <a:buSzPts val="1800"/>
              <a:buChar char="-"/>
            </a:pPr>
            <a:r>
              <a:rPr lang="en-US"/>
              <a:t>What are the challenges in securing data across distributed systems and the potential for large-scale, automated attacks.</a:t>
            </a:r>
            <a:endParaRPr/>
          </a:p>
        </p:txBody>
      </p:sp>
      <p:sp>
        <p:nvSpPr>
          <p:cNvPr id="202" name="Google Shape;202;g1ef7816a8d7_0_27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Discussion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ef7816a8d7_0_27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How can developers and organizations balance the push for innovation with the need for robust security?</a:t>
            </a:r>
            <a:endParaRPr/>
          </a:p>
          <a:p>
            <a:pPr indent="-342900" lvl="0" marL="457200" rtl="0" algn="l">
              <a:lnSpc>
                <a:spcPct val="115000"/>
              </a:lnSpc>
              <a:spcBef>
                <a:spcPts val="1200"/>
              </a:spcBef>
              <a:spcAft>
                <a:spcPts val="0"/>
              </a:spcAft>
              <a:buSzPts val="1800"/>
              <a:buChar char="-"/>
            </a:pPr>
            <a:r>
              <a:rPr lang="en-US"/>
              <a:t>Did you saw the tension between rapid development/deployment and thorough security testing.</a:t>
            </a:r>
            <a:endParaRPr/>
          </a:p>
          <a:p>
            <a:pPr indent="-342900" lvl="0" marL="457200" rtl="0" algn="l">
              <a:lnSpc>
                <a:spcPct val="115000"/>
              </a:lnSpc>
              <a:spcBef>
                <a:spcPts val="0"/>
              </a:spcBef>
              <a:spcAft>
                <a:spcPts val="0"/>
              </a:spcAft>
              <a:buSzPts val="1800"/>
              <a:buChar char="-"/>
            </a:pPr>
            <a:r>
              <a:rPr lang="en-US"/>
              <a:t>Reflect on the importance of incorporating security into the design phase (security by design) and the role of privacy-focused development (privacy by design).</a:t>
            </a:r>
            <a:endParaRPr/>
          </a:p>
        </p:txBody>
      </p:sp>
      <p:sp>
        <p:nvSpPr>
          <p:cNvPr id="209" name="Google Shape;209;g1ef7816a8d7_0_27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Discussion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idx="1" type="body"/>
          </p:nvPr>
        </p:nvSpPr>
        <p:spPr>
          <a:xfrm>
            <a:off x="838200" y="2176669"/>
            <a:ext cx="10515600" cy="40002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By the end of the course, students should:</a:t>
            </a:r>
            <a:endParaRPr/>
          </a:p>
          <a:p>
            <a:pPr indent="-342900" lvl="0" marL="457200" rtl="0" algn="l">
              <a:lnSpc>
                <a:spcPct val="90000"/>
              </a:lnSpc>
              <a:spcBef>
                <a:spcPts val="0"/>
              </a:spcBef>
              <a:spcAft>
                <a:spcPts val="0"/>
              </a:spcAft>
              <a:buSzPts val="1800"/>
              <a:buChar char="•"/>
            </a:pPr>
            <a:r>
              <a:rPr lang="en-US"/>
              <a:t>Understand the global state of security</a:t>
            </a:r>
            <a:endParaRPr/>
          </a:p>
          <a:p>
            <a:pPr indent="-342900" lvl="0" marL="457200" rtl="0" algn="l">
              <a:lnSpc>
                <a:spcPct val="90000"/>
              </a:lnSpc>
              <a:spcBef>
                <a:spcPts val="0"/>
              </a:spcBef>
              <a:spcAft>
                <a:spcPts val="0"/>
              </a:spcAft>
              <a:buSzPts val="1800"/>
              <a:buChar char="•"/>
            </a:pPr>
            <a:r>
              <a:rPr lang="en-US"/>
              <a:t>Know their position regarding security</a:t>
            </a:r>
            <a:endParaRPr/>
          </a:p>
          <a:p>
            <a:pPr indent="-342900" lvl="0" marL="457200" rtl="0" algn="l">
              <a:lnSpc>
                <a:spcPct val="90000"/>
              </a:lnSpc>
              <a:spcBef>
                <a:spcPts val="0"/>
              </a:spcBef>
              <a:spcAft>
                <a:spcPts val="0"/>
              </a:spcAft>
              <a:buSzPts val="1800"/>
              <a:buChar char="•"/>
            </a:pPr>
            <a:r>
              <a:rPr lang="en-US"/>
              <a:t>Have a better knowledge of the world and impacts</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Clr>
                <a:schemeClr val="dk1"/>
              </a:buClr>
              <a:buSzPts val="1100"/>
              <a:buFont typeface="Arial"/>
              <a:buNone/>
            </a:pPr>
            <a:r>
              <a:rPr lang="en-US"/>
              <a:t>Time:</a:t>
            </a:r>
            <a:endParaRPr/>
          </a:p>
          <a:p>
            <a:pPr indent="-342900" lvl="0" marL="457200" rtl="0" algn="l">
              <a:lnSpc>
                <a:spcPct val="90000"/>
              </a:lnSpc>
              <a:spcBef>
                <a:spcPts val="0"/>
              </a:spcBef>
              <a:spcAft>
                <a:spcPts val="0"/>
              </a:spcAft>
              <a:buSzPts val="1800"/>
              <a:buChar char="-"/>
            </a:pPr>
            <a:r>
              <a:rPr lang="en-US"/>
              <a:t>course: 3h</a:t>
            </a:r>
            <a:endParaRPr/>
          </a:p>
          <a:p>
            <a:pPr indent="-342900" lvl="0" marL="457200" rtl="0" algn="l">
              <a:lnSpc>
                <a:spcPct val="90000"/>
              </a:lnSpc>
              <a:spcBef>
                <a:spcPts val="0"/>
              </a:spcBef>
              <a:spcAft>
                <a:spcPts val="0"/>
              </a:spcAft>
              <a:buSzPts val="1800"/>
              <a:buChar char="-"/>
            </a:pPr>
            <a:r>
              <a:rPr lang="en-US"/>
              <a:t>exercises: 1h</a:t>
            </a:r>
            <a:endParaRPr/>
          </a:p>
          <a:p>
            <a:pPr indent="0" lvl="0" marL="0" rtl="0" algn="l">
              <a:lnSpc>
                <a:spcPct val="90000"/>
              </a:lnSpc>
              <a:spcBef>
                <a:spcPts val="0"/>
              </a:spcBef>
              <a:spcAft>
                <a:spcPts val="0"/>
              </a:spcAft>
              <a:buSzPts val="1800"/>
              <a:buNone/>
            </a:pPr>
            <a:r>
              <a:t/>
            </a:r>
            <a:endParaRPr/>
          </a:p>
        </p:txBody>
      </p:sp>
      <p:sp>
        <p:nvSpPr>
          <p:cNvPr id="90" name="Google Shape;90;p2"/>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3SECU – Introduction</a:t>
            </a:r>
            <a:endParaRPr/>
          </a:p>
        </p:txBody>
      </p:sp>
      <p:sp>
        <p:nvSpPr>
          <p:cNvPr id="91" name="Google Shape;91;p2"/>
          <p:cNvSpPr txBox="1"/>
          <p:nvPr>
            <p:ph idx="3"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2400"/>
              <a:buNone/>
            </a:pPr>
            <a:r>
              <a:rPr lang="en-US"/>
              <a:t>Course Objectives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ef7816a8d7_0_28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How has the globalization of web services affected security strategies?</a:t>
            </a:r>
            <a:endParaRPr/>
          </a:p>
          <a:p>
            <a:pPr indent="0" lvl="0" marL="0" rtl="0" algn="l">
              <a:spcBef>
                <a:spcPts val="0"/>
              </a:spcBef>
              <a:spcAft>
                <a:spcPts val="0"/>
              </a:spcAft>
              <a:buClr>
                <a:schemeClr val="dk1"/>
              </a:buClr>
              <a:buSzPts val="1100"/>
              <a:buFont typeface="Arial"/>
              <a:buNone/>
            </a:pPr>
            <a:r>
              <a:t/>
            </a:r>
            <a:endParaRPr/>
          </a:p>
          <a:p>
            <a:pPr indent="-342900" lvl="0" marL="457200" rtl="0" algn="l">
              <a:spcBef>
                <a:spcPts val="0"/>
              </a:spcBef>
              <a:spcAft>
                <a:spcPts val="0"/>
              </a:spcAft>
              <a:buSzPts val="1800"/>
              <a:buChar char="-"/>
            </a:pPr>
            <a:r>
              <a:rPr lang="en-US"/>
              <a:t>Consider the challenges in complying with various international data protection laws (like GDPR, CCPA).</a:t>
            </a:r>
            <a:endParaRPr/>
          </a:p>
          <a:p>
            <a:pPr indent="0" lvl="0" marL="457200" rtl="0" algn="l">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Did you work with  the complexities in securing data across different jurisdictions and the risks of cross-border data transfers.</a:t>
            </a:r>
            <a:endParaRPr/>
          </a:p>
        </p:txBody>
      </p:sp>
      <p:sp>
        <p:nvSpPr>
          <p:cNvPr id="216" name="Google Shape;216;g1ef7816a8d7_0_28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Discussion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ef7816a8d7_0_28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What role does user education play in adapting to evolving security challenges?</a:t>
            </a:r>
            <a:endParaRPr/>
          </a:p>
          <a:p>
            <a:pPr indent="0" lvl="0" marL="0" rtl="0" algn="l">
              <a:spcBef>
                <a:spcPts val="0"/>
              </a:spcBef>
              <a:spcAft>
                <a:spcPts val="0"/>
              </a:spcAft>
              <a:buClr>
                <a:schemeClr val="dk1"/>
              </a:buClr>
              <a:buSzPts val="1100"/>
              <a:buNone/>
            </a:pPr>
            <a:r>
              <a:t/>
            </a:r>
            <a:endParaRPr/>
          </a:p>
          <a:p>
            <a:pPr indent="-342900" lvl="0" marL="457200" rtl="0" algn="l">
              <a:spcBef>
                <a:spcPts val="0"/>
              </a:spcBef>
              <a:spcAft>
                <a:spcPts val="0"/>
              </a:spcAft>
              <a:buSzPts val="1800"/>
              <a:buChar char="-"/>
            </a:pPr>
            <a:r>
              <a:rPr lang="en-US"/>
              <a:t>Reflect on the importance of educating users about security best practices, especially as technology becomes more integral to daily life.</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Consider strategies to improve public awareness and understanding of cyber risks and personal data protection.</a:t>
            </a:r>
            <a:endParaRPr/>
          </a:p>
          <a:p>
            <a:pPr indent="0" lvl="0" marL="0" rtl="0" algn="l">
              <a:lnSpc>
                <a:spcPct val="90000"/>
              </a:lnSpc>
              <a:spcBef>
                <a:spcPts val="0"/>
              </a:spcBef>
              <a:spcAft>
                <a:spcPts val="0"/>
              </a:spcAft>
              <a:buClr>
                <a:schemeClr val="dk1"/>
              </a:buClr>
              <a:buSzPts val="2800"/>
              <a:buNone/>
            </a:pPr>
            <a:r>
              <a:t/>
            </a:r>
            <a:endParaRPr/>
          </a:p>
        </p:txBody>
      </p:sp>
      <p:sp>
        <p:nvSpPr>
          <p:cNvPr id="223" name="Google Shape;223;g1ef7816a8d7_0_28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Discussion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g29a5f29c3f5_0_0"/>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230" name="Google Shape;230;g29a5f29c3f5_0_0"/>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1"/>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2. You and Security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ef7816a8d7_0_18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Before speaking more about security, what do you think is your role</a:t>
            </a:r>
            <a:endParaRPr/>
          </a:p>
          <a:p>
            <a:pPr indent="0" lvl="0" marL="0" rtl="0" algn="l">
              <a:spcBef>
                <a:spcPts val="0"/>
              </a:spcBef>
              <a:spcAft>
                <a:spcPts val="0"/>
              </a:spcAft>
              <a:buClr>
                <a:schemeClr val="dk1"/>
              </a:buClr>
              <a:buSzPts val="1100"/>
              <a:buNone/>
            </a:pPr>
            <a:r>
              <a:rPr lang="en-US"/>
              <a:t>regarding the security aspect ?</a:t>
            </a:r>
            <a:endParaRPr/>
          </a:p>
          <a:p>
            <a:pPr indent="0" lvl="0" marL="0" rtl="0" algn="l">
              <a:spcBef>
                <a:spcPts val="0"/>
              </a:spcBef>
              <a:spcAft>
                <a:spcPts val="0"/>
              </a:spcAft>
              <a:buClr>
                <a:schemeClr val="dk1"/>
              </a:buClr>
              <a:buSzPts val="1100"/>
              <a:buNone/>
            </a:pPr>
            <a:r>
              <a:t/>
            </a:r>
            <a:endParaRPr/>
          </a:p>
          <a:p>
            <a:pPr indent="-342900" lvl="0" marL="457200" rtl="0" algn="l">
              <a:spcBef>
                <a:spcPts val="0"/>
              </a:spcBef>
              <a:spcAft>
                <a:spcPts val="0"/>
              </a:spcAft>
              <a:buSzPts val="1800"/>
              <a:buChar char="-"/>
            </a:pPr>
            <a:r>
              <a:rPr lang="en-US"/>
              <a:t>on your day to day job</a:t>
            </a:r>
            <a:endParaRPr/>
          </a:p>
          <a:p>
            <a:pPr indent="-342900" lvl="0" marL="457200" rtl="0" algn="l">
              <a:spcBef>
                <a:spcPts val="0"/>
              </a:spcBef>
              <a:spcAft>
                <a:spcPts val="0"/>
              </a:spcAft>
              <a:buSzPts val="1800"/>
              <a:buChar char="-"/>
            </a:pPr>
            <a:r>
              <a:rPr lang="en-US"/>
              <a:t>on following the news</a:t>
            </a:r>
            <a:endParaRPr/>
          </a:p>
          <a:p>
            <a:pPr indent="-342900" lvl="0" marL="457200" rtl="0" algn="l">
              <a:spcBef>
                <a:spcPts val="0"/>
              </a:spcBef>
              <a:spcAft>
                <a:spcPts val="0"/>
              </a:spcAft>
              <a:buSzPts val="1800"/>
              <a:buChar char="-"/>
            </a:pPr>
            <a:r>
              <a:rPr lang="en-US"/>
              <a:t>on technical aspect during project</a:t>
            </a:r>
            <a:endParaRPr/>
          </a:p>
          <a:p>
            <a:pPr indent="-342900" lvl="0" marL="457200" rtl="0" algn="l">
              <a:spcBef>
                <a:spcPts val="0"/>
              </a:spcBef>
              <a:spcAft>
                <a:spcPts val="0"/>
              </a:spcAft>
              <a:buSzPts val="1800"/>
              <a:buChar char="-"/>
            </a:pPr>
            <a:r>
              <a:rPr lang="en-US"/>
              <a:t>when you fix your parents/grandparents phone/computer during</a:t>
            </a:r>
            <a:endParaRPr/>
          </a:p>
          <a:p>
            <a:pPr indent="0" lvl="0" marL="0" rtl="0" algn="l">
              <a:lnSpc>
                <a:spcPct val="90000"/>
              </a:lnSpc>
              <a:spcBef>
                <a:spcPts val="0"/>
              </a:spcBef>
              <a:spcAft>
                <a:spcPts val="0"/>
              </a:spcAft>
              <a:buClr>
                <a:schemeClr val="dk1"/>
              </a:buClr>
              <a:buSzPts val="2800"/>
              <a:buNone/>
            </a:pPr>
            <a:r>
              <a:rPr lang="en-US"/>
              <a:t>the holidays</a:t>
            </a:r>
            <a:endParaRPr/>
          </a:p>
        </p:txBody>
      </p:sp>
      <p:sp>
        <p:nvSpPr>
          <p:cNvPr id="243" name="Google Shape;243;g1ef7816a8d7_0_18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a:t>
            </a:r>
            <a:r>
              <a:rPr lang="en-US"/>
              <a:t>. You and Security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ef7816a8d7_0_18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In your last month(s), how is your position included with security ? Is</a:t>
            </a:r>
            <a:endParaRPr/>
          </a:p>
          <a:p>
            <a:pPr indent="0" lvl="0" marL="0" rtl="0" algn="l">
              <a:spcBef>
                <a:spcPts val="0"/>
              </a:spcBef>
              <a:spcAft>
                <a:spcPts val="0"/>
              </a:spcAft>
              <a:buClr>
                <a:schemeClr val="dk1"/>
              </a:buClr>
              <a:buSzPts val="1100"/>
              <a:buNone/>
            </a:pPr>
            <a:r>
              <a:rPr lang="en-US"/>
              <a:t>it something you discuss about when creating an application?</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How is security included in your workflow when you deliver features?</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2800"/>
              <a:buNone/>
            </a:pPr>
            <a:r>
              <a:rPr lang="en-US"/>
              <a:t>Do you have a specific / special process for that ?</a:t>
            </a:r>
            <a:endParaRPr/>
          </a:p>
        </p:txBody>
      </p:sp>
      <p:sp>
        <p:nvSpPr>
          <p:cNvPr id="250" name="Google Shape;250;g1ef7816a8d7_0_18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You and Security</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ef7816a8d7_0_19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Security is a vast world, for now let's only consider security on</a:t>
            </a:r>
            <a:endParaRPr/>
          </a:p>
          <a:p>
            <a:pPr indent="0" lvl="0" marL="0" rtl="0" algn="l">
              <a:spcBef>
                <a:spcPts val="0"/>
              </a:spcBef>
              <a:spcAft>
                <a:spcPts val="0"/>
              </a:spcAft>
              <a:buClr>
                <a:schemeClr val="dk1"/>
              </a:buClr>
              <a:buSzPts val="1100"/>
              <a:buNone/>
            </a:pPr>
            <a:r>
              <a:rPr lang="en-US"/>
              <a:t>frontend and backend application.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This includes all types of frontend</a:t>
            </a:r>
            <a:endParaRPr/>
          </a:p>
          <a:p>
            <a:pPr indent="0" lvl="0" marL="0" rtl="0" algn="l">
              <a:spcBef>
                <a:spcPts val="0"/>
              </a:spcBef>
              <a:spcAft>
                <a:spcPts val="0"/>
              </a:spcAft>
              <a:buClr>
                <a:schemeClr val="dk1"/>
              </a:buClr>
              <a:buSzPts val="1100"/>
              <a:buNone/>
            </a:pPr>
            <a:r>
              <a:rPr lang="en-US"/>
              <a:t>(mobile, browser, desktop) and backend with APIs.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What do you think is the most critical part of an application regarding</a:t>
            </a:r>
            <a:endParaRPr/>
          </a:p>
          <a:p>
            <a:pPr indent="0" lvl="0" marL="0" rtl="0" algn="l">
              <a:spcBef>
                <a:spcPts val="0"/>
              </a:spcBef>
              <a:spcAft>
                <a:spcPts val="0"/>
              </a:spcAft>
              <a:buClr>
                <a:schemeClr val="dk1"/>
              </a:buClr>
              <a:buSzPts val="1100"/>
              <a:buNone/>
            </a:pPr>
            <a:r>
              <a:rPr lang="en-US"/>
              <a:t>security ?</a:t>
            </a:r>
            <a:endParaRPr/>
          </a:p>
          <a:p>
            <a:pPr indent="0" lvl="0" marL="0" rtl="0" algn="l">
              <a:lnSpc>
                <a:spcPct val="90000"/>
              </a:lnSpc>
              <a:spcBef>
                <a:spcPts val="0"/>
              </a:spcBef>
              <a:spcAft>
                <a:spcPts val="0"/>
              </a:spcAft>
              <a:buClr>
                <a:schemeClr val="dk1"/>
              </a:buClr>
              <a:buSzPts val="2800"/>
              <a:buNone/>
            </a:pPr>
            <a:r>
              <a:rPr lang="en-US"/>
              <a:t>In which level and why ?</a:t>
            </a:r>
            <a:endParaRPr/>
          </a:p>
        </p:txBody>
      </p:sp>
      <p:sp>
        <p:nvSpPr>
          <p:cNvPr id="257" name="Google Shape;257;g1ef7816a8d7_0_19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You and Security</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ef7816a8d7_0_19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Let's start with our backend / API.</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How would you secure your API (APIs are publicly available)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What would you want to secure and how ? Try to cover a broad range</a:t>
            </a:r>
            <a:endParaRPr/>
          </a:p>
          <a:p>
            <a:pPr indent="0" lvl="0" marL="0" rtl="0" algn="l">
              <a:spcBef>
                <a:spcPts val="0"/>
              </a:spcBef>
              <a:spcAft>
                <a:spcPts val="0"/>
              </a:spcAft>
              <a:buClr>
                <a:schemeClr val="dk1"/>
              </a:buClr>
              <a:buSzPts val="1100"/>
              <a:buNone/>
            </a:pPr>
            <a:r>
              <a:rPr lang="en-US"/>
              <a:t>of use case and be as precise as possible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Maybe with different use cases? Or different methods ?</a:t>
            </a:r>
            <a:endParaRPr/>
          </a:p>
        </p:txBody>
      </p:sp>
      <p:sp>
        <p:nvSpPr>
          <p:cNvPr id="264" name="Google Shape;264;g1ef7816a8d7_0_19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You and Security</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ef7816a8d7_0_20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What kind of use case do you have when speaking about security and</a:t>
            </a:r>
            <a:endParaRPr/>
          </a:p>
          <a:p>
            <a:pPr indent="0" lvl="0" marL="0" rtl="0" algn="l">
              <a:spcBef>
                <a:spcPts val="0"/>
              </a:spcBef>
              <a:spcAft>
                <a:spcPts val="0"/>
              </a:spcAft>
              <a:buClr>
                <a:schemeClr val="dk1"/>
              </a:buClr>
              <a:buSzPts val="1100"/>
              <a:buNone/>
            </a:pPr>
            <a:r>
              <a:rPr lang="en-US"/>
              <a:t>API</a:t>
            </a:r>
            <a:endParaRPr/>
          </a:p>
          <a:p>
            <a:pPr indent="0" lvl="0" marL="0" rtl="0" algn="l">
              <a:spcBef>
                <a:spcPts val="0"/>
              </a:spcBef>
              <a:spcAft>
                <a:spcPts val="0"/>
              </a:spcAft>
              <a:buClr>
                <a:schemeClr val="dk1"/>
              </a:buClr>
              <a:buSzPts val="1100"/>
              <a:buNone/>
            </a:pPr>
            <a:r>
              <a:t/>
            </a:r>
            <a:endParaRPr/>
          </a:p>
          <a:p>
            <a:pPr indent="-342900" lvl="0" marL="457200" rtl="0" algn="l">
              <a:spcBef>
                <a:spcPts val="0"/>
              </a:spcBef>
              <a:spcAft>
                <a:spcPts val="0"/>
              </a:spcAft>
              <a:buSzPts val="1800"/>
              <a:buChar char="-"/>
            </a:pPr>
            <a:r>
              <a:rPr lang="en-US"/>
              <a:t>Authorization ?</a:t>
            </a:r>
            <a:endParaRPr/>
          </a:p>
          <a:p>
            <a:pPr indent="-342900" lvl="0" marL="457200" rtl="0" algn="l">
              <a:spcBef>
                <a:spcPts val="0"/>
              </a:spcBef>
              <a:spcAft>
                <a:spcPts val="0"/>
              </a:spcAft>
              <a:buSzPts val="1800"/>
              <a:buChar char="-"/>
            </a:pPr>
            <a:r>
              <a:rPr lang="en-US"/>
              <a:t>Authentication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What is the difference between the two ? Do you think about both when you build a system ?</a:t>
            </a:r>
            <a:endParaRPr/>
          </a:p>
        </p:txBody>
      </p:sp>
      <p:sp>
        <p:nvSpPr>
          <p:cNvPr id="271" name="Google Shape;271;g1ef7816a8d7_0_20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You and Security</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ef7816a8d7_0_21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How do you test and validate that the authorization/authentication is</a:t>
            </a:r>
            <a:endParaRPr/>
          </a:p>
          <a:p>
            <a:pPr indent="0" lvl="0" marL="0" rtl="0" algn="l">
              <a:spcBef>
                <a:spcPts val="0"/>
              </a:spcBef>
              <a:spcAft>
                <a:spcPts val="0"/>
              </a:spcAft>
              <a:buClr>
                <a:schemeClr val="dk1"/>
              </a:buClr>
              <a:buSzPts val="1100"/>
              <a:buNone/>
            </a:pPr>
            <a:r>
              <a:rPr lang="en-US"/>
              <a:t>correctly setup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Do you have some test at a specific time in the development of the</a:t>
            </a:r>
            <a:endParaRPr/>
          </a:p>
          <a:p>
            <a:pPr indent="0" lvl="0" marL="0" rtl="0" algn="l">
              <a:lnSpc>
                <a:spcPct val="90000"/>
              </a:lnSpc>
              <a:spcBef>
                <a:spcPts val="0"/>
              </a:spcBef>
              <a:spcAft>
                <a:spcPts val="0"/>
              </a:spcAft>
              <a:buClr>
                <a:schemeClr val="dk1"/>
              </a:buClr>
              <a:buSzPts val="2800"/>
              <a:buNone/>
            </a:pPr>
            <a:r>
              <a:rPr lang="en-US"/>
              <a:t>feature ? </a:t>
            </a:r>
            <a:endParaRPr/>
          </a:p>
          <a:p>
            <a:pPr indent="0" lvl="0" marL="0" rtl="0" algn="l">
              <a:lnSpc>
                <a:spcPct val="90000"/>
              </a:lnSpc>
              <a:spcBef>
                <a:spcPts val="0"/>
              </a:spcBef>
              <a:spcAft>
                <a:spcPts val="0"/>
              </a:spcAft>
              <a:buClr>
                <a:schemeClr val="dk1"/>
              </a:buClr>
              <a:buSzPts val="2800"/>
              <a:buNone/>
            </a:pPr>
            <a:br>
              <a:rPr lang="en-US"/>
            </a:br>
            <a:r>
              <a:rPr lang="en-US"/>
              <a:t>Did you also implement continuously testing to validate your authorization and authentication ?</a:t>
            </a:r>
            <a:endParaRPr/>
          </a:p>
        </p:txBody>
      </p:sp>
      <p:sp>
        <p:nvSpPr>
          <p:cNvPr id="278" name="Google Shape;278;g1ef7816a8d7_0_21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You and Security</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idx="1" type="body"/>
          </p:nvPr>
        </p:nvSpPr>
        <p:spPr>
          <a:xfrm>
            <a:off x="831850" y="396327"/>
            <a:ext cx="10688150" cy="9144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rPr lang="en-US"/>
              <a:t>Summary</a:t>
            </a:r>
            <a:endParaRPr/>
          </a:p>
        </p:txBody>
      </p:sp>
      <p:sp>
        <p:nvSpPr>
          <p:cNvPr id="98" name="Google Shape;98;p7"/>
          <p:cNvSpPr txBox="1"/>
          <p:nvPr>
            <p:ph idx="2" type="body"/>
          </p:nvPr>
        </p:nvSpPr>
        <p:spPr>
          <a:xfrm>
            <a:off x="844550" y="2559496"/>
            <a:ext cx="10688150" cy="3560504"/>
          </a:xfrm>
          <a:prstGeom prst="rect">
            <a:avLst/>
          </a:prstGeom>
          <a:noFill/>
          <a:ln>
            <a:noFill/>
          </a:ln>
        </p:spPr>
        <p:txBody>
          <a:bodyPr anchorCtr="0" anchor="t" bIns="45700" lIns="91425" spcFirstLastPara="1" rIns="91425" wrap="square" tIns="45700">
            <a:normAutofit/>
          </a:bodyPr>
          <a:lstStyle/>
          <a:p>
            <a:pPr indent="-742950" lvl="0" marL="742950" rtl="0" algn="l">
              <a:lnSpc>
                <a:spcPct val="90000"/>
              </a:lnSpc>
              <a:spcBef>
                <a:spcPts val="0"/>
              </a:spcBef>
              <a:spcAft>
                <a:spcPts val="0"/>
              </a:spcAft>
              <a:buClr>
                <a:schemeClr val="lt1"/>
              </a:buClr>
              <a:buSzPts val="3600"/>
              <a:buFont typeface="Calibri"/>
              <a:buAutoNum type="arabicPeriod"/>
            </a:pPr>
            <a:r>
              <a:rPr lang="en-US"/>
              <a:t>Discussion</a:t>
            </a:r>
            <a:endParaRPr/>
          </a:p>
          <a:p>
            <a:pPr indent="-742950" lvl="0" marL="742950" rtl="0" algn="l">
              <a:lnSpc>
                <a:spcPct val="90000"/>
              </a:lnSpc>
              <a:spcBef>
                <a:spcPts val="0"/>
              </a:spcBef>
              <a:spcAft>
                <a:spcPts val="0"/>
              </a:spcAft>
              <a:buSzPts val="3600"/>
              <a:buAutoNum type="arabicPeriod"/>
            </a:pPr>
            <a:r>
              <a:rPr lang="en-US"/>
              <a:t>You and Security</a:t>
            </a:r>
            <a:endParaRPr/>
          </a:p>
          <a:p>
            <a:pPr indent="-742950" lvl="0" marL="742950" rtl="0" algn="l">
              <a:lnSpc>
                <a:spcPct val="90000"/>
              </a:lnSpc>
              <a:spcBef>
                <a:spcPts val="0"/>
              </a:spcBef>
              <a:spcAft>
                <a:spcPts val="0"/>
              </a:spcAft>
              <a:buSzPts val="3600"/>
              <a:buAutoNum type="arabicPeriod"/>
            </a:pPr>
            <a:r>
              <a:rPr lang="en-US"/>
              <a:t>Security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ef7816a8d7_0_21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With an API, what's your process and which part are you checking for</a:t>
            </a:r>
            <a:endParaRPr/>
          </a:p>
          <a:p>
            <a:pPr indent="0" lvl="0" marL="0" rtl="0" algn="l">
              <a:spcBef>
                <a:spcPts val="0"/>
              </a:spcBef>
              <a:spcAft>
                <a:spcPts val="0"/>
              </a:spcAft>
              <a:buClr>
                <a:schemeClr val="dk1"/>
              </a:buClr>
              <a:buSzPts val="1100"/>
              <a:buNone/>
            </a:pPr>
            <a:r>
              <a:rPr lang="en-US"/>
              <a:t>security ?</a:t>
            </a:r>
            <a:endParaRPr/>
          </a:p>
          <a:p>
            <a:pPr indent="0" lvl="0" marL="0" rtl="0" algn="l">
              <a:spcBef>
                <a:spcPts val="0"/>
              </a:spcBef>
              <a:spcAft>
                <a:spcPts val="0"/>
              </a:spcAft>
              <a:buClr>
                <a:schemeClr val="dk1"/>
              </a:buClr>
              <a:buSzPts val="1100"/>
              <a:buNone/>
            </a:pPr>
            <a:r>
              <a:t/>
            </a:r>
            <a:endParaRPr/>
          </a:p>
          <a:p>
            <a:pPr indent="-342900" lvl="0" marL="457200" rtl="0" algn="l">
              <a:spcBef>
                <a:spcPts val="0"/>
              </a:spcBef>
              <a:spcAft>
                <a:spcPts val="0"/>
              </a:spcAft>
              <a:buSzPts val="1800"/>
              <a:buChar char="-"/>
            </a:pPr>
            <a:r>
              <a:rPr lang="en-US"/>
              <a:t>for inputs</a:t>
            </a:r>
            <a:endParaRPr/>
          </a:p>
          <a:p>
            <a:pPr indent="-342900" lvl="0" marL="457200" rtl="0" algn="l">
              <a:spcBef>
                <a:spcPts val="0"/>
              </a:spcBef>
              <a:spcAft>
                <a:spcPts val="0"/>
              </a:spcAft>
              <a:buSzPts val="1800"/>
              <a:buChar char="-"/>
            </a:pPr>
            <a:r>
              <a:rPr lang="en-US"/>
              <a:t>for logs</a:t>
            </a:r>
            <a:endParaRPr/>
          </a:p>
          <a:p>
            <a:pPr indent="-342900" lvl="0" marL="457200" rtl="0" algn="l">
              <a:spcBef>
                <a:spcPts val="0"/>
              </a:spcBef>
              <a:spcAft>
                <a:spcPts val="0"/>
              </a:spcAft>
              <a:buSzPts val="1800"/>
              <a:buChar char="-"/>
            </a:pPr>
            <a:r>
              <a:rPr lang="en-US"/>
              <a:t>for databases (or any storage)</a:t>
            </a:r>
            <a:endParaRPr/>
          </a:p>
          <a:p>
            <a:pPr indent="-342900" lvl="0" marL="457200" rtl="0" algn="l">
              <a:lnSpc>
                <a:spcPct val="90000"/>
              </a:lnSpc>
              <a:spcBef>
                <a:spcPts val="0"/>
              </a:spcBef>
              <a:spcAft>
                <a:spcPts val="0"/>
              </a:spcAft>
              <a:buSzPts val="1800"/>
              <a:buChar char="-"/>
            </a:pPr>
            <a:r>
              <a:rPr lang="en-US"/>
              <a:t>for process</a:t>
            </a:r>
            <a:endParaRPr/>
          </a:p>
        </p:txBody>
      </p:sp>
      <p:sp>
        <p:nvSpPr>
          <p:cNvPr id="285" name="Google Shape;285;g1ef7816a8d7_0_21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You and Security</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ef7816a8d7_0_22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But do you also check the dependencies you use? </a:t>
            </a:r>
            <a:endParaRPr/>
          </a:p>
          <a:p>
            <a:pPr indent="0" lvl="0" marL="0" rtl="0" algn="l">
              <a:spcBef>
                <a:spcPts val="0"/>
              </a:spcBef>
              <a:spcAft>
                <a:spcPts val="0"/>
              </a:spcAft>
              <a:buClr>
                <a:schemeClr val="dk1"/>
              </a:buClr>
              <a:buSzPts val="1100"/>
              <a:buNone/>
            </a:pPr>
            <a:r>
              <a:rPr lang="en-US"/>
              <a:t>For example if you use Node.js to build your backend you will also use dependencies and libraries. </a:t>
            </a:r>
            <a:endParaRPr/>
          </a:p>
          <a:p>
            <a:pPr indent="0" lvl="0" marL="0" rtl="0" algn="l">
              <a:spcBef>
                <a:spcPts val="0"/>
              </a:spcBef>
              <a:spcAft>
                <a:spcPts val="0"/>
              </a:spcAft>
              <a:buClr>
                <a:schemeClr val="dk1"/>
              </a:buClr>
              <a:buSzPts val="1100"/>
              <a:buNone/>
            </a:pPr>
            <a:r>
              <a:t/>
            </a:r>
            <a:endParaRPr/>
          </a:p>
          <a:p>
            <a:pPr indent="-342900" lvl="0" marL="457200" rtl="0" algn="l">
              <a:spcBef>
                <a:spcPts val="0"/>
              </a:spcBef>
              <a:spcAft>
                <a:spcPts val="0"/>
              </a:spcAft>
              <a:buSzPts val="1800"/>
              <a:buChar char="-"/>
            </a:pPr>
            <a:r>
              <a:rPr lang="en-US"/>
              <a:t>how do you ensure you don't have a security issue?</a:t>
            </a:r>
            <a:endParaRPr/>
          </a:p>
          <a:p>
            <a:pPr indent="-342900" lvl="0" marL="457200" rtl="0" algn="l">
              <a:spcBef>
                <a:spcPts val="0"/>
              </a:spcBef>
              <a:spcAft>
                <a:spcPts val="0"/>
              </a:spcAft>
              <a:buSzPts val="1800"/>
              <a:buChar char="-"/>
            </a:pPr>
            <a:r>
              <a:rPr lang="en-US"/>
              <a:t>are you following CVE?</a:t>
            </a:r>
            <a:endParaRPr/>
          </a:p>
          <a:p>
            <a:pPr indent="-342900" lvl="0" marL="457200" rtl="0" algn="l">
              <a:spcBef>
                <a:spcPts val="0"/>
              </a:spcBef>
              <a:spcAft>
                <a:spcPts val="0"/>
              </a:spcAft>
              <a:buSzPts val="1800"/>
              <a:buChar char="-"/>
            </a:pPr>
            <a:r>
              <a:rPr lang="en-US"/>
              <a:t>do you have security pipeline or process?</a:t>
            </a:r>
            <a:endParaRPr/>
          </a:p>
          <a:p>
            <a:pPr indent="-342900" lvl="0" marL="457200" rtl="0" algn="l">
              <a:lnSpc>
                <a:spcPct val="90000"/>
              </a:lnSpc>
              <a:spcBef>
                <a:spcPts val="0"/>
              </a:spcBef>
              <a:spcAft>
                <a:spcPts val="0"/>
              </a:spcAft>
              <a:buSzPts val="1800"/>
              <a:buChar char="-"/>
            </a:pPr>
            <a:r>
              <a:rPr lang="en-US"/>
              <a:t>how are you alerted?</a:t>
            </a:r>
            <a:endParaRPr/>
          </a:p>
        </p:txBody>
      </p:sp>
      <p:sp>
        <p:nvSpPr>
          <p:cNvPr id="292" name="Google Shape;292;g1ef7816a8d7_0_22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You and Security</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ef7816a8d7_0_22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Following the previous question, when are the security check done</a:t>
            </a:r>
            <a:endParaRPr/>
          </a:p>
          <a:p>
            <a:pPr indent="0" lvl="0" marL="0" rtl="0" algn="l">
              <a:spcBef>
                <a:spcPts val="0"/>
              </a:spcBef>
              <a:spcAft>
                <a:spcPts val="0"/>
              </a:spcAft>
              <a:buClr>
                <a:schemeClr val="dk1"/>
              </a:buClr>
              <a:buSzPts val="1100"/>
              <a:buNone/>
            </a:pPr>
            <a:r>
              <a:rPr lang="en-US"/>
              <a:t>(or when it should be done)?</a:t>
            </a:r>
            <a:endParaRPr/>
          </a:p>
          <a:p>
            <a:pPr indent="0" lvl="0" marL="0" rtl="0" algn="l">
              <a:spcBef>
                <a:spcPts val="0"/>
              </a:spcBef>
              <a:spcAft>
                <a:spcPts val="0"/>
              </a:spcAft>
              <a:buClr>
                <a:schemeClr val="dk1"/>
              </a:buClr>
              <a:buSzPts val="1100"/>
              <a:buNone/>
            </a:pPr>
            <a:r>
              <a:t/>
            </a:r>
            <a:endParaRPr/>
          </a:p>
          <a:p>
            <a:pPr indent="-342900" lvl="0" marL="457200" rtl="0" algn="l">
              <a:spcBef>
                <a:spcPts val="0"/>
              </a:spcBef>
              <a:spcAft>
                <a:spcPts val="0"/>
              </a:spcAft>
              <a:buSzPts val="1800"/>
              <a:buChar char="-"/>
            </a:pPr>
            <a:r>
              <a:rPr lang="en-US"/>
              <a:t>during the development process</a:t>
            </a:r>
            <a:endParaRPr/>
          </a:p>
          <a:p>
            <a:pPr indent="-342900" lvl="0" marL="457200" rtl="0" algn="l">
              <a:spcBef>
                <a:spcPts val="0"/>
              </a:spcBef>
              <a:spcAft>
                <a:spcPts val="0"/>
              </a:spcAft>
              <a:buSzPts val="1800"/>
              <a:buChar char="-"/>
            </a:pPr>
            <a:r>
              <a:rPr lang="en-US"/>
              <a:t>regularly on the code base</a:t>
            </a:r>
            <a:endParaRPr/>
          </a:p>
          <a:p>
            <a:pPr indent="-342900" lvl="0" marL="457200" rtl="0" algn="l">
              <a:lnSpc>
                <a:spcPct val="90000"/>
              </a:lnSpc>
              <a:spcBef>
                <a:spcPts val="0"/>
              </a:spcBef>
              <a:spcAft>
                <a:spcPts val="0"/>
              </a:spcAft>
              <a:buSzPts val="1800"/>
              <a:buChar char="-"/>
            </a:pPr>
            <a:r>
              <a:rPr lang="en-US"/>
              <a:t>production code</a:t>
            </a:r>
            <a:endParaRPr/>
          </a:p>
        </p:txBody>
      </p:sp>
      <p:sp>
        <p:nvSpPr>
          <p:cNvPr id="299" name="Google Shape;299;g1ef7816a8d7_0_22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You and Security</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ef7816a8d7_0_23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Do you spend time looking at the source code of your dependencies</a:t>
            </a:r>
            <a:endParaRPr/>
          </a:p>
          <a:p>
            <a:pPr indent="0" lvl="0" marL="0" rtl="0" algn="l">
              <a:spcBef>
                <a:spcPts val="0"/>
              </a:spcBef>
              <a:spcAft>
                <a:spcPts val="0"/>
              </a:spcAft>
              <a:buClr>
                <a:schemeClr val="dk1"/>
              </a:buClr>
              <a:buSzPts val="1100"/>
              <a:buNone/>
            </a:pPr>
            <a:r>
              <a:rPr lang="en-US"/>
              <a:t>to check if there are security issues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Or do you rely 100% of the time on work being done by other people</a:t>
            </a:r>
            <a:endParaRPr/>
          </a:p>
          <a:p>
            <a:pPr indent="0" lvl="0" marL="0" rtl="0" algn="l">
              <a:lnSpc>
                <a:spcPct val="90000"/>
              </a:lnSpc>
              <a:spcBef>
                <a:spcPts val="0"/>
              </a:spcBef>
              <a:spcAft>
                <a:spcPts val="0"/>
              </a:spcAft>
              <a:buClr>
                <a:schemeClr val="dk1"/>
              </a:buClr>
              <a:buSzPts val="2800"/>
              <a:buNone/>
            </a:pPr>
            <a:r>
              <a:rPr lang="en-US"/>
              <a:t>of the open source community?</a:t>
            </a:r>
            <a:endParaRPr/>
          </a:p>
        </p:txBody>
      </p:sp>
      <p:sp>
        <p:nvSpPr>
          <p:cNvPr id="306" name="Google Shape;306;g1ef7816a8d7_0_23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You and Security</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ef7816a8d7_0_24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Do you know some tools to audit your code and realize security issues?</a:t>
            </a:r>
            <a:endParaRPr/>
          </a:p>
          <a:p>
            <a:pPr indent="0" lvl="0" marL="0" rtl="0" algn="l">
              <a:spcBef>
                <a:spcPts val="0"/>
              </a:spcBef>
              <a:spcAft>
                <a:spcPts val="0"/>
              </a:spcAft>
              <a:buClr>
                <a:schemeClr val="dk1"/>
              </a:buClr>
              <a:buSzPts val="1100"/>
              <a:buNone/>
            </a:pPr>
            <a:r>
              <a:t/>
            </a:r>
            <a:endParaRPr/>
          </a:p>
          <a:p>
            <a:pPr indent="-342900" lvl="0" marL="457200" rtl="0" algn="l">
              <a:spcBef>
                <a:spcPts val="0"/>
              </a:spcBef>
              <a:spcAft>
                <a:spcPts val="0"/>
              </a:spcAft>
              <a:buSzPts val="1800"/>
              <a:buChar char="-"/>
            </a:pPr>
            <a:r>
              <a:rPr lang="en-US"/>
              <a:t>what to do you use or kow</a:t>
            </a:r>
            <a:endParaRPr/>
          </a:p>
          <a:p>
            <a:pPr indent="-342900" lvl="0" marL="457200" rtl="0" algn="l">
              <a:spcBef>
                <a:spcPts val="0"/>
              </a:spcBef>
              <a:spcAft>
                <a:spcPts val="0"/>
              </a:spcAft>
              <a:buSzPts val="1800"/>
              <a:buChar char="-"/>
            </a:pPr>
            <a:r>
              <a:rPr lang="en-US"/>
              <a:t>are you using it</a:t>
            </a:r>
            <a:endParaRPr/>
          </a:p>
          <a:p>
            <a:pPr indent="-342900" lvl="0" marL="457200" rtl="0" algn="l">
              <a:spcBef>
                <a:spcPts val="0"/>
              </a:spcBef>
              <a:spcAft>
                <a:spcPts val="0"/>
              </a:spcAft>
              <a:buSzPts val="1800"/>
              <a:buChar char="-"/>
            </a:pPr>
            <a:r>
              <a:rPr lang="en-US"/>
              <a:t>how are you using it</a:t>
            </a:r>
            <a:endParaRPr/>
          </a:p>
          <a:p>
            <a:pPr indent="-342900" lvl="0" marL="457200" rtl="0" algn="l">
              <a:lnSpc>
                <a:spcPct val="90000"/>
              </a:lnSpc>
              <a:spcBef>
                <a:spcPts val="0"/>
              </a:spcBef>
              <a:spcAft>
                <a:spcPts val="0"/>
              </a:spcAft>
              <a:buSzPts val="1800"/>
              <a:buChar char="-"/>
            </a:pPr>
            <a:r>
              <a:rPr lang="en-US"/>
              <a:t>how are the result studied and shared</a:t>
            </a:r>
            <a:endParaRPr/>
          </a:p>
        </p:txBody>
      </p:sp>
      <p:sp>
        <p:nvSpPr>
          <p:cNvPr id="313" name="Google Shape;313;g1ef7816a8d7_0_24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You and Security</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ef7816a8d7_0_24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Let's look a bit on the frontend side now, both web and mobile apps</a:t>
            </a:r>
            <a:endParaRPr/>
          </a:p>
          <a:p>
            <a:pPr indent="0" lvl="0" marL="0" rtl="0" algn="l">
              <a:spcBef>
                <a:spcPts val="0"/>
              </a:spcBef>
              <a:spcAft>
                <a:spcPts val="0"/>
              </a:spcAft>
              <a:buClr>
                <a:schemeClr val="dk1"/>
              </a:buClr>
              <a:buSzPts val="1100"/>
              <a:buNone/>
            </a:pPr>
            <a:r>
              <a:t/>
            </a:r>
            <a:endParaRPr/>
          </a:p>
          <a:p>
            <a:pPr indent="-342900" lvl="0" marL="457200" rtl="0" algn="l">
              <a:spcBef>
                <a:spcPts val="0"/>
              </a:spcBef>
              <a:spcAft>
                <a:spcPts val="0"/>
              </a:spcAft>
              <a:buSzPts val="1800"/>
              <a:buChar char="-"/>
            </a:pPr>
            <a:r>
              <a:rPr lang="en-US"/>
              <a:t>do you have a specific process to analyze or check security issues</a:t>
            </a:r>
            <a:endParaRPr/>
          </a:p>
          <a:p>
            <a:pPr indent="-342900" lvl="0" marL="457200" rtl="0" algn="l">
              <a:spcBef>
                <a:spcPts val="0"/>
              </a:spcBef>
              <a:spcAft>
                <a:spcPts val="0"/>
              </a:spcAft>
              <a:buSzPts val="1800"/>
              <a:buChar char="-"/>
            </a:pPr>
            <a:r>
              <a:rPr lang="en-US"/>
              <a:t>what do you put in place to ensure quality and security</a:t>
            </a:r>
            <a:endParaRPr/>
          </a:p>
          <a:p>
            <a:pPr indent="-342900" lvl="0" marL="457200" rtl="0" algn="l">
              <a:spcBef>
                <a:spcPts val="0"/>
              </a:spcBef>
              <a:spcAft>
                <a:spcPts val="0"/>
              </a:spcAft>
              <a:buSzPts val="1800"/>
              <a:buChar char="-"/>
            </a:pPr>
            <a:r>
              <a:rPr lang="en-US"/>
              <a:t>do you assess how you store and share data and information from</a:t>
            </a:r>
            <a:endParaRPr/>
          </a:p>
          <a:p>
            <a:pPr indent="0" lvl="0" marL="0" rtl="0" algn="l">
              <a:lnSpc>
                <a:spcPct val="90000"/>
              </a:lnSpc>
              <a:spcBef>
                <a:spcPts val="0"/>
              </a:spcBef>
              <a:spcAft>
                <a:spcPts val="0"/>
              </a:spcAft>
              <a:buClr>
                <a:schemeClr val="dk1"/>
              </a:buClr>
              <a:buSzPts val="2800"/>
              <a:buNone/>
            </a:pPr>
            <a:r>
              <a:rPr lang="en-US"/>
              <a:t>the user</a:t>
            </a:r>
            <a:endParaRPr/>
          </a:p>
        </p:txBody>
      </p:sp>
      <p:sp>
        <p:nvSpPr>
          <p:cNvPr id="320" name="Google Shape;320;g1ef7816a8d7_0_24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You and Security</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ef7816a8d7_0_25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How do you keep token, headers or cookies ? Is it accessible to all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For example, how do you think Facebook works with your</a:t>
            </a:r>
            <a:endParaRPr/>
          </a:p>
          <a:p>
            <a:pPr indent="0" lvl="0" marL="0" rtl="0" algn="l">
              <a:spcBef>
                <a:spcPts val="0"/>
              </a:spcBef>
              <a:spcAft>
                <a:spcPts val="0"/>
              </a:spcAft>
              <a:buClr>
                <a:schemeClr val="dk1"/>
              </a:buClr>
              <a:buSzPts val="1100"/>
              <a:buNone/>
            </a:pPr>
            <a:r>
              <a:rPr lang="en-US"/>
              <a:t>authentication token so you don't have to provide your</a:t>
            </a:r>
            <a:endParaRPr/>
          </a:p>
          <a:p>
            <a:pPr indent="0" lvl="0" marL="0" rtl="0" algn="l">
              <a:spcBef>
                <a:spcPts val="0"/>
              </a:spcBef>
              <a:spcAft>
                <a:spcPts val="0"/>
              </a:spcAft>
              <a:buClr>
                <a:schemeClr val="dk1"/>
              </a:buClr>
              <a:buSzPts val="1100"/>
              <a:buNone/>
            </a:pPr>
            <a:r>
              <a:rPr lang="en-US"/>
              <a:t>login/password daily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How do you think about people being able to revoke tokens currently</a:t>
            </a:r>
            <a:endParaRPr/>
          </a:p>
          <a:p>
            <a:pPr indent="0" lvl="0" marL="0" rtl="0" algn="l">
              <a:lnSpc>
                <a:spcPct val="90000"/>
              </a:lnSpc>
              <a:spcBef>
                <a:spcPts val="0"/>
              </a:spcBef>
              <a:spcAft>
                <a:spcPts val="0"/>
              </a:spcAft>
              <a:buClr>
                <a:schemeClr val="dk1"/>
              </a:buClr>
              <a:buSzPts val="2800"/>
              <a:buNone/>
            </a:pPr>
            <a:r>
              <a:rPr lang="en-US"/>
              <a:t>active ?</a:t>
            </a:r>
            <a:endParaRPr/>
          </a:p>
        </p:txBody>
      </p:sp>
      <p:sp>
        <p:nvSpPr>
          <p:cNvPr id="327" name="Google Shape;327;g1ef7816a8d7_0_25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You and Security</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ef7816a8d7_0_25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Do you work with dedicated teams around security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What's the scope of this team ? Would the team size be right based on</a:t>
            </a:r>
            <a:endParaRPr/>
          </a:p>
          <a:p>
            <a:pPr indent="0" lvl="0" marL="0" rtl="0" algn="l">
              <a:lnSpc>
                <a:spcPct val="90000"/>
              </a:lnSpc>
              <a:spcBef>
                <a:spcPts val="0"/>
              </a:spcBef>
              <a:spcAft>
                <a:spcPts val="0"/>
              </a:spcAft>
              <a:buClr>
                <a:schemeClr val="dk1"/>
              </a:buClr>
              <a:buSzPts val="2800"/>
              <a:buNone/>
            </a:pPr>
            <a:r>
              <a:rPr lang="en-US"/>
              <a:t>the number of other teams and projects ?</a:t>
            </a:r>
            <a:endParaRPr/>
          </a:p>
        </p:txBody>
      </p:sp>
      <p:sp>
        <p:nvSpPr>
          <p:cNvPr id="334" name="Google Shape;334;g1ef7816a8d7_0_25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You and Security</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g29a5f29c3f5_0_74"/>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341" name="Google Shape;341;g29a5f29c3f5_0_74"/>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6"/>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3. Security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1. Discussion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ea83654414_0_28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Security is a big world, with an impact in our day to day life.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What would be internet if you could easily access all information</a:t>
            </a:r>
            <a:endParaRPr/>
          </a:p>
          <a:p>
            <a:pPr indent="0" lvl="0" marL="0" rtl="0" algn="l">
              <a:spcBef>
                <a:spcPts val="0"/>
              </a:spcBef>
              <a:spcAft>
                <a:spcPts val="0"/>
              </a:spcAft>
              <a:buSzPts val="1100"/>
              <a:buNone/>
            </a:pPr>
            <a:r>
              <a:rPr lang="en-US"/>
              <a:t>from users ? </a:t>
            </a:r>
            <a:endParaRPr/>
          </a:p>
          <a:p>
            <a:pPr indent="0" lvl="0" marL="0" rtl="0" algn="l">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en-US"/>
              <a:t>Imagine some people being able to get your address or</a:t>
            </a:r>
            <a:endParaRPr/>
          </a:p>
          <a:p>
            <a:pPr indent="0" lvl="0" marL="0" rtl="0" algn="l">
              <a:lnSpc>
                <a:spcPct val="90000"/>
              </a:lnSpc>
              <a:spcBef>
                <a:spcPts val="0"/>
              </a:spcBef>
              <a:spcAft>
                <a:spcPts val="0"/>
              </a:spcAft>
              <a:buSzPts val="1800"/>
              <a:buNone/>
            </a:pPr>
            <a:r>
              <a:rPr lang="en-US"/>
              <a:t>your bank information.</a:t>
            </a:r>
            <a:endParaRPr/>
          </a:p>
        </p:txBody>
      </p:sp>
      <p:sp>
        <p:nvSpPr>
          <p:cNvPr id="354" name="Google Shape;354;g1ea83654414_0_28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Security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1ef7816a8d7_0_31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Unfortunately security is very complex and is not one specific</a:t>
            </a:r>
            <a:endParaRPr/>
          </a:p>
          <a:p>
            <a:pPr indent="0" lvl="0" marL="0" rtl="0" algn="l">
              <a:spcBef>
                <a:spcPts val="0"/>
              </a:spcBef>
              <a:spcAft>
                <a:spcPts val="0"/>
              </a:spcAft>
              <a:buClr>
                <a:schemeClr val="dk1"/>
              </a:buClr>
              <a:buSzPts val="1100"/>
              <a:buFont typeface="Arial"/>
              <a:buNone/>
            </a:pPr>
            <a:r>
              <a:rPr lang="en-US"/>
              <a:t>domain.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Contrary to what is said and the world thinks, you cannot be a</a:t>
            </a:r>
            <a:endParaRPr/>
          </a:p>
          <a:p>
            <a:pPr indent="0" lvl="0" marL="0" rtl="0" algn="l">
              <a:spcBef>
                <a:spcPts val="0"/>
              </a:spcBef>
              <a:spcAft>
                <a:spcPts val="0"/>
              </a:spcAft>
              <a:buSzPts val="1100"/>
              <a:buNone/>
            </a:pPr>
            <a:r>
              <a:rPr lang="en-US"/>
              <a:t>security expert just like that. </a:t>
            </a:r>
            <a:endParaRPr/>
          </a:p>
          <a:p>
            <a:pPr indent="0" lvl="0" marL="0" rtl="0" algn="l">
              <a:spcBef>
                <a:spcPts val="0"/>
              </a:spcBef>
              <a:spcAft>
                <a:spcPts val="0"/>
              </a:spcAft>
              <a:buClr>
                <a:schemeClr val="dk1"/>
              </a:buClr>
              <a:buSzPts val="1100"/>
              <a:buFont typeface="Arial"/>
              <a:buNone/>
            </a:pPr>
            <a:r>
              <a:rPr lang="en-US"/>
              <a:t>How can you work on security if you don't know how an API is working and HTTP?</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SzPts val="1800"/>
              <a:buNone/>
            </a:pPr>
            <a:r>
              <a:rPr lang="en-US"/>
              <a:t>It is the s</a:t>
            </a:r>
            <a:r>
              <a:rPr lang="en-US"/>
              <a:t>ame with the network, or databases. Do you expect to be a database </a:t>
            </a:r>
            <a:r>
              <a:rPr lang="en-US"/>
              <a:t>security expert without a deep knowledge of both SQL and the engine?</a:t>
            </a:r>
            <a:endParaRPr/>
          </a:p>
        </p:txBody>
      </p:sp>
      <p:sp>
        <p:nvSpPr>
          <p:cNvPr id="361" name="Google Shape;361;g1ef7816a8d7_0_31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Security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1ef7816a8d7_0_31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Security is in fact segmented in multiples sub areas that depend of</a:t>
            </a:r>
            <a:endParaRPr/>
          </a:p>
          <a:p>
            <a:pPr indent="0" lvl="0" marL="0" rtl="0" algn="l">
              <a:spcBef>
                <a:spcPts val="0"/>
              </a:spcBef>
              <a:spcAft>
                <a:spcPts val="0"/>
              </a:spcAft>
              <a:buClr>
                <a:schemeClr val="dk1"/>
              </a:buClr>
              <a:buSzPts val="1100"/>
              <a:buFont typeface="Arial"/>
              <a:buNone/>
            </a:pPr>
            <a:r>
              <a:rPr lang="en-US"/>
              <a:t>the field. You won't find "security expert on everything" people will</a:t>
            </a:r>
            <a:endParaRPr/>
          </a:p>
          <a:p>
            <a:pPr indent="0" lvl="0" marL="0" rtl="0" algn="l">
              <a:spcBef>
                <a:spcPts val="0"/>
              </a:spcBef>
              <a:spcAft>
                <a:spcPts val="0"/>
              </a:spcAft>
              <a:buClr>
                <a:schemeClr val="dk1"/>
              </a:buClr>
              <a:buSzPts val="1100"/>
              <a:buFont typeface="Arial"/>
              <a:buNone/>
            </a:pPr>
            <a:r>
              <a:rPr lang="en-US"/>
              <a:t>be specialized and you will find</a:t>
            </a:r>
            <a:endParaRPr/>
          </a:p>
          <a:p>
            <a:pPr indent="0" lvl="0" marL="0" rtl="0" algn="l">
              <a:spcBef>
                <a:spcPts val="0"/>
              </a:spcBef>
              <a:spcAft>
                <a:spcPts val="0"/>
              </a:spcAft>
              <a:buClr>
                <a:schemeClr val="dk1"/>
              </a:buClr>
              <a:buSzPts val="1100"/>
              <a:buFont typeface="Arial"/>
              <a:buNone/>
            </a:pPr>
            <a:r>
              <a:t/>
            </a:r>
            <a:endParaRPr/>
          </a:p>
          <a:p>
            <a:pPr indent="-342900" lvl="0" marL="457200" rtl="0" algn="l">
              <a:spcBef>
                <a:spcPts val="0"/>
              </a:spcBef>
              <a:spcAft>
                <a:spcPts val="0"/>
              </a:spcAft>
              <a:buSzPts val="1800"/>
              <a:buChar char="-"/>
            </a:pPr>
            <a:r>
              <a:rPr lang="en-US"/>
              <a:t>database security</a:t>
            </a:r>
            <a:endParaRPr/>
          </a:p>
          <a:p>
            <a:pPr indent="-342900" lvl="0" marL="457200" rtl="0" algn="l">
              <a:spcBef>
                <a:spcPts val="0"/>
              </a:spcBef>
              <a:spcAft>
                <a:spcPts val="0"/>
              </a:spcAft>
              <a:buSzPts val="1800"/>
              <a:buChar char="-"/>
            </a:pPr>
            <a:r>
              <a:rPr lang="en-US"/>
              <a:t>network security</a:t>
            </a:r>
            <a:endParaRPr/>
          </a:p>
          <a:p>
            <a:pPr indent="-342900" lvl="0" marL="457200" rtl="0" algn="l">
              <a:spcBef>
                <a:spcPts val="0"/>
              </a:spcBef>
              <a:spcAft>
                <a:spcPts val="0"/>
              </a:spcAft>
              <a:buSzPts val="1800"/>
              <a:buChar char="-"/>
            </a:pPr>
            <a:r>
              <a:rPr lang="en-US"/>
              <a:t>API security</a:t>
            </a:r>
            <a:endParaRPr/>
          </a:p>
          <a:p>
            <a:pPr indent="-342900" lvl="0" marL="457200" rtl="0" algn="l">
              <a:spcBef>
                <a:spcPts val="0"/>
              </a:spcBef>
              <a:spcAft>
                <a:spcPts val="0"/>
              </a:spcAft>
              <a:buSzPts val="1800"/>
              <a:buChar char="-"/>
            </a:pPr>
            <a:r>
              <a:rPr lang="en-US"/>
              <a:t>mobile security</a:t>
            </a:r>
            <a:endParaRPr/>
          </a:p>
          <a:p>
            <a:pPr indent="-342900" lvl="0" marL="457200" rtl="0" algn="l">
              <a:lnSpc>
                <a:spcPct val="90000"/>
              </a:lnSpc>
              <a:spcBef>
                <a:spcPts val="0"/>
              </a:spcBef>
              <a:spcAft>
                <a:spcPts val="0"/>
              </a:spcAft>
              <a:buSzPts val="1800"/>
              <a:buChar char="-"/>
            </a:pPr>
            <a:r>
              <a:rPr lang="en-US"/>
              <a:t>AI security soon ?</a:t>
            </a:r>
            <a:endParaRPr/>
          </a:p>
        </p:txBody>
      </p:sp>
      <p:sp>
        <p:nvSpPr>
          <p:cNvPr id="368" name="Google Shape;368;g1ef7816a8d7_0_31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Security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1ef7816a8d7_0_32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Security is also most of the time completely different between the</a:t>
            </a:r>
            <a:endParaRPr/>
          </a:p>
          <a:p>
            <a:pPr indent="0" lvl="0" marL="0" rtl="0" algn="l">
              <a:spcBef>
                <a:spcPts val="0"/>
              </a:spcBef>
              <a:spcAft>
                <a:spcPts val="0"/>
              </a:spcAft>
              <a:buClr>
                <a:schemeClr val="dk1"/>
              </a:buClr>
              <a:buSzPts val="1100"/>
              <a:buFont typeface="Arial"/>
              <a:buNone/>
            </a:pPr>
            <a:r>
              <a:rPr lang="en-US"/>
              <a:t>area. Almost if it is not the same technology or impacts.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People in the security field can have some knowledge that can be</a:t>
            </a:r>
            <a:endParaRPr/>
          </a:p>
          <a:p>
            <a:pPr indent="0" lvl="0" marL="0" rtl="0" algn="l">
              <a:spcBef>
                <a:spcPts val="0"/>
              </a:spcBef>
              <a:spcAft>
                <a:spcPts val="0"/>
              </a:spcAft>
              <a:buClr>
                <a:schemeClr val="dk1"/>
              </a:buClr>
              <a:buSzPts val="1100"/>
              <a:buFont typeface="Arial"/>
              <a:buNone/>
            </a:pPr>
            <a:r>
              <a:rPr lang="en-US"/>
              <a:t>shared on multiple areas but most of the time you will be really</a:t>
            </a:r>
            <a:endParaRPr/>
          </a:p>
          <a:p>
            <a:pPr indent="0" lvl="0" marL="0" rtl="0" algn="l">
              <a:spcBef>
                <a:spcPts val="0"/>
              </a:spcBef>
              <a:spcAft>
                <a:spcPts val="0"/>
              </a:spcAft>
              <a:buClr>
                <a:schemeClr val="dk1"/>
              </a:buClr>
              <a:buSzPts val="1100"/>
              <a:buFont typeface="Arial"/>
              <a:buNone/>
            </a:pPr>
            <a:r>
              <a:rPr lang="en-US"/>
              <a:t>focused on one topic.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For example you can know that you need to encrypt your data in a</a:t>
            </a:r>
            <a:endParaRPr/>
          </a:p>
          <a:p>
            <a:pPr indent="0" lvl="0" marL="0" rtl="0" algn="l">
              <a:spcBef>
                <a:spcPts val="0"/>
              </a:spcBef>
              <a:spcAft>
                <a:spcPts val="0"/>
              </a:spcAft>
              <a:buClr>
                <a:schemeClr val="dk1"/>
              </a:buClr>
              <a:buSzPts val="1100"/>
              <a:buFont typeface="Arial"/>
              <a:buNone/>
            </a:pPr>
            <a:r>
              <a:rPr lang="en-US"/>
              <a:t>database even without being an expert, or know that using md5 is not</a:t>
            </a:r>
            <a:endParaRPr/>
          </a:p>
          <a:p>
            <a:pPr indent="0" lvl="0" marL="0" rtl="0" algn="l">
              <a:lnSpc>
                <a:spcPct val="90000"/>
              </a:lnSpc>
              <a:spcBef>
                <a:spcPts val="0"/>
              </a:spcBef>
              <a:spcAft>
                <a:spcPts val="0"/>
              </a:spcAft>
              <a:buSzPts val="1800"/>
              <a:buNone/>
            </a:pPr>
            <a:r>
              <a:rPr lang="en-US"/>
              <a:t>a good way to encrypt password.</a:t>
            </a:r>
            <a:endParaRPr/>
          </a:p>
        </p:txBody>
      </p:sp>
      <p:sp>
        <p:nvSpPr>
          <p:cNvPr id="375" name="Google Shape;375;g1ef7816a8d7_0_32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Security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1ef7816a8d7_0_33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Security is also a field that is often neglected by companies until it is</a:t>
            </a:r>
            <a:endParaRPr/>
          </a:p>
          <a:p>
            <a:pPr indent="0" lvl="0" marL="0" rtl="0" algn="l">
              <a:spcBef>
                <a:spcPts val="0"/>
              </a:spcBef>
              <a:spcAft>
                <a:spcPts val="0"/>
              </a:spcAft>
              <a:buClr>
                <a:schemeClr val="dk1"/>
              </a:buClr>
              <a:buSzPts val="1100"/>
              <a:buFont typeface="Arial"/>
              <a:buNone/>
            </a:pPr>
            <a:r>
              <a:rPr lang="en-US"/>
              <a:t>too late</a:t>
            </a:r>
            <a:endParaRPr/>
          </a:p>
          <a:p>
            <a:pPr indent="0" lvl="0" marL="0" rtl="0" algn="l">
              <a:spcBef>
                <a:spcPts val="0"/>
              </a:spcBef>
              <a:spcAft>
                <a:spcPts val="0"/>
              </a:spcAft>
              <a:buClr>
                <a:schemeClr val="dk1"/>
              </a:buClr>
              <a:buSzPts val="1100"/>
              <a:buFont typeface="Arial"/>
              <a:buNone/>
            </a:pPr>
            <a:r>
              <a:t/>
            </a:r>
            <a:endParaRPr/>
          </a:p>
          <a:p>
            <a:pPr indent="-342900" lvl="0" marL="457200" rtl="0" algn="l">
              <a:spcBef>
                <a:spcPts val="0"/>
              </a:spcBef>
              <a:spcAft>
                <a:spcPts val="0"/>
              </a:spcAft>
              <a:buSzPts val="1800"/>
              <a:buChar char="-"/>
            </a:pPr>
            <a:r>
              <a:rPr lang="en-US"/>
              <a:t>the "oops" time after a hack or ransomware</a:t>
            </a:r>
            <a:endParaRPr/>
          </a:p>
          <a:p>
            <a:pPr indent="-342900" lvl="0" marL="457200" rtl="0" algn="l">
              <a:spcBef>
                <a:spcPts val="0"/>
              </a:spcBef>
              <a:spcAft>
                <a:spcPts val="0"/>
              </a:spcAft>
              <a:buSzPts val="1800"/>
              <a:buChar char="-"/>
            </a:pPr>
            <a:r>
              <a:rPr lang="en-US"/>
              <a:t>the "don't need security" until something happens</a:t>
            </a:r>
            <a:endParaRPr/>
          </a:p>
          <a:p>
            <a:pPr indent="-342900" lvl="0" marL="457200" rtl="0" algn="l">
              <a:spcBef>
                <a:spcPts val="0"/>
              </a:spcBef>
              <a:spcAft>
                <a:spcPts val="0"/>
              </a:spcAft>
              <a:buSzPts val="1800"/>
              <a:buChar char="-"/>
            </a:pPr>
            <a:r>
              <a:rPr lang="en-US"/>
              <a:t>the "security cost too much we don't need it" and then someone stole your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There are a lot of examples, from startups to big companies and</a:t>
            </a:r>
            <a:endParaRPr/>
          </a:p>
          <a:p>
            <a:pPr indent="0" lvl="0" marL="0" rtl="0" algn="l">
              <a:lnSpc>
                <a:spcPct val="90000"/>
              </a:lnSpc>
              <a:spcBef>
                <a:spcPts val="0"/>
              </a:spcBef>
              <a:spcAft>
                <a:spcPts val="0"/>
              </a:spcAft>
              <a:buSzPts val="1800"/>
              <a:buNone/>
            </a:pPr>
            <a:r>
              <a:rPr lang="en-US"/>
              <a:t>government</a:t>
            </a:r>
            <a:endParaRPr/>
          </a:p>
        </p:txBody>
      </p:sp>
      <p:sp>
        <p:nvSpPr>
          <p:cNvPr id="382" name="Google Shape;382;g1ef7816a8d7_0_33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Security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1ef7816a8d7_0_33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There is also a big shift in how security operates in the past 10ish</a:t>
            </a:r>
            <a:endParaRPr/>
          </a:p>
          <a:p>
            <a:pPr indent="0" lvl="0" marL="0" rtl="0" algn="l">
              <a:spcBef>
                <a:spcPts val="0"/>
              </a:spcBef>
              <a:spcAft>
                <a:spcPts val="0"/>
              </a:spcAft>
              <a:buClr>
                <a:schemeClr val="dk1"/>
              </a:buClr>
              <a:buSzPts val="1100"/>
              <a:buFont typeface="Arial"/>
              <a:buNone/>
            </a:pPr>
            <a:r>
              <a:rPr lang="en-US"/>
              <a:t>years.</a:t>
            </a:r>
            <a:endParaRPr/>
          </a:p>
          <a:p>
            <a:pPr indent="0" lvl="0" marL="0" rtl="0" algn="l">
              <a:spcBef>
                <a:spcPts val="0"/>
              </a:spcBef>
              <a:spcAft>
                <a:spcPts val="0"/>
              </a:spcAft>
              <a:buClr>
                <a:schemeClr val="dk1"/>
              </a:buClr>
              <a:buSzPts val="1100"/>
              <a:buFont typeface="Arial"/>
              <a:buNone/>
            </a:pPr>
            <a:r>
              <a:t/>
            </a:r>
            <a:endParaRPr/>
          </a:p>
          <a:p>
            <a:pPr indent="-342900" lvl="0" marL="457200" rtl="0" algn="l">
              <a:spcBef>
                <a:spcPts val="0"/>
              </a:spcBef>
              <a:spcAft>
                <a:spcPts val="0"/>
              </a:spcAft>
              <a:buSzPts val="1800"/>
              <a:buChar char="-"/>
            </a:pPr>
            <a:r>
              <a:rPr lang="en-US"/>
              <a:t>companies moved to private datacenter and intranet architecture (not accessible on the web) to internet being public</a:t>
            </a:r>
            <a:endParaRPr/>
          </a:p>
          <a:p>
            <a:pPr indent="-342900" lvl="0" marL="457200" rtl="0" algn="l">
              <a:spcBef>
                <a:spcPts val="0"/>
              </a:spcBef>
              <a:spcAft>
                <a:spcPts val="0"/>
              </a:spcAft>
              <a:buSzPts val="1800"/>
              <a:buChar char="-"/>
            </a:pPr>
            <a:r>
              <a:rPr lang="en-US"/>
              <a:t>but no change on how security is managed</a:t>
            </a:r>
            <a:endParaRPr/>
          </a:p>
          <a:p>
            <a:pPr indent="-342900" lvl="0" marL="457200" rtl="0" algn="l">
              <a:spcBef>
                <a:spcPts val="0"/>
              </a:spcBef>
              <a:spcAft>
                <a:spcPts val="0"/>
              </a:spcAft>
              <a:buSzPts val="1800"/>
              <a:buChar char="-"/>
            </a:pPr>
            <a:r>
              <a:rPr lang="en-US"/>
              <a:t>no evolution on the cost of security (tools or people) while the landscape changed</a:t>
            </a:r>
            <a:endParaRPr/>
          </a:p>
        </p:txBody>
      </p:sp>
      <p:sp>
        <p:nvSpPr>
          <p:cNvPr id="389" name="Google Shape;389;g1ef7816a8d7_0_33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Security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ef7816a8d7_0_34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For example, a lot of companies still rely and use API that is only</a:t>
            </a:r>
            <a:endParaRPr/>
          </a:p>
          <a:p>
            <a:pPr indent="0" lvl="0" marL="0" rtl="0" algn="l">
              <a:spcBef>
                <a:spcPts val="0"/>
              </a:spcBef>
              <a:spcAft>
                <a:spcPts val="0"/>
              </a:spcAft>
              <a:buClr>
                <a:schemeClr val="dk1"/>
              </a:buClr>
              <a:buSzPts val="1100"/>
              <a:buFont typeface="Arial"/>
              <a:buNone/>
            </a:pPr>
            <a:r>
              <a:rPr lang="en-US"/>
              <a:t>accessible if you are physically in a campus (site) to request them,</a:t>
            </a:r>
            <a:endParaRPr/>
          </a:p>
          <a:p>
            <a:pPr indent="0" lvl="0" marL="0" rtl="0" algn="l">
              <a:spcBef>
                <a:spcPts val="0"/>
              </a:spcBef>
              <a:spcAft>
                <a:spcPts val="0"/>
              </a:spcAft>
              <a:buClr>
                <a:schemeClr val="dk1"/>
              </a:buClr>
              <a:buSzPts val="1100"/>
              <a:buFont typeface="Arial"/>
              <a:buNone/>
            </a:pPr>
            <a:r>
              <a:rPr lang="en-US"/>
              <a:t>because they are not exposed publicly.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So even it authentication should be done, if it is not the case only</a:t>
            </a:r>
            <a:endParaRPr/>
          </a:p>
          <a:p>
            <a:pPr indent="0" lvl="0" marL="0" rtl="0" algn="l">
              <a:lnSpc>
                <a:spcPct val="90000"/>
              </a:lnSpc>
              <a:spcBef>
                <a:spcPts val="0"/>
              </a:spcBef>
              <a:spcAft>
                <a:spcPts val="0"/>
              </a:spcAft>
              <a:buSzPts val="1800"/>
              <a:buNone/>
            </a:pPr>
            <a:r>
              <a:rPr lang="en-US"/>
              <a:t>employee can still access and use them</a:t>
            </a:r>
            <a:endParaRPr/>
          </a:p>
        </p:txBody>
      </p:sp>
      <p:sp>
        <p:nvSpPr>
          <p:cNvPr id="396" name="Google Shape;396;g1ef7816a8d7_0_34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Security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1ef7816a8d7_0_34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Today, with API being published on AWS or any cloud provider,</a:t>
            </a:r>
            <a:endParaRPr/>
          </a:p>
          <a:p>
            <a:pPr indent="0" lvl="0" marL="0" rtl="0" algn="l">
              <a:spcBef>
                <a:spcPts val="0"/>
              </a:spcBef>
              <a:spcAft>
                <a:spcPts val="0"/>
              </a:spcAft>
              <a:buClr>
                <a:schemeClr val="dk1"/>
              </a:buClr>
              <a:buSzPts val="1100"/>
              <a:buFont typeface="Arial"/>
              <a:buNone/>
            </a:pPr>
            <a:r>
              <a:rPr lang="en-US"/>
              <a:t>everything is accessible so your mindset needs to change</a:t>
            </a:r>
            <a:endParaRPr/>
          </a:p>
          <a:p>
            <a:pPr indent="0" lvl="0" marL="0" rtl="0" algn="l">
              <a:spcBef>
                <a:spcPts val="0"/>
              </a:spcBef>
              <a:spcAft>
                <a:spcPts val="0"/>
              </a:spcAft>
              <a:buClr>
                <a:schemeClr val="dk1"/>
              </a:buClr>
              <a:buSzPts val="1100"/>
              <a:buFont typeface="Arial"/>
              <a:buNone/>
            </a:pPr>
            <a:r>
              <a:t/>
            </a:r>
            <a:endParaRPr/>
          </a:p>
          <a:p>
            <a:pPr indent="-342900" lvl="0" marL="457200" rtl="0" algn="l">
              <a:spcBef>
                <a:spcPts val="0"/>
              </a:spcBef>
              <a:spcAft>
                <a:spcPts val="0"/>
              </a:spcAft>
              <a:buSzPts val="1800"/>
              <a:buChar char="-"/>
            </a:pPr>
            <a:r>
              <a:rPr lang="en-US"/>
              <a:t>control everything</a:t>
            </a:r>
            <a:endParaRPr/>
          </a:p>
          <a:p>
            <a:pPr indent="-342900" lvl="0" marL="457200" rtl="0" algn="l">
              <a:spcBef>
                <a:spcPts val="0"/>
              </a:spcBef>
              <a:spcAft>
                <a:spcPts val="0"/>
              </a:spcAft>
              <a:buSzPts val="1800"/>
              <a:buChar char="-"/>
            </a:pPr>
            <a:r>
              <a:rPr lang="en-US"/>
              <a:t>bad actors will be able to use your public system</a:t>
            </a:r>
            <a:endParaRPr/>
          </a:p>
          <a:p>
            <a:pPr indent="-342900" lvl="0" marL="457200" rtl="0" algn="l">
              <a:spcBef>
                <a:spcPts val="0"/>
              </a:spcBef>
              <a:spcAft>
                <a:spcPts val="0"/>
              </a:spcAft>
              <a:buSzPts val="1800"/>
              <a:buChar char="-"/>
            </a:pPr>
            <a:r>
              <a:rPr lang="en-US"/>
              <a:t>how do you implement security on a world wide scale ?</a:t>
            </a:r>
            <a:endParaRPr/>
          </a:p>
          <a:p>
            <a:pPr indent="-342900" lvl="0" marL="457200" rtl="0" algn="l">
              <a:lnSpc>
                <a:spcPct val="90000"/>
              </a:lnSpc>
              <a:spcBef>
                <a:spcPts val="0"/>
              </a:spcBef>
              <a:spcAft>
                <a:spcPts val="0"/>
              </a:spcAft>
              <a:buSzPts val="1800"/>
              <a:buChar char="-"/>
            </a:pPr>
            <a:r>
              <a:rPr lang="en-US"/>
              <a:t>technologies used are known and vulnerabilities are publics</a:t>
            </a:r>
            <a:endParaRPr/>
          </a:p>
        </p:txBody>
      </p:sp>
      <p:sp>
        <p:nvSpPr>
          <p:cNvPr id="403" name="Google Shape;403;g1ef7816a8d7_0_34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Security</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1ef7816a8d7_0_35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Lifecycle of a project is also really important. For a lot of companies</a:t>
            </a:r>
            <a:endParaRPr/>
          </a:p>
          <a:p>
            <a:pPr indent="0" lvl="0" marL="0" rtl="0" algn="l">
              <a:spcBef>
                <a:spcPts val="0"/>
              </a:spcBef>
              <a:spcAft>
                <a:spcPts val="0"/>
              </a:spcAft>
              <a:buClr>
                <a:schemeClr val="dk1"/>
              </a:buClr>
              <a:buSzPts val="1100"/>
              <a:buFont typeface="Arial"/>
              <a:buNone/>
            </a:pPr>
            <a:r>
              <a:rPr lang="en-US"/>
              <a:t>(most of the time non-tech companies) when the project is "done" and</a:t>
            </a:r>
            <a:endParaRPr/>
          </a:p>
          <a:p>
            <a:pPr indent="0" lvl="0" marL="0" rtl="0" algn="l">
              <a:spcBef>
                <a:spcPts val="0"/>
              </a:spcBef>
              <a:spcAft>
                <a:spcPts val="0"/>
              </a:spcAft>
              <a:buClr>
                <a:schemeClr val="dk1"/>
              </a:buClr>
              <a:buSzPts val="1100"/>
              <a:buFont typeface="Arial"/>
              <a:buNone/>
            </a:pPr>
            <a:r>
              <a:rPr lang="en-US"/>
              <a:t>in production the team moves to do something else - or the freelance</a:t>
            </a:r>
            <a:endParaRPr/>
          </a:p>
          <a:p>
            <a:pPr indent="0" lvl="0" marL="0" rtl="0" algn="l">
              <a:spcBef>
                <a:spcPts val="0"/>
              </a:spcBef>
              <a:spcAft>
                <a:spcPts val="0"/>
              </a:spcAft>
              <a:buClr>
                <a:schemeClr val="dk1"/>
              </a:buClr>
              <a:buSzPts val="1100"/>
              <a:buFont typeface="Arial"/>
              <a:buNone/>
            </a:pPr>
            <a:r>
              <a:rPr lang="en-US"/>
              <a:t>team is disbanded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So who is doing the run and maintenance of the project ? Who</a:t>
            </a:r>
            <a:endParaRPr/>
          </a:p>
          <a:p>
            <a:pPr indent="0" lvl="0" marL="0" rtl="0" algn="l">
              <a:spcBef>
                <a:spcPts val="0"/>
              </a:spcBef>
              <a:spcAft>
                <a:spcPts val="0"/>
              </a:spcAft>
              <a:buClr>
                <a:schemeClr val="dk1"/>
              </a:buClr>
              <a:buSzPts val="1100"/>
              <a:buFont typeface="Arial"/>
              <a:buNone/>
            </a:pPr>
            <a:r>
              <a:rPr lang="en-US"/>
              <a:t>provides security update when a new vulnerability is discovered on a</a:t>
            </a:r>
            <a:endParaRPr/>
          </a:p>
          <a:p>
            <a:pPr indent="0" lvl="0" marL="0" rtl="0" algn="l">
              <a:spcBef>
                <a:spcPts val="0"/>
              </a:spcBef>
              <a:spcAft>
                <a:spcPts val="0"/>
              </a:spcAft>
              <a:buClr>
                <a:schemeClr val="dk1"/>
              </a:buClr>
              <a:buSzPts val="1100"/>
              <a:buFont typeface="Arial"/>
              <a:buNone/>
            </a:pPr>
            <a:r>
              <a:rPr lang="en-US"/>
              <a:t>package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Most of the time it is not done, and the project can be running for</a:t>
            </a:r>
            <a:endParaRPr/>
          </a:p>
          <a:p>
            <a:pPr indent="0" lvl="0" marL="0" rtl="0" algn="l">
              <a:lnSpc>
                <a:spcPct val="90000"/>
              </a:lnSpc>
              <a:spcBef>
                <a:spcPts val="0"/>
              </a:spcBef>
              <a:spcAft>
                <a:spcPts val="0"/>
              </a:spcAft>
              <a:buSzPts val="1800"/>
              <a:buNone/>
            </a:pPr>
            <a:r>
              <a:rPr lang="en-US"/>
              <a:t>years without update</a:t>
            </a:r>
            <a:endParaRPr/>
          </a:p>
        </p:txBody>
      </p:sp>
      <p:sp>
        <p:nvSpPr>
          <p:cNvPr id="410" name="Google Shape;410;g1ef7816a8d7_0_35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Security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g29a5f29c3f5_0_296"/>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417" name="Google Shape;417;g29a5f29c3f5_0_296"/>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Let’s discuss a bit about security and how you see it around you and on you daily life.</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Is security something you look at? What is your stance about security</a:t>
            </a:r>
            <a:endParaRPr/>
          </a:p>
          <a:p>
            <a:pPr indent="-342900" lvl="0" marL="457200" rtl="0" algn="l">
              <a:lnSpc>
                <a:spcPct val="90000"/>
              </a:lnSpc>
              <a:spcBef>
                <a:spcPts val="0"/>
              </a:spcBef>
              <a:spcAft>
                <a:spcPts val="0"/>
              </a:spcAft>
              <a:buSzPts val="1800"/>
              <a:buChar char="-"/>
            </a:pPr>
            <a:r>
              <a:rPr lang="en-US"/>
              <a:t>when you buy something online</a:t>
            </a:r>
            <a:endParaRPr/>
          </a:p>
          <a:p>
            <a:pPr indent="-342900" lvl="0" marL="457200" rtl="0" algn="l">
              <a:lnSpc>
                <a:spcPct val="90000"/>
              </a:lnSpc>
              <a:spcBef>
                <a:spcPts val="0"/>
              </a:spcBef>
              <a:spcAft>
                <a:spcPts val="0"/>
              </a:spcAft>
              <a:buSzPts val="1800"/>
              <a:buChar char="-"/>
            </a:pPr>
            <a:r>
              <a:rPr lang="en-US"/>
              <a:t>when you work</a:t>
            </a:r>
            <a:endParaRPr/>
          </a:p>
          <a:p>
            <a:pPr indent="-342900" lvl="0" marL="457200" rtl="0" algn="l">
              <a:lnSpc>
                <a:spcPct val="90000"/>
              </a:lnSpc>
              <a:spcBef>
                <a:spcPts val="0"/>
              </a:spcBef>
              <a:spcAft>
                <a:spcPts val="0"/>
              </a:spcAft>
              <a:buSzPts val="1800"/>
              <a:buChar char="-"/>
            </a:pPr>
            <a:r>
              <a:rPr lang="en-US"/>
              <a:t>when you take the subway</a:t>
            </a:r>
            <a:endParaRPr/>
          </a:p>
          <a:p>
            <a:pPr indent="-342900" lvl="0" marL="457200" rtl="0" algn="l">
              <a:lnSpc>
                <a:spcPct val="90000"/>
              </a:lnSpc>
              <a:spcBef>
                <a:spcPts val="0"/>
              </a:spcBef>
              <a:spcAft>
                <a:spcPts val="0"/>
              </a:spcAft>
              <a:buSzPts val="1800"/>
              <a:buChar char="-"/>
            </a:pPr>
            <a:r>
              <a:rPr lang="en-US"/>
              <a:t>when you are at school</a:t>
            </a:r>
            <a:endParaRPr/>
          </a:p>
        </p:txBody>
      </p:sp>
      <p:sp>
        <p:nvSpPr>
          <p:cNvPr id="111" name="Google Shape;111;p9"/>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Discussion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7"/>
          <p:cNvSpPr txBox="1"/>
          <p:nvPr>
            <p:ph idx="1" type="body"/>
          </p:nvPr>
        </p:nvSpPr>
        <p:spPr>
          <a:xfrm>
            <a:off x="838199" y="365126"/>
            <a:ext cx="10515599" cy="5790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1ef7816a8d7_0_375"/>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Security is a work that need to be done globally, a single team cannot</a:t>
            </a:r>
            <a:endParaRPr/>
          </a:p>
          <a:p>
            <a:pPr indent="0" lvl="0" marL="0" rtl="0" algn="l">
              <a:spcBef>
                <a:spcPts val="0"/>
              </a:spcBef>
              <a:spcAft>
                <a:spcPts val="0"/>
              </a:spcAft>
              <a:buClr>
                <a:schemeClr val="dk1"/>
              </a:buClr>
              <a:buSzPts val="1100"/>
              <a:buFont typeface="Arial"/>
              <a:buNone/>
            </a:pPr>
            <a:r>
              <a:rPr lang="en-US"/>
              <a:t>be in charge of the full security process, but need to be included in all</a:t>
            </a:r>
            <a:endParaRPr/>
          </a:p>
          <a:p>
            <a:pPr indent="0" lvl="0" marL="0" rtl="0" algn="l">
              <a:spcBef>
                <a:spcPts val="0"/>
              </a:spcBef>
              <a:spcAft>
                <a:spcPts val="0"/>
              </a:spcAft>
              <a:buClr>
                <a:schemeClr val="dk1"/>
              </a:buClr>
              <a:buSzPts val="1100"/>
              <a:buFont typeface="Arial"/>
              <a:buNone/>
            </a:pPr>
            <a:r>
              <a:rPr lang="en-US"/>
              <a:t>steps of the work.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But changing how security is done, it helps with seeing security issues</a:t>
            </a:r>
            <a:endParaRPr/>
          </a:p>
          <a:p>
            <a:pPr indent="0" lvl="0" marL="0" rtl="0" algn="l">
              <a:spcBef>
                <a:spcPts val="0"/>
              </a:spcBef>
              <a:spcAft>
                <a:spcPts val="0"/>
              </a:spcAft>
              <a:buClr>
                <a:schemeClr val="dk1"/>
              </a:buClr>
              <a:buSzPts val="1100"/>
              <a:buFont typeface="Arial"/>
              <a:buNone/>
            </a:pPr>
            <a:r>
              <a:rPr lang="en-US"/>
              <a:t>during the development phase and handle it like a feature for the</a:t>
            </a:r>
            <a:endParaRPr/>
          </a:p>
          <a:p>
            <a:pPr indent="0" lvl="0" marL="0" rtl="0" algn="l">
              <a:lnSpc>
                <a:spcPct val="90000"/>
              </a:lnSpc>
              <a:spcBef>
                <a:spcPts val="0"/>
              </a:spcBef>
              <a:spcAft>
                <a:spcPts val="0"/>
              </a:spcAft>
              <a:buSzPts val="1800"/>
              <a:buNone/>
            </a:pPr>
            <a:r>
              <a:rPr lang="en-US"/>
              <a:t>project.</a:t>
            </a:r>
            <a:endParaRPr/>
          </a:p>
        </p:txBody>
      </p:sp>
      <p:sp>
        <p:nvSpPr>
          <p:cNvPr id="430" name="Google Shape;430;g1ef7816a8d7_0_375"/>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Bonus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1ef7816a8d7_0_38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With more websites, APIs and web applications we need to up our</a:t>
            </a:r>
            <a:endParaRPr/>
          </a:p>
          <a:p>
            <a:pPr indent="0" lvl="0" marL="0" rtl="0" algn="l">
              <a:spcBef>
                <a:spcPts val="0"/>
              </a:spcBef>
              <a:spcAft>
                <a:spcPts val="0"/>
              </a:spcAft>
              <a:buClr>
                <a:schemeClr val="dk1"/>
              </a:buClr>
              <a:buSzPts val="1100"/>
              <a:buFont typeface="Arial"/>
              <a:buNone/>
            </a:pPr>
            <a:r>
              <a:rPr lang="en-US"/>
              <a:t>game around security, most project being online for years - and some</a:t>
            </a:r>
            <a:endParaRPr/>
          </a:p>
          <a:p>
            <a:pPr indent="0" lvl="0" marL="0" rtl="0" algn="l">
              <a:lnSpc>
                <a:spcPct val="90000"/>
              </a:lnSpc>
              <a:spcBef>
                <a:spcPts val="0"/>
              </a:spcBef>
              <a:spcAft>
                <a:spcPts val="0"/>
              </a:spcAft>
              <a:buSzPts val="1800"/>
              <a:buNone/>
            </a:pPr>
            <a:r>
              <a:rPr lang="en-US"/>
              <a:t>of them not being maintained or updated.</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With more part of our life linked to internet, the security risks are growing on a daily basis.</a:t>
            </a:r>
            <a:endParaRPr/>
          </a:p>
        </p:txBody>
      </p:sp>
      <p:sp>
        <p:nvSpPr>
          <p:cNvPr id="437" name="Google Shape;437;g1ef7816a8d7_0_38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Bonus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1ef7816a8d7_0_38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Some time security is critical. For example a lot of solution relied on a</a:t>
            </a:r>
            <a:endParaRPr/>
          </a:p>
          <a:p>
            <a:pPr indent="0" lvl="0" marL="0" rtl="0" algn="l">
              <a:spcBef>
                <a:spcPts val="0"/>
              </a:spcBef>
              <a:spcAft>
                <a:spcPts val="0"/>
              </a:spcAft>
              <a:buClr>
                <a:schemeClr val="dk1"/>
              </a:buClr>
              <a:buSzPts val="1100"/>
              <a:buFont typeface="Arial"/>
              <a:buNone/>
            </a:pPr>
            <a:r>
              <a:rPr lang="en-US"/>
              <a:t>specific Java library that had an undiscovered issues for months /</a:t>
            </a:r>
            <a:endParaRPr/>
          </a:p>
          <a:p>
            <a:pPr indent="0" lvl="0" marL="0" rtl="0" algn="l">
              <a:spcBef>
                <a:spcPts val="0"/>
              </a:spcBef>
              <a:spcAft>
                <a:spcPts val="0"/>
              </a:spcAft>
              <a:buClr>
                <a:schemeClr val="dk1"/>
              </a:buClr>
              <a:buSzPts val="1100"/>
              <a:buFont typeface="Arial"/>
              <a:buNone/>
            </a:pPr>
            <a:r>
              <a:rPr lang="en-US"/>
              <a:t>years: Log4J</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This was a critical security issue for companies, but this core library</a:t>
            </a:r>
            <a:endParaRPr/>
          </a:p>
          <a:p>
            <a:pPr indent="0" lvl="0" marL="0" rtl="0" algn="l">
              <a:spcBef>
                <a:spcPts val="0"/>
              </a:spcBef>
              <a:spcAft>
                <a:spcPts val="0"/>
              </a:spcAft>
              <a:buClr>
                <a:schemeClr val="dk1"/>
              </a:buClr>
              <a:buSzPts val="1100"/>
              <a:buFont typeface="Arial"/>
              <a:buNone/>
            </a:pPr>
            <a:r>
              <a:rPr lang="en-US"/>
              <a:t>was maintained by only one guy in his garage.</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SzPts val="1800"/>
              <a:buNone/>
            </a:pPr>
            <a:r>
              <a:rPr lang="en-US"/>
              <a:t>Same story around SSL and Curl a few years ago.</a:t>
            </a:r>
            <a:endParaRPr/>
          </a:p>
        </p:txBody>
      </p:sp>
      <p:sp>
        <p:nvSpPr>
          <p:cNvPr id="444" name="Google Shape;444;g1ef7816a8d7_0_38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Bonus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ef7816a8d7_0_4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What do you think security is in your own words?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How would you define security broadly, without referencing any online sources?</a:t>
            </a:r>
            <a:endParaRPr/>
          </a:p>
          <a:p>
            <a:pPr indent="0" lvl="0" marL="0" rtl="0" algn="l">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2800"/>
              <a:buNone/>
            </a:pPr>
            <a:r>
              <a:rPr lang="en-US"/>
              <a:t>In your past experiences, how has the concept of security been presented to you?</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Why do you think security is a crucial aspect in today's digital world?</a:t>
            </a:r>
            <a:endParaRPr/>
          </a:p>
        </p:txBody>
      </p:sp>
      <p:sp>
        <p:nvSpPr>
          <p:cNvPr id="118" name="Google Shape;118;g1ef7816a8d7_0_4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Discussion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ef7816a8d7_0_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Can you think of an everyday example where security (or lack of it) impacts you directly?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None/>
            </a:pPr>
            <a:r>
              <a:rPr lang="en-US"/>
              <a:t>How do you perceive the balance between security and privacy?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None/>
            </a:pPr>
            <a:r>
              <a:rPr lang="en-US"/>
              <a:t>What role do you think technology plays in enhancing or compromising security?</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How do cultural and societal factors influence our understanding of security?</a:t>
            </a:r>
            <a:endParaRPr/>
          </a:p>
        </p:txBody>
      </p:sp>
      <p:sp>
        <p:nvSpPr>
          <p:cNvPr id="125" name="Google Shape;125;g1ef7816a8d7_0_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Discussion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ef7816a8d7_0_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In what ways do you think security misconceptions can be harmful?</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What is the significance of user awareness in maintaining security?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None/>
            </a:pPr>
            <a:r>
              <a:rPr lang="en-US"/>
              <a:t>How do you think security concerns differ across various industries like finance, healthcare, and education?</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Do you believe that complete security is achievable? Why or why not?</a:t>
            </a:r>
            <a:endParaRPr/>
          </a:p>
        </p:txBody>
      </p:sp>
      <p:sp>
        <p:nvSpPr>
          <p:cNvPr id="132" name="Google Shape;132;g1ef7816a8d7_0_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Discussion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ef7816a8d7_0_1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What are the ethical considerations in implementing security measures?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None/>
            </a:pPr>
            <a:r>
              <a:rPr lang="en-US"/>
              <a:t>How does the concept of 'risk' tie into your understanding of security?</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Can you think of a historical event where security (or the lack of it) played a critical role?</a:t>
            </a:r>
            <a:endParaRPr/>
          </a:p>
        </p:txBody>
      </p:sp>
      <p:sp>
        <p:nvSpPr>
          <p:cNvPr id="139" name="Google Shape;139;g1ef7816a8d7_0_1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Discussion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2023-09-21T14:17:13Z</dcterms:created>
  <dc:creator>Draltan Marin</dc:creator>
</cp:coreProperties>
</file>