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62" roundtripDataSignature="AMtx7mgHnMtQelw0qi6WiEqRSp8n2YJ1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customschemas.google.com/relationships/presentationmetadata" Target="metadata"/><Relationship Id="rId61" Type="http://schemas.openxmlformats.org/officeDocument/2006/relationships/slide" Target="slides/slide56.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 name="Google Shape;8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b1bffaa02e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g2b1bffaa02e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4" name="Google Shape;144;g2b1bffaa02e_0_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b1bffaa02e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g2b1bffaa02e_0_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g2b1bffaa02e_0_3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b1bffaa02e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g2b1bffaa02e_0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g2b1bffaa02e_0_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b1bffaa02e_0_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g2b1bffaa02e_0_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5" name="Google Shape;165;g2b1bffaa02e_0_5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b1bffaa02e_0_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g2b1bffaa02e_0_6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g2b1bffaa02e_0_6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b1bffaa02e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g2b1bffaa02e_0_6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g2b1bffaa02e_0_6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b1bffaa02e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g2b1bffaa02e_0_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g2b1bffaa02e_0_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b1bffaa02e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g2b1bffaa02e_0_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3" name="Google Shape;193;g2b1bffaa02e_0_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b1bffaa02e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g2b1bffaa02e_0_8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0" name="Google Shape;200;g2b1bffaa02e_0_8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b1bffaa02e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g2b1bffaa02e_0_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g2b1bffaa02e_0_9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9a5f29c3f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g29a5f29c3f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g29a5f29c3f5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b1bffaa02e_0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g2b1bffaa02e_0_9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g2b1bffaa02e_0_9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b1bffaa02e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g2b1bffaa02e_0_1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g2b1bffaa02e_0_1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b1bffaa02e_0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g2b1bffaa02e_0_1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g2b1bffaa02e_0_1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b1bffaa02e_0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g2b1bffaa02e_0_1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8" name="Google Shape;248;g2b1bffaa02e_0_1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b1bffaa02e_0_1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g2b1bffaa02e_0_1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g2b1bffaa02e_0_1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b1bffaa02e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g2b1bffaa02e_0_1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g2b1bffaa02e_0_14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b1bffaa02e_0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g2b1bffaa02e_0_1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g2b1bffaa02e_0_1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b1bffaa02e_0_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g2b1bffaa02e_0_1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g2b1bffaa02e_0_1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5" name="Google Shape;9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b1bffaa02e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g2b1bffaa02e_0_1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g2b1bffaa02e_0_1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b1bffaa02e_0_1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g2b1bffaa02e_0_1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0" name="Google Shape;290;g2b1bffaa02e_0_19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b1bffaa02e_0_1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g2b1bffaa02e_0_1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g2b1bffaa02e_0_1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b1bffaa02e_0_2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g2b1bffaa02e_0_2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g2b1bffaa02e_0_2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b1bffaa02e_0_2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g2b1bffaa02e_0_2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g2b1bffaa02e_0_20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b1bffaa02e_0_2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g2b1bffaa02e_0_2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8" name="Google Shape;318;g2b1bffaa02e_0_2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b1bffaa02e_0_2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4" name="Google Shape;324;g2b1bffaa02e_0_2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5" name="Google Shape;325;g2b1bffaa02e_0_2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b1bffaa02e_0_2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g2b1bffaa02e_0_2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2" name="Google Shape;332;g2b1bffaa02e_0_2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b1bffaa02e_0_2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g2b1bffaa02e_0_2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9" name="Google Shape;339;g2b1bffaa02e_0_2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b1bffaa02e_0_2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 name="Google Shape;345;g2b1bffaa02e_0_2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6" name="Google Shape;346;g2b1bffaa02e_0_2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2" name="Google Shape;10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b1bffaa02e_0_2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2" name="Google Shape;352;g2b1bffaa02e_0_2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3" name="Google Shape;353;g2b1bffaa02e_0_2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b1bffaa02e_0_2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g2b1bffaa02e_0_2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0" name="Google Shape;360;g2b1bffaa02e_0_2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b1bffaa02e_0_2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6" name="Google Shape;366;g2b1bffaa02e_0_2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7" name="Google Shape;367;g2b1bffaa02e_0_2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b1bffaa02e_0_2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3" name="Google Shape;373;g2b1bffaa02e_0_2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4" name="Google Shape;374;g2b1bffaa02e_0_2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2b1bffaa02e_0_2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0" name="Google Shape;380;g2b1bffaa02e_0_2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1" name="Google Shape;381;g2b1bffaa02e_0_28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b1bffaa02e_0_2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 name="Google Shape;387;g2b1bffaa02e_0_28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8" name="Google Shape;388;g2b1bffaa02e_0_28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b1bffaa02e_0_2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g2b1bffaa02e_0_2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5" name="Google Shape;395;g2b1bffaa02e_0_29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2b1bffaa02e_0_3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g2b1bffaa02e_0_30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2" name="Google Shape;402;g2b1bffaa02e_0_30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b1bffaa02e_0_3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8" name="Google Shape;408;g2b1bffaa02e_0_3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9" name="Google Shape;409;g2b1bffaa02e_0_3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b1bffaa02e_0_3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 name="Google Shape;415;g2b1bffaa02e_0_3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6" name="Google Shape;416;g2b1bffaa02e_0_3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2b1bffaa02e_0_3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2" name="Google Shape;422;g2b1bffaa02e_0_3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3" name="Google Shape;423;g2b1bffaa02e_0_32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b1bffaa02e_0_3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9" name="Google Shape;429;g2b1bffaa02e_0_3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0" name="Google Shape;430;g2b1bffaa02e_0_3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b1bffaa02e_0_3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6" name="Google Shape;436;g2b1bffaa02e_0_33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7" name="Google Shape;437;g2b1bffaa02e_0_33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2b1bffaa02e_0_3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g2b1bffaa02e_0_3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4" name="Google Shape;444;g2b1bffaa02e_0_3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9a5f29c3f5_0_2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0" name="Google Shape;450;g29a5f29c3f5_0_2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1" name="Google Shape;451;g29a5f29c3f5_0_2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7" name="Google Shape;457;p7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8" name="Google Shape;458;p7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3" name="Google Shape;463;p7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4" name="Google Shape;464;p7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1bffaa02e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g2b1bffaa02e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g2b1bffaa02e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b1bffaa02e_0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g2b1bffaa02e_0_1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g2b1bffaa02e_0_11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b1bffaa02e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g2b1bffaa02e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g2b1bffaa02e_0_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b1bffaa02e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g2b1bffaa02e_0_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g2b1bffaa02e_0_1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cture title" type="title">
  <p:cSld name="TITLE">
    <p:bg>
      <p:bgPr>
        <a:solidFill>
          <a:srgbClr val="3D2683"/>
        </a:solidFill>
      </p:bgPr>
    </p:bg>
    <p:spTree>
      <p:nvGrpSpPr>
        <p:cNvPr id="15" name="Shape 15"/>
        <p:cNvGrpSpPr/>
        <p:nvPr/>
      </p:nvGrpSpPr>
      <p:grpSpPr>
        <a:xfrm>
          <a:off x="0" y="0"/>
          <a:ext cx="0" cy="0"/>
          <a:chOff x="0" y="0"/>
          <a:chExt cx="0" cy="0"/>
        </a:xfrm>
      </p:grpSpPr>
      <p:sp>
        <p:nvSpPr>
          <p:cNvPr id="16" name="Google Shape;16;p8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8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18" name="Google Shape;18;p80"/>
          <p:cNvPicPr preferRelativeResize="0"/>
          <p:nvPr/>
        </p:nvPicPr>
        <p:blipFill rotWithShape="1">
          <a:blip r:embed="rId2">
            <a:alphaModFix/>
          </a:blip>
          <a:srcRect b="0" l="0" r="0" t="0"/>
          <a:stretch/>
        </p:blipFill>
        <p:spPr>
          <a:xfrm>
            <a:off x="10753200" y="5454000"/>
            <a:ext cx="1080000" cy="108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 empty">
  <p:cSld name="Chapter slide - empty">
    <p:spTree>
      <p:nvGrpSpPr>
        <p:cNvPr id="65" name="Shape 65"/>
        <p:cNvGrpSpPr/>
        <p:nvPr/>
      </p:nvGrpSpPr>
      <p:grpSpPr>
        <a:xfrm>
          <a:off x="0" y="0"/>
          <a:ext cx="0" cy="0"/>
          <a:chOff x="0" y="0"/>
          <a:chExt cx="0" cy="0"/>
        </a:xfrm>
      </p:grpSpPr>
      <p:sp>
        <p:nvSpPr>
          <p:cNvPr id="66" name="Google Shape;66;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69" name="Google Shape;69;p88"/>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70" name="Google Shape;70;p88"/>
          <p:cNvSpPr txBox="1"/>
          <p:nvPr>
            <p:ph idx="1" type="body"/>
          </p:nvPr>
        </p:nvSpPr>
        <p:spPr>
          <a:xfrm>
            <a:off x="838200" y="384352"/>
            <a:ext cx="10508974"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88"/>
          <p:cNvSpPr txBox="1"/>
          <p:nvPr>
            <p:ph idx="2" type="body"/>
          </p:nvPr>
        </p:nvSpPr>
        <p:spPr>
          <a:xfrm>
            <a:off x="838200" y="1352782"/>
            <a:ext cx="1044159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type="blank">
  <p:cSld name="BLANK">
    <p:spTree>
      <p:nvGrpSpPr>
        <p:cNvPr id="72" name="Shape 72"/>
        <p:cNvGrpSpPr/>
        <p:nvPr/>
      </p:nvGrpSpPr>
      <p:grpSpPr>
        <a:xfrm>
          <a:off x="0" y="0"/>
          <a:ext cx="0" cy="0"/>
          <a:chOff x="0" y="0"/>
          <a:chExt cx="0" cy="0"/>
        </a:xfrm>
      </p:grpSpPr>
      <p:sp>
        <p:nvSpPr>
          <p:cNvPr id="73" name="Google Shape;73;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76" name="Google Shape;76;p89"/>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p:cSld name="Chapter slide">
    <p:spTree>
      <p:nvGrpSpPr>
        <p:cNvPr id="19" name="Shape 19"/>
        <p:cNvGrpSpPr/>
        <p:nvPr/>
      </p:nvGrpSpPr>
      <p:grpSpPr>
        <a:xfrm>
          <a:off x="0" y="0"/>
          <a:ext cx="0" cy="0"/>
          <a:chOff x="0" y="0"/>
          <a:chExt cx="0" cy="0"/>
        </a:xfrm>
      </p:grpSpPr>
      <p:sp>
        <p:nvSpPr>
          <p:cNvPr id="20" name="Google Shape;20;p81"/>
          <p:cNvSpPr txBox="1"/>
          <p:nvPr>
            <p:ph idx="1" type="body"/>
          </p:nvPr>
        </p:nvSpPr>
        <p:spPr>
          <a:xfrm>
            <a:off x="838200" y="2176669"/>
            <a:ext cx="10515600" cy="400029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 name="Google Shape;21;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24" name="Google Shape;24;p81"/>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25" name="Google Shape;25;p81"/>
          <p:cNvSpPr txBox="1"/>
          <p:nvPr>
            <p:ph idx="2" type="body"/>
          </p:nvPr>
        </p:nvSpPr>
        <p:spPr>
          <a:xfrm>
            <a:off x="838200" y="384352"/>
            <a:ext cx="10508974"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81"/>
          <p:cNvSpPr txBox="1"/>
          <p:nvPr>
            <p:ph idx="3" type="body"/>
          </p:nvPr>
        </p:nvSpPr>
        <p:spPr>
          <a:xfrm>
            <a:off x="838200" y="1352782"/>
            <a:ext cx="1044159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p:cSld name="Summary">
    <p:bg>
      <p:bgPr>
        <a:solidFill>
          <a:srgbClr val="3D2683"/>
        </a:solidFill>
      </p:bgPr>
    </p:bg>
    <p:spTree>
      <p:nvGrpSpPr>
        <p:cNvPr id="27" name="Shape 27"/>
        <p:cNvGrpSpPr/>
        <p:nvPr/>
      </p:nvGrpSpPr>
      <p:grpSpPr>
        <a:xfrm>
          <a:off x="0" y="0"/>
          <a:ext cx="0" cy="0"/>
          <a:chOff x="0" y="0"/>
          <a:chExt cx="0" cy="0"/>
        </a:xfrm>
      </p:grpSpPr>
      <p:pic>
        <p:nvPicPr>
          <p:cNvPr descr="Menu avec un remplissage uni" id="28" name="Google Shape;28;p82"/>
          <p:cNvPicPr preferRelativeResize="0"/>
          <p:nvPr/>
        </p:nvPicPr>
        <p:blipFill rotWithShape="1">
          <a:blip r:embed="rId2">
            <a:alphaModFix/>
          </a:blip>
          <a:srcRect b="0" l="0" r="0" t="0"/>
          <a:stretch/>
        </p:blipFill>
        <p:spPr>
          <a:xfrm>
            <a:off x="10440000" y="5040000"/>
            <a:ext cx="1080000" cy="1080000"/>
          </a:xfrm>
          <a:prstGeom prst="rect">
            <a:avLst/>
          </a:prstGeom>
          <a:noFill/>
          <a:ln>
            <a:noFill/>
          </a:ln>
        </p:spPr>
      </p:pic>
      <p:sp>
        <p:nvSpPr>
          <p:cNvPr id="29" name="Google Shape;29;p82"/>
          <p:cNvSpPr txBox="1"/>
          <p:nvPr>
            <p:ph idx="1" type="body"/>
          </p:nvPr>
        </p:nvSpPr>
        <p:spPr>
          <a:xfrm>
            <a:off x="831850" y="396327"/>
            <a:ext cx="10688150" cy="9144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i="1" sz="3200">
                <a:solidFill>
                  <a:schemeClr val="lt1"/>
                </a:solidFill>
                <a:latin typeface="Calibri"/>
                <a:ea typeface="Calibri"/>
                <a:cs typeface="Calibri"/>
                <a:sym typeface="Calibri"/>
              </a:defRPr>
            </a:lvl1pPr>
            <a:lvl2pPr indent="-342900" lvl="1" marL="914400" algn="l">
              <a:lnSpc>
                <a:spcPct val="90000"/>
              </a:lnSpc>
              <a:spcBef>
                <a:spcPts val="500"/>
              </a:spcBef>
              <a:spcAft>
                <a:spcPts val="0"/>
              </a:spcAft>
              <a:buClr>
                <a:schemeClr val="dk1"/>
              </a:buClr>
              <a:buSzPts val="1800"/>
              <a:buChar char="•"/>
              <a:defRPr sz="1800"/>
            </a:lvl2pPr>
            <a:lvl3pPr indent="-342900" lvl="2" marL="1371600" algn="l">
              <a:lnSpc>
                <a:spcPct val="90000"/>
              </a:lnSpc>
              <a:spcBef>
                <a:spcPts val="500"/>
              </a:spcBef>
              <a:spcAft>
                <a:spcPts val="0"/>
              </a:spcAft>
              <a:buClr>
                <a:schemeClr val="dk1"/>
              </a:buClr>
              <a:buSzPts val="1800"/>
              <a:buChar char="•"/>
              <a:defRPr sz="1800"/>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82"/>
          <p:cNvSpPr txBox="1"/>
          <p:nvPr>
            <p:ph idx="2" type="body"/>
          </p:nvPr>
        </p:nvSpPr>
        <p:spPr>
          <a:xfrm>
            <a:off x="844550" y="2559496"/>
            <a:ext cx="10688150" cy="3560504"/>
          </a:xfrm>
          <a:prstGeom prst="rect">
            <a:avLst/>
          </a:prstGeom>
          <a:noFill/>
          <a:ln>
            <a:noFill/>
          </a:ln>
        </p:spPr>
        <p:txBody>
          <a:bodyPr anchorCtr="0" anchor="t" bIns="45700" lIns="91425" spcFirstLastPara="1" rIns="91425" wrap="square" tIns="45700">
            <a:normAutofit/>
          </a:bodyPr>
          <a:lstStyle>
            <a:lvl1pPr indent="-457200" lvl="0" marL="457200" algn="l">
              <a:lnSpc>
                <a:spcPct val="90000"/>
              </a:lnSpc>
              <a:spcBef>
                <a:spcPts val="1000"/>
              </a:spcBef>
              <a:spcAft>
                <a:spcPts val="0"/>
              </a:spcAft>
              <a:buClr>
                <a:schemeClr val="lt1"/>
              </a:buClr>
              <a:buSzPts val="3600"/>
              <a:buChar char="•"/>
              <a:defRPr sz="3600">
                <a:solidFill>
                  <a:schemeClr val="lt1"/>
                </a:solidFill>
                <a:latin typeface="Calibri"/>
                <a:ea typeface="Calibri"/>
                <a:cs typeface="Calibri"/>
                <a:sym typeface="Calibri"/>
              </a:defRPr>
            </a:lvl1pPr>
            <a:lvl2pPr indent="-342900" lvl="1" marL="914400" algn="l">
              <a:lnSpc>
                <a:spcPct val="90000"/>
              </a:lnSpc>
              <a:spcBef>
                <a:spcPts val="500"/>
              </a:spcBef>
              <a:spcAft>
                <a:spcPts val="0"/>
              </a:spcAft>
              <a:buClr>
                <a:schemeClr val="lt1"/>
              </a:buClr>
              <a:buSzPts val="1800"/>
              <a:buChar char="•"/>
              <a:defRPr sz="1800">
                <a:solidFill>
                  <a:schemeClr val="lt1"/>
                </a:solidFill>
              </a:defRPr>
            </a:lvl2pPr>
            <a:lvl3pPr indent="-342900" lvl="2" marL="1371600" algn="l">
              <a:lnSpc>
                <a:spcPct val="90000"/>
              </a:lnSpc>
              <a:spcBef>
                <a:spcPts val="500"/>
              </a:spcBef>
              <a:spcAft>
                <a:spcPts val="0"/>
              </a:spcAft>
              <a:buClr>
                <a:schemeClr val="lt1"/>
              </a:buClr>
              <a:buSzPts val="1800"/>
              <a:buChar char="•"/>
              <a:defRPr sz="1800">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title">
  <p:cSld name="Chapter title">
    <p:bg>
      <p:bgPr>
        <a:solidFill>
          <a:srgbClr val="3D2683"/>
        </a:solidFill>
      </p:bgPr>
    </p:bg>
    <p:spTree>
      <p:nvGrpSpPr>
        <p:cNvPr id="31" name="Shape 31"/>
        <p:cNvGrpSpPr/>
        <p:nvPr/>
      </p:nvGrpSpPr>
      <p:grpSpPr>
        <a:xfrm>
          <a:off x="0" y="0"/>
          <a:ext cx="0" cy="0"/>
          <a:chOff x="0" y="0"/>
          <a:chExt cx="0" cy="0"/>
        </a:xfrm>
      </p:grpSpPr>
      <p:sp>
        <p:nvSpPr>
          <p:cNvPr id="32" name="Google Shape;32;p83"/>
          <p:cNvSpPr txBox="1"/>
          <p:nvPr>
            <p:ph idx="1" type="body"/>
          </p:nvPr>
        </p:nvSpPr>
        <p:spPr>
          <a:xfrm>
            <a:off x="844550" y="1786740"/>
            <a:ext cx="10515600" cy="28512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5400"/>
              <a:buNone/>
              <a:defRPr sz="5400">
                <a:solidFill>
                  <a:schemeClr val="lt1"/>
                </a:solidFill>
                <a:latin typeface="Calibri"/>
                <a:ea typeface="Calibri"/>
                <a:cs typeface="Calibri"/>
                <a:sym typeface="Calibri"/>
              </a:defRPr>
            </a:lvl1pPr>
            <a:lvl2pPr indent="-406400" lvl="1" marL="914400" algn="l">
              <a:lnSpc>
                <a:spcPct val="90000"/>
              </a:lnSpc>
              <a:spcBef>
                <a:spcPts val="500"/>
              </a:spcBef>
              <a:spcAft>
                <a:spcPts val="0"/>
              </a:spcAft>
              <a:buClr>
                <a:schemeClr val="lt1"/>
              </a:buClr>
              <a:buSzPts val="2800"/>
              <a:buChar char="•"/>
              <a:defRPr sz="2800">
                <a:solidFill>
                  <a:schemeClr val="lt1"/>
                </a:solidFill>
              </a:defRPr>
            </a:lvl2pPr>
            <a:lvl3pPr indent="-342900" lvl="2" marL="1371600" algn="l">
              <a:lnSpc>
                <a:spcPct val="90000"/>
              </a:lnSpc>
              <a:spcBef>
                <a:spcPts val="500"/>
              </a:spcBef>
              <a:spcAft>
                <a:spcPts val="0"/>
              </a:spcAft>
              <a:buClr>
                <a:schemeClr val="lt1"/>
              </a:buClr>
              <a:buSzPts val="1800"/>
              <a:buChar char="•"/>
              <a:defRPr sz="1800">
                <a:solidFill>
                  <a:schemeClr val="lt1"/>
                </a:solidFill>
              </a:defRPr>
            </a:lvl3pPr>
            <a:lvl4pPr indent="-342900" lvl="3" marL="1828800" algn="l">
              <a:lnSpc>
                <a:spcPct val="90000"/>
              </a:lnSpc>
              <a:spcBef>
                <a:spcPts val="500"/>
              </a:spcBef>
              <a:spcAft>
                <a:spcPts val="0"/>
              </a:spcAft>
              <a:buClr>
                <a:schemeClr val="lt1"/>
              </a:buClr>
              <a:buSzPts val="1800"/>
              <a:buChar char="•"/>
              <a:defRPr>
                <a:solidFill>
                  <a:schemeClr val="lt1"/>
                </a:solidFill>
              </a:defRPr>
            </a:lvl4pPr>
            <a:lvl5pPr indent="-342900" lvl="4" marL="2286000" algn="l">
              <a:lnSpc>
                <a:spcPct val="90000"/>
              </a:lnSpc>
              <a:spcBef>
                <a:spcPts val="500"/>
              </a:spcBef>
              <a:spcAft>
                <a:spcPts val="0"/>
              </a:spcAft>
              <a:buClr>
                <a:schemeClr val="lt1"/>
              </a:buClr>
              <a:buSzPts val="18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questions">
  <p:cSld name="Chapter questions">
    <p:bg>
      <p:bgPr>
        <a:solidFill>
          <a:srgbClr val="3D2683"/>
        </a:solidFill>
      </p:bgPr>
    </p:bg>
    <p:spTree>
      <p:nvGrpSpPr>
        <p:cNvPr id="33" name="Shape 33"/>
        <p:cNvGrpSpPr/>
        <p:nvPr/>
      </p:nvGrpSpPr>
      <p:grpSpPr>
        <a:xfrm>
          <a:off x="0" y="0"/>
          <a:ext cx="0" cy="0"/>
          <a:chOff x="0" y="0"/>
          <a:chExt cx="0" cy="0"/>
        </a:xfrm>
      </p:grpSpPr>
      <p:pic>
        <p:nvPicPr>
          <p:cNvPr descr="Questions avec un remplissage uni" id="34" name="Google Shape;34;p86"/>
          <p:cNvPicPr preferRelativeResize="0"/>
          <p:nvPr/>
        </p:nvPicPr>
        <p:blipFill rotWithShape="1">
          <a:blip r:embed="rId2">
            <a:alphaModFix/>
          </a:blip>
          <a:srcRect b="0" l="0" r="0" t="0"/>
          <a:stretch/>
        </p:blipFill>
        <p:spPr>
          <a:xfrm>
            <a:off x="4656000" y="1989000"/>
            <a:ext cx="2880000" cy="2880000"/>
          </a:xfrm>
          <a:prstGeom prst="rect">
            <a:avLst/>
          </a:prstGeom>
          <a:noFill/>
          <a:ln>
            <a:noFill/>
          </a:ln>
        </p:spPr>
      </p:pic>
      <p:sp>
        <p:nvSpPr>
          <p:cNvPr id="35" name="Google Shape;35;p86"/>
          <p:cNvSpPr txBox="1"/>
          <p:nvPr>
            <p:ph idx="1" type="body"/>
          </p:nvPr>
        </p:nvSpPr>
        <p:spPr>
          <a:xfrm>
            <a:off x="838199" y="365126"/>
            <a:ext cx="10515599" cy="579092"/>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lt1"/>
              </a:buClr>
              <a:buSzPts val="3200"/>
              <a:buChar char="•"/>
              <a:defRPr sz="3200">
                <a:solidFill>
                  <a:schemeClr val="lt1"/>
                </a:solidFill>
                <a:latin typeface="Calibri"/>
                <a:ea typeface="Calibri"/>
                <a:cs typeface="Calibri"/>
                <a:sym typeface="Calibri"/>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cture end">
  <p:cSld name="Lecture end">
    <p:bg>
      <p:bgPr>
        <a:solidFill>
          <a:srgbClr val="3D2683"/>
        </a:solidFill>
      </p:bgPr>
    </p:bg>
    <p:spTree>
      <p:nvGrpSpPr>
        <p:cNvPr id="36" name="Shape 36"/>
        <p:cNvGrpSpPr/>
        <p:nvPr/>
      </p:nvGrpSpPr>
      <p:grpSpPr>
        <a:xfrm>
          <a:off x="0" y="0"/>
          <a:ext cx="0" cy="0"/>
          <a:chOff x="0" y="0"/>
          <a:chExt cx="0" cy="0"/>
        </a:xfrm>
      </p:grpSpPr>
      <p:pic>
        <p:nvPicPr>
          <p:cNvPr descr="Drapeau de course avec un remplissage uni" id="37" name="Google Shape;37;p87"/>
          <p:cNvPicPr preferRelativeResize="0"/>
          <p:nvPr/>
        </p:nvPicPr>
        <p:blipFill rotWithShape="1">
          <a:blip r:embed="rId2">
            <a:alphaModFix/>
          </a:blip>
          <a:srcRect b="0" l="0" r="0" t="0"/>
          <a:stretch/>
        </p:blipFill>
        <p:spPr>
          <a:xfrm>
            <a:off x="4656000" y="1989000"/>
            <a:ext cx="2880000" cy="28800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 Side image">
  <p:cSld name="Chapter slide - Side image">
    <p:spTree>
      <p:nvGrpSpPr>
        <p:cNvPr id="38" name="Shape 38"/>
        <p:cNvGrpSpPr/>
        <p:nvPr/>
      </p:nvGrpSpPr>
      <p:grpSpPr>
        <a:xfrm>
          <a:off x="0" y="0"/>
          <a:ext cx="0" cy="0"/>
          <a:chOff x="0" y="0"/>
          <a:chExt cx="0" cy="0"/>
        </a:xfrm>
      </p:grpSpPr>
      <p:sp>
        <p:nvSpPr>
          <p:cNvPr id="39" name="Google Shape;39;p90"/>
          <p:cNvSpPr/>
          <p:nvPr>
            <p:ph idx="2" type="pic"/>
          </p:nvPr>
        </p:nvSpPr>
        <p:spPr>
          <a:xfrm>
            <a:off x="5183188" y="987425"/>
            <a:ext cx="6172200" cy="4873625"/>
          </a:xfrm>
          <a:prstGeom prst="rect">
            <a:avLst/>
          </a:prstGeom>
          <a:noFill/>
          <a:ln>
            <a:noFill/>
          </a:ln>
        </p:spPr>
      </p:sp>
      <p:sp>
        <p:nvSpPr>
          <p:cNvPr id="40" name="Google Shape;40;p9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1" name="Google Shape;41;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44" name="Google Shape;44;p90"/>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45" name="Google Shape;45;p90"/>
          <p:cNvSpPr txBox="1"/>
          <p:nvPr>
            <p:ph idx="3" type="body"/>
          </p:nvPr>
        </p:nvSpPr>
        <p:spPr>
          <a:xfrm>
            <a:off x="838200" y="384352"/>
            <a:ext cx="3957611"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90"/>
          <p:cNvSpPr txBox="1"/>
          <p:nvPr>
            <p:ph idx="4" type="body"/>
          </p:nvPr>
        </p:nvSpPr>
        <p:spPr>
          <a:xfrm>
            <a:off x="838200" y="1352782"/>
            <a:ext cx="393223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 two columns">
  <p:cSld name="Chapter slide - two columns">
    <p:spTree>
      <p:nvGrpSpPr>
        <p:cNvPr id="47" name="Shape 47"/>
        <p:cNvGrpSpPr/>
        <p:nvPr/>
      </p:nvGrpSpPr>
      <p:grpSpPr>
        <a:xfrm>
          <a:off x="0" y="0"/>
          <a:ext cx="0" cy="0"/>
          <a:chOff x="0" y="0"/>
          <a:chExt cx="0" cy="0"/>
        </a:xfrm>
      </p:grpSpPr>
      <p:sp>
        <p:nvSpPr>
          <p:cNvPr id="48" name="Google Shape;48;p84"/>
          <p:cNvSpPr txBox="1"/>
          <p:nvPr>
            <p:ph idx="1" type="body"/>
          </p:nvPr>
        </p:nvSpPr>
        <p:spPr>
          <a:xfrm>
            <a:off x="838200" y="2176669"/>
            <a:ext cx="5181600" cy="400029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84"/>
          <p:cNvSpPr txBox="1"/>
          <p:nvPr>
            <p:ph idx="2" type="body"/>
          </p:nvPr>
        </p:nvSpPr>
        <p:spPr>
          <a:xfrm>
            <a:off x="6172200" y="2176667"/>
            <a:ext cx="5181600" cy="400029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53" name="Google Shape;53;p84"/>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54" name="Google Shape;54;p84"/>
          <p:cNvSpPr txBox="1"/>
          <p:nvPr>
            <p:ph idx="3" type="body"/>
          </p:nvPr>
        </p:nvSpPr>
        <p:spPr>
          <a:xfrm>
            <a:off x="838200" y="384352"/>
            <a:ext cx="10508974"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84"/>
          <p:cNvSpPr txBox="1"/>
          <p:nvPr>
            <p:ph idx="4" type="body"/>
          </p:nvPr>
        </p:nvSpPr>
        <p:spPr>
          <a:xfrm>
            <a:off x="838200" y="1352782"/>
            <a:ext cx="1044159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slide - Side contents">
  <p:cSld name="Chapter slide - Side contents">
    <p:spTree>
      <p:nvGrpSpPr>
        <p:cNvPr id="56" name="Shape 56"/>
        <p:cNvGrpSpPr/>
        <p:nvPr/>
      </p:nvGrpSpPr>
      <p:grpSpPr>
        <a:xfrm>
          <a:off x="0" y="0"/>
          <a:ext cx="0" cy="0"/>
          <a:chOff x="0" y="0"/>
          <a:chExt cx="0" cy="0"/>
        </a:xfrm>
      </p:grpSpPr>
      <p:sp>
        <p:nvSpPr>
          <p:cNvPr id="57" name="Google Shape;57;p8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8" name="Google Shape;58;p8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9" name="Google Shape;59;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Le Groupe IONIS renforce son leadership dans les formations tech avec la  reprise de Supinfo - Newsroom IONIS Group" id="62" name="Google Shape;62;p85"/>
          <p:cNvPicPr preferRelativeResize="0"/>
          <p:nvPr/>
        </p:nvPicPr>
        <p:blipFill rotWithShape="1">
          <a:blip r:embed="rId2">
            <a:alphaModFix/>
          </a:blip>
          <a:srcRect b="0" l="0" r="0" t="0"/>
          <a:stretch/>
        </p:blipFill>
        <p:spPr>
          <a:xfrm>
            <a:off x="11245262" y="186359"/>
            <a:ext cx="757859" cy="757859"/>
          </a:xfrm>
          <a:prstGeom prst="rect">
            <a:avLst/>
          </a:prstGeom>
          <a:noFill/>
          <a:ln>
            <a:noFill/>
          </a:ln>
        </p:spPr>
      </p:pic>
      <p:sp>
        <p:nvSpPr>
          <p:cNvPr id="63" name="Google Shape;63;p85"/>
          <p:cNvSpPr txBox="1"/>
          <p:nvPr>
            <p:ph idx="3" type="body"/>
          </p:nvPr>
        </p:nvSpPr>
        <p:spPr>
          <a:xfrm>
            <a:off x="838200" y="384352"/>
            <a:ext cx="3957611" cy="56927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200"/>
              <a:buNone/>
              <a:defRPr sz="3200">
                <a:latin typeface="Calibri"/>
                <a:ea typeface="Calibri"/>
                <a:cs typeface="Calibri"/>
                <a:sym typeface="Calibri"/>
              </a:defRPr>
            </a:lvl1pPr>
            <a:lvl2pPr indent="-431800" lvl="1" marL="914400" algn="l">
              <a:lnSpc>
                <a:spcPct val="90000"/>
              </a:lnSpc>
              <a:spcBef>
                <a:spcPts val="500"/>
              </a:spcBef>
              <a:spcAft>
                <a:spcPts val="0"/>
              </a:spcAft>
              <a:buClr>
                <a:schemeClr val="dk1"/>
              </a:buClr>
              <a:buSzPts val="3200"/>
              <a:buChar char="•"/>
              <a:defRPr sz="3200"/>
            </a:lvl2pPr>
            <a:lvl3pPr indent="-406400" lvl="2" marL="1371600" algn="l">
              <a:lnSpc>
                <a:spcPct val="90000"/>
              </a:lnSpc>
              <a:spcBef>
                <a:spcPts val="500"/>
              </a:spcBef>
              <a:spcAft>
                <a:spcPts val="0"/>
              </a:spcAft>
              <a:buClr>
                <a:schemeClr val="dk1"/>
              </a:buClr>
              <a:buSzPts val="2800"/>
              <a:buChar char="•"/>
              <a:defRPr sz="28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85"/>
          <p:cNvSpPr txBox="1"/>
          <p:nvPr>
            <p:ph idx="4" type="body"/>
          </p:nvPr>
        </p:nvSpPr>
        <p:spPr>
          <a:xfrm>
            <a:off x="838200" y="1352782"/>
            <a:ext cx="3932237" cy="424732"/>
          </a:xfrm>
          <a:prstGeom prst="rect">
            <a:avLst/>
          </a:prstGeom>
          <a:noFill/>
          <a:ln>
            <a:noFill/>
          </a:ln>
        </p:spPr>
        <p:txBody>
          <a:bodyPr anchorCtr="0" anchor="t" bIns="45700" lIns="91425" spcFirstLastPara="1" rIns="91425" wrap="square" tIns="45700">
            <a:spAutoFit/>
          </a:bodyPr>
          <a:lstStyle>
            <a:lvl1pPr indent="-228600" lvl="0" marL="457200" algn="l">
              <a:lnSpc>
                <a:spcPct val="90000"/>
              </a:lnSpc>
              <a:spcBef>
                <a:spcPts val="1000"/>
              </a:spcBef>
              <a:spcAft>
                <a:spcPts val="0"/>
              </a:spcAft>
              <a:buClr>
                <a:schemeClr val="dk1"/>
              </a:buClr>
              <a:buSzPts val="2400"/>
              <a:buNone/>
              <a:defRPr b="1" sz="24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1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1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1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 Id="rId3" Type="http://schemas.openxmlformats.org/officeDocument/2006/relationships/image" Target="../media/image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6000"/>
              <a:buFont typeface="Calibri"/>
              <a:buNone/>
            </a:pPr>
            <a:r>
              <a:rPr lang="en-US"/>
              <a:t>Ecosystem</a:t>
            </a:r>
            <a:endParaRPr/>
          </a:p>
        </p:txBody>
      </p:sp>
      <p:sp>
        <p:nvSpPr>
          <p:cNvPr id="83" name="Google Shape;83;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2400"/>
              <a:buNone/>
            </a:pPr>
            <a:r>
              <a:rPr lang="en-US"/>
              <a:t>3SECU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b1bffaa02e_0_2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These kinds of experts are normally not found in a SOC in companies,</a:t>
            </a:r>
            <a:endParaRPr/>
          </a:p>
          <a:p>
            <a:pPr indent="0" lvl="0" marL="0" rtl="0" algn="l">
              <a:spcBef>
                <a:spcPts val="0"/>
              </a:spcBef>
              <a:spcAft>
                <a:spcPts val="0"/>
              </a:spcAft>
              <a:buClr>
                <a:schemeClr val="dk1"/>
              </a:buClr>
              <a:buSzPts val="1100"/>
              <a:buFont typeface="Arial"/>
              <a:buNone/>
            </a:pPr>
            <a:r>
              <a:rPr lang="en-US"/>
              <a:t>but mostly linked to security companies that provide solutions for</a:t>
            </a:r>
            <a:endParaRPr/>
          </a:p>
          <a:p>
            <a:pPr indent="0" lvl="0" marL="0" rtl="0" algn="l">
              <a:spcBef>
                <a:spcPts val="0"/>
              </a:spcBef>
              <a:spcAft>
                <a:spcPts val="0"/>
              </a:spcAft>
              <a:buClr>
                <a:schemeClr val="dk1"/>
              </a:buClr>
              <a:buSzPts val="1100"/>
              <a:buFont typeface="Arial"/>
              <a:buNone/>
            </a:pPr>
            <a:r>
              <a:rPr lang="en-US"/>
              <a:t>other companies, or for military / state security.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Because yes, SOC is not just a way to "defend your company" the</a:t>
            </a:r>
            <a:endParaRPr/>
          </a:p>
          <a:p>
            <a:pPr indent="0" lvl="0" marL="0" rtl="0" algn="l">
              <a:spcBef>
                <a:spcPts val="0"/>
              </a:spcBef>
              <a:spcAft>
                <a:spcPts val="0"/>
              </a:spcAft>
              <a:buClr>
                <a:schemeClr val="dk1"/>
              </a:buClr>
              <a:buSzPts val="1100"/>
              <a:buFont typeface="Arial"/>
              <a:buNone/>
            </a:pPr>
            <a:r>
              <a:rPr lang="en-US"/>
              <a:t>same principle is used globally by most/all the countries around the</a:t>
            </a:r>
            <a:endParaRPr/>
          </a:p>
          <a:p>
            <a:pPr indent="0" lvl="0" marL="0" rtl="0" algn="l">
              <a:spcBef>
                <a:spcPts val="0"/>
              </a:spcBef>
              <a:spcAft>
                <a:spcPts val="0"/>
              </a:spcAft>
              <a:buClr>
                <a:schemeClr val="dk1"/>
              </a:buClr>
              <a:buSzPts val="1100"/>
              <a:buFont typeface="Arial"/>
              <a:buNone/>
            </a:pPr>
            <a:r>
              <a:rPr lang="en-US"/>
              <a:t>world.</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2800"/>
              <a:buNone/>
            </a:pPr>
            <a:r>
              <a:rPr lang="en-US"/>
              <a:t>Security is becoming critical everywhere !</a:t>
            </a:r>
            <a:endParaRPr/>
          </a:p>
        </p:txBody>
      </p:sp>
      <p:sp>
        <p:nvSpPr>
          <p:cNvPr id="147" name="Google Shape;147;g2b1bffaa02e_0_2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1. SOC</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b1bffaa02e_0_3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From defending specific infrastructure like hospital or nuclear power</a:t>
            </a:r>
            <a:endParaRPr/>
          </a:p>
          <a:p>
            <a:pPr indent="0" lvl="0" marL="0" rtl="0" algn="l">
              <a:spcBef>
                <a:spcPts val="0"/>
              </a:spcBef>
              <a:spcAft>
                <a:spcPts val="0"/>
              </a:spcAft>
              <a:buClr>
                <a:schemeClr val="dk1"/>
              </a:buClr>
              <a:buSzPts val="1100"/>
              <a:buFont typeface="Arial"/>
              <a:buNone/>
            </a:pPr>
            <a:r>
              <a:rPr lang="en-US"/>
              <a:t>plan in time of peace, to gain access to specific knowledge by spying</a:t>
            </a:r>
            <a:endParaRPr/>
          </a:p>
          <a:p>
            <a:pPr indent="0" lvl="0" marL="0" rtl="0" algn="l">
              <a:spcBef>
                <a:spcPts val="0"/>
              </a:spcBef>
              <a:spcAft>
                <a:spcPts val="0"/>
              </a:spcAft>
              <a:buClr>
                <a:schemeClr val="dk1"/>
              </a:buClr>
              <a:buSzPts val="1100"/>
              <a:buFont typeface="Arial"/>
              <a:buNone/>
            </a:pPr>
            <a:r>
              <a:rPr lang="en-US"/>
              <a:t>on the smartphone of president and minister.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Or in time of war, by trying to block the communication network of</a:t>
            </a:r>
            <a:endParaRPr/>
          </a:p>
          <a:p>
            <a:pPr indent="0" lvl="0" marL="0" rtl="0" algn="l">
              <a:spcBef>
                <a:spcPts val="0"/>
              </a:spcBef>
              <a:spcAft>
                <a:spcPts val="0"/>
              </a:spcAft>
              <a:buClr>
                <a:schemeClr val="dk1"/>
              </a:buClr>
              <a:buSzPts val="1100"/>
              <a:buFont typeface="Arial"/>
              <a:buNone/>
            </a:pPr>
            <a:r>
              <a:rPr lang="en-US"/>
              <a:t>your enemies, trying to access military knowledge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And it is not always "advanced security". For example in Ukraine,</a:t>
            </a:r>
            <a:endParaRPr/>
          </a:p>
          <a:p>
            <a:pPr indent="0" lvl="0" marL="0" rtl="0" algn="l">
              <a:spcBef>
                <a:spcPts val="0"/>
              </a:spcBef>
              <a:spcAft>
                <a:spcPts val="0"/>
              </a:spcAft>
              <a:buClr>
                <a:schemeClr val="dk1"/>
              </a:buClr>
              <a:buSzPts val="1100"/>
              <a:buFont typeface="Arial"/>
              <a:buNone/>
            </a:pPr>
            <a:r>
              <a:rPr lang="en-US"/>
              <a:t>using some Ring camera (camera near your door to see who rings) to</a:t>
            </a:r>
            <a:endParaRPr/>
          </a:p>
          <a:p>
            <a:pPr indent="0" lvl="0" marL="0" rtl="0" algn="l">
              <a:lnSpc>
                <a:spcPct val="90000"/>
              </a:lnSpc>
              <a:spcBef>
                <a:spcPts val="0"/>
              </a:spcBef>
              <a:spcAft>
                <a:spcPts val="0"/>
              </a:spcAft>
              <a:buClr>
                <a:schemeClr val="dk1"/>
              </a:buClr>
              <a:buSzPts val="2800"/>
              <a:buNone/>
            </a:pPr>
            <a:r>
              <a:rPr lang="en-US"/>
              <a:t>know what's happening in a street</a:t>
            </a:r>
            <a:endParaRPr/>
          </a:p>
        </p:txBody>
      </p:sp>
      <p:sp>
        <p:nvSpPr>
          <p:cNvPr id="154" name="Google Shape;154;g2b1bffaa02e_0_3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1. SOC</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b1bffaa02e_0_49"/>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1100"/>
              <a:buFont typeface="Arial"/>
              <a:buNone/>
            </a:pPr>
            <a:r>
              <a:rPr lang="en-US"/>
              <a:t>The main purposes of a Security Operations Center (SOC) are to: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Monitor and Analyze Activity: SOCs continuously monitor and analyze the activity on networks, servers, endpoints, databases, applications, websites, and other systems, looking for anomalous activity that could be indicative of a security incident or compromise.</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2800"/>
              <a:buNone/>
            </a:pPr>
            <a:r>
              <a:rPr lang="en-US"/>
              <a:t>Detect and Respond to Threats: One of the primary functions of a SOC is to quickly detect and respond to potential security threats. This includes identifying, analyzing, and prioritizing potential threats and coordinating a response to mitigate the risks.</a:t>
            </a:r>
            <a:endParaRPr/>
          </a:p>
        </p:txBody>
      </p:sp>
      <p:sp>
        <p:nvSpPr>
          <p:cNvPr id="161" name="Google Shape;161;g2b1bffaa02e_0_49"/>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1. SOC</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g2b1bffaa02e_0_55"/>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Prevent Security Breaches: SOCs proactively work to prevent security breaches and intrusions. This involves deploying a range of preventive measures, such as firewalls, intrusion prevention systems (IPS), and malware protection.</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2800"/>
              <a:buNone/>
            </a:pPr>
            <a:r>
              <a:rPr lang="en-US"/>
              <a:t>Ensure Compliance with Regulations: SOCs help organizations comply with various industry and government regulations related to data security and privacy. This involves implementing and enforcing policies and procedures that are in line with compliance requirements.</a:t>
            </a:r>
            <a:endParaRPr/>
          </a:p>
        </p:txBody>
      </p:sp>
      <p:sp>
        <p:nvSpPr>
          <p:cNvPr id="168" name="Google Shape;168;g2b1bffaa02e_0_55"/>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1. SOC</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b1bffaa02e_0_61"/>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Incident Response and Management: When a security incident is detected, the SOC is responsible for managing the incident response process. This includes coordinating with various stakeholders, containing the threat, eradicating the threat, recovering from the incident, and conducting a post-mortem analysis.</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2800"/>
              <a:buNone/>
            </a:pPr>
            <a:r>
              <a:rPr lang="en-US"/>
              <a:t>Perform Security Reporting and Communication: SOCs are responsible for reporting on security performance and incidents to stakeholders, including management and sometimes external parties. This reporting helps in strategic decision-making and keeps all relevant parties informed about the security posture.</a:t>
            </a:r>
            <a:endParaRPr/>
          </a:p>
        </p:txBody>
      </p:sp>
      <p:sp>
        <p:nvSpPr>
          <p:cNvPr id="175" name="Google Shape;175;g2b1bffaa02e_0_61"/>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1. SOC</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2b1bffaa02e_0_67"/>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Continuously Improve Security Posture: SOCs continually assess and improve an organization's security posture. This involves not only responding to current threats but also predicting and preparing for future threats. They do this by staying updated with the latest security trends, technologies, and threat intelligence.</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90000"/>
              </a:lnSpc>
              <a:spcBef>
                <a:spcPts val="0"/>
              </a:spcBef>
              <a:spcAft>
                <a:spcPts val="0"/>
              </a:spcAft>
              <a:buClr>
                <a:schemeClr val="dk1"/>
              </a:buClr>
              <a:buSzPts val="2800"/>
              <a:buNone/>
            </a:pPr>
            <a:r>
              <a:rPr lang="en-US"/>
              <a:t>Conduct Security Awareness and Training: SOCs often play a role in educating and training other employees within the organization about cybersecurity best practices, new threats, and safe computing habits.</a:t>
            </a:r>
            <a:endParaRPr/>
          </a:p>
        </p:txBody>
      </p:sp>
      <p:sp>
        <p:nvSpPr>
          <p:cNvPr id="182" name="Google Shape;182;g2b1bffaa02e_0_67"/>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1. SOC</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b1bffaa02e_0_73"/>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Manage Security Tools and Technologies: SOCs are responsible for the management and maintenance of various security tools and technologies. This includes configuring and tuning security systems, updating security policies, and ensuring that all security measures are functioning optimally.</a:t>
            </a:r>
            <a:endParaRPr/>
          </a:p>
        </p:txBody>
      </p:sp>
      <p:sp>
        <p:nvSpPr>
          <p:cNvPr id="189" name="Google Shape;189;g2b1bffaa02e_0_73"/>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1. SOC</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2b1bffaa02e_0_79"/>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By fulfilling these roles, SOCs form an integral part of an organization’s strategy to protect its digital assets, maintain the confidentiality, integrity, and availability of its data, and ensure continuous business operations.</a:t>
            </a:r>
            <a:endParaRPr/>
          </a:p>
        </p:txBody>
      </p:sp>
      <p:sp>
        <p:nvSpPr>
          <p:cNvPr id="196" name="Google Shape;196;g2b1bffaa02e_0_79"/>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1. SOC</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2b1bffaa02e_0_85"/>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1. SOC</a:t>
            </a:r>
            <a:endParaRPr/>
          </a:p>
          <a:p>
            <a:pPr indent="0" lvl="0" marL="0" rtl="0" algn="l">
              <a:lnSpc>
                <a:spcPct val="90000"/>
              </a:lnSpc>
              <a:spcBef>
                <a:spcPts val="0"/>
              </a:spcBef>
              <a:spcAft>
                <a:spcPts val="0"/>
              </a:spcAft>
              <a:buClr>
                <a:schemeClr val="dk1"/>
              </a:buClr>
              <a:buSzPts val="3200"/>
              <a:buNone/>
            </a:pPr>
            <a:r>
              <a:t/>
            </a:r>
            <a:endParaRPr/>
          </a:p>
        </p:txBody>
      </p:sp>
      <p:pic>
        <p:nvPicPr>
          <p:cNvPr id="203" name="Google Shape;203;g2b1bffaa02e_0_85"/>
          <p:cNvPicPr preferRelativeResize="0"/>
          <p:nvPr/>
        </p:nvPicPr>
        <p:blipFill>
          <a:blip r:embed="rId3">
            <a:alphaModFix/>
          </a:blip>
          <a:stretch>
            <a:fillRect/>
          </a:stretch>
        </p:blipFill>
        <p:spPr>
          <a:xfrm>
            <a:off x="2822492" y="0"/>
            <a:ext cx="6547016" cy="685799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2b1bffaa02e_0_91"/>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1. SOC</a:t>
            </a:r>
            <a:endParaRPr/>
          </a:p>
          <a:p>
            <a:pPr indent="0" lvl="0" marL="0" rtl="0" algn="l">
              <a:lnSpc>
                <a:spcPct val="90000"/>
              </a:lnSpc>
              <a:spcBef>
                <a:spcPts val="0"/>
              </a:spcBef>
              <a:spcAft>
                <a:spcPts val="0"/>
              </a:spcAft>
              <a:buClr>
                <a:schemeClr val="dk1"/>
              </a:buClr>
              <a:buSzPts val="3200"/>
              <a:buNone/>
            </a:pPr>
            <a:r>
              <a:t/>
            </a:r>
            <a:endParaRPr/>
          </a:p>
        </p:txBody>
      </p:sp>
      <p:pic>
        <p:nvPicPr>
          <p:cNvPr id="210" name="Google Shape;210;g2b1bffaa02e_0_91"/>
          <p:cNvPicPr preferRelativeResize="0"/>
          <p:nvPr/>
        </p:nvPicPr>
        <p:blipFill>
          <a:blip r:embed="rId3">
            <a:alphaModFix/>
          </a:blip>
          <a:stretch>
            <a:fillRect/>
          </a:stretch>
        </p:blipFill>
        <p:spPr>
          <a:xfrm>
            <a:off x="3141550" y="1003125"/>
            <a:ext cx="5908900" cy="57434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idx="1" type="body"/>
          </p:nvPr>
        </p:nvSpPr>
        <p:spPr>
          <a:xfrm>
            <a:off x="838200" y="2176669"/>
            <a:ext cx="10515600" cy="400029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By the end of the course, students should:</a:t>
            </a:r>
            <a:endParaRPr/>
          </a:p>
          <a:p>
            <a:pPr indent="-342900" lvl="0" marL="457200" rtl="0" algn="l">
              <a:lnSpc>
                <a:spcPct val="90000"/>
              </a:lnSpc>
              <a:spcBef>
                <a:spcPts val="0"/>
              </a:spcBef>
              <a:spcAft>
                <a:spcPts val="0"/>
              </a:spcAft>
              <a:buSzPts val="1800"/>
              <a:buChar char="•"/>
            </a:pPr>
            <a:r>
              <a:rPr lang="en-US"/>
              <a:t>Understand the global state of security</a:t>
            </a:r>
            <a:endParaRPr/>
          </a:p>
          <a:p>
            <a:pPr indent="-342900" lvl="0" marL="457200" rtl="0" algn="l">
              <a:lnSpc>
                <a:spcPct val="90000"/>
              </a:lnSpc>
              <a:spcBef>
                <a:spcPts val="0"/>
              </a:spcBef>
              <a:spcAft>
                <a:spcPts val="0"/>
              </a:spcAft>
              <a:buSzPts val="1800"/>
              <a:buChar char="•"/>
            </a:pPr>
            <a:r>
              <a:rPr lang="en-US"/>
              <a:t>Know their position regarding security</a:t>
            </a:r>
            <a:endParaRPr/>
          </a:p>
          <a:p>
            <a:pPr indent="-342900" lvl="0" marL="457200" rtl="0" algn="l">
              <a:lnSpc>
                <a:spcPct val="90000"/>
              </a:lnSpc>
              <a:spcBef>
                <a:spcPts val="0"/>
              </a:spcBef>
              <a:spcAft>
                <a:spcPts val="0"/>
              </a:spcAft>
              <a:buSzPts val="1800"/>
              <a:buChar char="•"/>
            </a:pPr>
            <a:r>
              <a:rPr lang="en-US"/>
              <a:t>Have a better knowledge of the world and impacts</a:t>
            </a:r>
            <a:endParaRPr/>
          </a:p>
          <a:p>
            <a:pPr indent="0" lvl="0" marL="0" rtl="0" algn="l">
              <a:lnSpc>
                <a:spcPct val="90000"/>
              </a:lnSpc>
              <a:spcBef>
                <a:spcPts val="0"/>
              </a:spcBef>
              <a:spcAft>
                <a:spcPts val="0"/>
              </a:spcAft>
              <a:buSzPts val="1800"/>
              <a:buNone/>
            </a:pPr>
            <a:r>
              <a:t/>
            </a:r>
            <a:endParaRPr/>
          </a:p>
          <a:p>
            <a:pPr indent="0" lvl="0" marL="0" rtl="0" algn="l">
              <a:lnSpc>
                <a:spcPct val="90000"/>
              </a:lnSpc>
              <a:spcBef>
                <a:spcPts val="0"/>
              </a:spcBef>
              <a:spcAft>
                <a:spcPts val="0"/>
              </a:spcAft>
              <a:buClr>
                <a:schemeClr val="dk1"/>
              </a:buClr>
              <a:buSzPts val="1100"/>
              <a:buFont typeface="Arial"/>
              <a:buNone/>
            </a:pPr>
            <a:r>
              <a:rPr lang="en-US"/>
              <a:t>Time:</a:t>
            </a:r>
            <a:endParaRPr/>
          </a:p>
          <a:p>
            <a:pPr indent="-342900" lvl="0" marL="457200" rtl="0" algn="l">
              <a:lnSpc>
                <a:spcPct val="90000"/>
              </a:lnSpc>
              <a:spcBef>
                <a:spcPts val="0"/>
              </a:spcBef>
              <a:spcAft>
                <a:spcPts val="0"/>
              </a:spcAft>
              <a:buSzPts val="1800"/>
              <a:buChar char="-"/>
            </a:pPr>
            <a:r>
              <a:rPr lang="en-US"/>
              <a:t>course: 3h</a:t>
            </a:r>
            <a:endParaRPr/>
          </a:p>
          <a:p>
            <a:pPr indent="-342900" lvl="0" marL="457200" rtl="0" algn="l">
              <a:lnSpc>
                <a:spcPct val="90000"/>
              </a:lnSpc>
              <a:spcBef>
                <a:spcPts val="0"/>
              </a:spcBef>
              <a:spcAft>
                <a:spcPts val="0"/>
              </a:spcAft>
              <a:buSzPts val="1800"/>
              <a:buChar char="-"/>
            </a:pPr>
            <a:r>
              <a:rPr lang="en-US"/>
              <a:t>exercises: 1h</a:t>
            </a:r>
            <a:endParaRPr/>
          </a:p>
          <a:p>
            <a:pPr indent="0" lvl="0" marL="0" rtl="0" algn="l">
              <a:lnSpc>
                <a:spcPct val="90000"/>
              </a:lnSpc>
              <a:spcBef>
                <a:spcPts val="0"/>
              </a:spcBef>
              <a:spcAft>
                <a:spcPts val="0"/>
              </a:spcAft>
              <a:buSzPts val="1800"/>
              <a:buNone/>
            </a:pPr>
            <a:r>
              <a:t/>
            </a:r>
            <a:endParaRPr/>
          </a:p>
        </p:txBody>
      </p:sp>
      <p:sp>
        <p:nvSpPr>
          <p:cNvPr id="90" name="Google Shape;90;p2"/>
          <p:cNvSpPr txBox="1"/>
          <p:nvPr>
            <p:ph idx="2" type="body"/>
          </p:nvPr>
        </p:nvSpPr>
        <p:spPr>
          <a:xfrm>
            <a:off x="838200" y="384352"/>
            <a:ext cx="10508974" cy="5692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3SECU –Ecosystem</a:t>
            </a:r>
            <a:endParaRPr/>
          </a:p>
        </p:txBody>
      </p:sp>
      <p:sp>
        <p:nvSpPr>
          <p:cNvPr id="91" name="Google Shape;91;p2"/>
          <p:cNvSpPr txBox="1"/>
          <p:nvPr>
            <p:ph idx="3" type="body"/>
          </p:nvPr>
        </p:nvSpPr>
        <p:spPr>
          <a:xfrm>
            <a:off x="838200" y="1352782"/>
            <a:ext cx="10441597" cy="424732"/>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Clr>
                <a:schemeClr val="dk1"/>
              </a:buClr>
              <a:buSzPts val="2400"/>
              <a:buNone/>
            </a:pPr>
            <a:r>
              <a:rPr lang="en-US"/>
              <a:t>Course Objectives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g29a5f29c3f5_0_0"/>
          <p:cNvPicPr preferRelativeResize="0"/>
          <p:nvPr/>
        </p:nvPicPr>
        <p:blipFill rotWithShape="1">
          <a:blip r:embed="rId3">
            <a:alphaModFix/>
          </a:blip>
          <a:srcRect b="0" l="0" r="0" t="0"/>
          <a:stretch/>
        </p:blipFill>
        <p:spPr>
          <a:xfrm>
            <a:off x="4882413" y="2215413"/>
            <a:ext cx="2427174" cy="2427174"/>
          </a:xfrm>
          <a:prstGeom prst="rect">
            <a:avLst/>
          </a:prstGeom>
          <a:noFill/>
          <a:ln>
            <a:noFill/>
          </a:ln>
        </p:spPr>
      </p:pic>
      <p:sp>
        <p:nvSpPr>
          <p:cNvPr id="217" name="Google Shape;217;g29a5f29c3f5_0_0"/>
          <p:cNvSpPr txBox="1"/>
          <p:nvPr/>
        </p:nvSpPr>
        <p:spPr>
          <a:xfrm>
            <a:off x="4964200" y="4642575"/>
            <a:ext cx="2454000" cy="45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Exercises</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1"/>
          <p:cNvSpPr txBox="1"/>
          <p:nvPr>
            <p:ph idx="1" type="body"/>
          </p:nvPr>
        </p:nvSpPr>
        <p:spPr>
          <a:xfrm>
            <a:off x="844550" y="1786740"/>
            <a:ext cx="10515600" cy="2851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None/>
            </a:pPr>
            <a:r>
              <a:rPr lang="en-US"/>
              <a:t>2. SIEM</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2b1bffaa02e_0_9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The SOC also rely on some tools to help them analyze all the</a:t>
            </a:r>
            <a:endParaRPr/>
          </a:p>
          <a:p>
            <a:pPr indent="0" lvl="0" marL="0" rtl="0" algn="l">
              <a:spcBef>
                <a:spcPts val="0"/>
              </a:spcBef>
              <a:spcAft>
                <a:spcPts val="0"/>
              </a:spcAft>
              <a:buClr>
                <a:schemeClr val="dk1"/>
              </a:buClr>
              <a:buSzPts val="1100"/>
              <a:buNone/>
            </a:pPr>
            <a:r>
              <a:rPr lang="en-US"/>
              <a:t>networks and data. You can guess this is not a small amount of data,</a:t>
            </a:r>
            <a:endParaRPr/>
          </a:p>
          <a:p>
            <a:pPr indent="0" lvl="0" marL="0" rtl="0" algn="l">
              <a:spcBef>
                <a:spcPts val="0"/>
              </a:spcBef>
              <a:spcAft>
                <a:spcPts val="0"/>
              </a:spcAft>
              <a:buClr>
                <a:schemeClr val="dk1"/>
              </a:buClr>
              <a:buSzPts val="1100"/>
              <a:buNone/>
            </a:pPr>
            <a:r>
              <a:rPr lang="en-US"/>
              <a:t>we are talking about all the interaction between the system internally</a:t>
            </a:r>
            <a:endParaRPr/>
          </a:p>
          <a:p>
            <a:pPr indent="0" lvl="0" marL="0" rtl="0" algn="l">
              <a:spcBef>
                <a:spcPts val="0"/>
              </a:spcBef>
              <a:spcAft>
                <a:spcPts val="0"/>
              </a:spcAft>
              <a:buClr>
                <a:schemeClr val="dk1"/>
              </a:buClr>
              <a:buSzPts val="1100"/>
              <a:buNone/>
            </a:pPr>
            <a:r>
              <a:rPr lang="en-US"/>
              <a:t>but also with the public world !</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For that, they use what we call SIEM - Security Information Event</a:t>
            </a:r>
            <a:endParaRPr/>
          </a:p>
          <a:p>
            <a:pPr indent="0" lvl="0" marL="0" rtl="0" algn="l">
              <a:lnSpc>
                <a:spcPct val="90000"/>
              </a:lnSpc>
              <a:spcBef>
                <a:spcPts val="0"/>
              </a:spcBef>
              <a:spcAft>
                <a:spcPts val="0"/>
              </a:spcAft>
              <a:buClr>
                <a:schemeClr val="dk1"/>
              </a:buClr>
              <a:buSzPts val="2800"/>
              <a:buNone/>
            </a:pPr>
            <a:r>
              <a:rPr lang="en-US"/>
              <a:t>Management.</a:t>
            </a:r>
            <a:endParaRPr/>
          </a:p>
        </p:txBody>
      </p:sp>
      <p:sp>
        <p:nvSpPr>
          <p:cNvPr id="230" name="Google Shape;230;g2b1bffaa02e_0_9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2</a:t>
            </a:r>
            <a:r>
              <a:rPr lang="en-US"/>
              <a:t>. SIEM</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b1bffaa02e_0_12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SIEM is a set of tools allowing teams to have one dedicated platform</a:t>
            </a:r>
            <a:endParaRPr/>
          </a:p>
          <a:p>
            <a:pPr indent="0" lvl="0" marL="0" rtl="0" algn="l">
              <a:spcBef>
                <a:spcPts val="0"/>
              </a:spcBef>
              <a:spcAft>
                <a:spcPts val="0"/>
              </a:spcAft>
              <a:buClr>
                <a:schemeClr val="dk1"/>
              </a:buClr>
              <a:buSzPts val="1100"/>
              <a:buNone/>
            </a:pPr>
            <a:r>
              <a:rPr lang="en-US"/>
              <a:t>to have a supervision tool and administration tool for everything.</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This use tools to collect all the data (logs...) and do correlation</a:t>
            </a:r>
            <a:endParaRPr/>
          </a:p>
          <a:p>
            <a:pPr indent="0" lvl="0" marL="0" rtl="0" algn="l">
              <a:spcBef>
                <a:spcPts val="0"/>
              </a:spcBef>
              <a:spcAft>
                <a:spcPts val="0"/>
              </a:spcAft>
              <a:buClr>
                <a:schemeClr val="dk1"/>
              </a:buClr>
              <a:buSzPts val="1100"/>
              <a:buNone/>
            </a:pPr>
            <a:r>
              <a:rPr lang="en-US"/>
              <a:t>between them, allow some remote operation but also provide a full</a:t>
            </a:r>
            <a:endParaRPr/>
          </a:p>
          <a:p>
            <a:pPr indent="0" lvl="0" marL="0" rtl="0" algn="l">
              <a:spcBef>
                <a:spcPts val="0"/>
              </a:spcBef>
              <a:spcAft>
                <a:spcPts val="0"/>
              </a:spcAft>
              <a:buClr>
                <a:schemeClr val="dk1"/>
              </a:buClr>
              <a:buSzPts val="1100"/>
              <a:buNone/>
            </a:pPr>
            <a:r>
              <a:rPr lang="en-US"/>
              <a:t>monitoring solution including observability and alerting.</a:t>
            </a:r>
            <a:endParaRPr/>
          </a:p>
        </p:txBody>
      </p:sp>
      <p:sp>
        <p:nvSpPr>
          <p:cNvPr id="237" name="Google Shape;237;g2b1bffaa02e_0_12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2. SIEM</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2b1bffaa02e_0_12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SIEM stands for Security Information and Event Management. It is a comprehensive solution that combines two key functions: Security Information Management (SIM) and Security Event Management (SEM). Let's break down each component</a:t>
            </a:r>
            <a:endParaRPr/>
          </a:p>
        </p:txBody>
      </p:sp>
      <p:sp>
        <p:nvSpPr>
          <p:cNvPr id="244" name="Google Shape;244;g2b1bffaa02e_0_12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2. SIEM</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2b1bffaa02e_0_13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Security Information Management (SIM):</a:t>
            </a:r>
            <a:endParaRPr/>
          </a:p>
          <a:p>
            <a:pPr indent="0" lvl="0" marL="0" rtl="0" algn="l">
              <a:spcBef>
                <a:spcPts val="0"/>
              </a:spcBef>
              <a:spcAft>
                <a:spcPts val="0"/>
              </a:spcAft>
              <a:buClr>
                <a:schemeClr val="dk1"/>
              </a:buClr>
              <a:buSzPts val="1100"/>
              <a:buNone/>
            </a:pPr>
            <a:r>
              <a:t/>
            </a:r>
            <a:endParaRPr/>
          </a:p>
          <a:p>
            <a:pPr indent="-342900" lvl="0" marL="457200" rtl="0" algn="l">
              <a:spcBef>
                <a:spcPts val="0"/>
              </a:spcBef>
              <a:spcAft>
                <a:spcPts val="0"/>
              </a:spcAft>
              <a:buSzPts val="1800"/>
              <a:buChar char="-"/>
            </a:pPr>
            <a:r>
              <a:rPr lang="en-US"/>
              <a:t>SIM involves the collection, storage, and analysis of data, primarily log files and other security-related documentation. It's focused on long-term data storage, management, and reporting.</a:t>
            </a:r>
            <a:endParaRPr/>
          </a:p>
          <a:p>
            <a:pPr indent="0" lvl="0" marL="0" rtl="0" algn="l">
              <a:spcBef>
                <a:spcPts val="0"/>
              </a:spcBef>
              <a:spcAft>
                <a:spcPts val="0"/>
              </a:spcAft>
              <a:buClr>
                <a:schemeClr val="dk1"/>
              </a:buClr>
              <a:buSzPts val="1100"/>
              <a:buNone/>
            </a:pPr>
            <a:r>
              <a:t/>
            </a:r>
            <a:endParaRPr/>
          </a:p>
          <a:p>
            <a:pPr indent="-342900" lvl="0" marL="457200" rtl="0" algn="l">
              <a:spcBef>
                <a:spcPts val="0"/>
              </a:spcBef>
              <a:spcAft>
                <a:spcPts val="0"/>
              </a:spcAft>
              <a:buSzPts val="1800"/>
              <a:buChar char="-"/>
            </a:pPr>
            <a:r>
              <a:rPr lang="en-US"/>
              <a:t>SIM solutions are designed for compliance reporting and data retention, providing historical analysis and review of security data. This includes generating reports on security incidents and events over time, which can aid in audits and compliance reviews.</a:t>
            </a:r>
            <a:endParaRPr/>
          </a:p>
        </p:txBody>
      </p:sp>
      <p:sp>
        <p:nvSpPr>
          <p:cNvPr id="251" name="Google Shape;251;g2b1bffaa02e_0_13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2. SIEM</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2b1bffaa02e_0_13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Security Event Management (SEM):</a:t>
            </a:r>
            <a:endParaRPr/>
          </a:p>
          <a:p>
            <a:pPr indent="0" lvl="0" marL="0" rtl="0" algn="l">
              <a:spcBef>
                <a:spcPts val="0"/>
              </a:spcBef>
              <a:spcAft>
                <a:spcPts val="0"/>
              </a:spcAft>
              <a:buClr>
                <a:schemeClr val="dk1"/>
              </a:buClr>
              <a:buSzPts val="1100"/>
              <a:buNone/>
            </a:pPr>
            <a:r>
              <a:t/>
            </a:r>
            <a:endParaRPr/>
          </a:p>
          <a:p>
            <a:pPr indent="-342900" lvl="0" marL="457200" rtl="0" algn="l">
              <a:spcBef>
                <a:spcPts val="0"/>
              </a:spcBef>
              <a:spcAft>
                <a:spcPts val="0"/>
              </a:spcAft>
              <a:buSzPts val="1800"/>
              <a:buChar char="-"/>
            </a:pPr>
            <a:r>
              <a:rPr lang="en-US"/>
              <a:t>SEM, on the other hand, is centered around real-time monitoring, correlation of events, notifications, and console views. It focuses on the current data and real-time analysis of security events.</a:t>
            </a:r>
            <a:endParaRPr/>
          </a:p>
          <a:p>
            <a:pPr indent="0" lvl="0" marL="0" rtl="0" algn="l">
              <a:spcBef>
                <a:spcPts val="0"/>
              </a:spcBef>
              <a:spcAft>
                <a:spcPts val="0"/>
              </a:spcAft>
              <a:buClr>
                <a:schemeClr val="dk1"/>
              </a:buClr>
              <a:buSzPts val="1100"/>
              <a:buNone/>
            </a:pPr>
            <a:r>
              <a:t/>
            </a:r>
            <a:endParaRPr/>
          </a:p>
          <a:p>
            <a:pPr indent="-342900" lvl="0" marL="457200" rtl="0" algn="l">
              <a:spcBef>
                <a:spcPts val="0"/>
              </a:spcBef>
              <a:spcAft>
                <a:spcPts val="0"/>
              </a:spcAft>
              <a:buSzPts val="1800"/>
              <a:buChar char="-"/>
            </a:pPr>
            <a:r>
              <a:rPr lang="en-US"/>
              <a:t>SEM systems are designed to provide immediate and actionable information. They help in identifying and responding to active security threats as they occur, providing alerts based on a set of predefined conditions or rules.</a:t>
            </a:r>
            <a:endParaRPr/>
          </a:p>
        </p:txBody>
      </p:sp>
      <p:sp>
        <p:nvSpPr>
          <p:cNvPr id="258" name="Google Shape;258;g2b1bffaa02e_0_13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2. SIEM</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2b1bffaa02e_0_14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In essence, SIEM systems serve as a central point for collecting, analyzing, and reporting on security data, helping organizations to enhance their security posture, ensure compliance with regulations, and swiftly respond to emerging threats.</a:t>
            </a:r>
            <a:endParaRPr/>
          </a:p>
          <a:p>
            <a:pPr indent="0" lvl="0" marL="0" rtl="0" algn="l">
              <a:spcBef>
                <a:spcPts val="0"/>
              </a:spcBef>
              <a:spcAft>
                <a:spcPts val="0"/>
              </a:spcAft>
              <a:buClr>
                <a:schemeClr val="dk1"/>
              </a:buClr>
              <a:buSzPts val="1100"/>
              <a:buNone/>
            </a:pPr>
            <a:r>
              <a:t/>
            </a:r>
            <a:endParaRPr/>
          </a:p>
          <a:p>
            <a:pPr indent="-342900" lvl="0" marL="457200" rtl="0" algn="l">
              <a:spcBef>
                <a:spcPts val="0"/>
              </a:spcBef>
              <a:spcAft>
                <a:spcPts val="0"/>
              </a:spcAft>
              <a:buSzPts val="1800"/>
              <a:buChar char="-"/>
            </a:pPr>
            <a:r>
              <a:rPr lang="en-US"/>
              <a:t>A SIEM system effectively combines the functionalities of both SIM and SEM. It collects and analyzes log and event data from various sources, providing real-time analysis to detect active threats and also maintaining historical data for compliance, trend analysis, and forensic purposes.</a:t>
            </a:r>
            <a:endParaRPr/>
          </a:p>
        </p:txBody>
      </p:sp>
      <p:sp>
        <p:nvSpPr>
          <p:cNvPr id="265" name="Google Shape;265;g2b1bffaa02e_0_14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2. SIEM</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2b1bffaa02e_0_15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342900" lvl="0" marL="457200" rtl="0" algn="l">
              <a:spcBef>
                <a:spcPts val="0"/>
              </a:spcBef>
              <a:spcAft>
                <a:spcPts val="0"/>
              </a:spcAft>
              <a:buSzPts val="1800"/>
              <a:buChar char="-"/>
            </a:pPr>
            <a:r>
              <a:rPr lang="en-US"/>
              <a:t>SIEM tools aggregate data from multiple sources, such as network devices, servers, domain controllers, and more. They then use sophisticated techniques like data correlation, pattern recognition, anomaly detection, and alerting to identify and respond to security incidents.</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US"/>
              <a:t>The goal of SIEM is to provide a comprehensive and holistic view of an organization's information security, enabling IT teams to detect, understand, and respond to security incidents more effectively.</a:t>
            </a:r>
            <a:endParaRPr/>
          </a:p>
        </p:txBody>
      </p:sp>
      <p:sp>
        <p:nvSpPr>
          <p:cNvPr id="272" name="Google Shape;272;g2b1bffaa02e_0_15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2. SIEM</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2b1bffaa02e_0_15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2. SIEM</a:t>
            </a:r>
            <a:endParaRPr/>
          </a:p>
          <a:p>
            <a:pPr indent="0" lvl="0" marL="0" rtl="0" algn="l">
              <a:lnSpc>
                <a:spcPct val="90000"/>
              </a:lnSpc>
              <a:spcBef>
                <a:spcPts val="0"/>
              </a:spcBef>
              <a:spcAft>
                <a:spcPts val="0"/>
              </a:spcAft>
              <a:buClr>
                <a:schemeClr val="dk1"/>
              </a:buClr>
              <a:buSzPts val="3200"/>
              <a:buNone/>
            </a:pPr>
            <a:r>
              <a:t/>
            </a:r>
            <a:endParaRPr/>
          </a:p>
        </p:txBody>
      </p:sp>
      <p:pic>
        <p:nvPicPr>
          <p:cNvPr id="279" name="Google Shape;279;g2b1bffaa02e_0_156"/>
          <p:cNvPicPr preferRelativeResize="0"/>
          <p:nvPr/>
        </p:nvPicPr>
        <p:blipFill rotWithShape="1">
          <a:blip r:embed="rId3">
            <a:alphaModFix/>
          </a:blip>
          <a:srcRect b="8482" l="0" r="0" t="13907"/>
          <a:stretch/>
        </p:blipFill>
        <p:spPr>
          <a:xfrm>
            <a:off x="1520700" y="953750"/>
            <a:ext cx="9144000" cy="53225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7"/>
          <p:cNvSpPr txBox="1"/>
          <p:nvPr>
            <p:ph idx="1" type="body"/>
          </p:nvPr>
        </p:nvSpPr>
        <p:spPr>
          <a:xfrm>
            <a:off x="831850" y="396327"/>
            <a:ext cx="10688150" cy="9144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lt1"/>
              </a:buClr>
              <a:buSzPts val="3200"/>
              <a:buNone/>
            </a:pPr>
            <a:r>
              <a:rPr lang="en-US"/>
              <a:t>Summary</a:t>
            </a:r>
            <a:endParaRPr/>
          </a:p>
        </p:txBody>
      </p:sp>
      <p:sp>
        <p:nvSpPr>
          <p:cNvPr id="98" name="Google Shape;98;p7"/>
          <p:cNvSpPr txBox="1"/>
          <p:nvPr>
            <p:ph idx="2" type="body"/>
          </p:nvPr>
        </p:nvSpPr>
        <p:spPr>
          <a:xfrm>
            <a:off x="844550" y="2559496"/>
            <a:ext cx="10688150" cy="3560504"/>
          </a:xfrm>
          <a:prstGeom prst="rect">
            <a:avLst/>
          </a:prstGeom>
          <a:noFill/>
          <a:ln>
            <a:noFill/>
          </a:ln>
        </p:spPr>
        <p:txBody>
          <a:bodyPr anchorCtr="0" anchor="t" bIns="45700" lIns="91425" spcFirstLastPara="1" rIns="91425" wrap="square" tIns="45700">
            <a:normAutofit/>
          </a:bodyPr>
          <a:lstStyle/>
          <a:p>
            <a:pPr indent="-742950" lvl="0" marL="742950" rtl="0" algn="l">
              <a:lnSpc>
                <a:spcPct val="90000"/>
              </a:lnSpc>
              <a:spcBef>
                <a:spcPts val="0"/>
              </a:spcBef>
              <a:spcAft>
                <a:spcPts val="0"/>
              </a:spcAft>
              <a:buClr>
                <a:schemeClr val="lt1"/>
              </a:buClr>
              <a:buSzPts val="3600"/>
              <a:buFont typeface="Calibri"/>
              <a:buAutoNum type="arabicPeriod"/>
            </a:pPr>
            <a:r>
              <a:rPr lang="en-US"/>
              <a:t>Security Operation Center</a:t>
            </a:r>
            <a:endParaRPr/>
          </a:p>
          <a:p>
            <a:pPr indent="-742950" lvl="0" marL="742950" rtl="0" algn="l">
              <a:lnSpc>
                <a:spcPct val="90000"/>
              </a:lnSpc>
              <a:spcBef>
                <a:spcPts val="0"/>
              </a:spcBef>
              <a:spcAft>
                <a:spcPts val="0"/>
              </a:spcAft>
              <a:buSzPts val="3600"/>
              <a:buAutoNum type="arabicPeriod"/>
            </a:pPr>
            <a:r>
              <a:rPr lang="en-US"/>
              <a:t>SIEM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g2b1bffaa02e_0_16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Security information and event management solutions operate by collecting logs from data sources within an organisation on a centralised platform. These data sources include Firewall, Antivirus, databases, servers and custom applications.</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SIEM solution sorts the security data so that security teams can perform security analysis and identify any malicious activity such as brute force login attempts or different malware activities. Analysts can use pre-defined rules or create their own rules on this information and generate alerts with appropriate priority.</a:t>
            </a:r>
            <a:endParaRPr/>
          </a:p>
        </p:txBody>
      </p:sp>
      <p:sp>
        <p:nvSpPr>
          <p:cNvPr id="286" name="Google Shape;286;g2b1bffaa02e_0_16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2. SIEM</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2b1bffaa02e_0_19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SIEM solution is of paramount importance because it makes security analysis of massive amounts of logs collected by network and security devices a lot easier. </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SIEM not only filters out unnecessary log data and noise but also allows security analysts to prioritise certain events by creating alerting notifications.</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t/>
            </a:r>
            <a:endParaRPr/>
          </a:p>
        </p:txBody>
      </p:sp>
      <p:sp>
        <p:nvSpPr>
          <p:cNvPr id="293" name="Google Shape;293;g2b1bffaa02e_0_19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2. SIEM</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2b1bffaa02e_0_19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Without a security information and event management solution, most suspicious activity within the infrastructure of an organisation may go unnoticed by security analysts. </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SIEM solutions also help organisations in meeting the compliance requirements as SIEM solutions generate reports with all security events and logs. </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Without a SIEM solution, this process would have been done manually.</a:t>
            </a:r>
            <a:endParaRPr/>
          </a:p>
        </p:txBody>
      </p:sp>
      <p:sp>
        <p:nvSpPr>
          <p:cNvPr id="300" name="Google Shape;300;g2b1bffaa02e_0_19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2. SIEM</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2b1bffaa02e_0_20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Rapid incident response is a must-have requirement for any security sensitive organisation. </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Security analysts need relevant data to respond to a security incident. SIEM not only provides that information but also provides SIEM tools to automate the response to those incidents.</a:t>
            </a:r>
            <a:endParaRPr/>
          </a:p>
        </p:txBody>
      </p:sp>
      <p:sp>
        <p:nvSpPr>
          <p:cNvPr id="307" name="Google Shape;307;g2b1bffaa02e_0_20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2. SIEM</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g2b1bffaa02e_0_20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The industry standards identify security information and event management solution to have three critical features given below:</a:t>
            </a:r>
            <a:endParaRPr/>
          </a:p>
          <a:p>
            <a:pPr indent="0" lvl="0" marL="0" rtl="0" algn="l">
              <a:spcBef>
                <a:spcPts val="0"/>
              </a:spcBef>
              <a:spcAft>
                <a:spcPts val="0"/>
              </a:spcAft>
              <a:buClr>
                <a:schemeClr val="dk1"/>
              </a:buClr>
              <a:buSzPts val="1100"/>
              <a:buNone/>
            </a:pPr>
            <a:r>
              <a:t/>
            </a:r>
            <a:endParaRPr/>
          </a:p>
          <a:p>
            <a:pPr indent="-342900" lvl="0" marL="457200" rtl="0" algn="l">
              <a:spcBef>
                <a:spcPts val="0"/>
              </a:spcBef>
              <a:spcAft>
                <a:spcPts val="0"/>
              </a:spcAft>
              <a:buSzPts val="1800"/>
              <a:buChar char="-"/>
            </a:pPr>
            <a:r>
              <a:rPr lang="en-US"/>
              <a:t>Threat Detection</a:t>
            </a:r>
            <a:endParaRPr/>
          </a:p>
          <a:p>
            <a:pPr indent="-342900" lvl="0" marL="457200" rtl="0" algn="l">
              <a:spcBef>
                <a:spcPts val="0"/>
              </a:spcBef>
              <a:spcAft>
                <a:spcPts val="0"/>
              </a:spcAft>
              <a:buSzPts val="1800"/>
              <a:buChar char="-"/>
            </a:pPr>
            <a:r>
              <a:rPr lang="en-US"/>
              <a:t>Threat Investigation</a:t>
            </a:r>
            <a:endParaRPr/>
          </a:p>
          <a:p>
            <a:pPr indent="-342900" lvl="0" marL="457200" rtl="0" algn="l">
              <a:spcBef>
                <a:spcPts val="0"/>
              </a:spcBef>
              <a:spcAft>
                <a:spcPts val="0"/>
              </a:spcAft>
              <a:buSzPts val="1800"/>
              <a:buChar char="-"/>
            </a:pPr>
            <a:r>
              <a:rPr lang="en-US"/>
              <a:t>Incident Response</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t/>
            </a:r>
            <a:endParaRPr/>
          </a:p>
        </p:txBody>
      </p:sp>
      <p:sp>
        <p:nvSpPr>
          <p:cNvPr id="314" name="Google Shape;314;g2b1bffaa02e_0_20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2. SIEM</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2b1bffaa02e_0_21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Other important features offered by commercial SIEM solutions out there are:</a:t>
            </a:r>
            <a:endParaRPr/>
          </a:p>
          <a:p>
            <a:pPr indent="0" lvl="0" marL="0" rtl="0" algn="l">
              <a:spcBef>
                <a:spcPts val="0"/>
              </a:spcBef>
              <a:spcAft>
                <a:spcPts val="0"/>
              </a:spcAft>
              <a:buClr>
                <a:schemeClr val="dk1"/>
              </a:buClr>
              <a:buSzPts val="1100"/>
              <a:buNone/>
            </a:pPr>
            <a:r>
              <a:t/>
            </a:r>
            <a:endParaRPr/>
          </a:p>
          <a:p>
            <a:pPr indent="-342900" lvl="0" marL="457200" rtl="0" algn="l">
              <a:spcBef>
                <a:spcPts val="0"/>
              </a:spcBef>
              <a:spcAft>
                <a:spcPts val="0"/>
              </a:spcAft>
              <a:buSzPts val="1800"/>
              <a:buChar char="-"/>
            </a:pPr>
            <a:r>
              <a:rPr lang="en-US"/>
              <a:t>Security Monitoring</a:t>
            </a:r>
            <a:endParaRPr/>
          </a:p>
          <a:p>
            <a:pPr indent="-342900" lvl="0" marL="457200" rtl="0" algn="l">
              <a:spcBef>
                <a:spcPts val="0"/>
              </a:spcBef>
              <a:spcAft>
                <a:spcPts val="0"/>
              </a:spcAft>
              <a:buSzPts val="1800"/>
              <a:buChar char="-"/>
            </a:pPr>
            <a:r>
              <a:rPr lang="en-US"/>
              <a:t>Forensics of occurred incidents and response.</a:t>
            </a:r>
            <a:endParaRPr/>
          </a:p>
          <a:p>
            <a:pPr indent="-342900" lvl="0" marL="457200" rtl="0" algn="l">
              <a:spcBef>
                <a:spcPts val="0"/>
              </a:spcBef>
              <a:spcAft>
                <a:spcPts val="0"/>
              </a:spcAft>
              <a:buSzPts val="1800"/>
              <a:buChar char="-"/>
            </a:pPr>
            <a:r>
              <a:rPr lang="en-US"/>
              <a:t>Log Ingestion</a:t>
            </a:r>
            <a:endParaRPr/>
          </a:p>
          <a:p>
            <a:pPr indent="-342900" lvl="0" marL="457200" rtl="0" algn="l">
              <a:spcBef>
                <a:spcPts val="0"/>
              </a:spcBef>
              <a:spcAft>
                <a:spcPts val="0"/>
              </a:spcAft>
              <a:buSzPts val="1800"/>
              <a:buChar char="-"/>
            </a:pPr>
            <a:r>
              <a:rPr lang="en-US"/>
              <a:t>Log Parsing and normalisation</a:t>
            </a:r>
            <a:endParaRPr/>
          </a:p>
          <a:p>
            <a:pPr indent="-342900" lvl="0" marL="457200" rtl="0" algn="l">
              <a:spcBef>
                <a:spcPts val="0"/>
              </a:spcBef>
              <a:spcAft>
                <a:spcPts val="0"/>
              </a:spcAft>
              <a:buSzPts val="1800"/>
              <a:buChar char="-"/>
            </a:pPr>
            <a:r>
              <a:rPr lang="en-US"/>
              <a:t>Security Incident Detection Engineering</a:t>
            </a:r>
            <a:endParaRPr/>
          </a:p>
          <a:p>
            <a:pPr indent="-342900" lvl="0" marL="457200" rtl="0" algn="l">
              <a:spcBef>
                <a:spcPts val="0"/>
              </a:spcBef>
              <a:spcAft>
                <a:spcPts val="0"/>
              </a:spcAft>
              <a:buSzPts val="1800"/>
              <a:buChar char="-"/>
            </a:pPr>
            <a:r>
              <a:rPr lang="en-US"/>
              <a:t>Incident Response Workflow</a:t>
            </a:r>
            <a:endParaRPr/>
          </a:p>
        </p:txBody>
      </p:sp>
      <p:sp>
        <p:nvSpPr>
          <p:cNvPr id="321" name="Google Shape;321;g2b1bffaa02e_0_21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2. SIEM</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2b1bffaa02e_0_22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1100"/>
              <a:buNone/>
            </a:pPr>
            <a:r>
              <a:rPr lang="en-US"/>
              <a:t>Security information and event management solutions have a lot of benefits for any security-conscious organisation that has hired skilled security professionals for threat detection and incident response. </a:t>
            </a:r>
            <a:endParaRPr/>
          </a:p>
          <a:p>
            <a:pPr indent="0" lvl="0" marL="0" rtl="0" algn="l">
              <a:spcBef>
                <a:spcPts val="0"/>
              </a:spcBef>
              <a:spcAft>
                <a:spcPts val="0"/>
              </a:spcAft>
              <a:buClr>
                <a:schemeClr val="dk1"/>
              </a:buClr>
              <a:buSzPts val="1100"/>
              <a:buNone/>
            </a:pPr>
            <a:r>
              <a:t/>
            </a:r>
            <a:endParaRPr/>
          </a:p>
          <a:p>
            <a:pPr indent="-342900" lvl="0" marL="457200" rtl="0" algn="l">
              <a:spcBef>
                <a:spcPts val="0"/>
              </a:spcBef>
              <a:spcAft>
                <a:spcPts val="0"/>
              </a:spcAft>
              <a:buSzPts val="1800"/>
              <a:buChar char="-"/>
            </a:pPr>
            <a:r>
              <a:rPr lang="en-US"/>
              <a:t>Allows Security teams to rapidly identify network threats and reduce the impact of a cyber-attack.</a:t>
            </a:r>
            <a:endParaRPr/>
          </a:p>
          <a:p>
            <a:pPr indent="0" lvl="0" marL="0" rtl="0" algn="l">
              <a:spcBef>
                <a:spcPts val="0"/>
              </a:spcBef>
              <a:spcAft>
                <a:spcPts val="0"/>
              </a:spcAft>
              <a:buClr>
                <a:schemeClr val="dk1"/>
              </a:buClr>
              <a:buSzPts val="1100"/>
              <a:buNone/>
            </a:pPr>
            <a:r>
              <a:t/>
            </a:r>
            <a:endParaRPr/>
          </a:p>
          <a:p>
            <a:pPr indent="-342900" lvl="0" marL="457200" rtl="0" algn="l">
              <a:spcBef>
                <a:spcPts val="0"/>
              </a:spcBef>
              <a:spcAft>
                <a:spcPts val="0"/>
              </a:spcAft>
              <a:buSzPts val="1800"/>
              <a:buChar char="-"/>
            </a:pPr>
            <a:r>
              <a:rPr lang="en-US"/>
              <a:t>Provides security analysts with a centralised view of the security activity of the whole organisation’s infrastructure. All the endpoints and network nodes sent log data to the SIEM solution for storage and processing.</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t/>
            </a:r>
            <a:endParaRPr/>
          </a:p>
        </p:txBody>
      </p:sp>
      <p:sp>
        <p:nvSpPr>
          <p:cNvPr id="328" name="Google Shape;328;g2b1bffaa02e_0_22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2. SIEM</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2b1bffaa02e_0_22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While SIEM (Security Information and Event Management) systems are powerful tools for enhancing an organization's cybersecurity posture, they do have certain limitations. </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Understanding these limitations is crucial for effectively utilizing SIEM systems and for considering complementary security measures.</a:t>
            </a:r>
            <a:endParaRPr/>
          </a:p>
        </p:txBody>
      </p:sp>
      <p:sp>
        <p:nvSpPr>
          <p:cNvPr id="335" name="Google Shape;335;g2b1bffaa02e_0_22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2. SIEM</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2b1bffaa02e_0_23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Complexity and Resource Intensity: SIEM systems can be complex to configure and manage. They require significant resources in terms of hardware and skilled personnel to operate effectively. Smaller organizations might find it challenging to allocate the necessary resources.</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False Positives and Alert Fatigue: One of the common challenges with SIEM systems is the high volume of alerts, many of which can be false positives. This can lead to alert fatigue among security analysts, potentially causing them to miss genuine threats.</a:t>
            </a:r>
            <a:endParaRPr/>
          </a:p>
        </p:txBody>
      </p:sp>
      <p:sp>
        <p:nvSpPr>
          <p:cNvPr id="342" name="Google Shape;342;g2b1bffaa02e_0_23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2. SIEM</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g2b1bffaa02e_0_23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Dependence on Quality of Input Data: SIEM effectiveness is highly dependent on the quality of the input data. If the log data is incomplete, inaccurate, or not properly synchronized, it can lead to incorrect analysis and missed security incidents.</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Need for Regular Updates and Tuning: SIEM systems require continuous tuning and updating of rules and algorithms to stay effective against evolving threats. This ongoing maintenance requires dedicated time and expertise.</a:t>
            </a:r>
            <a:endParaRPr/>
          </a:p>
        </p:txBody>
      </p:sp>
      <p:sp>
        <p:nvSpPr>
          <p:cNvPr id="349" name="Google Shape;349;g2b1bffaa02e_0_23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2. SIEM</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8"/>
          <p:cNvSpPr txBox="1"/>
          <p:nvPr>
            <p:ph idx="1" type="body"/>
          </p:nvPr>
        </p:nvSpPr>
        <p:spPr>
          <a:xfrm>
            <a:off x="844550" y="1786740"/>
            <a:ext cx="10515600" cy="2851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None/>
            </a:pPr>
            <a:r>
              <a:rPr lang="en-US"/>
              <a:t>1. </a:t>
            </a:r>
            <a:r>
              <a:rPr lang="en-US"/>
              <a:t>Security ecosystem</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2b1bffaa02e_0_25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Scalability Challenges: As the volume of data and the number of sources increase, scaling a SIEM system can become challenging and expensive, both in terms of hardware and licensing costs.</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Integration with Existing Systems: Integrating a SIEM system with existing security tools and infrastructure can be complex and may require additional configuration and customization.</a:t>
            </a:r>
            <a:endParaRPr/>
          </a:p>
        </p:txBody>
      </p:sp>
      <p:sp>
        <p:nvSpPr>
          <p:cNvPr id="356" name="Google Shape;356;g2b1bffaa02e_0_25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2. SIEM</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2b1bffaa02e_0_26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Skilled Personnel Requirement: SIEM systems require trained and experienced security analysts to interpret the data and respond to threats effectively. The shortage of skilled cybersecurity professionals can be a significant limitation for many organizations.</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Cost: Implementing and maintaining a SIEM system can be costly, considering the expenses for software licenses, hardware, and skilled personnel.</a:t>
            </a:r>
            <a:endParaRPr/>
          </a:p>
        </p:txBody>
      </p:sp>
      <p:sp>
        <p:nvSpPr>
          <p:cNvPr id="363" name="Google Shape;363;g2b1bffaa02e_0_26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2. SIEM</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g2b1bffaa02e_0_26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Despite these limitations, SIEM remains a vital component of an organization's security strategy. </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It's important to complement SIEM with other security measures and practices, such as endpoint protection, employee training, and regular security audits, to build a comprehensive cybersecurity posture.</a:t>
            </a:r>
            <a:endParaRPr/>
          </a:p>
        </p:txBody>
      </p:sp>
      <p:sp>
        <p:nvSpPr>
          <p:cNvPr id="370" name="Google Shape;370;g2b1bffaa02e_0_26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2. SIEM</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2b1bffaa02e_0_274"/>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Implementing a SIEM (Security Information and Event Management) system effectively requires adherence to a set of best practices. </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These practices ensure that the SIEM tool not only functions efficiently but also aligns with the organization's security objectives.</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Clear Definition of Objectives: Start by clearly defining what you want to achieve with your SIEM system. This includes identifying specific security threats, compliance requirements, and operational objectives.</a:t>
            </a:r>
            <a:endParaRPr/>
          </a:p>
        </p:txBody>
      </p:sp>
      <p:sp>
        <p:nvSpPr>
          <p:cNvPr id="377" name="Google Shape;377;g2b1bffaa02e_0_27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2. SIEM</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2b1bffaa02e_0_280"/>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Proper Configuration and Customization: Customize the SIEM tool to suit your organization’s specific environment. This involves tuning correlation rules, alerts, and dashboards to reflect your network architecture, business processes, and security policies.</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Comprehensive Data Collection: Ensure that the SIEM system collects data from all relevant sources. This includes logs from network devices, servers, applications, databases, and any other critical systems.</a:t>
            </a:r>
            <a:endParaRPr/>
          </a:p>
        </p:txBody>
      </p:sp>
      <p:sp>
        <p:nvSpPr>
          <p:cNvPr id="384" name="Google Shape;384;g2b1bffaa02e_0_280"/>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2. SIEM</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2b1bffaa02e_0_28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Effective Log Management: Properly manage log data for accuracy and completeness. Ensure that time synchronization is maintained across all systems for accurate event correlation.</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Regularly Update and Maintain the SIEM: Keep the SIEM software updated with the latest features and security patches. Regularly review and update rules, alerts, and response procedures to adapt to evolving threats.</a:t>
            </a:r>
            <a:endParaRPr/>
          </a:p>
        </p:txBody>
      </p:sp>
      <p:sp>
        <p:nvSpPr>
          <p:cNvPr id="391" name="Google Shape;391;g2b1bffaa02e_0_28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2. SIEM</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g2b1bffaa02e_0_29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Prioritize and Correlate Alerts: Use correlation rules to filter out false positives and prioritize alerts based on their potential impact on the organization. This helps in focusing on the most critical threats.</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Incident Response Integration: Integrate your SIEM system with your incident response plan. Ensure that alerts trigger appropriate response actions and procedures.</a:t>
            </a:r>
            <a:endParaRPr/>
          </a:p>
        </p:txBody>
      </p:sp>
      <p:sp>
        <p:nvSpPr>
          <p:cNvPr id="398" name="Google Shape;398;g2b1bffaa02e_0_29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2. SIEM</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2b1bffaa02e_0_30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Staff Training and Expertise: Ensure that your team has the necessary training and expertise to manage and operate the SIEM system effectively. Consider investing in specialized training or certification programs.</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Compliance and Regulatory Requirements: Align your SIEM operations with compliance and regulatory requirements pertinent to your industry. Regularly review compliance reports and audit trails.</a:t>
            </a:r>
            <a:endParaRPr/>
          </a:p>
        </p:txBody>
      </p:sp>
      <p:sp>
        <p:nvSpPr>
          <p:cNvPr id="405" name="Google Shape;405;g2b1bffaa02e_0_30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2. SIEM</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g2b1bffaa02e_0_31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Regular Reviews and Audits: Conduct regular reviews and audits of the SIEM system to evaluate its effectiveness and make necessary adjustments.</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Threat Intelligence Integration: Integrate external threat intelligence feeds into your SIEM system to enhance its ability to identify known threats and adapt to emerging risks.</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Scalability and Performance: Ensure that the SIEM system is scalable to handle increased data volumes and is performing optimally to meet the needs of your growing organization.</a:t>
            </a:r>
            <a:endParaRPr/>
          </a:p>
        </p:txBody>
      </p:sp>
      <p:sp>
        <p:nvSpPr>
          <p:cNvPr id="412" name="Google Shape;412;g2b1bffaa02e_0_31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2. SIEM</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g2b1bffaa02e_0_31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None/>
            </a:pPr>
            <a:r>
              <a:rPr lang="en-US"/>
              <a:t>In the following slides you will see some screenshot based on multiple </a:t>
            </a:r>
            <a:r>
              <a:rPr lang="en-US"/>
              <a:t>dashboards using Datadog as a Security Center.</a:t>
            </a:r>
            <a:endParaRPr/>
          </a:p>
          <a:p>
            <a:pPr indent="0" lvl="0" marL="0" rtl="0" algn="l">
              <a:spcBef>
                <a:spcPts val="0"/>
              </a:spcBef>
              <a:spcAft>
                <a:spcPts val="0"/>
              </a:spcAft>
              <a:buClr>
                <a:schemeClr val="dk1"/>
              </a:buClr>
              <a:buSzPts val="1100"/>
              <a:buNone/>
            </a:pPr>
            <a:r>
              <a:t/>
            </a:r>
            <a:endParaRPr/>
          </a:p>
          <a:p>
            <a:pPr indent="0" lvl="0" marL="0" rtl="0" algn="l">
              <a:spcBef>
                <a:spcPts val="0"/>
              </a:spcBef>
              <a:spcAft>
                <a:spcPts val="0"/>
              </a:spcAft>
              <a:buClr>
                <a:schemeClr val="dk1"/>
              </a:buClr>
              <a:buSzPts val="1100"/>
              <a:buNone/>
            </a:pPr>
            <a:r>
              <a:rPr lang="en-US"/>
              <a:t>You will find some interface allowing you to see</a:t>
            </a:r>
            <a:endParaRPr/>
          </a:p>
          <a:p>
            <a:pPr indent="-342900" lvl="0" marL="457200" rtl="0" algn="l">
              <a:spcBef>
                <a:spcPts val="0"/>
              </a:spcBef>
              <a:spcAft>
                <a:spcPts val="0"/>
              </a:spcAft>
              <a:buSzPts val="1800"/>
              <a:buChar char="-"/>
            </a:pPr>
            <a:r>
              <a:rPr lang="en-US"/>
              <a:t>what is your compliance following all the standards (technical or regulatory)</a:t>
            </a:r>
            <a:endParaRPr/>
          </a:p>
          <a:p>
            <a:pPr indent="-342900" lvl="0" marL="457200" rtl="0" algn="l">
              <a:spcBef>
                <a:spcPts val="0"/>
              </a:spcBef>
              <a:spcAft>
                <a:spcPts val="0"/>
              </a:spcAft>
              <a:buSzPts val="1800"/>
              <a:buChar char="-"/>
            </a:pPr>
            <a:r>
              <a:rPr lang="en-US"/>
              <a:t>a complete list of all resources that are being scanned, showing the result as misconfiguration, security threat or all other feedback </a:t>
            </a:r>
            <a:endParaRPr/>
          </a:p>
        </p:txBody>
      </p:sp>
      <p:sp>
        <p:nvSpPr>
          <p:cNvPr id="419" name="Google Shape;419;g2b1bffaa02e_0_31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2. SIEM</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9"/>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As you can expect, security is not done by magic in a company, there</a:t>
            </a:r>
            <a:endParaRPr/>
          </a:p>
          <a:p>
            <a:pPr indent="0" lvl="0" marL="0" rtl="0" algn="l">
              <a:spcBef>
                <a:spcPts val="0"/>
              </a:spcBef>
              <a:spcAft>
                <a:spcPts val="0"/>
              </a:spcAft>
              <a:buClr>
                <a:schemeClr val="dk1"/>
              </a:buClr>
              <a:buSzPts val="1100"/>
              <a:buFont typeface="Arial"/>
              <a:buNone/>
            </a:pPr>
            <a:r>
              <a:rPr lang="en-US"/>
              <a:t>are a lot of processes and multiple wheels in the ecosystem.</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Companies and people are not just saying they are doing security,</a:t>
            </a:r>
            <a:endParaRPr/>
          </a:p>
          <a:p>
            <a:pPr indent="0" lvl="0" marL="0" rtl="0" algn="l">
              <a:spcBef>
                <a:spcPts val="0"/>
              </a:spcBef>
              <a:spcAft>
                <a:spcPts val="0"/>
              </a:spcAft>
              <a:buClr>
                <a:schemeClr val="dk1"/>
              </a:buClr>
              <a:buSzPts val="1100"/>
              <a:buFont typeface="Arial"/>
              <a:buNone/>
            </a:pPr>
            <a:r>
              <a:rPr lang="en-US"/>
              <a:t>they have to work with different teams, business unit to reach an</a:t>
            </a:r>
            <a:endParaRPr/>
          </a:p>
          <a:p>
            <a:pPr indent="0" lvl="0" marL="0" rtl="0" algn="l">
              <a:lnSpc>
                <a:spcPct val="90000"/>
              </a:lnSpc>
              <a:spcBef>
                <a:spcPts val="0"/>
              </a:spcBef>
              <a:spcAft>
                <a:spcPts val="0"/>
              </a:spcAft>
              <a:buClr>
                <a:schemeClr val="dk1"/>
              </a:buClr>
              <a:buSzPts val="2800"/>
              <a:buNone/>
            </a:pPr>
            <a:r>
              <a:rPr lang="en-US"/>
              <a:t>acceptable level of security for the company.</a:t>
            </a:r>
            <a:endParaRPr/>
          </a:p>
        </p:txBody>
      </p:sp>
      <p:sp>
        <p:nvSpPr>
          <p:cNvPr id="111" name="Google Shape;111;p9"/>
          <p:cNvSpPr txBox="1"/>
          <p:nvPr>
            <p:ph idx="2" type="body"/>
          </p:nvPr>
        </p:nvSpPr>
        <p:spPr>
          <a:xfrm>
            <a:off x="838200" y="384352"/>
            <a:ext cx="10508974" cy="56927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200"/>
              <a:buNone/>
            </a:pPr>
            <a:r>
              <a:rPr lang="en-US"/>
              <a:t>1. </a:t>
            </a:r>
            <a:r>
              <a:rPr lang="en-US"/>
              <a:t>SOC</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g2b1bffaa02e_0_324"/>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2. SIEM</a:t>
            </a:r>
            <a:endParaRPr/>
          </a:p>
          <a:p>
            <a:pPr indent="0" lvl="0" marL="0" rtl="0" algn="l">
              <a:lnSpc>
                <a:spcPct val="90000"/>
              </a:lnSpc>
              <a:spcBef>
                <a:spcPts val="0"/>
              </a:spcBef>
              <a:spcAft>
                <a:spcPts val="0"/>
              </a:spcAft>
              <a:buClr>
                <a:schemeClr val="dk1"/>
              </a:buClr>
              <a:buSzPts val="3200"/>
              <a:buNone/>
            </a:pPr>
            <a:r>
              <a:t/>
            </a:r>
            <a:endParaRPr/>
          </a:p>
        </p:txBody>
      </p:sp>
      <p:pic>
        <p:nvPicPr>
          <p:cNvPr id="426" name="Google Shape;426;g2b1bffaa02e_0_324"/>
          <p:cNvPicPr preferRelativeResize="0"/>
          <p:nvPr/>
        </p:nvPicPr>
        <p:blipFill>
          <a:blip r:embed="rId3">
            <a:alphaModFix/>
          </a:blip>
          <a:stretch>
            <a:fillRect/>
          </a:stretch>
        </p:blipFill>
        <p:spPr>
          <a:xfrm>
            <a:off x="1104288" y="922725"/>
            <a:ext cx="9976832" cy="590424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g2b1bffaa02e_0_333"/>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2. SIEM</a:t>
            </a:r>
            <a:endParaRPr/>
          </a:p>
          <a:p>
            <a:pPr indent="0" lvl="0" marL="0" rtl="0" algn="l">
              <a:lnSpc>
                <a:spcPct val="90000"/>
              </a:lnSpc>
              <a:spcBef>
                <a:spcPts val="0"/>
              </a:spcBef>
              <a:spcAft>
                <a:spcPts val="0"/>
              </a:spcAft>
              <a:buClr>
                <a:schemeClr val="dk1"/>
              </a:buClr>
              <a:buSzPts val="3200"/>
              <a:buNone/>
            </a:pPr>
            <a:r>
              <a:t/>
            </a:r>
            <a:endParaRPr/>
          </a:p>
        </p:txBody>
      </p:sp>
      <p:pic>
        <p:nvPicPr>
          <p:cNvPr id="433" name="Google Shape;433;g2b1bffaa02e_0_333"/>
          <p:cNvPicPr preferRelativeResize="0"/>
          <p:nvPr/>
        </p:nvPicPr>
        <p:blipFill>
          <a:blip r:embed="rId3">
            <a:alphaModFix/>
          </a:blip>
          <a:stretch>
            <a:fillRect/>
          </a:stretch>
        </p:blipFill>
        <p:spPr>
          <a:xfrm>
            <a:off x="1107588" y="922725"/>
            <a:ext cx="9976832" cy="5904249"/>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g2b1bffaa02e_0_339"/>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2. SIEM</a:t>
            </a:r>
            <a:endParaRPr/>
          </a:p>
          <a:p>
            <a:pPr indent="0" lvl="0" marL="0" rtl="0" algn="l">
              <a:lnSpc>
                <a:spcPct val="90000"/>
              </a:lnSpc>
              <a:spcBef>
                <a:spcPts val="0"/>
              </a:spcBef>
              <a:spcAft>
                <a:spcPts val="0"/>
              </a:spcAft>
              <a:buClr>
                <a:schemeClr val="dk1"/>
              </a:buClr>
              <a:buSzPts val="3200"/>
              <a:buNone/>
            </a:pPr>
            <a:r>
              <a:t/>
            </a:r>
            <a:endParaRPr/>
          </a:p>
        </p:txBody>
      </p:sp>
      <p:pic>
        <p:nvPicPr>
          <p:cNvPr id="440" name="Google Shape;440;g2b1bffaa02e_0_339"/>
          <p:cNvPicPr preferRelativeResize="0"/>
          <p:nvPr/>
        </p:nvPicPr>
        <p:blipFill>
          <a:blip r:embed="rId3">
            <a:alphaModFix/>
          </a:blip>
          <a:stretch>
            <a:fillRect/>
          </a:stretch>
        </p:blipFill>
        <p:spPr>
          <a:xfrm>
            <a:off x="1107588" y="922725"/>
            <a:ext cx="9976827" cy="5904249"/>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g2b1bffaa02e_0_345"/>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2. SIEM</a:t>
            </a:r>
            <a:endParaRPr/>
          </a:p>
          <a:p>
            <a:pPr indent="0" lvl="0" marL="0" rtl="0" algn="l">
              <a:lnSpc>
                <a:spcPct val="90000"/>
              </a:lnSpc>
              <a:spcBef>
                <a:spcPts val="0"/>
              </a:spcBef>
              <a:spcAft>
                <a:spcPts val="0"/>
              </a:spcAft>
              <a:buClr>
                <a:schemeClr val="dk1"/>
              </a:buClr>
              <a:buSzPts val="3200"/>
              <a:buNone/>
            </a:pPr>
            <a:r>
              <a:t/>
            </a:r>
            <a:endParaRPr/>
          </a:p>
        </p:txBody>
      </p:sp>
      <p:pic>
        <p:nvPicPr>
          <p:cNvPr id="447" name="Google Shape;447;g2b1bffaa02e_0_345"/>
          <p:cNvPicPr preferRelativeResize="0"/>
          <p:nvPr/>
        </p:nvPicPr>
        <p:blipFill>
          <a:blip r:embed="rId3">
            <a:alphaModFix/>
          </a:blip>
          <a:stretch>
            <a:fillRect/>
          </a:stretch>
        </p:blipFill>
        <p:spPr>
          <a:xfrm>
            <a:off x="1107589" y="922725"/>
            <a:ext cx="9976832" cy="5904249"/>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pic>
        <p:nvPicPr>
          <p:cNvPr id="453" name="Google Shape;453;g29a5f29c3f5_0_296"/>
          <p:cNvPicPr preferRelativeResize="0"/>
          <p:nvPr/>
        </p:nvPicPr>
        <p:blipFill rotWithShape="1">
          <a:blip r:embed="rId3">
            <a:alphaModFix/>
          </a:blip>
          <a:srcRect b="0" l="0" r="0" t="0"/>
          <a:stretch/>
        </p:blipFill>
        <p:spPr>
          <a:xfrm>
            <a:off x="4882413" y="2215413"/>
            <a:ext cx="2427174" cy="2427174"/>
          </a:xfrm>
          <a:prstGeom prst="rect">
            <a:avLst/>
          </a:prstGeom>
          <a:noFill/>
          <a:ln>
            <a:noFill/>
          </a:ln>
        </p:spPr>
      </p:pic>
      <p:sp>
        <p:nvSpPr>
          <p:cNvPr id="454" name="Google Shape;454;g29a5f29c3f5_0_296"/>
          <p:cNvSpPr txBox="1"/>
          <p:nvPr/>
        </p:nvSpPr>
        <p:spPr>
          <a:xfrm>
            <a:off x="4964200" y="4642575"/>
            <a:ext cx="2454000" cy="459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0" i="0" lang="en-US" sz="2800" u="none" cap="none" strike="noStrike">
                <a:solidFill>
                  <a:schemeClr val="lt1"/>
                </a:solidFill>
                <a:latin typeface="Calibri"/>
                <a:ea typeface="Calibri"/>
                <a:cs typeface="Calibri"/>
                <a:sym typeface="Calibri"/>
              </a:rPr>
              <a:t>Exercises</a:t>
            </a:r>
            <a:endParaRPr b="0" i="0" sz="2800" u="none" cap="none" strike="noStrike">
              <a:solidFill>
                <a:schemeClr val="lt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77"/>
          <p:cNvSpPr txBox="1"/>
          <p:nvPr>
            <p:ph idx="1" type="body"/>
          </p:nvPr>
        </p:nvSpPr>
        <p:spPr>
          <a:xfrm>
            <a:off x="838199" y="365126"/>
            <a:ext cx="10515599" cy="57909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None/>
            </a:pPr>
            <a:r>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b1bffaa02e_0_6"/>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One key component of such systems is the SOC or Security</a:t>
            </a:r>
            <a:endParaRPr/>
          </a:p>
          <a:p>
            <a:pPr indent="0" lvl="0" marL="0" rtl="0" algn="l">
              <a:spcBef>
                <a:spcPts val="0"/>
              </a:spcBef>
              <a:spcAft>
                <a:spcPts val="0"/>
              </a:spcAft>
              <a:buClr>
                <a:schemeClr val="dk1"/>
              </a:buClr>
              <a:buSzPts val="1100"/>
              <a:buFont typeface="Arial"/>
              <a:buNone/>
            </a:pPr>
            <a:r>
              <a:rPr lang="en-US"/>
              <a:t>Operations Center.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This represents the team (or teams) working in a company and which</a:t>
            </a:r>
            <a:endParaRPr/>
          </a:p>
          <a:p>
            <a:pPr indent="0" lvl="0" marL="0" rtl="0" algn="l">
              <a:spcBef>
                <a:spcPts val="0"/>
              </a:spcBef>
              <a:spcAft>
                <a:spcPts val="0"/>
              </a:spcAft>
              <a:buClr>
                <a:schemeClr val="dk1"/>
              </a:buClr>
              <a:buSzPts val="1100"/>
              <a:buFont typeface="Arial"/>
              <a:buNone/>
            </a:pPr>
            <a:r>
              <a:rPr lang="en-US"/>
              <a:t>the job is to work on the security related to information systems.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The job is crucial and central (we could even say transversal) as this is</a:t>
            </a:r>
            <a:endParaRPr/>
          </a:p>
          <a:p>
            <a:pPr indent="0" lvl="0" marL="0" rtl="0" algn="l">
              <a:spcBef>
                <a:spcPts val="0"/>
              </a:spcBef>
              <a:spcAft>
                <a:spcPts val="0"/>
              </a:spcAft>
              <a:buClr>
                <a:schemeClr val="dk1"/>
              </a:buClr>
              <a:buSzPts val="1100"/>
              <a:buFont typeface="Arial"/>
              <a:buNone/>
            </a:pPr>
            <a:r>
              <a:rPr lang="en-US"/>
              <a:t>the team that centralize and monitor all access to both Cloud by also</a:t>
            </a:r>
            <a:endParaRPr/>
          </a:p>
          <a:p>
            <a:pPr indent="0" lvl="0" marL="0" rtl="0" algn="l">
              <a:lnSpc>
                <a:spcPct val="90000"/>
              </a:lnSpc>
              <a:spcBef>
                <a:spcPts val="0"/>
              </a:spcBef>
              <a:spcAft>
                <a:spcPts val="0"/>
              </a:spcAft>
              <a:buClr>
                <a:schemeClr val="dk1"/>
              </a:buClr>
              <a:buSzPts val="2800"/>
              <a:buNone/>
            </a:pPr>
            <a:r>
              <a:rPr lang="en-US"/>
              <a:t>local.</a:t>
            </a:r>
            <a:endParaRPr/>
          </a:p>
        </p:txBody>
      </p:sp>
      <p:sp>
        <p:nvSpPr>
          <p:cNvPr id="118" name="Google Shape;118;g2b1bffaa02e_0_6"/>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1. SOC</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2b1bffaa02e_0_113"/>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p:txBody>
      </p:sp>
      <p:sp>
        <p:nvSpPr>
          <p:cNvPr id="125" name="Google Shape;125;g2b1bffaa02e_0_113"/>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1. SOC</a:t>
            </a:r>
            <a:endParaRPr/>
          </a:p>
          <a:p>
            <a:pPr indent="0" lvl="0" marL="0" rtl="0" algn="l">
              <a:lnSpc>
                <a:spcPct val="90000"/>
              </a:lnSpc>
              <a:spcBef>
                <a:spcPts val="0"/>
              </a:spcBef>
              <a:spcAft>
                <a:spcPts val="0"/>
              </a:spcAft>
              <a:buClr>
                <a:schemeClr val="dk1"/>
              </a:buClr>
              <a:buSzPts val="3200"/>
              <a:buNone/>
            </a:pPr>
            <a:r>
              <a:t/>
            </a:r>
            <a:endParaRPr/>
          </a:p>
        </p:txBody>
      </p:sp>
      <p:pic>
        <p:nvPicPr>
          <p:cNvPr id="126" name="Google Shape;126;g2b1bffaa02e_0_113"/>
          <p:cNvPicPr preferRelativeResize="0"/>
          <p:nvPr/>
        </p:nvPicPr>
        <p:blipFill>
          <a:blip r:embed="rId3">
            <a:alphaModFix/>
          </a:blip>
          <a:stretch>
            <a:fillRect/>
          </a:stretch>
        </p:blipFill>
        <p:spPr>
          <a:xfrm>
            <a:off x="0" y="1005920"/>
            <a:ext cx="12192000" cy="57378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b1bffaa02e_0_12"/>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The SOC works on all systems part of the companies, from servers</a:t>
            </a:r>
            <a:endParaRPr/>
          </a:p>
          <a:p>
            <a:pPr indent="0" lvl="0" marL="0" rtl="0" algn="l">
              <a:spcBef>
                <a:spcPts val="0"/>
              </a:spcBef>
              <a:spcAft>
                <a:spcPts val="0"/>
              </a:spcAft>
              <a:buClr>
                <a:schemeClr val="dk1"/>
              </a:buClr>
              <a:buSzPts val="1100"/>
              <a:buFont typeface="Arial"/>
              <a:buNone/>
            </a:pPr>
            <a:r>
              <a:rPr lang="en-US"/>
              <a:t>and cloud, to networks and databases, with also all applications,</a:t>
            </a:r>
            <a:endParaRPr/>
          </a:p>
          <a:p>
            <a:pPr indent="0" lvl="0" marL="0" rtl="0" algn="l">
              <a:spcBef>
                <a:spcPts val="0"/>
              </a:spcBef>
              <a:spcAft>
                <a:spcPts val="0"/>
              </a:spcAft>
              <a:buClr>
                <a:schemeClr val="dk1"/>
              </a:buClr>
              <a:buSzPts val="1100"/>
              <a:buFont typeface="Arial"/>
              <a:buNone/>
            </a:pPr>
            <a:r>
              <a:rPr lang="en-US"/>
              <a:t>website and APIs.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They are working on finding all kinds of suspicious signals or</a:t>
            </a:r>
            <a:endParaRPr/>
          </a:p>
          <a:p>
            <a:pPr indent="0" lvl="0" marL="0" rtl="0" algn="l">
              <a:spcBef>
                <a:spcPts val="0"/>
              </a:spcBef>
              <a:spcAft>
                <a:spcPts val="0"/>
              </a:spcAft>
              <a:buClr>
                <a:schemeClr val="dk1"/>
              </a:buClr>
              <a:buSzPts val="1100"/>
              <a:buFont typeface="Arial"/>
              <a:buNone/>
            </a:pPr>
            <a:r>
              <a:rPr lang="en-US"/>
              <a:t>activities that are not "normal" and inspect if this is an expected</a:t>
            </a:r>
            <a:endParaRPr/>
          </a:p>
          <a:p>
            <a:pPr indent="0" lvl="0" marL="0" rtl="0" algn="l">
              <a:spcBef>
                <a:spcPts val="0"/>
              </a:spcBef>
              <a:spcAft>
                <a:spcPts val="0"/>
              </a:spcAft>
              <a:buClr>
                <a:schemeClr val="dk1"/>
              </a:buClr>
              <a:buSzPts val="1100"/>
              <a:buFont typeface="Arial"/>
              <a:buNone/>
            </a:pPr>
            <a:r>
              <a:rPr lang="en-US"/>
              <a:t>behavior or trace of some external people trying to gain access to</a:t>
            </a:r>
            <a:endParaRPr/>
          </a:p>
          <a:p>
            <a:pPr indent="0" lvl="0" marL="0" rtl="0" algn="l">
              <a:lnSpc>
                <a:spcPct val="90000"/>
              </a:lnSpc>
              <a:spcBef>
                <a:spcPts val="0"/>
              </a:spcBef>
              <a:spcAft>
                <a:spcPts val="0"/>
              </a:spcAft>
              <a:buClr>
                <a:schemeClr val="dk1"/>
              </a:buClr>
              <a:buSzPts val="2800"/>
              <a:buNone/>
            </a:pPr>
            <a:r>
              <a:rPr lang="en-US"/>
              <a:t>some system.</a:t>
            </a:r>
            <a:endParaRPr/>
          </a:p>
        </p:txBody>
      </p:sp>
      <p:sp>
        <p:nvSpPr>
          <p:cNvPr id="133" name="Google Shape;133;g2b1bffaa02e_0_12"/>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1. SOC</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b1bffaa02e_0_18"/>
          <p:cNvSpPr txBox="1"/>
          <p:nvPr>
            <p:ph idx="1" type="body"/>
          </p:nvPr>
        </p:nvSpPr>
        <p:spPr>
          <a:xfrm>
            <a:off x="838200" y="1572648"/>
            <a:ext cx="10515600" cy="460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Teams in a SOC can be composed of multiple people with different</a:t>
            </a:r>
            <a:endParaRPr/>
          </a:p>
          <a:p>
            <a:pPr indent="0" lvl="0" marL="0" rtl="0" algn="l">
              <a:spcBef>
                <a:spcPts val="0"/>
              </a:spcBef>
              <a:spcAft>
                <a:spcPts val="0"/>
              </a:spcAft>
              <a:buClr>
                <a:schemeClr val="dk1"/>
              </a:buClr>
              <a:buSzPts val="1100"/>
              <a:buFont typeface="Arial"/>
              <a:buNone/>
            </a:pPr>
            <a:r>
              <a:rPr lang="en-US"/>
              <a:t>roles. From some specific manager to security engineer, but also</a:t>
            </a:r>
            <a:endParaRPr/>
          </a:p>
          <a:p>
            <a:pPr indent="0" lvl="0" marL="0" rtl="0" algn="l">
              <a:spcBef>
                <a:spcPts val="0"/>
              </a:spcBef>
              <a:spcAft>
                <a:spcPts val="0"/>
              </a:spcAft>
              <a:buClr>
                <a:schemeClr val="dk1"/>
              </a:buClr>
              <a:buSzPts val="1100"/>
              <a:buFont typeface="Arial"/>
              <a:buNone/>
            </a:pPr>
            <a:r>
              <a:rPr lang="en-US"/>
              <a:t>analyst.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In some special case, a SOC can also have some people focus in a</a:t>
            </a:r>
            <a:endParaRPr/>
          </a:p>
          <a:p>
            <a:pPr indent="0" lvl="0" marL="0" rtl="0" algn="l">
              <a:spcBef>
                <a:spcPts val="0"/>
              </a:spcBef>
              <a:spcAft>
                <a:spcPts val="0"/>
              </a:spcAft>
              <a:buClr>
                <a:schemeClr val="dk1"/>
              </a:buClr>
              <a:buSzPts val="1100"/>
              <a:buFont typeface="Arial"/>
              <a:buNone/>
            </a:pPr>
            <a:r>
              <a:rPr lang="en-US"/>
              <a:t>niche area with a strong skillset, for example cryptanalyst, reverse</a:t>
            </a:r>
            <a:endParaRPr/>
          </a:p>
          <a:p>
            <a:pPr indent="0" lvl="0" marL="0" rtl="0" algn="l">
              <a:lnSpc>
                <a:spcPct val="90000"/>
              </a:lnSpc>
              <a:spcBef>
                <a:spcPts val="0"/>
              </a:spcBef>
              <a:spcAft>
                <a:spcPts val="0"/>
              </a:spcAft>
              <a:buClr>
                <a:schemeClr val="dk1"/>
              </a:buClr>
              <a:buSzPts val="2800"/>
              <a:buNone/>
            </a:pPr>
            <a:r>
              <a:rPr lang="en-US"/>
              <a:t>engineering ...</a:t>
            </a:r>
            <a:endParaRPr/>
          </a:p>
        </p:txBody>
      </p:sp>
      <p:sp>
        <p:nvSpPr>
          <p:cNvPr id="140" name="Google Shape;140;g2b1bffaa02e_0_18"/>
          <p:cNvSpPr txBox="1"/>
          <p:nvPr>
            <p:ph idx="2" type="body"/>
          </p:nvPr>
        </p:nvSpPr>
        <p:spPr>
          <a:xfrm>
            <a:off x="838200" y="384352"/>
            <a:ext cx="10509000" cy="569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None/>
            </a:pPr>
            <a:r>
              <a:rPr lang="en-US"/>
              <a:t>1. SOC</a:t>
            </a:r>
            <a:endParaRPr/>
          </a:p>
          <a:p>
            <a:pPr indent="0" lvl="0" marL="0" rtl="0" algn="l">
              <a:lnSpc>
                <a:spcPct val="90000"/>
              </a:lnSpc>
              <a:spcBef>
                <a:spcPts val="0"/>
              </a:spcBef>
              <a:spcAft>
                <a:spcPts val="0"/>
              </a:spcAft>
              <a:buClr>
                <a:schemeClr val="dk1"/>
              </a:buClr>
              <a:buSzPts val="32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2023-09-21T14:17:13Z</dcterms:created>
  <dc:creator>Draltan Marin</dc:creator>
</cp:coreProperties>
</file>