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Kw0XfgY+vuLk0wG3DGbX5PXn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c52606e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c52606e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c52606e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c52606e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b1c52606e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b1c52606e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c52606ec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b1c52606e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b1c52606e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c52606e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1c52606e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b1c52606ec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c52606ec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1c52606e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b1c52606ec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c52606e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b1c52606e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b1c52606ec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1c52606ec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1c52606ec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b1c52606ec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1c52606e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b1c52606e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b1c52606ec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1c52606e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b1c52606e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b1c52606ec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1c52606e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b1c52606e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b1c52606ec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1c52606e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b1c52606e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b1c52606ec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a5f29c3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9a5f29c3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9a5f29c3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1bffaa02e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1bffaa02e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b1bffaa02e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1c52606ec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1c52606ec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b1c52606ec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1c52606ec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b1c52606e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2b1c52606ec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1c52606ec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b1c52606ec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b1c52606ec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1c52606ec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b1c52606ec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b1c52606ec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1c52606ec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b1c52606ec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b1c52606ec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1c52606ec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1c52606ec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b1c52606ec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1c52606ec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b1c52606ec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b1c52606ec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a5f29c3f5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9a5f29c3f5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9a5f29c3f5_0_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1bffaa02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b1bffaa02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b1bffaa02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1c52606e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b1c52606e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b1c52606e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1c52606e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b1c52606e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b1c52606e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c52606e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b1c52606e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b1c52606e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title" type="title">
  <p:cSld name="TITLE">
    <p:bg>
      <p:bgPr>
        <a:solidFill>
          <a:srgbClr val="3D26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3200" y="5454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 - empty">
  <p:cSld name="Chapter slide - empt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69" name="Google Shape;69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8"/>
          <p:cNvSpPr txBox="1"/>
          <p:nvPr>
            <p:ph idx="1" type="body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8"/>
          <p:cNvSpPr txBox="1"/>
          <p:nvPr>
            <p:ph idx="2" type="body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76" name="Google Shape;76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>
  <p:cSld name="Chapter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idx="1" type="body"/>
          </p:nvPr>
        </p:nvSpPr>
        <p:spPr>
          <a:xfrm>
            <a:off x="838200" y="2176669"/>
            <a:ext cx="10515600" cy="40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1"/>
          <p:cNvSpPr txBox="1"/>
          <p:nvPr>
            <p:ph idx="2" type="body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1"/>
          <p:cNvSpPr txBox="1"/>
          <p:nvPr>
            <p:ph idx="3" type="body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bg>
      <p:bgPr>
        <a:solidFill>
          <a:srgbClr val="3D268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nu avec un remplissage uni" id="28" name="Google Shape;28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40000" y="5040000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2"/>
          <p:cNvSpPr txBox="1"/>
          <p:nvPr>
            <p:ph idx="1" type="body"/>
          </p:nvPr>
        </p:nvSpPr>
        <p:spPr>
          <a:xfrm>
            <a:off x="831850" y="396327"/>
            <a:ext cx="10688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i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2"/>
          <p:cNvSpPr txBox="1"/>
          <p:nvPr>
            <p:ph idx="2" type="body"/>
          </p:nvPr>
        </p:nvSpPr>
        <p:spPr>
          <a:xfrm>
            <a:off x="844550" y="2559496"/>
            <a:ext cx="10688150" cy="3560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">
  <p:cSld name="Chapter title">
    <p:bg>
      <p:bgPr>
        <a:solidFill>
          <a:srgbClr val="3D268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3"/>
          <p:cNvSpPr txBox="1"/>
          <p:nvPr>
            <p:ph idx="1" type="body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questions">
  <p:cSld name="Chapter questions">
    <p:bg>
      <p:bgPr>
        <a:solidFill>
          <a:srgbClr val="3D268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34" name="Google Shape;3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6"/>
          <p:cNvSpPr txBox="1"/>
          <p:nvPr>
            <p:ph idx="1" type="body"/>
          </p:nvPr>
        </p:nvSpPr>
        <p:spPr>
          <a:xfrm>
            <a:off x="838199" y="365126"/>
            <a:ext cx="10515599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end">
  <p:cSld name="Lecture end">
    <p:bg>
      <p:bgPr>
        <a:solidFill>
          <a:srgbClr val="3D268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peau de course avec un remplissage uni" id="37" name="Google Shape;37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 - Side image">
  <p:cSld name="Chapter slide - Side imag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44" name="Google Shape;44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0"/>
          <p:cNvSpPr txBox="1"/>
          <p:nvPr>
            <p:ph idx="3" type="body"/>
          </p:nvPr>
        </p:nvSpPr>
        <p:spPr>
          <a:xfrm>
            <a:off x="838200" y="384352"/>
            <a:ext cx="3957611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0"/>
          <p:cNvSpPr txBox="1"/>
          <p:nvPr>
            <p:ph idx="4" type="body"/>
          </p:nvPr>
        </p:nvSpPr>
        <p:spPr>
          <a:xfrm>
            <a:off x="838200" y="1352782"/>
            <a:ext cx="393223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 - two columns">
  <p:cSld name="Chapter slide - two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4"/>
          <p:cNvSpPr txBox="1"/>
          <p:nvPr>
            <p:ph idx="1" type="body"/>
          </p:nvPr>
        </p:nvSpPr>
        <p:spPr>
          <a:xfrm>
            <a:off x="838200" y="2176669"/>
            <a:ext cx="5181600" cy="400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4"/>
          <p:cNvSpPr txBox="1"/>
          <p:nvPr>
            <p:ph idx="2" type="body"/>
          </p:nvPr>
        </p:nvSpPr>
        <p:spPr>
          <a:xfrm>
            <a:off x="6172200" y="2176667"/>
            <a:ext cx="5181600" cy="4000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53" name="Google Shape;53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4"/>
          <p:cNvSpPr txBox="1"/>
          <p:nvPr>
            <p:ph idx="3" type="body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4" type="body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 - Side contents">
  <p:cSld name="Chapter slide - Side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8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e Groupe IONIS renforce son leadership dans les formations tech avec la  reprise de Supinfo - Newsroom IONIS Group" id="62" name="Google Shape;62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45262" y="186359"/>
            <a:ext cx="757859" cy="75785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5"/>
          <p:cNvSpPr txBox="1"/>
          <p:nvPr>
            <p:ph idx="3" type="body"/>
          </p:nvPr>
        </p:nvSpPr>
        <p:spPr>
          <a:xfrm>
            <a:off x="838200" y="384352"/>
            <a:ext cx="3957611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5"/>
          <p:cNvSpPr txBox="1"/>
          <p:nvPr>
            <p:ph idx="4" type="body"/>
          </p:nvPr>
        </p:nvSpPr>
        <p:spPr>
          <a:xfrm>
            <a:off x="838200" y="1352782"/>
            <a:ext cx="393223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ttack.mitre.org/matrices/enterpris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MITRE ATT&amp;CK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3SECU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c52606ec_0_27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6" name="Google Shape;146;g2b1c52606e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515"/>
            <a:ext cx="12192001" cy="508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1c52606ec_0_33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can find the full list (which is way bigger than the screenshot)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Spend some time exploring it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You can filter on the left by some categories, like OSes</a:t>
            </a:r>
            <a:endParaRPr/>
          </a:p>
        </p:txBody>
      </p:sp>
      <p:sp>
        <p:nvSpPr>
          <p:cNvPr id="153" name="Google Shape;153;g2b1c52606ec_0_33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c52606ec_0_39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0" name="Google Shape;160;g2b1c52606ec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865"/>
            <a:ext cx="12192001" cy="508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c52606ec_0_45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each category, you will find multiple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definition of the technique with the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information about the tactics, like ID, added date, version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list of possible ways to mitigate this security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how to detect it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references</a:t>
            </a:r>
            <a:endParaRPr/>
          </a:p>
        </p:txBody>
      </p:sp>
      <p:sp>
        <p:nvSpPr>
          <p:cNvPr id="167" name="Google Shape;167;g2b1c52606ec_0_45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c52606ec_0_51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framework is really useful for all teams working on security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allows you to keep up with solutions and ways to detect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something unusual in your system by providing insight on the most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well-known attacks on multiple types of companies.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we dig deeper, and some core concepts that you need to know about it</a:t>
            </a:r>
            <a:endParaRPr/>
          </a:p>
        </p:txBody>
      </p:sp>
      <p:sp>
        <p:nvSpPr>
          <p:cNvPr id="174" name="Google Shape;174;g2b1c52606ec_0_51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1c52606ec_0_57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MITRE ATT&amp;CK is a globally-accessible knowledge base of adversary tactics and techniques based on real-world observations of cyber attacks.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It's developed and maintained by MITRE, a not-for-profit organization that operates research and development centers sponsored by the federal government of the United States.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ATT&amp;CK stands for Adversarial Tactics, Techniques, and Common Knowledge.</a:t>
            </a:r>
            <a:endParaRPr/>
          </a:p>
        </p:txBody>
      </p:sp>
      <p:sp>
        <p:nvSpPr>
          <p:cNvPr id="181" name="Google Shape;181;g2b1c52606ec_0_57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c52606ec_0_63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Framework for Cyber Threats: MITRE ATT&amp;CK provides a comprehensive and detailed framework that describes the tactics, techniques, and procedures (TTPs) used by cyber adversaries. It's used to understand and categorize attack behaviors and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Tactics and Techniques: The framework is structured around two key concepts: tactics and techniques. Tactics represent the objectives or goals of the adversary (e.g., initial access, execution, persistence), while techniques represent the methods they use to achieve these objectives.</a:t>
            </a:r>
            <a:endParaRPr/>
          </a:p>
        </p:txBody>
      </p:sp>
      <p:sp>
        <p:nvSpPr>
          <p:cNvPr id="188" name="Google Shape;188;g2b1c52606ec_0_63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c52606ec_0_78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Real-World Observations: The information in ATT&amp;CK is derived from real-world observations of cyber attacks. This makes it a practical and valuable resource for understanding how adversaries operate in realistic scenarios.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Use Cases: MITRE ATT&amp;CK is used for various cybersecurity purposes, including threat intelligence, defensive measures, security training, and red teaming. It helps in improving threat detection and response by providing a common language and understanding of adversary methods.</a:t>
            </a:r>
            <a:endParaRPr/>
          </a:p>
        </p:txBody>
      </p:sp>
      <p:sp>
        <p:nvSpPr>
          <p:cNvPr id="195" name="Google Shape;195;g2b1c52606ec_0_78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1c52606ec_0_84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Matrix for Enterprise, Mobile, and Cloud: The ATT&amp;CK framework is divided into matrices for different environments: Enterprise (covering Windows, macOS, and Linux), Mobile, and Cloud. This ensures comprehensive coverage across different platforms and technologies.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Community-Driven: The framework is continuously updated with contributions from cybersecurity professionals and organizations worldwide. This community-driven approach keeps it relevant and up-to-date with the evolving cyber threat landscape.</a:t>
            </a:r>
            <a:endParaRPr/>
          </a:p>
        </p:txBody>
      </p:sp>
      <p:sp>
        <p:nvSpPr>
          <p:cNvPr id="202" name="Google Shape;202;g2b1c52606ec_0_84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1c52606ec_0_90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Training and Education: ATT&amp;CK is also used as a training and education resource, helping to inform cybersecurity professionals about the latest adversary behaviors and enhance their ability to prepare and respond to cyber threats.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Open and Accessible: The framework is freely available and accessible, making it a widely used resource in the cybersecurity community for both private and public sector organizations.</a:t>
            </a:r>
            <a:endParaRPr/>
          </a:p>
        </p:txBody>
      </p:sp>
      <p:sp>
        <p:nvSpPr>
          <p:cNvPr id="209" name="Google Shape;209;g2b1c52606ec_0_90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2176669"/>
            <a:ext cx="10515600" cy="40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By the end of the course, students should: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the role of MITRE ATT&amp;CK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 about MITRE ATT&amp;CK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Being aware of OWASP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Time: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course: 3h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exercises: 1h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2" type="body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3SECU –Ecosystem</a:t>
            </a:r>
            <a:endParaRPr/>
          </a:p>
        </p:txBody>
      </p:sp>
      <p:sp>
        <p:nvSpPr>
          <p:cNvPr id="91" name="Google Shape;91;p2"/>
          <p:cNvSpPr txBox="1"/>
          <p:nvPr>
            <p:ph idx="3" type="body"/>
          </p:nvPr>
        </p:nvSpPr>
        <p:spPr>
          <a:xfrm>
            <a:off x="838200" y="1352782"/>
            <a:ext cx="10441597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 Objectives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1c52606ec_0_96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MITRE ATT&amp;CK has become a foundational element in cybersecurity, offering a structured and comprehensive approach to understanding and combating cyber threats.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It's integral for cybersecurity professionals in threat modeling, security analysis, and in developing effective defense strategies.</a:t>
            </a:r>
            <a:endParaRPr/>
          </a:p>
        </p:txBody>
      </p:sp>
      <p:sp>
        <p:nvSpPr>
          <p:cNvPr id="216" name="Google Shape;216;g2b1c52606ec_0_96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29a5f29c3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413" y="2215413"/>
            <a:ext cx="2427174" cy="24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9a5f29c3f5_0_0"/>
          <p:cNvSpPr txBox="1"/>
          <p:nvPr/>
        </p:nvSpPr>
        <p:spPr>
          <a:xfrm>
            <a:off x="4964200" y="4642575"/>
            <a:ext cx="245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2. OWASP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1bffaa02e_0_98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Open Worldwide Application Security Project (OWASP) is 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online community that produces freely-available articles,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methodologies, documentation, tools, and technologies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field of web application security.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“</a:t>
            </a:r>
            <a:endParaRPr/>
          </a:p>
        </p:txBody>
      </p:sp>
      <p:sp>
        <p:nvSpPr>
          <p:cNvPr id="236" name="Google Shape;236;g2b1bffaa02e_0_98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1c52606ec_0_131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OWASP is a well known group of volunteers that provides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publications around security, detection and mitigation.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We won't see here all the resources but only the main one !</a:t>
            </a:r>
            <a:endParaRPr/>
          </a:p>
        </p:txBody>
      </p:sp>
      <p:sp>
        <p:nvSpPr>
          <p:cNvPr id="243" name="Google Shape;243;g2b1c52606ec_0_131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1c52606ec_0_137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OWASP Software Assurance Maturity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provide an effective and measurable way for all types of organizations to analyze and improve their software security posture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core objective is to raise awareness and educate organizations on how to design, develop, and deploy secure software</a:t>
            </a:r>
            <a:endParaRPr/>
          </a:p>
        </p:txBody>
      </p:sp>
      <p:sp>
        <p:nvSpPr>
          <p:cNvPr id="250" name="Google Shape;250;g2b1c52606ec_0_137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1c52606ec_0_143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OWASP Development Guide: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provides practical guidance and includes J2EE, ASP.NET, and PHP code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covers an extensive array of application-level security issues, from SQL injection to phishing and credit card handling</a:t>
            </a:r>
            <a:endParaRPr/>
          </a:p>
        </p:txBody>
      </p:sp>
      <p:sp>
        <p:nvSpPr>
          <p:cNvPr id="257" name="Google Shape;257;g2b1c52606ec_0_143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c52606ec_0_149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OWASP Testing Guide: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includes a "best practice" penetration testing framework that users can implement in their own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provides a "low level" penetration testing guide that describes techniques for testing most common web application and web service security issues.</a:t>
            </a:r>
            <a:endParaRPr/>
          </a:p>
        </p:txBody>
      </p:sp>
      <p:sp>
        <p:nvSpPr>
          <p:cNvPr id="264" name="Google Shape;264;g2b1c52606ec_0_149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1c52606ec_0_155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OWASP Top 10 Incident Response Guidance: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provides a proactive approach to Incident Response planning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Webgoat: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deliberately insecure web application created by OWASP as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 for secure programming practices.</a:t>
            </a:r>
            <a:endParaRPr/>
          </a:p>
        </p:txBody>
      </p:sp>
      <p:sp>
        <p:nvSpPr>
          <p:cNvPr id="271" name="Google Shape;271;g2b1c52606ec_0_155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1c52606ec_0_161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As you can see, the OWASP provides a lot of resources and material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around security, for a large audience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From engineer to manager and business owners, there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explanations and documents about security accessible to all.</a:t>
            </a:r>
            <a:endParaRPr/>
          </a:p>
        </p:txBody>
      </p:sp>
      <p:sp>
        <p:nvSpPr>
          <p:cNvPr id="278" name="Google Shape;278;g2b1c52606ec_0_161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" type="body"/>
          </p:nvPr>
        </p:nvSpPr>
        <p:spPr>
          <a:xfrm>
            <a:off x="831850" y="396327"/>
            <a:ext cx="10688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844550" y="2559496"/>
            <a:ext cx="10688150" cy="3560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/>
              <a:t>MITRE ATT&amp;CK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/>
              <a:t>OWASP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1c52606ec_0_167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In the next chapter we will focus on the most known publication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OWASP, the OWASP Top 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This Top 10 references since 2003 - and is updated regularly -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principal security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publication is well known and used as reference by other groups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like MITRE, but also states funded organization like the FTC (Federal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Trade Commission - USA) or the ANSSI (Autorité Nationale en matière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de Sécurité et de défense des Systèmes d'Information - France)</a:t>
            </a:r>
            <a:endParaRPr/>
          </a:p>
        </p:txBody>
      </p:sp>
      <p:sp>
        <p:nvSpPr>
          <p:cNvPr id="285" name="Google Shape;285;g2b1c52606ec_0_167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OWASP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29a5f29c3f5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413" y="2215413"/>
            <a:ext cx="2427174" cy="24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9a5f29c3f5_0_296"/>
          <p:cNvSpPr txBox="1"/>
          <p:nvPr/>
        </p:nvSpPr>
        <p:spPr>
          <a:xfrm>
            <a:off x="4964200" y="4642575"/>
            <a:ext cx="2454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7"/>
          <p:cNvSpPr txBox="1"/>
          <p:nvPr>
            <p:ph idx="1" type="body"/>
          </p:nvPr>
        </p:nvSpPr>
        <p:spPr>
          <a:xfrm>
            <a:off x="838199" y="365126"/>
            <a:ext cx="10515599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844550" y="1786740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1. MITRE ATT&amp;CK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bffaa02e_0_6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SOC teams don't "invente" security, they rely on the work being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done by other teams, by the community.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that, SOC teams use and follow some standards, the 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principals being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MITRE ATT&amp;CK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OWASP</a:t>
            </a:r>
            <a:endParaRPr/>
          </a:p>
        </p:txBody>
      </p:sp>
      <p:sp>
        <p:nvSpPr>
          <p:cNvPr id="111" name="Google Shape;111;g2b1bffaa02e_0_6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	MITRE ATT&amp;CK® is a globally-accessible knowledge base of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adversary tactics and techniques based on real-world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observations.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“</a:t>
            </a:r>
            <a:endParaRPr/>
          </a:p>
        </p:txBody>
      </p:sp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838200" y="384352"/>
            <a:ext cx="10508974" cy="5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c52606ec_0_9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ATT&amp;CK knowledge base is used as a foundation for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development of specific threat models and methodologies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private sector, in government, and in the cybersecurity product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service community.</a:t>
            </a:r>
            <a:endParaRPr/>
          </a:p>
        </p:txBody>
      </p:sp>
      <p:sp>
        <p:nvSpPr>
          <p:cNvPr id="125" name="Google Shape;125;g2b1c52606ec_0_9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c52606ec_0_15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a more global note, what is MITRE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MITRE ATT&amp;CK stands for MITRE Adversarial Tactics, Techniques,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Common Knowledge (ATT&amp;CK).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MITRE ATT&amp;CK framework is a curated knowledge base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model for cyber adversary behavior, reflecting the various phases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 adversary's attack lifecycle and the platforms they are known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target.</a:t>
            </a:r>
            <a:endParaRPr/>
          </a:p>
        </p:txBody>
      </p:sp>
      <p:sp>
        <p:nvSpPr>
          <p:cNvPr id="132" name="Google Shape;132;g2b1c52606ec_0_15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c52606ec_0_21"/>
          <p:cNvSpPr txBox="1"/>
          <p:nvPr>
            <p:ph idx="1" type="body"/>
          </p:nvPr>
        </p:nvSpPr>
        <p:spPr>
          <a:xfrm>
            <a:off x="838200" y="1572648"/>
            <a:ext cx="10515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framework is meant to be more than a collection of data: it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intended to be used as a tool to strengthen an organization's security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posture</a:t>
            </a:r>
            <a:endParaRPr/>
          </a:p>
        </p:txBody>
      </p:sp>
      <p:sp>
        <p:nvSpPr>
          <p:cNvPr id="139" name="Google Shape;139;g2b1c52606ec_0_21"/>
          <p:cNvSpPr txBox="1"/>
          <p:nvPr>
            <p:ph idx="2" type="body"/>
          </p:nvPr>
        </p:nvSpPr>
        <p:spPr>
          <a:xfrm>
            <a:off x="838200" y="384352"/>
            <a:ext cx="105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MITRE ATT&amp;CK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2023-09-21T14:17:13Z</dcterms:created>
  <dc:creator>Draltan Marin</dc:creator>
</cp:coreProperties>
</file>