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45" roundtripDataSignature="AMtx7mhFXXU2gfwPmeekNpI8ExDI+IhBB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23" Type="http://schemas.openxmlformats.org/officeDocument/2006/relationships/slide" Target="slides/slide18.xml"/><Relationship Id="rId45" Type="http://customschemas.google.com/relationships/presentationmetadata" Target="meta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9" name="Google Shape;79;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0" name="Google Shape;80;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b1c7e19b2a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2" name="Google Shape;142;g2b1c7e19b2a_0_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3" name="Google Shape;143;g2b1c7e19b2a_0_2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b1c7e19b2a_0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9" name="Google Shape;149;g2b1c7e19b2a_0_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0" name="Google Shape;150;g2b1c7e19b2a_0_2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b1c7e19b2a_0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6" name="Google Shape;156;g2b1c7e19b2a_0_3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7" name="Google Shape;157;g2b1c7e19b2a_0_3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b1c7e19b2a_0_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3" name="Google Shape;163;g2b1c7e19b2a_0_4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4" name="Google Shape;164;g2b1c7e19b2a_0_4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b1c7e19b2a_0_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0" name="Google Shape;170;g2b1c7e19b2a_0_4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1" name="Google Shape;171;g2b1c7e19b2a_0_4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b1c7e19b2a_0_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7" name="Google Shape;177;g2b1c7e19b2a_0_5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8" name="Google Shape;178;g2b1c7e19b2a_0_5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b1c7e19b2a_0_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4" name="Google Shape;184;g2b1c7e19b2a_0_5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5" name="Google Shape;185;g2b1c7e19b2a_0_5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b1c7e19b2a_0_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1" name="Google Shape;191;g2b1c7e19b2a_0_6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2" name="Google Shape;192;g2b1c7e19b2a_0_6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b1c7e19b2a_0_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8" name="Google Shape;198;g2b1c7e19b2a_0_7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9" name="Google Shape;199;g2b1c7e19b2a_0_7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b1c7e19b2a_0_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5" name="Google Shape;205;g2b1c7e19b2a_0_8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6" name="Google Shape;206;g2b1c7e19b2a_0_8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 name="Google Shape;87;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b1c7e19b2a_0_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2" name="Google Shape;212;g2b1c7e19b2a_0_9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3" name="Google Shape;213;g2b1c7e19b2a_0_9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b1c7e19b2a_0_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9" name="Google Shape;219;g2b1c7e19b2a_0_9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0" name="Google Shape;220;g2b1c7e19b2a_0_9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b1c7e19b2a_0_1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6" name="Google Shape;226;g2b1c7e19b2a_0_10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7" name="Google Shape;227;g2b1c7e19b2a_0_10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b1c7e19b2a_0_1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3" name="Google Shape;233;g2b1c7e19b2a_0_1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4" name="Google Shape;234;g2b1c7e19b2a_0_1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b1c7e19b2a_0_1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0" name="Google Shape;240;g2b1c7e19b2a_0_1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1" name="Google Shape;241;g2b1c7e19b2a_0_12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9a5f29c3f5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7" name="Google Shape;247;g29a5f29c3f5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8" name="Google Shape;248;g29a5f29c3f5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4" name="Google Shape;254;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5" name="Google Shape;255;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b1bffaa02e_0_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0" name="Google Shape;260;g2b1bffaa02e_0_9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1" name="Google Shape;261;g2b1bffaa02e_0_9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b1c7e19b2a_0_1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7" name="Google Shape;267;g2b1c7e19b2a_0_14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8" name="Google Shape;268;g2b1c7e19b2a_0_14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b1c7e19b2a_0_1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4" name="Google Shape;274;g2b1c7e19b2a_0_14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5" name="Google Shape;275;g2b1c7e19b2a_0_14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 name="Google Shape;94;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5" name="Google Shape;95;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b1c7e19b2a_0_1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1" name="Google Shape;281;g2b1c7e19b2a_0_15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2" name="Google Shape;282;g2b1c7e19b2a_0_15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b1c7e19b2a_0_1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8" name="Google Shape;288;g2b1c7e19b2a_0_16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9" name="Google Shape;289;g2b1c7e19b2a_0_16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b1c7e19b2a_0_1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5" name="Google Shape;295;g2b1c7e19b2a_0_16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6" name="Google Shape;296;g2b1c7e19b2a_0_16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b1c7e19b2a_0_1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2" name="Google Shape;302;g2b1c7e19b2a_0_17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3" name="Google Shape;303;g2b1c7e19b2a_0_17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b1c7e19b2a_0_1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9" name="Google Shape;309;g2b1c7e19b2a_0_18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0" name="Google Shape;310;g2b1c7e19b2a_0_18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b1c7e19b2a_0_1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6" name="Google Shape;316;g2b1c7e19b2a_0_19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7" name="Google Shape;317;g2b1c7e19b2a_0_19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b1c7e19b2a_0_1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3" name="Google Shape;323;g2b1c7e19b2a_0_19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4" name="Google Shape;324;g2b1c7e19b2a_0_19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9a5f29c3f5_0_2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0" name="Google Shape;330;g29a5f29c3f5_0_29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1" name="Google Shape;331;g29a5f29c3f5_0_29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7" name="Google Shape;337;p7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8" name="Google Shape;338;p7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3" name="Google Shape;343;p7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4" name="Google Shape;344;p7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1" name="Google Shape;101;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2" name="Google Shape;102;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b1bffaa02e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7" name="Google Shape;107;g2b1bffaa02e_0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8" name="Google Shape;108;g2b1bffaa02e_0_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4" name="Google Shape;114;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5" name="Google Shape;115;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b1c7e19b2a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 name="Google Shape;121;g2b1c7e19b2a_0_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2" name="Google Shape;122;g2b1c7e19b2a_0_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b1c7e19b2a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g2b1c7e19b2a_0_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9" name="Google Shape;129;g2b1c7e19b2a_0_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b1c7e19b2a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 name="Google Shape;135;g2b1c7e19b2a_0_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6" name="Google Shape;136;g2b1c7e19b2a_0_1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cture title" type="title">
  <p:cSld name="TITLE">
    <p:bg>
      <p:bgPr>
        <a:solidFill>
          <a:srgbClr val="3D2683"/>
        </a:solidFill>
      </p:bgPr>
    </p:bg>
    <p:spTree>
      <p:nvGrpSpPr>
        <p:cNvPr id="15" name="Shape 15"/>
        <p:cNvGrpSpPr/>
        <p:nvPr/>
      </p:nvGrpSpPr>
      <p:grpSpPr>
        <a:xfrm>
          <a:off x="0" y="0"/>
          <a:ext cx="0" cy="0"/>
          <a:chOff x="0" y="0"/>
          <a:chExt cx="0" cy="0"/>
        </a:xfrm>
      </p:grpSpPr>
      <p:sp>
        <p:nvSpPr>
          <p:cNvPr id="16" name="Google Shape;16;p8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6000"/>
              <a:buFont typeface="Calibri"/>
              <a:buNone/>
              <a:defRPr sz="6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8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2400"/>
              <a:buNone/>
              <a:defRPr sz="24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18" name="Google Shape;18;p80"/>
          <p:cNvPicPr preferRelativeResize="0"/>
          <p:nvPr/>
        </p:nvPicPr>
        <p:blipFill rotWithShape="1">
          <a:blip r:embed="rId2">
            <a:alphaModFix/>
          </a:blip>
          <a:srcRect b="0" l="0" r="0" t="0"/>
          <a:stretch/>
        </p:blipFill>
        <p:spPr>
          <a:xfrm>
            <a:off x="10753200" y="5454000"/>
            <a:ext cx="1080000" cy="1080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slide - empty">
  <p:cSld name="Chapter slide - empty">
    <p:spTree>
      <p:nvGrpSpPr>
        <p:cNvPr id="65" name="Shape 65"/>
        <p:cNvGrpSpPr/>
        <p:nvPr/>
      </p:nvGrpSpPr>
      <p:grpSpPr>
        <a:xfrm>
          <a:off x="0" y="0"/>
          <a:ext cx="0" cy="0"/>
          <a:chOff x="0" y="0"/>
          <a:chExt cx="0" cy="0"/>
        </a:xfrm>
      </p:grpSpPr>
      <p:sp>
        <p:nvSpPr>
          <p:cNvPr id="66" name="Google Shape;66;p8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8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8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Le Groupe IONIS renforce son leadership dans les formations tech avec la  reprise de Supinfo - Newsroom IONIS Group" id="69" name="Google Shape;69;p88"/>
          <p:cNvPicPr preferRelativeResize="0"/>
          <p:nvPr/>
        </p:nvPicPr>
        <p:blipFill rotWithShape="1">
          <a:blip r:embed="rId2">
            <a:alphaModFix/>
          </a:blip>
          <a:srcRect b="0" l="0" r="0" t="0"/>
          <a:stretch/>
        </p:blipFill>
        <p:spPr>
          <a:xfrm>
            <a:off x="11245262" y="186359"/>
            <a:ext cx="757859" cy="757859"/>
          </a:xfrm>
          <a:prstGeom prst="rect">
            <a:avLst/>
          </a:prstGeom>
          <a:noFill/>
          <a:ln>
            <a:noFill/>
          </a:ln>
        </p:spPr>
      </p:pic>
      <p:sp>
        <p:nvSpPr>
          <p:cNvPr id="70" name="Google Shape;70;p88"/>
          <p:cNvSpPr txBox="1"/>
          <p:nvPr>
            <p:ph idx="1" type="body"/>
          </p:nvPr>
        </p:nvSpPr>
        <p:spPr>
          <a:xfrm>
            <a:off x="838200" y="384352"/>
            <a:ext cx="10508974" cy="56927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3200"/>
              <a:buNone/>
              <a:defRPr sz="3200">
                <a:latin typeface="Calibri"/>
                <a:ea typeface="Calibri"/>
                <a:cs typeface="Calibri"/>
                <a:sym typeface="Calibri"/>
              </a:defRPr>
            </a:lvl1pPr>
            <a:lvl2pPr indent="-431800" lvl="1" marL="914400" algn="l">
              <a:lnSpc>
                <a:spcPct val="90000"/>
              </a:lnSpc>
              <a:spcBef>
                <a:spcPts val="500"/>
              </a:spcBef>
              <a:spcAft>
                <a:spcPts val="0"/>
              </a:spcAft>
              <a:buClr>
                <a:schemeClr val="dk1"/>
              </a:buClr>
              <a:buSzPts val="3200"/>
              <a:buChar char="•"/>
              <a:defRPr sz="3200"/>
            </a:lvl2pPr>
            <a:lvl3pPr indent="-406400" lvl="2" marL="1371600" algn="l">
              <a:lnSpc>
                <a:spcPct val="90000"/>
              </a:lnSpc>
              <a:spcBef>
                <a:spcPts val="500"/>
              </a:spcBef>
              <a:spcAft>
                <a:spcPts val="0"/>
              </a:spcAft>
              <a:buClr>
                <a:schemeClr val="dk1"/>
              </a:buClr>
              <a:buSzPts val="2800"/>
              <a:buChar char="•"/>
              <a:defRPr sz="2800"/>
            </a:lvl3pPr>
            <a:lvl4pPr indent="-381000" lvl="3" marL="1828800" algn="l">
              <a:lnSpc>
                <a:spcPct val="90000"/>
              </a:lnSpc>
              <a:spcBef>
                <a:spcPts val="500"/>
              </a:spcBef>
              <a:spcAft>
                <a:spcPts val="0"/>
              </a:spcAft>
              <a:buClr>
                <a:schemeClr val="dk1"/>
              </a:buClr>
              <a:buSzPts val="2400"/>
              <a:buChar char="•"/>
              <a:defRPr sz="2400"/>
            </a:lvl4pPr>
            <a:lvl5pPr indent="-381000" lvl="4" marL="2286000" algn="l">
              <a:lnSpc>
                <a:spcPct val="90000"/>
              </a:lnSpc>
              <a:spcBef>
                <a:spcPts val="500"/>
              </a:spcBef>
              <a:spcAft>
                <a:spcPts val="0"/>
              </a:spcAft>
              <a:buClr>
                <a:schemeClr val="dk1"/>
              </a:buClr>
              <a:buSzPts val="2400"/>
              <a:buChar char="•"/>
              <a:defRPr sz="2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88"/>
          <p:cNvSpPr txBox="1"/>
          <p:nvPr>
            <p:ph idx="2" type="body"/>
          </p:nvPr>
        </p:nvSpPr>
        <p:spPr>
          <a:xfrm>
            <a:off x="838200" y="1352782"/>
            <a:ext cx="10441597" cy="424732"/>
          </a:xfrm>
          <a:prstGeom prst="rect">
            <a:avLst/>
          </a:prstGeom>
          <a:noFill/>
          <a:ln>
            <a:noFill/>
          </a:ln>
        </p:spPr>
        <p:txBody>
          <a:bodyPr anchorCtr="0" anchor="t" bIns="45700" lIns="91425" spcFirstLastPara="1" rIns="91425" wrap="square" tIns="45700">
            <a:spAutoFit/>
          </a:bodyPr>
          <a:lstStyle>
            <a:lvl1pPr indent="-228600" lvl="0" marL="457200" algn="l">
              <a:lnSpc>
                <a:spcPct val="90000"/>
              </a:lnSpc>
              <a:spcBef>
                <a:spcPts val="1000"/>
              </a:spcBef>
              <a:spcAft>
                <a:spcPts val="0"/>
              </a:spcAft>
              <a:buClr>
                <a:schemeClr val="dk1"/>
              </a:buClr>
              <a:buSzPts val="2400"/>
              <a:buNone/>
              <a:defRPr b="1" sz="24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ty" type="blank">
  <p:cSld name="BLANK">
    <p:spTree>
      <p:nvGrpSpPr>
        <p:cNvPr id="72" name="Shape 72"/>
        <p:cNvGrpSpPr/>
        <p:nvPr/>
      </p:nvGrpSpPr>
      <p:grpSpPr>
        <a:xfrm>
          <a:off x="0" y="0"/>
          <a:ext cx="0" cy="0"/>
          <a:chOff x="0" y="0"/>
          <a:chExt cx="0" cy="0"/>
        </a:xfrm>
      </p:grpSpPr>
      <p:sp>
        <p:nvSpPr>
          <p:cNvPr id="73" name="Google Shape;73;p8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8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8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Le Groupe IONIS renforce son leadership dans les formations tech avec la  reprise de Supinfo - Newsroom IONIS Group" id="76" name="Google Shape;76;p89"/>
          <p:cNvPicPr preferRelativeResize="0"/>
          <p:nvPr/>
        </p:nvPicPr>
        <p:blipFill rotWithShape="1">
          <a:blip r:embed="rId2">
            <a:alphaModFix/>
          </a:blip>
          <a:srcRect b="0" l="0" r="0" t="0"/>
          <a:stretch/>
        </p:blipFill>
        <p:spPr>
          <a:xfrm>
            <a:off x="11245262" y="186359"/>
            <a:ext cx="757859" cy="75785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slide">
  <p:cSld name="Chapter slide">
    <p:spTree>
      <p:nvGrpSpPr>
        <p:cNvPr id="19" name="Shape 19"/>
        <p:cNvGrpSpPr/>
        <p:nvPr/>
      </p:nvGrpSpPr>
      <p:grpSpPr>
        <a:xfrm>
          <a:off x="0" y="0"/>
          <a:ext cx="0" cy="0"/>
          <a:chOff x="0" y="0"/>
          <a:chExt cx="0" cy="0"/>
        </a:xfrm>
      </p:grpSpPr>
      <p:sp>
        <p:nvSpPr>
          <p:cNvPr id="20" name="Google Shape;20;p81"/>
          <p:cNvSpPr txBox="1"/>
          <p:nvPr>
            <p:ph idx="1" type="body"/>
          </p:nvPr>
        </p:nvSpPr>
        <p:spPr>
          <a:xfrm>
            <a:off x="838200" y="2176669"/>
            <a:ext cx="10515600" cy="400029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 name="Google Shape;21;p8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8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8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Le Groupe IONIS renforce son leadership dans les formations tech avec la  reprise de Supinfo - Newsroom IONIS Group" id="24" name="Google Shape;24;p81"/>
          <p:cNvPicPr preferRelativeResize="0"/>
          <p:nvPr/>
        </p:nvPicPr>
        <p:blipFill rotWithShape="1">
          <a:blip r:embed="rId2">
            <a:alphaModFix/>
          </a:blip>
          <a:srcRect b="0" l="0" r="0" t="0"/>
          <a:stretch/>
        </p:blipFill>
        <p:spPr>
          <a:xfrm>
            <a:off x="11245262" y="186359"/>
            <a:ext cx="757859" cy="757859"/>
          </a:xfrm>
          <a:prstGeom prst="rect">
            <a:avLst/>
          </a:prstGeom>
          <a:noFill/>
          <a:ln>
            <a:noFill/>
          </a:ln>
        </p:spPr>
      </p:pic>
      <p:sp>
        <p:nvSpPr>
          <p:cNvPr id="25" name="Google Shape;25;p81"/>
          <p:cNvSpPr txBox="1"/>
          <p:nvPr>
            <p:ph idx="2" type="body"/>
          </p:nvPr>
        </p:nvSpPr>
        <p:spPr>
          <a:xfrm>
            <a:off x="838200" y="384352"/>
            <a:ext cx="10508974" cy="56927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3200"/>
              <a:buNone/>
              <a:defRPr sz="3200">
                <a:latin typeface="Calibri"/>
                <a:ea typeface="Calibri"/>
                <a:cs typeface="Calibri"/>
                <a:sym typeface="Calibri"/>
              </a:defRPr>
            </a:lvl1pPr>
            <a:lvl2pPr indent="-431800" lvl="1" marL="914400" algn="l">
              <a:lnSpc>
                <a:spcPct val="90000"/>
              </a:lnSpc>
              <a:spcBef>
                <a:spcPts val="500"/>
              </a:spcBef>
              <a:spcAft>
                <a:spcPts val="0"/>
              </a:spcAft>
              <a:buClr>
                <a:schemeClr val="dk1"/>
              </a:buClr>
              <a:buSzPts val="3200"/>
              <a:buChar char="•"/>
              <a:defRPr sz="3200"/>
            </a:lvl2pPr>
            <a:lvl3pPr indent="-406400" lvl="2" marL="1371600" algn="l">
              <a:lnSpc>
                <a:spcPct val="90000"/>
              </a:lnSpc>
              <a:spcBef>
                <a:spcPts val="500"/>
              </a:spcBef>
              <a:spcAft>
                <a:spcPts val="0"/>
              </a:spcAft>
              <a:buClr>
                <a:schemeClr val="dk1"/>
              </a:buClr>
              <a:buSzPts val="2800"/>
              <a:buChar char="•"/>
              <a:defRPr sz="2800"/>
            </a:lvl3pPr>
            <a:lvl4pPr indent="-381000" lvl="3" marL="1828800" algn="l">
              <a:lnSpc>
                <a:spcPct val="90000"/>
              </a:lnSpc>
              <a:spcBef>
                <a:spcPts val="500"/>
              </a:spcBef>
              <a:spcAft>
                <a:spcPts val="0"/>
              </a:spcAft>
              <a:buClr>
                <a:schemeClr val="dk1"/>
              </a:buClr>
              <a:buSzPts val="2400"/>
              <a:buChar char="•"/>
              <a:defRPr sz="2400"/>
            </a:lvl4pPr>
            <a:lvl5pPr indent="-381000" lvl="4" marL="2286000" algn="l">
              <a:lnSpc>
                <a:spcPct val="90000"/>
              </a:lnSpc>
              <a:spcBef>
                <a:spcPts val="500"/>
              </a:spcBef>
              <a:spcAft>
                <a:spcPts val="0"/>
              </a:spcAft>
              <a:buClr>
                <a:schemeClr val="dk1"/>
              </a:buClr>
              <a:buSzPts val="2400"/>
              <a:buChar char="•"/>
              <a:defRPr sz="2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81"/>
          <p:cNvSpPr txBox="1"/>
          <p:nvPr>
            <p:ph idx="3" type="body"/>
          </p:nvPr>
        </p:nvSpPr>
        <p:spPr>
          <a:xfrm>
            <a:off x="838200" y="1352782"/>
            <a:ext cx="10441597" cy="424732"/>
          </a:xfrm>
          <a:prstGeom prst="rect">
            <a:avLst/>
          </a:prstGeom>
          <a:noFill/>
          <a:ln>
            <a:noFill/>
          </a:ln>
        </p:spPr>
        <p:txBody>
          <a:bodyPr anchorCtr="0" anchor="t" bIns="45700" lIns="91425" spcFirstLastPara="1" rIns="91425" wrap="square" tIns="45700">
            <a:spAutoFit/>
          </a:bodyPr>
          <a:lstStyle>
            <a:lvl1pPr indent="-228600" lvl="0" marL="457200" algn="l">
              <a:lnSpc>
                <a:spcPct val="90000"/>
              </a:lnSpc>
              <a:spcBef>
                <a:spcPts val="1000"/>
              </a:spcBef>
              <a:spcAft>
                <a:spcPts val="0"/>
              </a:spcAft>
              <a:buClr>
                <a:schemeClr val="dk1"/>
              </a:buClr>
              <a:buSzPts val="2400"/>
              <a:buNone/>
              <a:defRPr b="1" sz="24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ary">
  <p:cSld name="Summary">
    <p:bg>
      <p:bgPr>
        <a:solidFill>
          <a:srgbClr val="3D2683"/>
        </a:solidFill>
      </p:bgPr>
    </p:bg>
    <p:spTree>
      <p:nvGrpSpPr>
        <p:cNvPr id="27" name="Shape 27"/>
        <p:cNvGrpSpPr/>
        <p:nvPr/>
      </p:nvGrpSpPr>
      <p:grpSpPr>
        <a:xfrm>
          <a:off x="0" y="0"/>
          <a:ext cx="0" cy="0"/>
          <a:chOff x="0" y="0"/>
          <a:chExt cx="0" cy="0"/>
        </a:xfrm>
      </p:grpSpPr>
      <p:pic>
        <p:nvPicPr>
          <p:cNvPr descr="Menu avec un remplissage uni" id="28" name="Google Shape;28;p82"/>
          <p:cNvPicPr preferRelativeResize="0"/>
          <p:nvPr/>
        </p:nvPicPr>
        <p:blipFill rotWithShape="1">
          <a:blip r:embed="rId2">
            <a:alphaModFix/>
          </a:blip>
          <a:srcRect b="0" l="0" r="0" t="0"/>
          <a:stretch/>
        </p:blipFill>
        <p:spPr>
          <a:xfrm>
            <a:off x="10440000" y="5040000"/>
            <a:ext cx="1080000" cy="1080000"/>
          </a:xfrm>
          <a:prstGeom prst="rect">
            <a:avLst/>
          </a:prstGeom>
          <a:noFill/>
          <a:ln>
            <a:noFill/>
          </a:ln>
        </p:spPr>
      </p:pic>
      <p:sp>
        <p:nvSpPr>
          <p:cNvPr id="29" name="Google Shape;29;p82"/>
          <p:cNvSpPr txBox="1"/>
          <p:nvPr>
            <p:ph idx="1" type="body"/>
          </p:nvPr>
        </p:nvSpPr>
        <p:spPr>
          <a:xfrm>
            <a:off x="831850" y="396327"/>
            <a:ext cx="10688150" cy="914400"/>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lt1"/>
              </a:buClr>
              <a:buSzPts val="3200"/>
              <a:buChar char="•"/>
              <a:defRPr i="1" sz="3200">
                <a:solidFill>
                  <a:schemeClr val="lt1"/>
                </a:solidFill>
                <a:latin typeface="Calibri"/>
                <a:ea typeface="Calibri"/>
                <a:cs typeface="Calibri"/>
                <a:sym typeface="Calibri"/>
              </a:defRPr>
            </a:lvl1pPr>
            <a:lvl2pPr indent="-342900" lvl="1" marL="914400" algn="l">
              <a:lnSpc>
                <a:spcPct val="90000"/>
              </a:lnSpc>
              <a:spcBef>
                <a:spcPts val="500"/>
              </a:spcBef>
              <a:spcAft>
                <a:spcPts val="0"/>
              </a:spcAft>
              <a:buClr>
                <a:schemeClr val="dk1"/>
              </a:buClr>
              <a:buSzPts val="1800"/>
              <a:buChar char="•"/>
              <a:defRPr sz="1800"/>
            </a:lvl2pPr>
            <a:lvl3pPr indent="-342900" lvl="2" marL="1371600" algn="l">
              <a:lnSpc>
                <a:spcPct val="90000"/>
              </a:lnSpc>
              <a:spcBef>
                <a:spcPts val="500"/>
              </a:spcBef>
              <a:spcAft>
                <a:spcPts val="0"/>
              </a:spcAft>
              <a:buClr>
                <a:schemeClr val="dk1"/>
              </a:buClr>
              <a:buSzPts val="1800"/>
              <a:buChar char="•"/>
              <a:defRPr sz="1800"/>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82"/>
          <p:cNvSpPr txBox="1"/>
          <p:nvPr>
            <p:ph idx="2" type="body"/>
          </p:nvPr>
        </p:nvSpPr>
        <p:spPr>
          <a:xfrm>
            <a:off x="844550" y="2559496"/>
            <a:ext cx="10688150" cy="3560504"/>
          </a:xfrm>
          <a:prstGeom prst="rect">
            <a:avLst/>
          </a:prstGeom>
          <a:noFill/>
          <a:ln>
            <a:noFill/>
          </a:ln>
        </p:spPr>
        <p:txBody>
          <a:bodyPr anchorCtr="0" anchor="t" bIns="45700" lIns="91425" spcFirstLastPara="1" rIns="91425" wrap="square" tIns="45700">
            <a:normAutofit/>
          </a:bodyPr>
          <a:lstStyle>
            <a:lvl1pPr indent="-457200" lvl="0" marL="457200" algn="l">
              <a:lnSpc>
                <a:spcPct val="90000"/>
              </a:lnSpc>
              <a:spcBef>
                <a:spcPts val="1000"/>
              </a:spcBef>
              <a:spcAft>
                <a:spcPts val="0"/>
              </a:spcAft>
              <a:buClr>
                <a:schemeClr val="lt1"/>
              </a:buClr>
              <a:buSzPts val="3600"/>
              <a:buChar char="•"/>
              <a:defRPr sz="3600">
                <a:solidFill>
                  <a:schemeClr val="lt1"/>
                </a:solidFill>
                <a:latin typeface="Calibri"/>
                <a:ea typeface="Calibri"/>
                <a:cs typeface="Calibri"/>
                <a:sym typeface="Calibri"/>
              </a:defRPr>
            </a:lvl1pPr>
            <a:lvl2pPr indent="-342900" lvl="1" marL="914400" algn="l">
              <a:lnSpc>
                <a:spcPct val="90000"/>
              </a:lnSpc>
              <a:spcBef>
                <a:spcPts val="500"/>
              </a:spcBef>
              <a:spcAft>
                <a:spcPts val="0"/>
              </a:spcAft>
              <a:buClr>
                <a:schemeClr val="lt1"/>
              </a:buClr>
              <a:buSzPts val="1800"/>
              <a:buChar char="•"/>
              <a:defRPr sz="1800">
                <a:solidFill>
                  <a:schemeClr val="lt1"/>
                </a:solidFill>
              </a:defRPr>
            </a:lvl2pPr>
            <a:lvl3pPr indent="-342900" lvl="2" marL="1371600" algn="l">
              <a:lnSpc>
                <a:spcPct val="90000"/>
              </a:lnSpc>
              <a:spcBef>
                <a:spcPts val="500"/>
              </a:spcBef>
              <a:spcAft>
                <a:spcPts val="0"/>
              </a:spcAft>
              <a:buClr>
                <a:schemeClr val="lt1"/>
              </a:buClr>
              <a:buSzPts val="1800"/>
              <a:buChar char="•"/>
              <a:defRPr sz="1800">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title">
  <p:cSld name="Chapter title">
    <p:bg>
      <p:bgPr>
        <a:solidFill>
          <a:srgbClr val="3D2683"/>
        </a:solidFill>
      </p:bgPr>
    </p:bg>
    <p:spTree>
      <p:nvGrpSpPr>
        <p:cNvPr id="31" name="Shape 31"/>
        <p:cNvGrpSpPr/>
        <p:nvPr/>
      </p:nvGrpSpPr>
      <p:grpSpPr>
        <a:xfrm>
          <a:off x="0" y="0"/>
          <a:ext cx="0" cy="0"/>
          <a:chOff x="0" y="0"/>
          <a:chExt cx="0" cy="0"/>
        </a:xfrm>
      </p:grpSpPr>
      <p:sp>
        <p:nvSpPr>
          <p:cNvPr id="32" name="Google Shape;32;p83"/>
          <p:cNvSpPr txBox="1"/>
          <p:nvPr>
            <p:ph idx="1" type="body"/>
          </p:nvPr>
        </p:nvSpPr>
        <p:spPr>
          <a:xfrm>
            <a:off x="844550" y="1786740"/>
            <a:ext cx="10515600" cy="28512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5400"/>
              <a:buNone/>
              <a:defRPr sz="5400">
                <a:solidFill>
                  <a:schemeClr val="lt1"/>
                </a:solidFill>
                <a:latin typeface="Calibri"/>
                <a:ea typeface="Calibri"/>
                <a:cs typeface="Calibri"/>
                <a:sym typeface="Calibri"/>
              </a:defRPr>
            </a:lvl1pPr>
            <a:lvl2pPr indent="-406400" lvl="1" marL="914400" algn="l">
              <a:lnSpc>
                <a:spcPct val="90000"/>
              </a:lnSpc>
              <a:spcBef>
                <a:spcPts val="500"/>
              </a:spcBef>
              <a:spcAft>
                <a:spcPts val="0"/>
              </a:spcAft>
              <a:buClr>
                <a:schemeClr val="lt1"/>
              </a:buClr>
              <a:buSzPts val="2800"/>
              <a:buChar char="•"/>
              <a:defRPr sz="2800">
                <a:solidFill>
                  <a:schemeClr val="lt1"/>
                </a:solidFill>
              </a:defRPr>
            </a:lvl2pPr>
            <a:lvl3pPr indent="-342900" lvl="2" marL="1371600" algn="l">
              <a:lnSpc>
                <a:spcPct val="90000"/>
              </a:lnSpc>
              <a:spcBef>
                <a:spcPts val="500"/>
              </a:spcBef>
              <a:spcAft>
                <a:spcPts val="0"/>
              </a:spcAft>
              <a:buClr>
                <a:schemeClr val="lt1"/>
              </a:buClr>
              <a:buSzPts val="1800"/>
              <a:buChar char="•"/>
              <a:defRPr sz="1800">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questions">
  <p:cSld name="Chapter questions">
    <p:bg>
      <p:bgPr>
        <a:solidFill>
          <a:srgbClr val="3D2683"/>
        </a:solidFill>
      </p:bgPr>
    </p:bg>
    <p:spTree>
      <p:nvGrpSpPr>
        <p:cNvPr id="33" name="Shape 33"/>
        <p:cNvGrpSpPr/>
        <p:nvPr/>
      </p:nvGrpSpPr>
      <p:grpSpPr>
        <a:xfrm>
          <a:off x="0" y="0"/>
          <a:ext cx="0" cy="0"/>
          <a:chOff x="0" y="0"/>
          <a:chExt cx="0" cy="0"/>
        </a:xfrm>
      </p:grpSpPr>
      <p:pic>
        <p:nvPicPr>
          <p:cNvPr descr="Questions avec un remplissage uni" id="34" name="Google Shape;34;p86"/>
          <p:cNvPicPr preferRelativeResize="0"/>
          <p:nvPr/>
        </p:nvPicPr>
        <p:blipFill rotWithShape="1">
          <a:blip r:embed="rId2">
            <a:alphaModFix/>
          </a:blip>
          <a:srcRect b="0" l="0" r="0" t="0"/>
          <a:stretch/>
        </p:blipFill>
        <p:spPr>
          <a:xfrm>
            <a:off x="4656000" y="1989000"/>
            <a:ext cx="2880000" cy="2880000"/>
          </a:xfrm>
          <a:prstGeom prst="rect">
            <a:avLst/>
          </a:prstGeom>
          <a:noFill/>
          <a:ln>
            <a:noFill/>
          </a:ln>
        </p:spPr>
      </p:pic>
      <p:sp>
        <p:nvSpPr>
          <p:cNvPr id="35" name="Google Shape;35;p86"/>
          <p:cNvSpPr txBox="1"/>
          <p:nvPr>
            <p:ph idx="1" type="body"/>
          </p:nvPr>
        </p:nvSpPr>
        <p:spPr>
          <a:xfrm>
            <a:off x="838199" y="365126"/>
            <a:ext cx="10515599" cy="579092"/>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lt1"/>
              </a:buClr>
              <a:buSzPts val="3200"/>
              <a:buChar char="•"/>
              <a:defRPr sz="3200">
                <a:solidFill>
                  <a:schemeClr val="lt1"/>
                </a:solidFill>
                <a:latin typeface="Calibri"/>
                <a:ea typeface="Calibri"/>
                <a:cs typeface="Calibri"/>
                <a:sym typeface="Calibri"/>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cture end">
  <p:cSld name="Lecture end">
    <p:bg>
      <p:bgPr>
        <a:solidFill>
          <a:srgbClr val="3D2683"/>
        </a:solidFill>
      </p:bgPr>
    </p:bg>
    <p:spTree>
      <p:nvGrpSpPr>
        <p:cNvPr id="36" name="Shape 36"/>
        <p:cNvGrpSpPr/>
        <p:nvPr/>
      </p:nvGrpSpPr>
      <p:grpSpPr>
        <a:xfrm>
          <a:off x="0" y="0"/>
          <a:ext cx="0" cy="0"/>
          <a:chOff x="0" y="0"/>
          <a:chExt cx="0" cy="0"/>
        </a:xfrm>
      </p:grpSpPr>
      <p:pic>
        <p:nvPicPr>
          <p:cNvPr descr="Drapeau de course avec un remplissage uni" id="37" name="Google Shape;37;p87"/>
          <p:cNvPicPr preferRelativeResize="0"/>
          <p:nvPr/>
        </p:nvPicPr>
        <p:blipFill rotWithShape="1">
          <a:blip r:embed="rId2">
            <a:alphaModFix/>
          </a:blip>
          <a:srcRect b="0" l="0" r="0" t="0"/>
          <a:stretch/>
        </p:blipFill>
        <p:spPr>
          <a:xfrm>
            <a:off x="4656000" y="1989000"/>
            <a:ext cx="2880000" cy="28800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slide - Side image">
  <p:cSld name="Chapter slide - Side image">
    <p:spTree>
      <p:nvGrpSpPr>
        <p:cNvPr id="38" name="Shape 38"/>
        <p:cNvGrpSpPr/>
        <p:nvPr/>
      </p:nvGrpSpPr>
      <p:grpSpPr>
        <a:xfrm>
          <a:off x="0" y="0"/>
          <a:ext cx="0" cy="0"/>
          <a:chOff x="0" y="0"/>
          <a:chExt cx="0" cy="0"/>
        </a:xfrm>
      </p:grpSpPr>
      <p:sp>
        <p:nvSpPr>
          <p:cNvPr id="39" name="Google Shape;39;p90"/>
          <p:cNvSpPr/>
          <p:nvPr>
            <p:ph idx="2" type="pic"/>
          </p:nvPr>
        </p:nvSpPr>
        <p:spPr>
          <a:xfrm>
            <a:off x="5183188" y="987425"/>
            <a:ext cx="6172200" cy="4873625"/>
          </a:xfrm>
          <a:prstGeom prst="rect">
            <a:avLst/>
          </a:prstGeom>
          <a:noFill/>
          <a:ln>
            <a:noFill/>
          </a:ln>
        </p:spPr>
      </p:sp>
      <p:sp>
        <p:nvSpPr>
          <p:cNvPr id="40" name="Google Shape;40;p9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41" name="Google Shape;41;p9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9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9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Le Groupe IONIS renforce son leadership dans les formations tech avec la  reprise de Supinfo - Newsroom IONIS Group" id="44" name="Google Shape;44;p90"/>
          <p:cNvPicPr preferRelativeResize="0"/>
          <p:nvPr/>
        </p:nvPicPr>
        <p:blipFill rotWithShape="1">
          <a:blip r:embed="rId2">
            <a:alphaModFix/>
          </a:blip>
          <a:srcRect b="0" l="0" r="0" t="0"/>
          <a:stretch/>
        </p:blipFill>
        <p:spPr>
          <a:xfrm>
            <a:off x="11245262" y="186359"/>
            <a:ext cx="757859" cy="757859"/>
          </a:xfrm>
          <a:prstGeom prst="rect">
            <a:avLst/>
          </a:prstGeom>
          <a:noFill/>
          <a:ln>
            <a:noFill/>
          </a:ln>
        </p:spPr>
      </p:pic>
      <p:sp>
        <p:nvSpPr>
          <p:cNvPr id="45" name="Google Shape;45;p90"/>
          <p:cNvSpPr txBox="1"/>
          <p:nvPr>
            <p:ph idx="3" type="body"/>
          </p:nvPr>
        </p:nvSpPr>
        <p:spPr>
          <a:xfrm>
            <a:off x="838200" y="384352"/>
            <a:ext cx="3957611" cy="56927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3200"/>
              <a:buNone/>
              <a:defRPr sz="3200">
                <a:latin typeface="Calibri"/>
                <a:ea typeface="Calibri"/>
                <a:cs typeface="Calibri"/>
                <a:sym typeface="Calibri"/>
              </a:defRPr>
            </a:lvl1pPr>
            <a:lvl2pPr indent="-431800" lvl="1" marL="914400" algn="l">
              <a:lnSpc>
                <a:spcPct val="90000"/>
              </a:lnSpc>
              <a:spcBef>
                <a:spcPts val="500"/>
              </a:spcBef>
              <a:spcAft>
                <a:spcPts val="0"/>
              </a:spcAft>
              <a:buClr>
                <a:schemeClr val="dk1"/>
              </a:buClr>
              <a:buSzPts val="3200"/>
              <a:buChar char="•"/>
              <a:defRPr sz="3200"/>
            </a:lvl2pPr>
            <a:lvl3pPr indent="-406400" lvl="2" marL="1371600" algn="l">
              <a:lnSpc>
                <a:spcPct val="90000"/>
              </a:lnSpc>
              <a:spcBef>
                <a:spcPts val="500"/>
              </a:spcBef>
              <a:spcAft>
                <a:spcPts val="0"/>
              </a:spcAft>
              <a:buClr>
                <a:schemeClr val="dk1"/>
              </a:buClr>
              <a:buSzPts val="2800"/>
              <a:buChar char="•"/>
              <a:defRPr sz="2800"/>
            </a:lvl3pPr>
            <a:lvl4pPr indent="-381000" lvl="3" marL="1828800" algn="l">
              <a:lnSpc>
                <a:spcPct val="90000"/>
              </a:lnSpc>
              <a:spcBef>
                <a:spcPts val="500"/>
              </a:spcBef>
              <a:spcAft>
                <a:spcPts val="0"/>
              </a:spcAft>
              <a:buClr>
                <a:schemeClr val="dk1"/>
              </a:buClr>
              <a:buSzPts val="2400"/>
              <a:buChar char="•"/>
              <a:defRPr sz="2400"/>
            </a:lvl4pPr>
            <a:lvl5pPr indent="-381000" lvl="4" marL="2286000" algn="l">
              <a:lnSpc>
                <a:spcPct val="90000"/>
              </a:lnSpc>
              <a:spcBef>
                <a:spcPts val="500"/>
              </a:spcBef>
              <a:spcAft>
                <a:spcPts val="0"/>
              </a:spcAft>
              <a:buClr>
                <a:schemeClr val="dk1"/>
              </a:buClr>
              <a:buSzPts val="2400"/>
              <a:buChar char="•"/>
              <a:defRPr sz="2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90"/>
          <p:cNvSpPr txBox="1"/>
          <p:nvPr>
            <p:ph idx="4" type="body"/>
          </p:nvPr>
        </p:nvSpPr>
        <p:spPr>
          <a:xfrm>
            <a:off x="838200" y="1352782"/>
            <a:ext cx="3932237" cy="424732"/>
          </a:xfrm>
          <a:prstGeom prst="rect">
            <a:avLst/>
          </a:prstGeom>
          <a:noFill/>
          <a:ln>
            <a:noFill/>
          </a:ln>
        </p:spPr>
        <p:txBody>
          <a:bodyPr anchorCtr="0" anchor="t" bIns="45700" lIns="91425" spcFirstLastPara="1" rIns="91425" wrap="square" tIns="45700">
            <a:spAutoFit/>
          </a:bodyPr>
          <a:lstStyle>
            <a:lvl1pPr indent="-228600" lvl="0" marL="457200" algn="l">
              <a:lnSpc>
                <a:spcPct val="90000"/>
              </a:lnSpc>
              <a:spcBef>
                <a:spcPts val="1000"/>
              </a:spcBef>
              <a:spcAft>
                <a:spcPts val="0"/>
              </a:spcAft>
              <a:buClr>
                <a:schemeClr val="dk1"/>
              </a:buClr>
              <a:buSzPts val="2400"/>
              <a:buNone/>
              <a:defRPr b="1" sz="24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slide - two columns">
  <p:cSld name="Chapter slide - two columns">
    <p:spTree>
      <p:nvGrpSpPr>
        <p:cNvPr id="47" name="Shape 47"/>
        <p:cNvGrpSpPr/>
        <p:nvPr/>
      </p:nvGrpSpPr>
      <p:grpSpPr>
        <a:xfrm>
          <a:off x="0" y="0"/>
          <a:ext cx="0" cy="0"/>
          <a:chOff x="0" y="0"/>
          <a:chExt cx="0" cy="0"/>
        </a:xfrm>
      </p:grpSpPr>
      <p:sp>
        <p:nvSpPr>
          <p:cNvPr id="48" name="Google Shape;48;p84"/>
          <p:cNvSpPr txBox="1"/>
          <p:nvPr>
            <p:ph idx="1" type="body"/>
          </p:nvPr>
        </p:nvSpPr>
        <p:spPr>
          <a:xfrm>
            <a:off x="838200" y="2176669"/>
            <a:ext cx="5181600" cy="400029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84"/>
          <p:cNvSpPr txBox="1"/>
          <p:nvPr>
            <p:ph idx="2" type="body"/>
          </p:nvPr>
        </p:nvSpPr>
        <p:spPr>
          <a:xfrm>
            <a:off x="6172200" y="2176667"/>
            <a:ext cx="5181600" cy="400029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8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8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Le Groupe IONIS renforce son leadership dans les formations tech avec la  reprise de Supinfo - Newsroom IONIS Group" id="53" name="Google Shape;53;p84"/>
          <p:cNvPicPr preferRelativeResize="0"/>
          <p:nvPr/>
        </p:nvPicPr>
        <p:blipFill rotWithShape="1">
          <a:blip r:embed="rId2">
            <a:alphaModFix/>
          </a:blip>
          <a:srcRect b="0" l="0" r="0" t="0"/>
          <a:stretch/>
        </p:blipFill>
        <p:spPr>
          <a:xfrm>
            <a:off x="11245262" y="186359"/>
            <a:ext cx="757859" cy="757859"/>
          </a:xfrm>
          <a:prstGeom prst="rect">
            <a:avLst/>
          </a:prstGeom>
          <a:noFill/>
          <a:ln>
            <a:noFill/>
          </a:ln>
        </p:spPr>
      </p:pic>
      <p:sp>
        <p:nvSpPr>
          <p:cNvPr id="54" name="Google Shape;54;p84"/>
          <p:cNvSpPr txBox="1"/>
          <p:nvPr>
            <p:ph idx="3" type="body"/>
          </p:nvPr>
        </p:nvSpPr>
        <p:spPr>
          <a:xfrm>
            <a:off x="838200" y="384352"/>
            <a:ext cx="10508974" cy="56927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3200"/>
              <a:buNone/>
              <a:defRPr sz="3200">
                <a:latin typeface="Calibri"/>
                <a:ea typeface="Calibri"/>
                <a:cs typeface="Calibri"/>
                <a:sym typeface="Calibri"/>
              </a:defRPr>
            </a:lvl1pPr>
            <a:lvl2pPr indent="-431800" lvl="1" marL="914400" algn="l">
              <a:lnSpc>
                <a:spcPct val="90000"/>
              </a:lnSpc>
              <a:spcBef>
                <a:spcPts val="500"/>
              </a:spcBef>
              <a:spcAft>
                <a:spcPts val="0"/>
              </a:spcAft>
              <a:buClr>
                <a:schemeClr val="dk1"/>
              </a:buClr>
              <a:buSzPts val="3200"/>
              <a:buChar char="•"/>
              <a:defRPr sz="3200"/>
            </a:lvl2pPr>
            <a:lvl3pPr indent="-406400" lvl="2" marL="1371600" algn="l">
              <a:lnSpc>
                <a:spcPct val="90000"/>
              </a:lnSpc>
              <a:spcBef>
                <a:spcPts val="500"/>
              </a:spcBef>
              <a:spcAft>
                <a:spcPts val="0"/>
              </a:spcAft>
              <a:buClr>
                <a:schemeClr val="dk1"/>
              </a:buClr>
              <a:buSzPts val="2800"/>
              <a:buChar char="•"/>
              <a:defRPr sz="2800"/>
            </a:lvl3pPr>
            <a:lvl4pPr indent="-381000" lvl="3" marL="1828800" algn="l">
              <a:lnSpc>
                <a:spcPct val="90000"/>
              </a:lnSpc>
              <a:spcBef>
                <a:spcPts val="500"/>
              </a:spcBef>
              <a:spcAft>
                <a:spcPts val="0"/>
              </a:spcAft>
              <a:buClr>
                <a:schemeClr val="dk1"/>
              </a:buClr>
              <a:buSzPts val="2400"/>
              <a:buChar char="•"/>
              <a:defRPr sz="2400"/>
            </a:lvl4pPr>
            <a:lvl5pPr indent="-381000" lvl="4" marL="2286000" algn="l">
              <a:lnSpc>
                <a:spcPct val="90000"/>
              </a:lnSpc>
              <a:spcBef>
                <a:spcPts val="500"/>
              </a:spcBef>
              <a:spcAft>
                <a:spcPts val="0"/>
              </a:spcAft>
              <a:buClr>
                <a:schemeClr val="dk1"/>
              </a:buClr>
              <a:buSzPts val="2400"/>
              <a:buChar char="•"/>
              <a:defRPr sz="2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84"/>
          <p:cNvSpPr txBox="1"/>
          <p:nvPr>
            <p:ph idx="4" type="body"/>
          </p:nvPr>
        </p:nvSpPr>
        <p:spPr>
          <a:xfrm>
            <a:off x="838200" y="1352782"/>
            <a:ext cx="10441597" cy="424732"/>
          </a:xfrm>
          <a:prstGeom prst="rect">
            <a:avLst/>
          </a:prstGeom>
          <a:noFill/>
          <a:ln>
            <a:noFill/>
          </a:ln>
        </p:spPr>
        <p:txBody>
          <a:bodyPr anchorCtr="0" anchor="t" bIns="45700" lIns="91425" spcFirstLastPara="1" rIns="91425" wrap="square" tIns="45700">
            <a:spAutoFit/>
          </a:bodyPr>
          <a:lstStyle>
            <a:lvl1pPr indent="-228600" lvl="0" marL="457200" algn="l">
              <a:lnSpc>
                <a:spcPct val="90000"/>
              </a:lnSpc>
              <a:spcBef>
                <a:spcPts val="1000"/>
              </a:spcBef>
              <a:spcAft>
                <a:spcPts val="0"/>
              </a:spcAft>
              <a:buClr>
                <a:schemeClr val="dk1"/>
              </a:buClr>
              <a:buSzPts val="2400"/>
              <a:buNone/>
              <a:defRPr b="1" sz="24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slide - Side contents">
  <p:cSld name="Chapter slide - Side contents">
    <p:spTree>
      <p:nvGrpSpPr>
        <p:cNvPr id="56" name="Shape 56"/>
        <p:cNvGrpSpPr/>
        <p:nvPr/>
      </p:nvGrpSpPr>
      <p:grpSpPr>
        <a:xfrm>
          <a:off x="0" y="0"/>
          <a:ext cx="0" cy="0"/>
          <a:chOff x="0" y="0"/>
          <a:chExt cx="0" cy="0"/>
        </a:xfrm>
      </p:grpSpPr>
      <p:sp>
        <p:nvSpPr>
          <p:cNvPr id="57" name="Google Shape;57;p8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8" name="Google Shape;58;p8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9" name="Google Shape;59;p8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8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8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Le Groupe IONIS renforce son leadership dans les formations tech avec la  reprise de Supinfo - Newsroom IONIS Group" id="62" name="Google Shape;62;p85"/>
          <p:cNvPicPr preferRelativeResize="0"/>
          <p:nvPr/>
        </p:nvPicPr>
        <p:blipFill rotWithShape="1">
          <a:blip r:embed="rId2">
            <a:alphaModFix/>
          </a:blip>
          <a:srcRect b="0" l="0" r="0" t="0"/>
          <a:stretch/>
        </p:blipFill>
        <p:spPr>
          <a:xfrm>
            <a:off x="11245262" y="186359"/>
            <a:ext cx="757859" cy="757859"/>
          </a:xfrm>
          <a:prstGeom prst="rect">
            <a:avLst/>
          </a:prstGeom>
          <a:noFill/>
          <a:ln>
            <a:noFill/>
          </a:ln>
        </p:spPr>
      </p:pic>
      <p:sp>
        <p:nvSpPr>
          <p:cNvPr id="63" name="Google Shape;63;p85"/>
          <p:cNvSpPr txBox="1"/>
          <p:nvPr>
            <p:ph idx="3" type="body"/>
          </p:nvPr>
        </p:nvSpPr>
        <p:spPr>
          <a:xfrm>
            <a:off x="838200" y="384352"/>
            <a:ext cx="3957611" cy="56927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3200"/>
              <a:buNone/>
              <a:defRPr sz="3200">
                <a:latin typeface="Calibri"/>
                <a:ea typeface="Calibri"/>
                <a:cs typeface="Calibri"/>
                <a:sym typeface="Calibri"/>
              </a:defRPr>
            </a:lvl1pPr>
            <a:lvl2pPr indent="-431800" lvl="1" marL="914400" algn="l">
              <a:lnSpc>
                <a:spcPct val="90000"/>
              </a:lnSpc>
              <a:spcBef>
                <a:spcPts val="500"/>
              </a:spcBef>
              <a:spcAft>
                <a:spcPts val="0"/>
              </a:spcAft>
              <a:buClr>
                <a:schemeClr val="dk1"/>
              </a:buClr>
              <a:buSzPts val="3200"/>
              <a:buChar char="•"/>
              <a:defRPr sz="3200"/>
            </a:lvl2pPr>
            <a:lvl3pPr indent="-406400" lvl="2" marL="1371600" algn="l">
              <a:lnSpc>
                <a:spcPct val="90000"/>
              </a:lnSpc>
              <a:spcBef>
                <a:spcPts val="500"/>
              </a:spcBef>
              <a:spcAft>
                <a:spcPts val="0"/>
              </a:spcAft>
              <a:buClr>
                <a:schemeClr val="dk1"/>
              </a:buClr>
              <a:buSzPts val="2800"/>
              <a:buChar char="•"/>
              <a:defRPr sz="2800"/>
            </a:lvl3pPr>
            <a:lvl4pPr indent="-381000" lvl="3" marL="1828800" algn="l">
              <a:lnSpc>
                <a:spcPct val="90000"/>
              </a:lnSpc>
              <a:spcBef>
                <a:spcPts val="500"/>
              </a:spcBef>
              <a:spcAft>
                <a:spcPts val="0"/>
              </a:spcAft>
              <a:buClr>
                <a:schemeClr val="dk1"/>
              </a:buClr>
              <a:buSzPts val="2400"/>
              <a:buChar char="•"/>
              <a:defRPr sz="2400"/>
            </a:lvl4pPr>
            <a:lvl5pPr indent="-381000" lvl="4" marL="2286000" algn="l">
              <a:lnSpc>
                <a:spcPct val="90000"/>
              </a:lnSpc>
              <a:spcBef>
                <a:spcPts val="500"/>
              </a:spcBef>
              <a:spcAft>
                <a:spcPts val="0"/>
              </a:spcAft>
              <a:buClr>
                <a:schemeClr val="dk1"/>
              </a:buClr>
              <a:buSzPts val="2400"/>
              <a:buChar char="•"/>
              <a:defRPr sz="2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85"/>
          <p:cNvSpPr txBox="1"/>
          <p:nvPr>
            <p:ph idx="4" type="body"/>
          </p:nvPr>
        </p:nvSpPr>
        <p:spPr>
          <a:xfrm>
            <a:off x="838200" y="1352782"/>
            <a:ext cx="3932237" cy="424732"/>
          </a:xfrm>
          <a:prstGeom prst="rect">
            <a:avLst/>
          </a:prstGeom>
          <a:noFill/>
          <a:ln>
            <a:noFill/>
          </a:ln>
        </p:spPr>
        <p:txBody>
          <a:bodyPr anchorCtr="0" anchor="t" bIns="45700" lIns="91425" spcFirstLastPara="1" rIns="91425" wrap="square" tIns="45700">
            <a:spAutoFit/>
          </a:bodyPr>
          <a:lstStyle>
            <a:lvl1pPr indent="-228600" lvl="0" marL="457200" algn="l">
              <a:lnSpc>
                <a:spcPct val="90000"/>
              </a:lnSpc>
              <a:spcBef>
                <a:spcPts val="1000"/>
              </a:spcBef>
              <a:spcAft>
                <a:spcPts val="0"/>
              </a:spcAft>
              <a:buClr>
                <a:schemeClr val="dk1"/>
              </a:buClr>
              <a:buSzPts val="2400"/>
              <a:buNone/>
              <a:defRPr b="1" sz="24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7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7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7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7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7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image" Target="../media/image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6000"/>
              <a:buFont typeface="Calibri"/>
              <a:buNone/>
            </a:pPr>
            <a:r>
              <a:rPr lang="en-US"/>
              <a:t>OWASP</a:t>
            </a:r>
            <a:endParaRPr/>
          </a:p>
        </p:txBody>
      </p:sp>
      <p:sp>
        <p:nvSpPr>
          <p:cNvPr id="83" name="Google Shape;83;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lt1"/>
              </a:buClr>
              <a:buSzPts val="2400"/>
              <a:buNone/>
            </a:pPr>
            <a:r>
              <a:rPr lang="en-US"/>
              <a:t>3SECU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2b1c7e19b2a_0_22"/>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The OWASP Top 10 serves several key purposes in the realm of web application security.</a:t>
            </a:r>
            <a:endParaRPr/>
          </a:p>
          <a:p>
            <a:pPr indent="0" lvl="0" marL="0" rtl="0" algn="l">
              <a:lnSpc>
                <a:spcPct val="90000"/>
              </a:lnSpc>
              <a:spcBef>
                <a:spcPts val="0"/>
              </a:spcBef>
              <a:spcAft>
                <a:spcPts val="0"/>
              </a:spcAft>
              <a:buClr>
                <a:schemeClr val="dk1"/>
              </a:buClr>
              <a:buSzPts val="2800"/>
              <a:buNone/>
            </a:pPr>
            <a:r>
              <a:t/>
            </a:r>
            <a:endParaRPr/>
          </a:p>
          <a:p>
            <a:pPr indent="0" lvl="0" marL="0" rtl="0" algn="l">
              <a:spcBef>
                <a:spcPts val="0"/>
              </a:spcBef>
              <a:spcAft>
                <a:spcPts val="0"/>
              </a:spcAft>
              <a:buClr>
                <a:schemeClr val="dk1"/>
              </a:buClr>
              <a:buSzPts val="1100"/>
              <a:buNone/>
            </a:pPr>
            <a:r>
              <a:rPr lang="en-US"/>
              <a:t>Awareness and Education: The primary goal of the OWASP Top 10 is to raise awareness about the most common and critical security risks facing web applications. By educating developers, managers, and organizations about these risks, the Top 10 helps in prioritizing security efforts.</a:t>
            </a:r>
            <a:endParaRPr/>
          </a:p>
        </p:txBody>
      </p:sp>
      <p:sp>
        <p:nvSpPr>
          <p:cNvPr id="146" name="Google Shape;146;g2b1c7e19b2a_0_22"/>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1. OWASP</a:t>
            </a:r>
            <a:endParaRPr/>
          </a:p>
          <a:p>
            <a:pPr indent="0" lvl="0" marL="0" rtl="0" algn="l">
              <a:lnSpc>
                <a:spcPct val="90000"/>
              </a:lnSpc>
              <a:spcBef>
                <a:spcPts val="0"/>
              </a:spcBef>
              <a:spcAft>
                <a:spcPts val="0"/>
              </a:spcAft>
              <a:buClr>
                <a:schemeClr val="dk1"/>
              </a:buClr>
              <a:buSzPts val="32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2b1c7e19b2a_0_28"/>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Guideline for Secure Coding: The list provides a guideline for developers on secure coding practices. It highlights the areas that are most vulnerable to attack, helping developers understand and focus on securing these aspects in their code.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None/>
            </a:pPr>
            <a:r>
              <a:rPr lang="en-US"/>
              <a:t>Risk Assessment and Management: Organizations use the OWASP Top 10 to assess the risks in their web applications and to develop a risk management strategy. It helps in identifying vulnerabilities that need immediate attention and in allocating resources effectively.</a:t>
            </a:r>
            <a:endParaRPr/>
          </a:p>
        </p:txBody>
      </p:sp>
      <p:sp>
        <p:nvSpPr>
          <p:cNvPr id="153" name="Google Shape;153;g2b1c7e19b2a_0_28"/>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1. OWASP</a:t>
            </a:r>
            <a:endParaRPr/>
          </a:p>
          <a:p>
            <a:pPr indent="0" lvl="0" marL="0" rtl="0" algn="l">
              <a:lnSpc>
                <a:spcPct val="90000"/>
              </a:lnSpc>
              <a:spcBef>
                <a:spcPts val="0"/>
              </a:spcBef>
              <a:spcAft>
                <a:spcPts val="0"/>
              </a:spcAft>
              <a:buClr>
                <a:schemeClr val="dk1"/>
              </a:buClr>
              <a:buSzPts val="32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2b1c7e19b2a_0_34"/>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Benchmark for Web Application Security: The OWASP Top 10 acts as a benchmark for evaluating the security of web applications. It provides a standard against which developers and security professionals can measure the security level of their applications.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None/>
            </a:pPr>
            <a:r>
              <a:rPr lang="en-US"/>
              <a:t>Security Training and Certification: The list is often used as a training tool for educating developers and security professionals about application security. Many security training and certification programs include the OWASP Top 10 as a fundamental part of their curriculum.</a:t>
            </a:r>
            <a:endParaRPr/>
          </a:p>
        </p:txBody>
      </p:sp>
      <p:sp>
        <p:nvSpPr>
          <p:cNvPr id="160" name="Google Shape;160;g2b1c7e19b2a_0_34"/>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1. OWASP</a:t>
            </a:r>
            <a:endParaRPr/>
          </a:p>
          <a:p>
            <a:pPr indent="0" lvl="0" marL="0" rtl="0" algn="l">
              <a:lnSpc>
                <a:spcPct val="90000"/>
              </a:lnSpc>
              <a:spcBef>
                <a:spcPts val="0"/>
              </a:spcBef>
              <a:spcAft>
                <a:spcPts val="0"/>
              </a:spcAft>
              <a:buClr>
                <a:schemeClr val="dk1"/>
              </a:buClr>
              <a:buSzPts val="32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2b1c7e19b2a_0_40"/>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Development of Security Tools and Services: Security tool and service providers use the OWASP Top 10 to guide the development of their products. This ensures that their tools are effective in identifying and mitigating the most prevalent security risks.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None/>
            </a:pPr>
            <a:r>
              <a:rPr lang="en-US"/>
              <a:t>Compliance and Policy Development: Some organizations and regulatory bodies use the OWASP Top 10 as a part of their compliance requirements. They may mandate that applications be free of the vulnerabilities listed in the Top 10.</a:t>
            </a:r>
            <a:endParaRPr/>
          </a:p>
        </p:txBody>
      </p:sp>
      <p:sp>
        <p:nvSpPr>
          <p:cNvPr id="167" name="Google Shape;167;g2b1c7e19b2a_0_40"/>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1. OWASP</a:t>
            </a:r>
            <a:endParaRPr/>
          </a:p>
          <a:p>
            <a:pPr indent="0" lvl="0" marL="0" rtl="0" algn="l">
              <a:lnSpc>
                <a:spcPct val="90000"/>
              </a:lnSpc>
              <a:spcBef>
                <a:spcPts val="0"/>
              </a:spcBef>
              <a:spcAft>
                <a:spcPts val="0"/>
              </a:spcAft>
              <a:buClr>
                <a:schemeClr val="dk1"/>
              </a:buClr>
              <a:buSzPts val="32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2b1c7e19b2a_0_46"/>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None/>
            </a:pPr>
            <a:r>
              <a:rPr lang="en-US"/>
              <a:t>Fostering a Security Culture: The OWASP Top 10 helps in fostering a culture of security within development teams. It underscores the importance of security in the software development lifecycle and encourages the adoption of security best practices.</a:t>
            </a:r>
            <a:endParaRPr/>
          </a:p>
        </p:txBody>
      </p:sp>
      <p:sp>
        <p:nvSpPr>
          <p:cNvPr id="174" name="Google Shape;174;g2b1c7e19b2a_0_46"/>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1. OWASP</a:t>
            </a:r>
            <a:endParaRPr/>
          </a:p>
          <a:p>
            <a:pPr indent="0" lvl="0" marL="0" rtl="0" algn="l">
              <a:lnSpc>
                <a:spcPct val="90000"/>
              </a:lnSpc>
              <a:spcBef>
                <a:spcPts val="0"/>
              </a:spcBef>
              <a:spcAft>
                <a:spcPts val="0"/>
              </a:spcAft>
              <a:buClr>
                <a:schemeClr val="dk1"/>
              </a:buClr>
              <a:buSzPts val="32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2b1c7e19b2a_0_52"/>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If you are in a cybersecurity team, in all big companies around the world, especially if you work with pharmaceutical, military or banking, you will be tied and use the OWASP as a basics of all requirements that need to be implemented.</a:t>
            </a:r>
            <a:br>
              <a:rPr lang="en-US"/>
            </a:br>
            <a:br>
              <a:rPr lang="en-US"/>
            </a:br>
            <a:r>
              <a:rPr lang="en-US"/>
              <a:t>A project that does not follow the set of rule will often be delayed or even discarded, and vendors solutions won’t be kept.</a:t>
            </a:r>
            <a:endParaRPr/>
          </a:p>
          <a:p>
            <a:pPr indent="0" lvl="0" marL="0" rtl="0" algn="l">
              <a:lnSpc>
                <a:spcPct val="90000"/>
              </a:lnSpc>
              <a:spcBef>
                <a:spcPts val="0"/>
              </a:spcBef>
              <a:spcAft>
                <a:spcPts val="0"/>
              </a:spcAft>
              <a:buClr>
                <a:schemeClr val="dk1"/>
              </a:buClr>
              <a:buSzPts val="2800"/>
              <a:buNone/>
            </a:pPr>
            <a:r>
              <a:t/>
            </a:r>
            <a:endParaRPr/>
          </a:p>
          <a:p>
            <a:pPr indent="0" lvl="0" marL="0" rtl="0" algn="l">
              <a:lnSpc>
                <a:spcPct val="90000"/>
              </a:lnSpc>
              <a:spcBef>
                <a:spcPts val="0"/>
              </a:spcBef>
              <a:spcAft>
                <a:spcPts val="0"/>
              </a:spcAft>
              <a:buClr>
                <a:schemeClr val="dk1"/>
              </a:buClr>
              <a:buSzPts val="2800"/>
              <a:buNone/>
            </a:pPr>
            <a:r>
              <a:rPr lang="en-US"/>
              <a:t>The OWASP is not just a list of information, it is also used as practical application.</a:t>
            </a:r>
            <a:endParaRPr/>
          </a:p>
        </p:txBody>
      </p:sp>
      <p:sp>
        <p:nvSpPr>
          <p:cNvPr id="181" name="Google Shape;181;g2b1c7e19b2a_0_52"/>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1. OWASP</a:t>
            </a:r>
            <a:endParaRPr/>
          </a:p>
          <a:p>
            <a:pPr indent="0" lvl="0" marL="0" rtl="0" algn="l">
              <a:lnSpc>
                <a:spcPct val="90000"/>
              </a:lnSpc>
              <a:spcBef>
                <a:spcPts val="0"/>
              </a:spcBef>
              <a:spcAft>
                <a:spcPts val="0"/>
              </a:spcAft>
              <a:buClr>
                <a:schemeClr val="dk1"/>
              </a:buClr>
              <a:buSzPts val="32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2b1c7e19b2a_0_58"/>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None/>
            </a:pPr>
            <a:r>
              <a:rPr lang="en-US"/>
              <a:t>Secure Development Lifecycle Integration: Developers and software architects can integrate the OWASP Top 10 into the Software Development Lifecycle (SDLC) to ensure that security is considered at every stage of development. This includes implementing secure coding practices, performing code reviews, and conducting security testing that specifically addresses the vulnerabilities listed in the Top 10.</a:t>
            </a:r>
            <a:endParaRPr/>
          </a:p>
        </p:txBody>
      </p:sp>
      <p:sp>
        <p:nvSpPr>
          <p:cNvPr id="188" name="Google Shape;188;g2b1c7e19b2a_0_58"/>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1. OWASP</a:t>
            </a:r>
            <a:endParaRPr/>
          </a:p>
          <a:p>
            <a:pPr indent="0" lvl="0" marL="0" rtl="0" algn="l">
              <a:lnSpc>
                <a:spcPct val="90000"/>
              </a:lnSpc>
              <a:spcBef>
                <a:spcPts val="0"/>
              </a:spcBef>
              <a:spcAft>
                <a:spcPts val="0"/>
              </a:spcAft>
              <a:buClr>
                <a:schemeClr val="dk1"/>
              </a:buClr>
              <a:buSzPts val="32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2b1c7e19b2a_0_64"/>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None/>
            </a:pPr>
            <a:r>
              <a:rPr lang="en-US"/>
              <a:t>Security Training and Education: The OWASP Top 10 serves as a foundational element in security training programs for developers, QA testers, and other IT professionals. It provides a clear and concise list of common security risks, making it an excellent tool for raising awareness and educating teams about web application security.</a:t>
            </a:r>
            <a:endParaRPr/>
          </a:p>
        </p:txBody>
      </p:sp>
      <p:sp>
        <p:nvSpPr>
          <p:cNvPr id="195" name="Google Shape;195;g2b1c7e19b2a_0_64"/>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1. OWASP</a:t>
            </a:r>
            <a:endParaRPr/>
          </a:p>
          <a:p>
            <a:pPr indent="0" lvl="0" marL="0" rtl="0" algn="l">
              <a:lnSpc>
                <a:spcPct val="90000"/>
              </a:lnSpc>
              <a:spcBef>
                <a:spcPts val="0"/>
              </a:spcBef>
              <a:spcAft>
                <a:spcPts val="0"/>
              </a:spcAft>
              <a:buClr>
                <a:schemeClr val="dk1"/>
              </a:buClr>
              <a:buSzPts val="32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2b1c7e19b2a_0_70"/>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None/>
            </a:pPr>
            <a:r>
              <a:rPr lang="en-US"/>
              <a:t>Risk Assessment and Threat Modeling: Organizations can use the OWASP Top 10 as a framework for risk assessment and threat modeling. By understanding the most common threats, security teams can better identify potential vulnerabilities in their own applications and prioritize mitigation efforts.</a:t>
            </a:r>
            <a:endParaRPr/>
          </a:p>
        </p:txBody>
      </p:sp>
      <p:sp>
        <p:nvSpPr>
          <p:cNvPr id="202" name="Google Shape;202;g2b1c7e19b2a_0_70"/>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1. OWASP</a:t>
            </a:r>
            <a:endParaRPr/>
          </a:p>
          <a:p>
            <a:pPr indent="0" lvl="0" marL="0" rtl="0" algn="l">
              <a:lnSpc>
                <a:spcPct val="90000"/>
              </a:lnSpc>
              <a:spcBef>
                <a:spcPts val="0"/>
              </a:spcBef>
              <a:spcAft>
                <a:spcPts val="0"/>
              </a:spcAft>
              <a:buClr>
                <a:schemeClr val="dk1"/>
              </a:buClr>
              <a:buSzPts val="32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2b1c7e19b2a_0_87"/>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None/>
            </a:pPr>
            <a:r>
              <a:rPr lang="en-US"/>
              <a:t>Security Testing and Auditing: Penetration testers and auditors use the OWASP Top 10 as a checklist to ensure comprehensive security testing of web applications. Tools like web vulnerability scanners often include checks specifically for vulnerabilities listed in the Top 10.</a:t>
            </a:r>
            <a:endParaRPr/>
          </a:p>
        </p:txBody>
      </p:sp>
      <p:sp>
        <p:nvSpPr>
          <p:cNvPr id="209" name="Google Shape;209;g2b1c7e19b2a_0_87"/>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1. OWASP</a:t>
            </a:r>
            <a:endParaRPr/>
          </a:p>
          <a:p>
            <a:pPr indent="0" lvl="0" marL="0" rtl="0" algn="l">
              <a:lnSpc>
                <a:spcPct val="90000"/>
              </a:lnSpc>
              <a:spcBef>
                <a:spcPts val="0"/>
              </a:spcBef>
              <a:spcAft>
                <a:spcPts val="0"/>
              </a:spcAft>
              <a:buClr>
                <a:schemeClr val="dk1"/>
              </a:buClr>
              <a:buSzPts val="32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2"/>
          <p:cNvSpPr txBox="1"/>
          <p:nvPr>
            <p:ph idx="1" type="body"/>
          </p:nvPr>
        </p:nvSpPr>
        <p:spPr>
          <a:xfrm>
            <a:off x="838200" y="2176669"/>
            <a:ext cx="10515600" cy="400029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By the end of the course, students should:</a:t>
            </a:r>
            <a:endParaRPr/>
          </a:p>
          <a:p>
            <a:pPr indent="-342900" lvl="0" marL="457200" rtl="0" algn="l">
              <a:lnSpc>
                <a:spcPct val="90000"/>
              </a:lnSpc>
              <a:spcBef>
                <a:spcPts val="0"/>
              </a:spcBef>
              <a:spcAft>
                <a:spcPts val="0"/>
              </a:spcAft>
              <a:buSzPts val="1800"/>
              <a:buChar char="•"/>
            </a:pPr>
            <a:r>
              <a:rPr lang="en-US"/>
              <a:t>Understand what is the OWASP</a:t>
            </a:r>
            <a:endParaRPr/>
          </a:p>
          <a:p>
            <a:pPr indent="-342900" lvl="0" marL="457200" rtl="0" algn="l">
              <a:lnSpc>
                <a:spcPct val="90000"/>
              </a:lnSpc>
              <a:spcBef>
                <a:spcPts val="0"/>
              </a:spcBef>
              <a:spcAft>
                <a:spcPts val="0"/>
              </a:spcAft>
              <a:buSzPts val="1800"/>
              <a:buChar char="•"/>
            </a:pPr>
            <a:r>
              <a:rPr lang="en-US"/>
              <a:t>Be </a:t>
            </a:r>
            <a:r>
              <a:rPr lang="en-US"/>
              <a:t>knowledgeable</a:t>
            </a:r>
            <a:r>
              <a:rPr lang="en-US"/>
              <a:t> about the Top 10 vulnerabilities</a:t>
            </a:r>
            <a:endParaRPr/>
          </a:p>
          <a:p>
            <a:pPr indent="0" lvl="0" marL="457200" rtl="0" algn="l">
              <a:lnSpc>
                <a:spcPct val="90000"/>
              </a:lnSpc>
              <a:spcBef>
                <a:spcPts val="0"/>
              </a:spcBef>
              <a:spcAft>
                <a:spcPts val="0"/>
              </a:spcAft>
              <a:buSzPts val="1800"/>
              <a:buNone/>
            </a:pPr>
            <a:r>
              <a:t/>
            </a:r>
            <a:endParaRPr/>
          </a:p>
          <a:p>
            <a:pPr indent="0" lvl="0" marL="0" rtl="0" algn="l">
              <a:lnSpc>
                <a:spcPct val="90000"/>
              </a:lnSpc>
              <a:spcBef>
                <a:spcPts val="0"/>
              </a:spcBef>
              <a:spcAft>
                <a:spcPts val="0"/>
              </a:spcAft>
              <a:buClr>
                <a:schemeClr val="dk1"/>
              </a:buClr>
              <a:buSzPts val="1100"/>
              <a:buFont typeface="Arial"/>
              <a:buNone/>
            </a:pPr>
            <a:r>
              <a:rPr lang="en-US"/>
              <a:t>Time:</a:t>
            </a:r>
            <a:endParaRPr/>
          </a:p>
          <a:p>
            <a:pPr indent="-342900" lvl="0" marL="457200" rtl="0" algn="l">
              <a:lnSpc>
                <a:spcPct val="90000"/>
              </a:lnSpc>
              <a:spcBef>
                <a:spcPts val="0"/>
              </a:spcBef>
              <a:spcAft>
                <a:spcPts val="0"/>
              </a:spcAft>
              <a:buSzPts val="1800"/>
              <a:buChar char="-"/>
            </a:pPr>
            <a:r>
              <a:rPr lang="en-US"/>
              <a:t>course: 2h</a:t>
            </a:r>
            <a:endParaRPr/>
          </a:p>
          <a:p>
            <a:pPr indent="-342900" lvl="0" marL="457200" rtl="0" algn="l">
              <a:lnSpc>
                <a:spcPct val="90000"/>
              </a:lnSpc>
              <a:spcBef>
                <a:spcPts val="0"/>
              </a:spcBef>
              <a:spcAft>
                <a:spcPts val="0"/>
              </a:spcAft>
              <a:buSzPts val="1800"/>
              <a:buChar char="-"/>
            </a:pPr>
            <a:r>
              <a:rPr lang="en-US"/>
              <a:t>exercises: 3h</a:t>
            </a:r>
            <a:endParaRPr/>
          </a:p>
          <a:p>
            <a:pPr indent="0" lvl="0" marL="0" rtl="0" algn="l">
              <a:lnSpc>
                <a:spcPct val="90000"/>
              </a:lnSpc>
              <a:spcBef>
                <a:spcPts val="0"/>
              </a:spcBef>
              <a:spcAft>
                <a:spcPts val="0"/>
              </a:spcAft>
              <a:buSzPts val="1800"/>
              <a:buNone/>
            </a:pPr>
            <a:r>
              <a:t/>
            </a:r>
            <a:endParaRPr/>
          </a:p>
        </p:txBody>
      </p:sp>
      <p:sp>
        <p:nvSpPr>
          <p:cNvPr id="90" name="Google Shape;90;p2"/>
          <p:cNvSpPr txBox="1"/>
          <p:nvPr>
            <p:ph idx="2" type="body"/>
          </p:nvPr>
        </p:nvSpPr>
        <p:spPr>
          <a:xfrm>
            <a:off x="838200" y="384352"/>
            <a:ext cx="10508974" cy="56927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3SECU – OWASP</a:t>
            </a:r>
            <a:endParaRPr/>
          </a:p>
        </p:txBody>
      </p:sp>
      <p:sp>
        <p:nvSpPr>
          <p:cNvPr id="91" name="Google Shape;91;p2"/>
          <p:cNvSpPr txBox="1"/>
          <p:nvPr>
            <p:ph idx="3" type="body"/>
          </p:nvPr>
        </p:nvSpPr>
        <p:spPr>
          <a:xfrm>
            <a:off x="838200" y="1352782"/>
            <a:ext cx="10441597" cy="424732"/>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Clr>
                <a:schemeClr val="dk1"/>
              </a:buClr>
              <a:buSzPts val="2400"/>
              <a:buNone/>
            </a:pPr>
            <a:r>
              <a:rPr lang="en-US"/>
              <a:t>Course Objectives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2b1c7e19b2a_0_93"/>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None/>
            </a:pPr>
            <a:r>
              <a:rPr lang="en-US"/>
              <a:t>Third-Party Vendor Assessment: When assessing third-party vendors or software, organizations can refer to the OWASP Top 10 to evaluate the security posture of the vendor's applications. This helps in ensuring that third-party products don’t introduce vulnerabilities covered in the Top 10 into the organization's environment.</a:t>
            </a:r>
            <a:endParaRPr/>
          </a:p>
        </p:txBody>
      </p:sp>
      <p:sp>
        <p:nvSpPr>
          <p:cNvPr id="216" name="Google Shape;216;g2b1c7e19b2a_0_93"/>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1. OWASP</a:t>
            </a:r>
            <a:endParaRPr/>
          </a:p>
          <a:p>
            <a:pPr indent="0" lvl="0" marL="0" rtl="0" algn="l">
              <a:lnSpc>
                <a:spcPct val="90000"/>
              </a:lnSpc>
              <a:spcBef>
                <a:spcPts val="0"/>
              </a:spcBef>
              <a:spcAft>
                <a:spcPts val="0"/>
              </a:spcAft>
              <a:buClr>
                <a:schemeClr val="dk1"/>
              </a:buClr>
              <a:buSzPts val="3200"/>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2b1c7e19b2a_0_99"/>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None/>
            </a:pPr>
            <a:r>
              <a:rPr lang="en-US"/>
              <a:t>Regulatory Compliance and Policy Making: Some regulatory standards and organizational policies reference the OWASP Top 10 as a minimum standard for web application security. Adhering to the Top 10 can help organizations meet certain compliance requirements related to cybersecurity.</a:t>
            </a:r>
            <a:endParaRPr/>
          </a:p>
        </p:txBody>
      </p:sp>
      <p:sp>
        <p:nvSpPr>
          <p:cNvPr id="223" name="Google Shape;223;g2b1c7e19b2a_0_99"/>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1. OWASP</a:t>
            </a:r>
            <a:endParaRPr/>
          </a:p>
          <a:p>
            <a:pPr indent="0" lvl="0" marL="0" rtl="0" algn="l">
              <a:lnSpc>
                <a:spcPct val="90000"/>
              </a:lnSpc>
              <a:spcBef>
                <a:spcPts val="0"/>
              </a:spcBef>
              <a:spcAft>
                <a:spcPts val="0"/>
              </a:spcAft>
              <a:buClr>
                <a:schemeClr val="dk1"/>
              </a:buClr>
              <a:buSzPts val="320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g2b1c7e19b2a_0_108"/>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None/>
            </a:pPr>
            <a:r>
              <a:rPr lang="en-US"/>
              <a:t>Tool and Solution Development: Security solution providers use the OWASP Top 10 to guide the development of their products. This ensures that their tools are effective in identifying, preventing, and mitigating common web application vulnerabilities.</a:t>
            </a:r>
            <a:endParaRPr/>
          </a:p>
        </p:txBody>
      </p:sp>
      <p:sp>
        <p:nvSpPr>
          <p:cNvPr id="230" name="Google Shape;230;g2b1c7e19b2a_0_108"/>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1. OWASP</a:t>
            </a:r>
            <a:endParaRPr/>
          </a:p>
          <a:p>
            <a:pPr indent="0" lvl="0" marL="0" rtl="0" algn="l">
              <a:lnSpc>
                <a:spcPct val="90000"/>
              </a:lnSpc>
              <a:spcBef>
                <a:spcPts val="0"/>
              </a:spcBef>
              <a:spcAft>
                <a:spcPts val="0"/>
              </a:spcAft>
              <a:buClr>
                <a:schemeClr val="dk1"/>
              </a:buClr>
              <a:buSzPts val="3200"/>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g2b1c7e19b2a_0_114"/>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None/>
            </a:pPr>
            <a:r>
              <a:rPr lang="en-US"/>
              <a:t>Incident Response and Forensics: In case of a security breach, the OWASP Top 10 can help incident response teams in quickly identifying the types of vulnerabilities that might have been exploited and guide the forensic analysis.</a:t>
            </a:r>
            <a:endParaRPr/>
          </a:p>
        </p:txBody>
      </p:sp>
      <p:sp>
        <p:nvSpPr>
          <p:cNvPr id="237" name="Google Shape;237;g2b1c7e19b2a_0_114"/>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1. OWASP</a:t>
            </a:r>
            <a:endParaRPr/>
          </a:p>
          <a:p>
            <a:pPr indent="0" lvl="0" marL="0" rtl="0" algn="l">
              <a:lnSpc>
                <a:spcPct val="90000"/>
              </a:lnSpc>
              <a:spcBef>
                <a:spcPts val="0"/>
              </a:spcBef>
              <a:spcAft>
                <a:spcPts val="0"/>
              </a:spcAft>
              <a:buClr>
                <a:schemeClr val="dk1"/>
              </a:buClr>
              <a:buSzPts val="3200"/>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g2b1c7e19b2a_0_120"/>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In summary, the OWASP Top 10 is a versatile tool that can be used in various aspects of web application security, from development and education to testing, compliance, and incident response. </a:t>
            </a:r>
            <a:endParaRPr/>
          </a:p>
          <a:p>
            <a:pPr indent="0" lvl="0" marL="0" rtl="0" algn="l">
              <a:lnSpc>
                <a:spcPct val="90000"/>
              </a:lnSpc>
              <a:spcBef>
                <a:spcPts val="0"/>
              </a:spcBef>
              <a:spcAft>
                <a:spcPts val="0"/>
              </a:spcAft>
              <a:buClr>
                <a:schemeClr val="dk1"/>
              </a:buClr>
              <a:buSzPts val="2800"/>
              <a:buNone/>
            </a:pPr>
            <a:r>
              <a:t/>
            </a:r>
            <a:endParaRPr/>
          </a:p>
          <a:p>
            <a:pPr indent="0" lvl="0" marL="0" rtl="0" algn="l">
              <a:lnSpc>
                <a:spcPct val="90000"/>
              </a:lnSpc>
              <a:spcBef>
                <a:spcPts val="0"/>
              </a:spcBef>
              <a:spcAft>
                <a:spcPts val="0"/>
              </a:spcAft>
              <a:buClr>
                <a:schemeClr val="dk1"/>
              </a:buClr>
              <a:buSzPts val="2800"/>
              <a:buNone/>
            </a:pPr>
            <a:r>
              <a:rPr lang="en-US"/>
              <a:t>Its widespread recognition and adaptability make it a valuable asset for enhancing the security posture of web applications.</a:t>
            </a:r>
            <a:endParaRPr/>
          </a:p>
        </p:txBody>
      </p:sp>
      <p:sp>
        <p:nvSpPr>
          <p:cNvPr id="244" name="Google Shape;244;g2b1c7e19b2a_0_120"/>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1. OWASP</a:t>
            </a:r>
            <a:endParaRPr/>
          </a:p>
          <a:p>
            <a:pPr indent="0" lvl="0" marL="0" rtl="0" algn="l">
              <a:lnSpc>
                <a:spcPct val="90000"/>
              </a:lnSpc>
              <a:spcBef>
                <a:spcPts val="0"/>
              </a:spcBef>
              <a:spcAft>
                <a:spcPts val="0"/>
              </a:spcAft>
              <a:buClr>
                <a:schemeClr val="dk1"/>
              </a:buClr>
              <a:buSzPts val="3200"/>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pic>
        <p:nvPicPr>
          <p:cNvPr id="250" name="Google Shape;250;g29a5f29c3f5_0_0"/>
          <p:cNvPicPr preferRelativeResize="0"/>
          <p:nvPr/>
        </p:nvPicPr>
        <p:blipFill rotWithShape="1">
          <a:blip r:embed="rId3">
            <a:alphaModFix/>
          </a:blip>
          <a:srcRect b="0" l="0" r="0" t="0"/>
          <a:stretch/>
        </p:blipFill>
        <p:spPr>
          <a:xfrm>
            <a:off x="4882413" y="2215413"/>
            <a:ext cx="2427174" cy="2427174"/>
          </a:xfrm>
          <a:prstGeom prst="rect">
            <a:avLst/>
          </a:prstGeom>
          <a:noFill/>
          <a:ln>
            <a:noFill/>
          </a:ln>
        </p:spPr>
      </p:pic>
      <p:sp>
        <p:nvSpPr>
          <p:cNvPr id="251" name="Google Shape;251;g29a5f29c3f5_0_0"/>
          <p:cNvSpPr txBox="1"/>
          <p:nvPr/>
        </p:nvSpPr>
        <p:spPr>
          <a:xfrm>
            <a:off x="4964200" y="4642575"/>
            <a:ext cx="2454000" cy="459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Calibri"/>
                <a:ea typeface="Calibri"/>
                <a:cs typeface="Calibri"/>
                <a:sym typeface="Calibri"/>
              </a:rPr>
              <a:t>Exercises</a:t>
            </a:r>
            <a:endParaRPr b="0" i="0" sz="2800" u="none" cap="none" strike="noStrike">
              <a:solidFill>
                <a:schemeClr val="lt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11"/>
          <p:cNvSpPr txBox="1"/>
          <p:nvPr>
            <p:ph idx="1" type="body"/>
          </p:nvPr>
        </p:nvSpPr>
        <p:spPr>
          <a:xfrm>
            <a:off x="844550" y="1786740"/>
            <a:ext cx="10515600" cy="28512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5400"/>
              <a:buNone/>
            </a:pPr>
            <a:r>
              <a:rPr lang="en-US"/>
              <a:t>2. OWASP top 10</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g2b1bffaa02e_0_98"/>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None/>
            </a:pPr>
            <a:r>
              <a:rPr lang="en-US"/>
              <a:t>API1 Broken Object Level Authorization (BOLA)</a:t>
            </a:r>
            <a:endParaRPr/>
          </a:p>
          <a:p>
            <a:pPr indent="0" lvl="0" marL="0" rtl="0" algn="l">
              <a:spcBef>
                <a:spcPts val="0"/>
              </a:spcBef>
              <a:spcAft>
                <a:spcPts val="0"/>
              </a:spcAft>
              <a:buClr>
                <a:schemeClr val="dk1"/>
              </a:buClr>
              <a:buSzPts val="1100"/>
              <a:buNone/>
            </a:pPr>
            <a:r>
              <a:t/>
            </a:r>
            <a:endParaRPr/>
          </a:p>
          <a:p>
            <a:pPr indent="0" lvl="0" marL="0" rtl="0" algn="l">
              <a:spcBef>
                <a:spcPts val="0"/>
              </a:spcBef>
              <a:spcAft>
                <a:spcPts val="0"/>
              </a:spcAft>
              <a:buClr>
                <a:schemeClr val="dk1"/>
              </a:buClr>
              <a:buSzPts val="1100"/>
              <a:buNone/>
            </a:pPr>
            <a:r>
              <a:rPr lang="en-US"/>
              <a:t>BOLA vulnerabilities enable attackers to access data objects (access</a:t>
            </a:r>
            <a:endParaRPr/>
          </a:p>
          <a:p>
            <a:pPr indent="0" lvl="0" marL="0" rtl="0" algn="l">
              <a:spcBef>
                <a:spcPts val="0"/>
              </a:spcBef>
              <a:spcAft>
                <a:spcPts val="0"/>
              </a:spcAft>
              <a:buClr>
                <a:schemeClr val="dk1"/>
              </a:buClr>
              <a:buSzPts val="1100"/>
              <a:buNone/>
            </a:pPr>
            <a:r>
              <a:rPr lang="en-US"/>
              <a:t>to which should have been restricted) using unauthorized requests.</a:t>
            </a:r>
            <a:endParaRPr/>
          </a:p>
          <a:p>
            <a:pPr indent="0" lvl="0" marL="0" rtl="0" algn="l">
              <a:spcBef>
                <a:spcPts val="0"/>
              </a:spcBef>
              <a:spcAft>
                <a:spcPts val="0"/>
              </a:spcAft>
              <a:buClr>
                <a:schemeClr val="dk1"/>
              </a:buClr>
              <a:buSzPts val="1100"/>
              <a:buNone/>
            </a:pPr>
            <a:r>
              <a:t/>
            </a:r>
            <a:endParaRPr/>
          </a:p>
          <a:p>
            <a:pPr indent="0" lvl="0" marL="0" rtl="0" algn="l">
              <a:spcBef>
                <a:spcPts val="0"/>
              </a:spcBef>
              <a:spcAft>
                <a:spcPts val="0"/>
              </a:spcAft>
              <a:buClr>
                <a:schemeClr val="dk1"/>
              </a:buClr>
              <a:buSzPts val="1100"/>
              <a:buNone/>
            </a:pPr>
            <a:r>
              <a:rPr lang="en-US"/>
              <a:t>This leads to the exposure of data objects and, eventually, leakage,</a:t>
            </a:r>
            <a:endParaRPr/>
          </a:p>
          <a:p>
            <a:pPr indent="0" lvl="0" marL="0" rtl="0" algn="l">
              <a:lnSpc>
                <a:spcPct val="90000"/>
              </a:lnSpc>
              <a:spcBef>
                <a:spcPts val="0"/>
              </a:spcBef>
              <a:spcAft>
                <a:spcPts val="0"/>
              </a:spcAft>
              <a:buClr>
                <a:schemeClr val="dk1"/>
              </a:buClr>
              <a:buSzPts val="1100"/>
              <a:buNone/>
            </a:pPr>
            <a:r>
              <a:rPr lang="en-US"/>
              <a:t>modification, and destruction of data and other resources.</a:t>
            </a:r>
            <a:endParaRPr/>
          </a:p>
        </p:txBody>
      </p:sp>
      <p:sp>
        <p:nvSpPr>
          <p:cNvPr id="264" name="Google Shape;264;g2b1bffaa02e_0_98"/>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2. OWASP top 10</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g2b1c7e19b2a_0_142"/>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None/>
            </a:pPr>
            <a:r>
              <a:rPr lang="en-US"/>
              <a:t>API2 Broken Authentication</a:t>
            </a:r>
            <a:endParaRPr/>
          </a:p>
          <a:p>
            <a:pPr indent="0" lvl="0" marL="0" rtl="0" algn="l">
              <a:spcBef>
                <a:spcPts val="0"/>
              </a:spcBef>
              <a:spcAft>
                <a:spcPts val="0"/>
              </a:spcAft>
              <a:buClr>
                <a:schemeClr val="dk1"/>
              </a:buClr>
              <a:buSzPts val="1100"/>
              <a:buNone/>
            </a:pPr>
            <a:r>
              <a:t/>
            </a:r>
            <a:endParaRPr/>
          </a:p>
          <a:p>
            <a:pPr indent="0" lvl="0" marL="0" rtl="0" algn="l">
              <a:spcBef>
                <a:spcPts val="0"/>
              </a:spcBef>
              <a:spcAft>
                <a:spcPts val="0"/>
              </a:spcAft>
              <a:buClr>
                <a:schemeClr val="dk1"/>
              </a:buClr>
              <a:buSzPts val="1100"/>
              <a:buNone/>
            </a:pPr>
            <a:r>
              <a:rPr lang="en-US"/>
              <a:t>Broken Authentication is a vulnerability that occurs when the API</a:t>
            </a:r>
            <a:endParaRPr/>
          </a:p>
          <a:p>
            <a:pPr indent="0" lvl="0" marL="0" rtl="0" algn="l">
              <a:spcBef>
                <a:spcPts val="0"/>
              </a:spcBef>
              <a:spcAft>
                <a:spcPts val="0"/>
              </a:spcAft>
              <a:buClr>
                <a:schemeClr val="dk1"/>
              </a:buClr>
              <a:buSzPts val="1100"/>
              <a:buNone/>
            </a:pPr>
            <a:r>
              <a:rPr lang="en-US"/>
              <a:t>does not properly authenticate its users, and the application is unable</a:t>
            </a:r>
            <a:endParaRPr/>
          </a:p>
          <a:p>
            <a:pPr indent="0" lvl="0" marL="0" rtl="0" algn="l">
              <a:spcBef>
                <a:spcPts val="0"/>
              </a:spcBef>
              <a:spcAft>
                <a:spcPts val="0"/>
              </a:spcAft>
              <a:buClr>
                <a:schemeClr val="dk1"/>
              </a:buClr>
              <a:buSzPts val="1100"/>
              <a:buNone/>
            </a:pPr>
            <a:r>
              <a:rPr lang="en-US"/>
              <a:t>to detect whether the user is legitimate or not.</a:t>
            </a:r>
            <a:endParaRPr/>
          </a:p>
          <a:p>
            <a:pPr indent="0" lvl="0" marL="0" rtl="0" algn="l">
              <a:spcBef>
                <a:spcPts val="0"/>
              </a:spcBef>
              <a:spcAft>
                <a:spcPts val="0"/>
              </a:spcAft>
              <a:buClr>
                <a:schemeClr val="dk1"/>
              </a:buClr>
              <a:buSzPts val="1100"/>
              <a:buNone/>
            </a:pPr>
            <a:r>
              <a:t/>
            </a:r>
            <a:endParaRPr/>
          </a:p>
          <a:p>
            <a:pPr indent="0" lvl="0" marL="0" rtl="0" algn="l">
              <a:spcBef>
                <a:spcPts val="0"/>
              </a:spcBef>
              <a:spcAft>
                <a:spcPts val="0"/>
              </a:spcAft>
              <a:buClr>
                <a:schemeClr val="dk1"/>
              </a:buClr>
              <a:buSzPts val="1100"/>
              <a:buNone/>
            </a:pPr>
            <a:r>
              <a:rPr lang="en-US"/>
              <a:t>As a result, the attacker can gain partial or full control over the API,</a:t>
            </a:r>
            <a:endParaRPr/>
          </a:p>
          <a:p>
            <a:pPr indent="0" lvl="0" marL="0" rtl="0" algn="l">
              <a:spcBef>
                <a:spcPts val="0"/>
              </a:spcBef>
              <a:spcAft>
                <a:spcPts val="0"/>
              </a:spcAft>
              <a:buClr>
                <a:schemeClr val="dk1"/>
              </a:buClr>
              <a:buSzPts val="1100"/>
              <a:buNone/>
            </a:pPr>
            <a:r>
              <a:rPr lang="en-US"/>
              <a:t>app, and its resources. These OWASP API Top 10 2023 vulnerabilities</a:t>
            </a:r>
            <a:endParaRPr/>
          </a:p>
          <a:p>
            <a:pPr indent="0" lvl="0" marL="0" rtl="0" algn="l">
              <a:spcBef>
                <a:spcPts val="0"/>
              </a:spcBef>
              <a:spcAft>
                <a:spcPts val="0"/>
              </a:spcAft>
              <a:buClr>
                <a:schemeClr val="dk1"/>
              </a:buClr>
              <a:buSzPts val="1100"/>
              <a:buNone/>
            </a:pPr>
            <a:r>
              <a:rPr lang="en-US"/>
              <a:t>make the API prone to brute force attacks, credential stuffing</a:t>
            </a:r>
            <a:endParaRPr/>
          </a:p>
          <a:p>
            <a:pPr indent="0" lvl="0" marL="0" rtl="0" algn="l">
              <a:lnSpc>
                <a:spcPct val="90000"/>
              </a:lnSpc>
              <a:spcBef>
                <a:spcPts val="0"/>
              </a:spcBef>
              <a:spcAft>
                <a:spcPts val="0"/>
              </a:spcAft>
              <a:buClr>
                <a:schemeClr val="dk1"/>
              </a:buClr>
              <a:buSzPts val="1100"/>
              <a:buNone/>
            </a:pPr>
            <a:r>
              <a:rPr lang="en-US"/>
              <a:t>attacks, etc.</a:t>
            </a:r>
            <a:endParaRPr/>
          </a:p>
        </p:txBody>
      </p:sp>
      <p:sp>
        <p:nvSpPr>
          <p:cNvPr id="271" name="Google Shape;271;g2b1c7e19b2a_0_142"/>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2. OWASP top 10</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g2b1c7e19b2a_0_148"/>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None/>
            </a:pPr>
            <a:r>
              <a:rPr lang="en-US"/>
              <a:t>API3 Broken Object Property Level Authorization</a:t>
            </a:r>
            <a:endParaRPr/>
          </a:p>
          <a:p>
            <a:pPr indent="0" lvl="0" marL="0" rtl="0" algn="l">
              <a:spcBef>
                <a:spcPts val="0"/>
              </a:spcBef>
              <a:spcAft>
                <a:spcPts val="0"/>
              </a:spcAft>
              <a:buClr>
                <a:schemeClr val="dk1"/>
              </a:buClr>
              <a:buSzPts val="1100"/>
              <a:buNone/>
            </a:pPr>
            <a:r>
              <a:t/>
            </a:r>
            <a:endParaRPr/>
          </a:p>
          <a:p>
            <a:pPr indent="0" lvl="0" marL="0" rtl="0" algn="l">
              <a:spcBef>
                <a:spcPts val="0"/>
              </a:spcBef>
              <a:spcAft>
                <a:spcPts val="0"/>
              </a:spcAft>
              <a:buClr>
                <a:schemeClr val="dk1"/>
              </a:buClr>
              <a:buSzPts val="1100"/>
              <a:buNone/>
            </a:pPr>
            <a:r>
              <a:rPr lang="en-US"/>
              <a:t>All users need not have access to all object properties. For accessing</a:t>
            </a:r>
            <a:endParaRPr/>
          </a:p>
          <a:p>
            <a:pPr indent="0" lvl="0" marL="0" rtl="0" algn="l">
              <a:spcBef>
                <a:spcPts val="0"/>
              </a:spcBef>
              <a:spcAft>
                <a:spcPts val="0"/>
              </a:spcAft>
              <a:buClr>
                <a:schemeClr val="dk1"/>
              </a:buClr>
              <a:buSzPts val="1100"/>
              <a:buNone/>
            </a:pPr>
            <a:r>
              <a:rPr lang="en-US"/>
              <a:t>certain object properties, the user must verify themselves and</a:t>
            </a:r>
            <a:endParaRPr/>
          </a:p>
          <a:p>
            <a:pPr indent="0" lvl="0" marL="0" rtl="0" algn="l">
              <a:spcBef>
                <a:spcPts val="0"/>
              </a:spcBef>
              <a:spcAft>
                <a:spcPts val="0"/>
              </a:spcAft>
              <a:buClr>
                <a:schemeClr val="dk1"/>
              </a:buClr>
              <a:buSzPts val="1100"/>
              <a:buNone/>
            </a:pPr>
            <a:r>
              <a:rPr lang="en-US"/>
              <a:t>validate their access permissions.</a:t>
            </a:r>
            <a:endParaRPr/>
          </a:p>
          <a:p>
            <a:pPr indent="0" lvl="0" marL="0" rtl="0" algn="l">
              <a:spcBef>
                <a:spcPts val="0"/>
              </a:spcBef>
              <a:spcAft>
                <a:spcPts val="0"/>
              </a:spcAft>
              <a:buClr>
                <a:schemeClr val="dk1"/>
              </a:buClr>
              <a:buSzPts val="1100"/>
              <a:buNone/>
            </a:pPr>
            <a:r>
              <a:t/>
            </a:r>
            <a:endParaRPr/>
          </a:p>
          <a:p>
            <a:pPr indent="0" lvl="0" marL="0" rtl="0" algn="l">
              <a:spcBef>
                <a:spcPts val="0"/>
              </a:spcBef>
              <a:spcAft>
                <a:spcPts val="0"/>
              </a:spcAft>
              <a:buClr>
                <a:schemeClr val="dk1"/>
              </a:buClr>
              <a:buSzPts val="1100"/>
              <a:buNone/>
            </a:pPr>
            <a:r>
              <a:rPr lang="en-US"/>
              <a:t>The Broken Object Property Level Authorization vulnerability</a:t>
            </a:r>
            <a:endParaRPr/>
          </a:p>
          <a:p>
            <a:pPr indent="0" lvl="0" marL="0" rtl="0" algn="l">
              <a:spcBef>
                <a:spcPts val="0"/>
              </a:spcBef>
              <a:spcAft>
                <a:spcPts val="0"/>
              </a:spcAft>
              <a:buClr>
                <a:schemeClr val="dk1"/>
              </a:buClr>
              <a:buSzPts val="1100"/>
              <a:buNone/>
            </a:pPr>
            <a:r>
              <a:rPr lang="en-US"/>
              <a:t>extends unrestricted access to object properties that should have</a:t>
            </a:r>
            <a:endParaRPr/>
          </a:p>
          <a:p>
            <a:pPr indent="0" lvl="0" marL="0" rtl="0" algn="l">
              <a:spcBef>
                <a:spcPts val="0"/>
              </a:spcBef>
              <a:spcAft>
                <a:spcPts val="0"/>
              </a:spcAft>
              <a:buClr>
                <a:schemeClr val="dk1"/>
              </a:buClr>
              <a:buSzPts val="1100"/>
              <a:buNone/>
            </a:pPr>
            <a:r>
              <a:rPr lang="en-US"/>
              <a:t>been restricted. So, attackers can access, modify, add, and delete</a:t>
            </a:r>
            <a:endParaRPr/>
          </a:p>
          <a:p>
            <a:pPr indent="0" lvl="0" marL="0" rtl="0" algn="l">
              <a:lnSpc>
                <a:spcPct val="90000"/>
              </a:lnSpc>
              <a:spcBef>
                <a:spcPts val="0"/>
              </a:spcBef>
              <a:spcAft>
                <a:spcPts val="0"/>
              </a:spcAft>
              <a:buClr>
                <a:schemeClr val="dk1"/>
              </a:buClr>
              <a:buSzPts val="1100"/>
              <a:buNone/>
            </a:pPr>
            <a:r>
              <a:rPr lang="en-US"/>
              <a:t>property values to objects.</a:t>
            </a:r>
            <a:endParaRPr/>
          </a:p>
        </p:txBody>
      </p:sp>
      <p:sp>
        <p:nvSpPr>
          <p:cNvPr id="278" name="Google Shape;278;g2b1c7e19b2a_0_148"/>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2. OWASP top 10</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7"/>
          <p:cNvSpPr txBox="1"/>
          <p:nvPr>
            <p:ph idx="1" type="body"/>
          </p:nvPr>
        </p:nvSpPr>
        <p:spPr>
          <a:xfrm>
            <a:off x="831850" y="396327"/>
            <a:ext cx="10688150" cy="9144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lt1"/>
              </a:buClr>
              <a:buSzPts val="3200"/>
              <a:buNone/>
            </a:pPr>
            <a:r>
              <a:rPr lang="en-US"/>
              <a:t>Summary</a:t>
            </a:r>
            <a:endParaRPr/>
          </a:p>
        </p:txBody>
      </p:sp>
      <p:sp>
        <p:nvSpPr>
          <p:cNvPr id="98" name="Google Shape;98;p7"/>
          <p:cNvSpPr txBox="1"/>
          <p:nvPr>
            <p:ph idx="2" type="body"/>
          </p:nvPr>
        </p:nvSpPr>
        <p:spPr>
          <a:xfrm>
            <a:off x="844550" y="2559496"/>
            <a:ext cx="10688150" cy="3560504"/>
          </a:xfrm>
          <a:prstGeom prst="rect">
            <a:avLst/>
          </a:prstGeom>
          <a:noFill/>
          <a:ln>
            <a:noFill/>
          </a:ln>
        </p:spPr>
        <p:txBody>
          <a:bodyPr anchorCtr="0" anchor="t" bIns="45700" lIns="91425" spcFirstLastPara="1" rIns="91425" wrap="square" tIns="45700">
            <a:normAutofit/>
          </a:bodyPr>
          <a:lstStyle/>
          <a:p>
            <a:pPr indent="-742950" lvl="0" marL="742950" rtl="0" algn="l">
              <a:lnSpc>
                <a:spcPct val="90000"/>
              </a:lnSpc>
              <a:spcBef>
                <a:spcPts val="0"/>
              </a:spcBef>
              <a:spcAft>
                <a:spcPts val="0"/>
              </a:spcAft>
              <a:buSzPts val="3600"/>
              <a:buAutoNum type="arabicPeriod"/>
            </a:pPr>
            <a:r>
              <a:rPr lang="en-US"/>
              <a:t>OWASP</a:t>
            </a:r>
            <a:endParaRPr/>
          </a:p>
          <a:p>
            <a:pPr indent="-742950" lvl="0" marL="742950" rtl="0" algn="l">
              <a:lnSpc>
                <a:spcPct val="90000"/>
              </a:lnSpc>
              <a:spcBef>
                <a:spcPts val="0"/>
              </a:spcBef>
              <a:spcAft>
                <a:spcPts val="0"/>
              </a:spcAft>
              <a:buSzPts val="3600"/>
              <a:buAutoNum type="arabicPeriod"/>
            </a:pPr>
            <a:r>
              <a:rPr lang="en-US"/>
              <a:t>OWASP Top 10</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g2b1c7e19b2a_0_154"/>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None/>
            </a:pPr>
            <a:r>
              <a:rPr lang="en-US"/>
              <a:t>API4 Unrestricted Resource Consumption</a:t>
            </a:r>
            <a:endParaRPr/>
          </a:p>
          <a:p>
            <a:pPr indent="0" lvl="0" marL="0" rtl="0" algn="l">
              <a:spcBef>
                <a:spcPts val="0"/>
              </a:spcBef>
              <a:spcAft>
                <a:spcPts val="0"/>
              </a:spcAft>
              <a:buClr>
                <a:schemeClr val="dk1"/>
              </a:buClr>
              <a:buSzPts val="1100"/>
              <a:buNone/>
            </a:pPr>
            <a:r>
              <a:t/>
            </a:r>
            <a:endParaRPr/>
          </a:p>
          <a:p>
            <a:pPr indent="0" lvl="0" marL="0" rtl="0" algn="l">
              <a:spcBef>
                <a:spcPts val="0"/>
              </a:spcBef>
              <a:spcAft>
                <a:spcPts val="0"/>
              </a:spcAft>
              <a:buClr>
                <a:schemeClr val="dk1"/>
              </a:buClr>
              <a:buSzPts val="1100"/>
              <a:buNone/>
            </a:pPr>
            <a:r>
              <a:rPr lang="en-US"/>
              <a:t>Resources are at the core of APIs; APIs cannot function without</a:t>
            </a:r>
            <a:endParaRPr/>
          </a:p>
          <a:p>
            <a:pPr indent="0" lvl="0" marL="0" rtl="0" algn="l">
              <a:spcBef>
                <a:spcPts val="0"/>
              </a:spcBef>
              <a:spcAft>
                <a:spcPts val="0"/>
              </a:spcAft>
              <a:buClr>
                <a:schemeClr val="dk1"/>
              </a:buClr>
              <a:buSzPts val="1100"/>
              <a:buNone/>
            </a:pPr>
            <a:r>
              <a:rPr lang="en-US"/>
              <a:t>resources. However, the existence of resources also brings a whole</a:t>
            </a:r>
            <a:endParaRPr/>
          </a:p>
          <a:p>
            <a:pPr indent="0" lvl="0" marL="0" rtl="0" algn="l">
              <a:spcBef>
                <a:spcPts val="0"/>
              </a:spcBef>
              <a:spcAft>
                <a:spcPts val="0"/>
              </a:spcAft>
              <a:buClr>
                <a:schemeClr val="dk1"/>
              </a:buClr>
              <a:buSzPts val="1100"/>
              <a:buNone/>
            </a:pPr>
            <a:r>
              <a:rPr lang="en-US"/>
              <a:t>range of API security risks since it programmatically exposes</a:t>
            </a:r>
            <a:endParaRPr/>
          </a:p>
          <a:p>
            <a:pPr indent="0" lvl="0" marL="0" rtl="0" algn="l">
              <a:spcBef>
                <a:spcPts val="0"/>
              </a:spcBef>
              <a:spcAft>
                <a:spcPts val="0"/>
              </a:spcAft>
              <a:buClr>
                <a:schemeClr val="dk1"/>
              </a:buClr>
              <a:buSzPts val="1100"/>
              <a:buNone/>
            </a:pPr>
            <a:r>
              <a:rPr lang="en-US"/>
              <a:t>resources. Without proper limitations, attackers can overwhelm APIs</a:t>
            </a:r>
            <a:endParaRPr/>
          </a:p>
          <a:p>
            <a:pPr indent="0" lvl="0" marL="0" rtl="0" algn="l">
              <a:spcBef>
                <a:spcPts val="0"/>
              </a:spcBef>
              <a:spcAft>
                <a:spcPts val="0"/>
              </a:spcAft>
              <a:buClr>
                <a:schemeClr val="dk1"/>
              </a:buClr>
              <a:buSzPts val="1100"/>
              <a:buNone/>
            </a:pPr>
            <a:r>
              <a:rPr lang="en-US"/>
              <a:t>by sending multiple requests.</a:t>
            </a:r>
            <a:endParaRPr/>
          </a:p>
          <a:p>
            <a:pPr indent="0" lvl="0" marL="0" rtl="0" algn="l">
              <a:spcBef>
                <a:spcPts val="0"/>
              </a:spcBef>
              <a:spcAft>
                <a:spcPts val="0"/>
              </a:spcAft>
              <a:buClr>
                <a:schemeClr val="dk1"/>
              </a:buClr>
              <a:buSzPts val="1100"/>
              <a:buNone/>
            </a:pPr>
            <a:r>
              <a:t/>
            </a:r>
            <a:endParaRPr/>
          </a:p>
          <a:p>
            <a:pPr indent="0" lvl="0" marL="0" rtl="0" algn="l">
              <a:spcBef>
                <a:spcPts val="0"/>
              </a:spcBef>
              <a:spcAft>
                <a:spcPts val="0"/>
              </a:spcAft>
              <a:buClr>
                <a:schemeClr val="dk1"/>
              </a:buClr>
              <a:buSzPts val="1100"/>
              <a:buNone/>
            </a:pPr>
            <a:r>
              <a:rPr lang="en-US"/>
              <a:t>This leads to the degradation of services, DoS/ DDoS attacks,</a:t>
            </a:r>
            <a:endParaRPr/>
          </a:p>
          <a:p>
            <a:pPr indent="0" lvl="0" marL="0" rtl="0" algn="l">
              <a:lnSpc>
                <a:spcPct val="90000"/>
              </a:lnSpc>
              <a:spcBef>
                <a:spcPts val="0"/>
              </a:spcBef>
              <a:spcAft>
                <a:spcPts val="0"/>
              </a:spcAft>
              <a:buClr>
                <a:schemeClr val="dk1"/>
              </a:buClr>
              <a:buSzPts val="1100"/>
              <a:buNone/>
            </a:pPr>
            <a:r>
              <a:rPr lang="en-US"/>
              <a:t>performance latency issues, crashes, etc.</a:t>
            </a:r>
            <a:endParaRPr/>
          </a:p>
        </p:txBody>
      </p:sp>
      <p:sp>
        <p:nvSpPr>
          <p:cNvPr id="285" name="Google Shape;285;g2b1c7e19b2a_0_154"/>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2. OWASP top 10</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g2b1c7e19b2a_0_160"/>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Clr>
                <a:schemeClr val="dk1"/>
              </a:buClr>
              <a:buSzPts val="1100"/>
              <a:buNone/>
            </a:pPr>
            <a:r>
              <a:rPr lang="en-US"/>
              <a:t>API5 Broken Function Level Authorization (BFLA)</a:t>
            </a:r>
            <a:endParaRPr/>
          </a:p>
          <a:p>
            <a:pPr indent="0" lvl="0" marL="0" rtl="0" algn="l">
              <a:spcBef>
                <a:spcPts val="0"/>
              </a:spcBef>
              <a:spcAft>
                <a:spcPts val="0"/>
              </a:spcAft>
              <a:buClr>
                <a:schemeClr val="dk1"/>
              </a:buClr>
              <a:buSzPts val="1100"/>
              <a:buNone/>
            </a:pPr>
            <a:r>
              <a:t/>
            </a:r>
            <a:endParaRPr/>
          </a:p>
          <a:p>
            <a:pPr indent="0" lvl="0" marL="0" rtl="0" algn="l">
              <a:spcBef>
                <a:spcPts val="0"/>
              </a:spcBef>
              <a:spcAft>
                <a:spcPts val="0"/>
              </a:spcAft>
              <a:buClr>
                <a:schemeClr val="dk1"/>
              </a:buClr>
              <a:buSzPts val="1100"/>
              <a:buNone/>
            </a:pPr>
            <a:r>
              <a:rPr lang="en-US"/>
              <a:t>APIs use function-level authorization to control access to specific</a:t>
            </a:r>
            <a:endParaRPr/>
          </a:p>
          <a:p>
            <a:pPr indent="0" lvl="0" marL="0" rtl="0" algn="l">
              <a:spcBef>
                <a:spcPts val="0"/>
              </a:spcBef>
              <a:spcAft>
                <a:spcPts val="0"/>
              </a:spcAft>
              <a:buClr>
                <a:schemeClr val="dk1"/>
              </a:buClr>
              <a:buSzPts val="1100"/>
              <a:buNone/>
            </a:pPr>
            <a:r>
              <a:rPr lang="en-US"/>
              <a:t>user functions and actions based on their privilege level. It ensures</a:t>
            </a:r>
            <a:endParaRPr/>
          </a:p>
          <a:p>
            <a:pPr indent="0" lvl="0" marL="0" rtl="0" algn="l">
              <a:spcBef>
                <a:spcPts val="0"/>
              </a:spcBef>
              <a:spcAft>
                <a:spcPts val="0"/>
              </a:spcAft>
              <a:buClr>
                <a:schemeClr val="dk1"/>
              </a:buClr>
              <a:buSzPts val="1100"/>
              <a:buNone/>
            </a:pPr>
            <a:r>
              <a:rPr lang="en-US"/>
              <a:t>that authorizations, verifications, and permission checks secure each</a:t>
            </a:r>
            <a:endParaRPr/>
          </a:p>
          <a:p>
            <a:pPr indent="0" lvl="0" marL="0" rtl="0" algn="l">
              <a:lnSpc>
                <a:spcPct val="90000"/>
              </a:lnSpc>
              <a:spcBef>
                <a:spcPts val="0"/>
              </a:spcBef>
              <a:spcAft>
                <a:spcPts val="0"/>
              </a:spcAft>
              <a:buClr>
                <a:schemeClr val="dk1"/>
              </a:buClr>
              <a:buSzPts val="1100"/>
              <a:buNone/>
            </a:pPr>
            <a:r>
              <a:rPr lang="en-US"/>
              <a:t>function and action.</a:t>
            </a:r>
            <a:endParaRPr/>
          </a:p>
          <a:p>
            <a:pPr indent="0" lvl="0" marL="0" rtl="0" algn="l">
              <a:lnSpc>
                <a:spcPct val="90000"/>
              </a:lnSpc>
              <a:spcBef>
                <a:spcPts val="0"/>
              </a:spcBef>
              <a:spcAft>
                <a:spcPts val="0"/>
              </a:spcAft>
              <a:buClr>
                <a:schemeClr val="dk1"/>
              </a:buClr>
              <a:buSzPts val="1100"/>
              <a:buNone/>
            </a:pPr>
            <a:r>
              <a:t/>
            </a:r>
            <a:endParaRPr/>
          </a:p>
          <a:p>
            <a:pPr indent="0" lvl="0" marL="0" rtl="0" algn="l">
              <a:spcBef>
                <a:spcPts val="0"/>
              </a:spcBef>
              <a:spcAft>
                <a:spcPts val="0"/>
              </a:spcAft>
              <a:buClr>
                <a:schemeClr val="dk1"/>
              </a:buClr>
              <a:buSzPts val="1100"/>
              <a:buNone/>
            </a:pPr>
            <a:r>
              <a:rPr lang="en-US"/>
              <a:t>Broken Function Level Authorization vulnerabilities arise in APIs</a:t>
            </a:r>
            <a:endParaRPr/>
          </a:p>
          <a:p>
            <a:pPr indent="0" lvl="0" marL="0" rtl="0" algn="l">
              <a:spcBef>
                <a:spcPts val="0"/>
              </a:spcBef>
              <a:spcAft>
                <a:spcPts val="0"/>
              </a:spcAft>
              <a:buClr>
                <a:schemeClr val="dk1"/>
              </a:buClr>
              <a:buSzPts val="1100"/>
              <a:buNone/>
            </a:pPr>
            <a:r>
              <a:rPr lang="en-US"/>
              <a:t>when these function-level authorizations fail, enabling attackers to</a:t>
            </a:r>
            <a:endParaRPr/>
          </a:p>
          <a:p>
            <a:pPr indent="0" lvl="0" marL="0" rtl="0" algn="l">
              <a:spcBef>
                <a:spcPts val="0"/>
              </a:spcBef>
              <a:spcAft>
                <a:spcPts val="0"/>
              </a:spcAft>
              <a:buClr>
                <a:schemeClr val="dk1"/>
              </a:buClr>
              <a:buSzPts val="1100"/>
              <a:buNone/>
            </a:pPr>
            <a:r>
              <a:rPr lang="en-US"/>
              <a:t>illegitimately access functions and features and perform restricted</a:t>
            </a:r>
            <a:endParaRPr/>
          </a:p>
          <a:p>
            <a:pPr indent="0" lvl="0" marL="0" rtl="0" algn="l">
              <a:spcBef>
                <a:spcPts val="0"/>
              </a:spcBef>
              <a:spcAft>
                <a:spcPts val="0"/>
              </a:spcAft>
              <a:buClr>
                <a:schemeClr val="dk1"/>
              </a:buClr>
              <a:buSzPts val="1100"/>
              <a:buNone/>
            </a:pPr>
            <a:r>
              <a:rPr lang="en-US"/>
              <a:t>actions like data/ feature modification or deletion, unauthorized</a:t>
            </a:r>
            <a:endParaRPr/>
          </a:p>
          <a:p>
            <a:pPr indent="0" lvl="0" marL="0" rtl="0" algn="l">
              <a:lnSpc>
                <a:spcPct val="90000"/>
              </a:lnSpc>
              <a:spcBef>
                <a:spcPts val="0"/>
              </a:spcBef>
              <a:spcAft>
                <a:spcPts val="0"/>
              </a:spcAft>
              <a:buClr>
                <a:schemeClr val="dk1"/>
              </a:buClr>
              <a:buSzPts val="1100"/>
              <a:buNone/>
            </a:pPr>
            <a:r>
              <a:rPr lang="en-US"/>
              <a:t>access, privilege escalation attacks, etc.</a:t>
            </a:r>
            <a:endParaRPr/>
          </a:p>
        </p:txBody>
      </p:sp>
      <p:sp>
        <p:nvSpPr>
          <p:cNvPr id="292" name="Google Shape;292;g2b1c7e19b2a_0_160"/>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2. OWASP top 10</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g2b1c7e19b2a_0_166"/>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None/>
            </a:pPr>
            <a:r>
              <a:rPr lang="en-US"/>
              <a:t>API6 Server-Side Request Forgery (SSRF)</a:t>
            </a:r>
            <a:endParaRPr/>
          </a:p>
          <a:p>
            <a:pPr indent="0" lvl="0" marL="0" rtl="0" algn="l">
              <a:spcBef>
                <a:spcPts val="0"/>
              </a:spcBef>
              <a:spcAft>
                <a:spcPts val="0"/>
              </a:spcAft>
              <a:buClr>
                <a:schemeClr val="dk1"/>
              </a:buClr>
              <a:buSzPts val="1100"/>
              <a:buNone/>
            </a:pPr>
            <a:r>
              <a:t/>
            </a:r>
            <a:endParaRPr/>
          </a:p>
          <a:p>
            <a:pPr indent="0" lvl="0" marL="0" rtl="0" algn="l">
              <a:spcBef>
                <a:spcPts val="0"/>
              </a:spcBef>
              <a:spcAft>
                <a:spcPts val="0"/>
              </a:spcAft>
              <a:buClr>
                <a:schemeClr val="dk1"/>
              </a:buClr>
              <a:buSzPts val="1100"/>
              <a:buNone/>
            </a:pPr>
            <a:r>
              <a:rPr lang="en-US"/>
              <a:t>Server-Side Request Forgery occurs when APIs process requests</a:t>
            </a:r>
            <a:endParaRPr/>
          </a:p>
          <a:p>
            <a:pPr indent="0" lvl="0" marL="0" rtl="0" algn="l">
              <a:spcBef>
                <a:spcPts val="0"/>
              </a:spcBef>
              <a:spcAft>
                <a:spcPts val="0"/>
              </a:spcAft>
              <a:buClr>
                <a:schemeClr val="dk1"/>
              </a:buClr>
              <a:buSzPts val="1100"/>
              <a:buNone/>
            </a:pPr>
            <a:r>
              <a:rPr lang="en-US"/>
              <a:t>from user-controlled URLs and fetch internal/ remote server</a:t>
            </a:r>
            <a:endParaRPr/>
          </a:p>
          <a:p>
            <a:pPr indent="0" lvl="0" marL="0" rtl="0" algn="l">
              <a:spcBef>
                <a:spcPts val="0"/>
              </a:spcBef>
              <a:spcAft>
                <a:spcPts val="0"/>
              </a:spcAft>
              <a:buClr>
                <a:schemeClr val="dk1"/>
              </a:buClr>
              <a:buSzPts val="1100"/>
              <a:buNone/>
            </a:pPr>
            <a:r>
              <a:rPr lang="en-US"/>
              <a:t>resources without validating the user request first.</a:t>
            </a:r>
            <a:endParaRPr/>
          </a:p>
          <a:p>
            <a:pPr indent="0" lvl="0" marL="0" rtl="0" algn="l">
              <a:spcBef>
                <a:spcPts val="0"/>
              </a:spcBef>
              <a:spcAft>
                <a:spcPts val="0"/>
              </a:spcAft>
              <a:buClr>
                <a:schemeClr val="dk1"/>
              </a:buClr>
              <a:buSzPts val="1100"/>
              <a:buNone/>
            </a:pPr>
            <a:r>
              <a:t/>
            </a:r>
            <a:endParaRPr/>
          </a:p>
          <a:p>
            <a:pPr indent="0" lvl="0" marL="0" rtl="0" algn="l">
              <a:spcBef>
                <a:spcPts val="0"/>
              </a:spcBef>
              <a:spcAft>
                <a:spcPts val="0"/>
              </a:spcAft>
              <a:buClr>
                <a:schemeClr val="dk1"/>
              </a:buClr>
              <a:buSzPts val="1100"/>
              <a:buNone/>
            </a:pPr>
            <a:r>
              <a:rPr lang="en-US"/>
              <a:t>So, attackers can access backend servers, including those protected</a:t>
            </a:r>
            <a:endParaRPr/>
          </a:p>
          <a:p>
            <a:pPr indent="0" lvl="0" marL="0" rtl="0" algn="l">
              <a:spcBef>
                <a:spcPts val="0"/>
              </a:spcBef>
              <a:spcAft>
                <a:spcPts val="0"/>
              </a:spcAft>
              <a:buClr>
                <a:schemeClr val="dk1"/>
              </a:buClr>
              <a:buSzPts val="1100"/>
              <a:buNone/>
            </a:pPr>
            <a:r>
              <a:rPr lang="en-US"/>
              <a:t>by firewalls, by simply manipulating the URL. They can access</a:t>
            </a:r>
            <a:endParaRPr/>
          </a:p>
          <a:p>
            <a:pPr indent="0" lvl="0" marL="0" rtl="0" algn="l">
              <a:lnSpc>
                <a:spcPct val="90000"/>
              </a:lnSpc>
              <a:spcBef>
                <a:spcPts val="0"/>
              </a:spcBef>
              <a:spcAft>
                <a:spcPts val="0"/>
              </a:spcAft>
              <a:buClr>
                <a:schemeClr val="dk1"/>
              </a:buClr>
              <a:buSzPts val="1100"/>
              <a:buNone/>
            </a:pPr>
            <a:r>
              <a:rPr lang="en-US"/>
              <a:t>sensitive information and engage in other malicious activities.</a:t>
            </a:r>
            <a:endParaRPr/>
          </a:p>
        </p:txBody>
      </p:sp>
      <p:sp>
        <p:nvSpPr>
          <p:cNvPr id="299" name="Google Shape;299;g2b1c7e19b2a_0_166"/>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2. OWASP top 10</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g2b1c7e19b2a_0_172"/>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None/>
            </a:pPr>
            <a:r>
              <a:rPr lang="en-US"/>
              <a:t>API7 Security Misconfiguration</a:t>
            </a:r>
            <a:endParaRPr/>
          </a:p>
          <a:p>
            <a:pPr indent="0" lvl="0" marL="0" rtl="0" algn="l">
              <a:spcBef>
                <a:spcPts val="0"/>
              </a:spcBef>
              <a:spcAft>
                <a:spcPts val="0"/>
              </a:spcAft>
              <a:buClr>
                <a:schemeClr val="dk1"/>
              </a:buClr>
              <a:buSzPts val="1100"/>
              <a:buNone/>
            </a:pPr>
            <a:r>
              <a:t/>
            </a:r>
            <a:endParaRPr/>
          </a:p>
          <a:p>
            <a:pPr indent="0" lvl="0" marL="0" rtl="0" algn="l">
              <a:spcBef>
                <a:spcPts val="0"/>
              </a:spcBef>
              <a:spcAft>
                <a:spcPts val="0"/>
              </a:spcAft>
              <a:buClr>
                <a:schemeClr val="dk1"/>
              </a:buClr>
              <a:buSzPts val="1100"/>
              <a:buNone/>
            </a:pPr>
            <a:r>
              <a:rPr lang="en-US"/>
              <a:t>Security misconfigurations in APIs occur when security best practices</a:t>
            </a:r>
            <a:endParaRPr/>
          </a:p>
          <a:p>
            <a:pPr indent="0" lvl="0" marL="0" rtl="0" algn="l">
              <a:spcBef>
                <a:spcPts val="0"/>
              </a:spcBef>
              <a:spcAft>
                <a:spcPts val="0"/>
              </a:spcAft>
              <a:buClr>
                <a:schemeClr val="dk1"/>
              </a:buClr>
              <a:buSzPts val="1100"/>
              <a:buNone/>
            </a:pPr>
            <a:r>
              <a:rPr lang="en-US"/>
              <a:t>aren’t properly followed and/or the security of the API stack isn’t</a:t>
            </a:r>
            <a:endParaRPr/>
          </a:p>
          <a:p>
            <a:pPr indent="0" lvl="0" marL="0" rtl="0" algn="l">
              <a:spcBef>
                <a:spcPts val="0"/>
              </a:spcBef>
              <a:spcAft>
                <a:spcPts val="0"/>
              </a:spcAft>
              <a:buClr>
                <a:schemeClr val="dk1"/>
              </a:buClr>
              <a:buSzPts val="1100"/>
              <a:buNone/>
            </a:pPr>
            <a:r>
              <a:rPr lang="en-US"/>
              <a:t>properly hardened.</a:t>
            </a:r>
            <a:endParaRPr/>
          </a:p>
          <a:p>
            <a:pPr indent="0" lvl="0" marL="0" rtl="0" algn="l">
              <a:spcBef>
                <a:spcPts val="0"/>
              </a:spcBef>
              <a:spcAft>
                <a:spcPts val="0"/>
              </a:spcAft>
              <a:buClr>
                <a:schemeClr val="dk1"/>
              </a:buClr>
              <a:buSzPts val="1100"/>
              <a:buNone/>
            </a:pPr>
            <a:r>
              <a:t/>
            </a:r>
            <a:endParaRPr/>
          </a:p>
          <a:p>
            <a:pPr indent="0" lvl="0" marL="0" rtl="0" algn="l">
              <a:spcBef>
                <a:spcPts val="0"/>
              </a:spcBef>
              <a:spcAft>
                <a:spcPts val="0"/>
              </a:spcAft>
              <a:buClr>
                <a:schemeClr val="dk1"/>
              </a:buClr>
              <a:buSzPts val="1100"/>
              <a:buNone/>
            </a:pPr>
            <a:r>
              <a:rPr lang="en-US"/>
              <a:t>Some examples of this vulnerability include unapplied latest patches,</a:t>
            </a:r>
            <a:endParaRPr/>
          </a:p>
          <a:p>
            <a:pPr indent="0" lvl="0" marL="0" rtl="0" algn="l">
              <a:spcBef>
                <a:spcPts val="0"/>
              </a:spcBef>
              <a:spcAft>
                <a:spcPts val="0"/>
              </a:spcAft>
              <a:buClr>
                <a:schemeClr val="dk1"/>
              </a:buClr>
              <a:buSzPts val="1100"/>
              <a:buNone/>
            </a:pPr>
            <a:r>
              <a:rPr lang="en-US"/>
              <a:t>unwanted exposure of debug logs, unpatched legacy options,</a:t>
            </a:r>
            <a:endParaRPr/>
          </a:p>
          <a:p>
            <a:pPr indent="0" lvl="0" marL="0" rtl="0" algn="l">
              <a:spcBef>
                <a:spcPts val="0"/>
              </a:spcBef>
              <a:spcAft>
                <a:spcPts val="0"/>
              </a:spcAft>
              <a:buClr>
                <a:schemeClr val="dk1"/>
              </a:buClr>
              <a:buSzPts val="1100"/>
              <a:buNone/>
            </a:pPr>
            <a:r>
              <a:rPr lang="en-US"/>
              <a:t>unnecessary features/ services, improper implementation of CORS</a:t>
            </a:r>
            <a:endParaRPr/>
          </a:p>
          <a:p>
            <a:pPr indent="0" lvl="0" marL="0" rtl="0" algn="l">
              <a:spcBef>
                <a:spcPts val="0"/>
              </a:spcBef>
              <a:spcAft>
                <a:spcPts val="0"/>
              </a:spcAft>
              <a:buClr>
                <a:schemeClr val="dk1"/>
              </a:buClr>
              <a:buSzPts val="1100"/>
              <a:buNone/>
            </a:pPr>
            <a:r>
              <a:rPr lang="en-US"/>
              <a:t>policy, unnecessary enabled HTTP Verbs, etc. Security</a:t>
            </a:r>
            <a:endParaRPr/>
          </a:p>
          <a:p>
            <a:pPr indent="0" lvl="0" marL="0" rtl="0" algn="l">
              <a:lnSpc>
                <a:spcPct val="90000"/>
              </a:lnSpc>
              <a:spcBef>
                <a:spcPts val="0"/>
              </a:spcBef>
              <a:spcAft>
                <a:spcPts val="0"/>
              </a:spcAft>
              <a:buClr>
                <a:schemeClr val="dk1"/>
              </a:buClr>
              <a:buSzPts val="1100"/>
              <a:buNone/>
            </a:pPr>
            <a:r>
              <a:rPr lang="en-US"/>
              <a:t>misconfigurations expose APIs to a whole host of security risks.</a:t>
            </a:r>
            <a:endParaRPr/>
          </a:p>
        </p:txBody>
      </p:sp>
      <p:sp>
        <p:nvSpPr>
          <p:cNvPr id="306" name="Google Shape;306;g2b1c7e19b2a_0_172"/>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2. OWASP top 10</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g2b1c7e19b2a_0_185"/>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None/>
            </a:pPr>
            <a:r>
              <a:rPr lang="en-US"/>
              <a:t>API8 Lack of Protection from Automated Threats</a:t>
            </a:r>
            <a:endParaRPr/>
          </a:p>
          <a:p>
            <a:pPr indent="0" lvl="0" marL="0" rtl="0" algn="l">
              <a:spcBef>
                <a:spcPts val="0"/>
              </a:spcBef>
              <a:spcAft>
                <a:spcPts val="0"/>
              </a:spcAft>
              <a:buClr>
                <a:schemeClr val="dk1"/>
              </a:buClr>
              <a:buSzPts val="1100"/>
              <a:buNone/>
            </a:pPr>
            <a:r>
              <a:t/>
            </a:r>
            <a:endParaRPr/>
          </a:p>
          <a:p>
            <a:pPr indent="0" lvl="0" marL="0" rtl="0" algn="l">
              <a:spcBef>
                <a:spcPts val="0"/>
              </a:spcBef>
              <a:spcAft>
                <a:spcPts val="0"/>
              </a:spcAft>
              <a:buClr>
                <a:schemeClr val="dk1"/>
              </a:buClr>
              <a:buSzPts val="1100"/>
              <a:buNone/>
            </a:pPr>
            <a:r>
              <a:rPr lang="en-US"/>
              <a:t>In this attack, attackers exploit business logic flows using botnets and</a:t>
            </a:r>
            <a:endParaRPr/>
          </a:p>
          <a:p>
            <a:pPr indent="0" lvl="0" marL="0" rtl="0" algn="l">
              <a:spcBef>
                <a:spcPts val="0"/>
              </a:spcBef>
              <a:spcAft>
                <a:spcPts val="0"/>
              </a:spcAft>
              <a:buClr>
                <a:schemeClr val="dk1"/>
              </a:buClr>
              <a:buSzPts val="1100"/>
              <a:buNone/>
            </a:pPr>
            <a:r>
              <a:rPr lang="en-US"/>
              <a:t>other automated tools to customize and scale attacks.</a:t>
            </a:r>
            <a:endParaRPr/>
          </a:p>
          <a:p>
            <a:pPr indent="0" lvl="0" marL="0" rtl="0" algn="l">
              <a:spcBef>
                <a:spcPts val="0"/>
              </a:spcBef>
              <a:spcAft>
                <a:spcPts val="0"/>
              </a:spcAft>
              <a:buClr>
                <a:schemeClr val="dk1"/>
              </a:buClr>
              <a:buSzPts val="1100"/>
              <a:buNone/>
            </a:pPr>
            <a:r>
              <a:t/>
            </a:r>
            <a:endParaRPr/>
          </a:p>
          <a:p>
            <a:pPr indent="0" lvl="0" marL="0" rtl="0" algn="l">
              <a:spcBef>
                <a:spcPts val="0"/>
              </a:spcBef>
              <a:spcAft>
                <a:spcPts val="0"/>
              </a:spcAft>
              <a:buClr>
                <a:schemeClr val="dk1"/>
              </a:buClr>
              <a:buSzPts val="1100"/>
              <a:buNone/>
            </a:pPr>
            <a:r>
              <a:rPr lang="en-US"/>
              <a:t>Attackers send seemingly legitimate requests that exploit the</a:t>
            </a:r>
            <a:endParaRPr/>
          </a:p>
          <a:p>
            <a:pPr indent="0" lvl="0" marL="0" rtl="0" algn="l">
              <a:spcBef>
                <a:spcPts val="0"/>
              </a:spcBef>
              <a:spcAft>
                <a:spcPts val="0"/>
              </a:spcAft>
              <a:buClr>
                <a:schemeClr val="dk1"/>
              </a:buClr>
              <a:buSzPts val="1100"/>
              <a:buNone/>
            </a:pPr>
            <a:r>
              <a:rPr lang="en-US"/>
              <a:t>business logic. Every attack is unique and context-driven, making</a:t>
            </a:r>
            <a:endParaRPr/>
          </a:p>
          <a:p>
            <a:pPr indent="0" lvl="0" marL="0" rtl="0" algn="l">
              <a:lnSpc>
                <a:spcPct val="90000"/>
              </a:lnSpc>
              <a:spcBef>
                <a:spcPts val="0"/>
              </a:spcBef>
              <a:spcAft>
                <a:spcPts val="0"/>
              </a:spcAft>
              <a:buClr>
                <a:schemeClr val="dk1"/>
              </a:buClr>
              <a:buSzPts val="1100"/>
              <a:buNone/>
            </a:pPr>
            <a:r>
              <a:rPr lang="en-US"/>
              <a:t>these hard to detect and protect against.</a:t>
            </a:r>
            <a:endParaRPr/>
          </a:p>
        </p:txBody>
      </p:sp>
      <p:sp>
        <p:nvSpPr>
          <p:cNvPr id="313" name="Google Shape;313;g2b1c7e19b2a_0_185"/>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2. OWASP top 10</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g2b1c7e19b2a_0_191"/>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Clr>
                <a:schemeClr val="dk1"/>
              </a:buClr>
              <a:buSzPts val="1100"/>
              <a:buNone/>
            </a:pPr>
            <a:r>
              <a:rPr lang="en-US"/>
              <a:t>API9 Improper Inventory Management</a:t>
            </a:r>
            <a:endParaRPr/>
          </a:p>
          <a:p>
            <a:pPr indent="0" lvl="0" marL="0" rtl="0" algn="l">
              <a:spcBef>
                <a:spcPts val="0"/>
              </a:spcBef>
              <a:spcAft>
                <a:spcPts val="0"/>
              </a:spcAft>
              <a:buClr>
                <a:schemeClr val="dk1"/>
              </a:buClr>
              <a:buSzPts val="1100"/>
              <a:buNone/>
            </a:pPr>
            <a:r>
              <a:t/>
            </a:r>
            <a:endParaRPr/>
          </a:p>
          <a:p>
            <a:pPr indent="0" lvl="0" marL="0" rtl="0" algn="l">
              <a:spcBef>
                <a:spcPts val="0"/>
              </a:spcBef>
              <a:spcAft>
                <a:spcPts val="0"/>
              </a:spcAft>
              <a:buClr>
                <a:schemeClr val="dk1"/>
              </a:buClr>
              <a:buSzPts val="1100"/>
              <a:buNone/>
            </a:pPr>
            <a:r>
              <a:rPr lang="en-US"/>
              <a:t>Improper Inventory Management security risk occurs because</a:t>
            </a:r>
            <a:endParaRPr/>
          </a:p>
          <a:p>
            <a:pPr indent="0" lvl="0" marL="0" rtl="0" algn="l">
              <a:spcBef>
                <a:spcPts val="0"/>
              </a:spcBef>
              <a:spcAft>
                <a:spcPts val="0"/>
              </a:spcAft>
              <a:buClr>
                <a:schemeClr val="dk1"/>
              </a:buClr>
              <a:buSzPts val="1100"/>
              <a:buNone/>
            </a:pPr>
            <a:r>
              <a:rPr lang="en-US"/>
              <a:t>organizations have multitudes of internal and third-party APIs that</a:t>
            </a:r>
            <a:endParaRPr/>
          </a:p>
          <a:p>
            <a:pPr indent="0" lvl="0" marL="0" rtl="0" algn="l">
              <a:spcBef>
                <a:spcPts val="0"/>
              </a:spcBef>
              <a:spcAft>
                <a:spcPts val="0"/>
              </a:spcAft>
              <a:buClr>
                <a:schemeClr val="dk1"/>
              </a:buClr>
              <a:buSzPts val="1100"/>
              <a:buNone/>
            </a:pPr>
            <a:r>
              <a:rPr lang="en-US"/>
              <a:t>are improperly inventoried, documented, and managed. Some</a:t>
            </a:r>
            <a:endParaRPr/>
          </a:p>
          <a:p>
            <a:pPr indent="0" lvl="0" marL="0" rtl="0" algn="l">
              <a:spcBef>
                <a:spcPts val="0"/>
              </a:spcBef>
              <a:spcAft>
                <a:spcPts val="0"/>
              </a:spcAft>
              <a:buClr>
                <a:schemeClr val="dk1"/>
              </a:buClr>
              <a:buSzPts val="1100"/>
              <a:buNone/>
            </a:pPr>
            <a:r>
              <a:rPr lang="en-US"/>
              <a:t>examples of these vulnerabilities include multiple versions of APIs</a:t>
            </a:r>
            <a:endParaRPr/>
          </a:p>
          <a:p>
            <a:pPr indent="0" lvl="0" marL="0" rtl="0" algn="l">
              <a:spcBef>
                <a:spcPts val="0"/>
              </a:spcBef>
              <a:spcAft>
                <a:spcPts val="0"/>
              </a:spcAft>
              <a:buClr>
                <a:schemeClr val="dk1"/>
              </a:buClr>
              <a:buSzPts val="1100"/>
              <a:buNone/>
            </a:pPr>
            <a:r>
              <a:rPr lang="en-US"/>
              <a:t>being used, exposure of development APIs, improper access control</a:t>
            </a:r>
            <a:endParaRPr/>
          </a:p>
          <a:p>
            <a:pPr indent="0" lvl="0" marL="0" rtl="0" algn="l">
              <a:lnSpc>
                <a:spcPct val="90000"/>
              </a:lnSpc>
              <a:spcBef>
                <a:spcPts val="0"/>
              </a:spcBef>
              <a:spcAft>
                <a:spcPts val="0"/>
              </a:spcAft>
              <a:buClr>
                <a:schemeClr val="dk1"/>
              </a:buClr>
              <a:buSzPts val="1100"/>
              <a:buNone/>
            </a:pPr>
            <a:r>
              <a:rPr lang="en-US"/>
              <a:t>policies, etc.</a:t>
            </a:r>
            <a:endParaRPr/>
          </a:p>
          <a:p>
            <a:pPr indent="0" lvl="0" marL="0" rtl="0" algn="l">
              <a:lnSpc>
                <a:spcPct val="90000"/>
              </a:lnSpc>
              <a:spcBef>
                <a:spcPts val="0"/>
              </a:spcBef>
              <a:spcAft>
                <a:spcPts val="0"/>
              </a:spcAft>
              <a:buClr>
                <a:schemeClr val="dk1"/>
              </a:buClr>
              <a:buSzPts val="1100"/>
              <a:buNone/>
            </a:pPr>
            <a:r>
              <a:t/>
            </a:r>
            <a:endParaRPr/>
          </a:p>
          <a:p>
            <a:pPr indent="0" lvl="0" marL="0" rtl="0" algn="l">
              <a:spcBef>
                <a:spcPts val="0"/>
              </a:spcBef>
              <a:spcAft>
                <a:spcPts val="0"/>
              </a:spcAft>
              <a:buClr>
                <a:schemeClr val="dk1"/>
              </a:buClr>
              <a:buSzPts val="1100"/>
              <a:buNone/>
            </a:pPr>
            <a:r>
              <a:rPr lang="en-US"/>
              <a:t>Improper inventory management exposes APIs, business logic, and</a:t>
            </a:r>
            <a:endParaRPr/>
          </a:p>
          <a:p>
            <a:pPr indent="0" lvl="0" marL="0" rtl="0" algn="l">
              <a:spcBef>
                <a:spcPts val="0"/>
              </a:spcBef>
              <a:spcAft>
                <a:spcPts val="0"/>
              </a:spcAft>
              <a:buClr>
                <a:schemeClr val="dk1"/>
              </a:buClr>
              <a:buSzPts val="1100"/>
              <a:buNone/>
            </a:pPr>
            <a:r>
              <a:rPr lang="en-US"/>
              <a:t>resources. The lack of visibility also creates more vulnerabilities, such</a:t>
            </a:r>
            <a:endParaRPr/>
          </a:p>
          <a:p>
            <a:pPr indent="0" lvl="0" marL="0" rtl="0" algn="l">
              <a:spcBef>
                <a:spcPts val="0"/>
              </a:spcBef>
              <a:spcAft>
                <a:spcPts val="0"/>
              </a:spcAft>
              <a:buClr>
                <a:schemeClr val="dk1"/>
              </a:buClr>
              <a:buSzPts val="1100"/>
              <a:buNone/>
            </a:pPr>
            <a:r>
              <a:rPr lang="en-US"/>
              <a:t>as security misconfigurations, poor authorization, authentication,</a:t>
            </a:r>
            <a:endParaRPr/>
          </a:p>
          <a:p>
            <a:pPr indent="0" lvl="0" marL="0" rtl="0" algn="l">
              <a:lnSpc>
                <a:spcPct val="90000"/>
              </a:lnSpc>
              <a:spcBef>
                <a:spcPts val="0"/>
              </a:spcBef>
              <a:spcAft>
                <a:spcPts val="0"/>
              </a:spcAft>
              <a:buClr>
                <a:schemeClr val="dk1"/>
              </a:buClr>
              <a:buSzPts val="1100"/>
              <a:buNone/>
            </a:pPr>
            <a:r>
              <a:rPr lang="en-US"/>
              <a:t>etc.</a:t>
            </a:r>
            <a:endParaRPr/>
          </a:p>
        </p:txBody>
      </p:sp>
      <p:sp>
        <p:nvSpPr>
          <p:cNvPr id="320" name="Google Shape;320;g2b1c7e19b2a_0_191"/>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2. OWASP top 10</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g2b1c7e19b2a_0_197"/>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None/>
            </a:pPr>
            <a:r>
              <a:rPr lang="en-US"/>
              <a:t>API10 Unsafe Consumption of APIs</a:t>
            </a:r>
            <a:endParaRPr/>
          </a:p>
          <a:p>
            <a:pPr indent="0" lvl="0" marL="0" rtl="0" algn="l">
              <a:spcBef>
                <a:spcPts val="0"/>
              </a:spcBef>
              <a:spcAft>
                <a:spcPts val="0"/>
              </a:spcAft>
              <a:buClr>
                <a:schemeClr val="dk1"/>
              </a:buClr>
              <a:buSzPts val="1100"/>
              <a:buNone/>
            </a:pPr>
            <a:r>
              <a:t/>
            </a:r>
            <a:endParaRPr/>
          </a:p>
          <a:p>
            <a:pPr indent="0" lvl="0" marL="0" rtl="0" algn="l">
              <a:spcBef>
                <a:spcPts val="0"/>
              </a:spcBef>
              <a:spcAft>
                <a:spcPts val="0"/>
              </a:spcAft>
              <a:buClr>
                <a:schemeClr val="dk1"/>
              </a:buClr>
              <a:buSzPts val="1100"/>
              <a:buNone/>
            </a:pPr>
            <a:r>
              <a:rPr lang="en-US"/>
              <a:t>Developers often trust data received, especially while working with</a:t>
            </a:r>
            <a:endParaRPr/>
          </a:p>
          <a:p>
            <a:pPr indent="0" lvl="0" marL="0" rtl="0" algn="l">
              <a:spcBef>
                <a:spcPts val="0"/>
              </a:spcBef>
              <a:spcAft>
                <a:spcPts val="0"/>
              </a:spcAft>
              <a:buClr>
                <a:schemeClr val="dk1"/>
              </a:buClr>
              <a:buSzPts val="1100"/>
              <a:buNone/>
            </a:pPr>
            <a:r>
              <a:rPr lang="en-US"/>
              <a:t>reputed third-party providers and suppliers and deploy less stringent</a:t>
            </a:r>
            <a:endParaRPr/>
          </a:p>
          <a:p>
            <a:pPr indent="0" lvl="0" marL="0" rtl="0" algn="l">
              <a:spcBef>
                <a:spcPts val="0"/>
              </a:spcBef>
              <a:spcAft>
                <a:spcPts val="0"/>
              </a:spcAft>
              <a:buClr>
                <a:schemeClr val="dk1"/>
              </a:buClr>
              <a:buSzPts val="1100"/>
              <a:buNone/>
            </a:pPr>
            <a:r>
              <a:rPr lang="en-US"/>
              <a:t>security policies and standards.</a:t>
            </a:r>
            <a:endParaRPr/>
          </a:p>
          <a:p>
            <a:pPr indent="0" lvl="0" marL="0" rtl="0" algn="l">
              <a:spcBef>
                <a:spcPts val="0"/>
              </a:spcBef>
              <a:spcAft>
                <a:spcPts val="0"/>
              </a:spcAft>
              <a:buClr>
                <a:schemeClr val="dk1"/>
              </a:buClr>
              <a:buSzPts val="1100"/>
              <a:buNone/>
            </a:pPr>
            <a:r>
              <a:t/>
            </a:r>
            <a:endParaRPr/>
          </a:p>
          <a:p>
            <a:pPr indent="0" lvl="0" marL="0" rtl="0" algn="l">
              <a:spcBef>
                <a:spcPts val="0"/>
              </a:spcBef>
              <a:spcAft>
                <a:spcPts val="0"/>
              </a:spcAft>
              <a:buClr>
                <a:schemeClr val="dk1"/>
              </a:buClr>
              <a:buSzPts val="1100"/>
              <a:buNone/>
            </a:pPr>
            <a:r>
              <a:rPr lang="en-US"/>
              <a:t>For instance, they may not restrict permissions, adequately validate</a:t>
            </a:r>
            <a:endParaRPr/>
          </a:p>
          <a:p>
            <a:pPr indent="0" lvl="0" marL="0" rtl="0" algn="l">
              <a:spcBef>
                <a:spcPts val="0"/>
              </a:spcBef>
              <a:spcAft>
                <a:spcPts val="0"/>
              </a:spcAft>
              <a:buClr>
                <a:schemeClr val="dk1"/>
              </a:buClr>
              <a:buSzPts val="1100"/>
              <a:buNone/>
            </a:pPr>
            <a:r>
              <a:rPr lang="en-US"/>
              <a:t>data/ inputs, and have lax authentication and authorization policies.</a:t>
            </a:r>
            <a:endParaRPr/>
          </a:p>
          <a:p>
            <a:pPr indent="0" lvl="0" marL="0" rtl="0" algn="l">
              <a:spcBef>
                <a:spcPts val="0"/>
              </a:spcBef>
              <a:spcAft>
                <a:spcPts val="0"/>
              </a:spcAft>
              <a:buClr>
                <a:schemeClr val="dk1"/>
              </a:buClr>
              <a:buSzPts val="1100"/>
              <a:buNone/>
            </a:pPr>
            <a:r>
              <a:rPr lang="en-US"/>
              <a:t>Developers leave their APIs and resources vulnerable to breaches</a:t>
            </a:r>
            <a:endParaRPr/>
          </a:p>
          <a:p>
            <a:pPr indent="0" lvl="0" marL="0" rtl="0" algn="l">
              <a:lnSpc>
                <a:spcPct val="90000"/>
              </a:lnSpc>
              <a:spcBef>
                <a:spcPts val="0"/>
              </a:spcBef>
              <a:spcAft>
                <a:spcPts val="0"/>
              </a:spcAft>
              <a:buClr>
                <a:schemeClr val="dk1"/>
              </a:buClr>
              <a:buSzPts val="1100"/>
              <a:buNone/>
            </a:pPr>
            <a:r>
              <a:rPr lang="en-US"/>
              <a:t>and attacks if attackers can hack third-party providers and suppliers.</a:t>
            </a:r>
            <a:endParaRPr/>
          </a:p>
        </p:txBody>
      </p:sp>
      <p:sp>
        <p:nvSpPr>
          <p:cNvPr id="327" name="Google Shape;327;g2b1c7e19b2a_0_197"/>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2. OWASP top 10</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pic>
        <p:nvPicPr>
          <p:cNvPr id="333" name="Google Shape;333;g29a5f29c3f5_0_296"/>
          <p:cNvPicPr preferRelativeResize="0"/>
          <p:nvPr/>
        </p:nvPicPr>
        <p:blipFill rotWithShape="1">
          <a:blip r:embed="rId3">
            <a:alphaModFix/>
          </a:blip>
          <a:srcRect b="0" l="0" r="0" t="0"/>
          <a:stretch/>
        </p:blipFill>
        <p:spPr>
          <a:xfrm>
            <a:off x="4882413" y="2215413"/>
            <a:ext cx="2427174" cy="2427174"/>
          </a:xfrm>
          <a:prstGeom prst="rect">
            <a:avLst/>
          </a:prstGeom>
          <a:noFill/>
          <a:ln>
            <a:noFill/>
          </a:ln>
        </p:spPr>
      </p:pic>
      <p:sp>
        <p:nvSpPr>
          <p:cNvPr id="334" name="Google Shape;334;g29a5f29c3f5_0_296"/>
          <p:cNvSpPr txBox="1"/>
          <p:nvPr/>
        </p:nvSpPr>
        <p:spPr>
          <a:xfrm>
            <a:off x="4964200" y="4642575"/>
            <a:ext cx="2454000" cy="459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Calibri"/>
                <a:ea typeface="Calibri"/>
                <a:cs typeface="Calibri"/>
                <a:sym typeface="Calibri"/>
              </a:rPr>
              <a:t>Exercises</a:t>
            </a:r>
            <a:endParaRPr b="0" i="0" sz="2800" u="none" cap="none" strike="noStrike">
              <a:solidFill>
                <a:schemeClr val="lt1"/>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77"/>
          <p:cNvSpPr txBox="1"/>
          <p:nvPr>
            <p:ph idx="1" type="body"/>
          </p:nvPr>
        </p:nvSpPr>
        <p:spPr>
          <a:xfrm>
            <a:off x="838199" y="365126"/>
            <a:ext cx="10515599" cy="57909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200"/>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8"/>
          <p:cNvSpPr txBox="1"/>
          <p:nvPr>
            <p:ph idx="1" type="body"/>
          </p:nvPr>
        </p:nvSpPr>
        <p:spPr>
          <a:xfrm>
            <a:off x="844550" y="1786740"/>
            <a:ext cx="10515600" cy="28512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5400"/>
              <a:buNone/>
            </a:pPr>
            <a:r>
              <a:rPr lang="en-US"/>
              <a:t>1. OWASP</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2b1bffaa02e_0_6"/>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The OWASP is mostly know for the report about the Top Ten vulnerabilities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They try every few years (around 2 years but can be 3 years) to produce a report done by feedback and analysis from the community.</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This report is build on attacks or security issues reported by companies, governments and other institutions.</a:t>
            </a:r>
            <a:endParaRPr/>
          </a:p>
        </p:txBody>
      </p:sp>
      <p:sp>
        <p:nvSpPr>
          <p:cNvPr id="111" name="Google Shape;111;g2b1bffaa02e_0_6"/>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1. OWASP</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9"/>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The OWASP Top 10 is a regularly-updated report outlining the most critical security risks to web applications. OWASP stands for the Open Web Application Security Project, an international non-profit organization dedicated to improving the security of software. </a:t>
            </a:r>
            <a:endParaRPr/>
          </a:p>
          <a:p>
            <a:pPr indent="0" lvl="0" marL="0" rtl="0" algn="l">
              <a:lnSpc>
                <a:spcPct val="90000"/>
              </a:lnSpc>
              <a:spcBef>
                <a:spcPts val="0"/>
              </a:spcBef>
              <a:spcAft>
                <a:spcPts val="0"/>
              </a:spcAft>
              <a:buClr>
                <a:schemeClr val="dk1"/>
              </a:buClr>
              <a:buSzPts val="2800"/>
              <a:buNone/>
            </a:pPr>
            <a:r>
              <a:t/>
            </a:r>
            <a:endParaRPr/>
          </a:p>
          <a:p>
            <a:pPr indent="0" lvl="0" marL="0" rtl="0" algn="l">
              <a:lnSpc>
                <a:spcPct val="90000"/>
              </a:lnSpc>
              <a:spcBef>
                <a:spcPts val="0"/>
              </a:spcBef>
              <a:spcAft>
                <a:spcPts val="0"/>
              </a:spcAft>
              <a:buClr>
                <a:schemeClr val="dk1"/>
              </a:buClr>
              <a:buSzPts val="2800"/>
              <a:buNone/>
            </a:pPr>
            <a:r>
              <a:rPr lang="en-US"/>
              <a:t>The Top 10 list is widely acknowledged as a go-to resource for understanding and mitigating the most common and impactful web application security risks.</a:t>
            </a:r>
            <a:endParaRPr/>
          </a:p>
        </p:txBody>
      </p:sp>
      <p:sp>
        <p:nvSpPr>
          <p:cNvPr id="118" name="Google Shape;118;p9"/>
          <p:cNvSpPr txBox="1"/>
          <p:nvPr>
            <p:ph idx="2" type="body"/>
          </p:nvPr>
        </p:nvSpPr>
        <p:spPr>
          <a:xfrm>
            <a:off x="838200" y="384352"/>
            <a:ext cx="10508974" cy="56927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1. OWASP</a:t>
            </a:r>
            <a:endParaRPr/>
          </a:p>
          <a:p>
            <a:pPr indent="0" lvl="0" marL="0" rtl="0" algn="l">
              <a:lnSpc>
                <a:spcPct val="90000"/>
              </a:lnSpc>
              <a:spcBef>
                <a:spcPts val="0"/>
              </a:spcBef>
              <a:spcAft>
                <a:spcPts val="0"/>
              </a:spcAft>
              <a:buClr>
                <a:schemeClr val="dk1"/>
              </a:buClr>
              <a:buSzPts val="32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g2b1c7e19b2a_0_4"/>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1. OWASP</a:t>
            </a:r>
            <a:endParaRPr/>
          </a:p>
          <a:p>
            <a:pPr indent="0" lvl="0" marL="0" rtl="0" algn="l">
              <a:lnSpc>
                <a:spcPct val="90000"/>
              </a:lnSpc>
              <a:spcBef>
                <a:spcPts val="0"/>
              </a:spcBef>
              <a:spcAft>
                <a:spcPts val="0"/>
              </a:spcAft>
              <a:buClr>
                <a:schemeClr val="dk1"/>
              </a:buClr>
              <a:buSzPts val="3200"/>
              <a:buNone/>
            </a:pPr>
            <a:r>
              <a:t/>
            </a:r>
            <a:endParaRPr/>
          </a:p>
        </p:txBody>
      </p:sp>
      <p:pic>
        <p:nvPicPr>
          <p:cNvPr id="125" name="Google Shape;125;g2b1c7e19b2a_0_4"/>
          <p:cNvPicPr preferRelativeResize="0"/>
          <p:nvPr/>
        </p:nvPicPr>
        <p:blipFill>
          <a:blip r:embed="rId3">
            <a:alphaModFix/>
          </a:blip>
          <a:stretch>
            <a:fillRect/>
          </a:stretch>
        </p:blipFill>
        <p:spPr>
          <a:xfrm>
            <a:off x="0" y="1259440"/>
            <a:ext cx="12192001" cy="508142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g2b1c7e19b2a_0_10"/>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1. OWASP</a:t>
            </a:r>
            <a:endParaRPr/>
          </a:p>
          <a:p>
            <a:pPr indent="0" lvl="0" marL="0" rtl="0" algn="l">
              <a:lnSpc>
                <a:spcPct val="90000"/>
              </a:lnSpc>
              <a:spcBef>
                <a:spcPts val="0"/>
              </a:spcBef>
              <a:spcAft>
                <a:spcPts val="0"/>
              </a:spcAft>
              <a:buClr>
                <a:schemeClr val="dk1"/>
              </a:buClr>
              <a:buSzPts val="3200"/>
              <a:buNone/>
            </a:pPr>
            <a:r>
              <a:t/>
            </a:r>
            <a:endParaRPr/>
          </a:p>
        </p:txBody>
      </p:sp>
      <p:pic>
        <p:nvPicPr>
          <p:cNvPr id="132" name="Google Shape;132;g2b1c7e19b2a_0_10"/>
          <p:cNvPicPr preferRelativeResize="0"/>
          <p:nvPr/>
        </p:nvPicPr>
        <p:blipFill>
          <a:blip r:embed="rId3">
            <a:alphaModFix/>
          </a:blip>
          <a:stretch>
            <a:fillRect/>
          </a:stretch>
        </p:blipFill>
        <p:spPr>
          <a:xfrm>
            <a:off x="-3300" y="1331090"/>
            <a:ext cx="12192001" cy="508142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2b1c7e19b2a_0_16"/>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The OWASP Top 10 serves as a basic guideline for developers and web application security professionals to mitigate the most common security risks. </a:t>
            </a:r>
            <a:endParaRPr/>
          </a:p>
          <a:p>
            <a:pPr indent="0" lvl="0" marL="0" rtl="0" algn="l">
              <a:lnSpc>
                <a:spcPct val="90000"/>
              </a:lnSpc>
              <a:spcBef>
                <a:spcPts val="0"/>
              </a:spcBef>
              <a:spcAft>
                <a:spcPts val="0"/>
              </a:spcAft>
              <a:buClr>
                <a:schemeClr val="dk1"/>
              </a:buClr>
              <a:buSzPts val="2800"/>
              <a:buNone/>
            </a:pPr>
            <a:r>
              <a:t/>
            </a:r>
            <a:endParaRPr/>
          </a:p>
          <a:p>
            <a:pPr indent="0" lvl="0" marL="0" rtl="0" algn="l">
              <a:lnSpc>
                <a:spcPct val="90000"/>
              </a:lnSpc>
              <a:spcBef>
                <a:spcPts val="0"/>
              </a:spcBef>
              <a:spcAft>
                <a:spcPts val="0"/>
              </a:spcAft>
              <a:buClr>
                <a:schemeClr val="dk1"/>
              </a:buClr>
              <a:buSzPts val="2800"/>
              <a:buNone/>
            </a:pPr>
            <a:r>
              <a:rPr lang="en-US"/>
              <a:t>It's essential for secure coding practices and is often incorporated into corporate development and security standards.</a:t>
            </a:r>
            <a:endParaRPr/>
          </a:p>
        </p:txBody>
      </p:sp>
      <p:sp>
        <p:nvSpPr>
          <p:cNvPr id="139" name="Google Shape;139;g2b1c7e19b2a_0_16"/>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1. OWASP</a:t>
            </a:r>
            <a:endParaRPr/>
          </a:p>
          <a:p>
            <a:pPr indent="0" lvl="0" marL="0" rtl="0" algn="l">
              <a:lnSpc>
                <a:spcPct val="90000"/>
              </a:lnSpc>
              <a:spcBef>
                <a:spcPts val="0"/>
              </a:spcBef>
              <a:spcAft>
                <a:spcPts val="0"/>
              </a:spcAft>
              <a:buClr>
                <a:schemeClr val="dk1"/>
              </a:buClr>
              <a:buSzPts val="32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2023-09-21T14:17:13Z</dcterms:created>
  <dc:creator>Draltan Marin</dc:creator>
</cp:coreProperties>
</file>