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64" roundtripDataSignature="AMtx7miXUmJmAu1JHCsY+yHzXLHpR2p9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customschemas.google.com/relationships/presentationmetadata" Target="metadata"/><Relationship Id="rId63" Type="http://schemas.openxmlformats.org/officeDocument/2006/relationships/slide" Target="slides/slide58.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b1c542d570_1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g2b1c542d570_1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g2b1c542d570_1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1c542d570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g2b1c542d570_1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2b1c542d570_1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1c542d570_1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2b1c542d570_1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2b1c542d570_1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b1c542d570_1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g2b1c542d570_1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g2b1c542d570_1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1c542d570_1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2b1c542d570_1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2b1c542d570_1_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b1c542d570_1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2b1c542d570_1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g2b1c542d570_1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b1c542d570_1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2b1c542d570_1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2b1c542d570_1_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b1c542d570_1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2b1c542d570_1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2b1c542d570_1_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b1c542d570_1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2b1c542d570_1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2b1c542d570_1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b1c542d570_1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g2b1c542d570_1_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g2b1c542d570_1_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b1c542d570_1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2b1c542d570_1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2b1c542d570_1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b1c542d570_1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g2b1c542d570_1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2b1c542d570_1_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b1c542d570_1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2b1c542d570_1_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g2b1c542d570_1_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b1c542d570_1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g2b1c542d570_1_1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g2b1c542d570_1_1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b1c542d570_1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g2b1c542d570_1_1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g2b1c542d570_1_1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b1c542d570_1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g2b1c542d570_1_1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g2b1c542d570_1_1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b1c542d570_1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g2b1c542d570_1_1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g2b1c542d570_1_1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b1c542d570_1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g2b1c542d570_1_1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g2b1c542d570_1_1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b1c542d570_1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g2b1c542d570_1_1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g2b1c542d570_1_1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b1c542d570_1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g2b1c542d570_1_1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g2b1c542d570_1_1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b1c542d570_1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g2b1c542d570_1_1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g2b1c542d570_1_1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b1c542d570_1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g2b1c542d570_1_1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g2b1c542d570_1_1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b1c542d570_1_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g2b1c542d570_1_1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g2b1c542d570_1_1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b1c542d570_1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g2b1c542d570_1_1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g2b1c542d570_1_1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b1c542d570_1_1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g2b1c542d570_1_1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g2b1c542d570_1_1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b1c542d570_1_2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g2b1c542d570_1_2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g2b1c542d570_1_20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b1c542d570_1_2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g2b1c542d570_1_2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5" name="Google Shape;325;g2b1c542d570_1_2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9a5f29c3f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g29a5f29c3f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2" name="Google Shape;332;g29a5f29c3f5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9" name="Google Shape;33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b1bffaa02e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g2b1bffaa02e_0_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 name="Google Shape;345;g2b1bffaa02e_0_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b1c542d570_1_2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g2b1c542d570_1_2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2" name="Google Shape;352;g2b1c542d570_1_2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b1c542d570_1_2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g2b1c542d570_1_2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9" name="Google Shape;359;g2b1c542d570_1_2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b1c542d570_1_2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g2b1c542d570_1_2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6" name="Google Shape;366;g2b1c542d570_1_2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b1c542d570_1_2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g2b1c542d570_1_2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3" name="Google Shape;373;g2b1c542d570_1_2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b1c542d570_1_2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9" name="Google Shape;379;g2b1c542d570_1_2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0" name="Google Shape;380;g2b1c542d570_1_2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b1c542d570_1_2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g2b1c542d570_1_2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7" name="Google Shape;387;g2b1c542d570_1_2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b1c542d570_1_2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g2b1c542d570_1_2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4" name="Google Shape;394;g2b1c542d570_1_2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b1c542d570_1_2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g2b1c542d570_1_2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1" name="Google Shape;401;g2b1c542d570_1_2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b1c542d570_1_2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g2b1c542d570_1_2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8" name="Google Shape;408;g2b1c542d570_1_27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b1c542d570_1_2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g2b1c542d570_1_2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5" name="Google Shape;415;g2b1c542d570_1_28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b1bffaa02e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g2b1bffaa02e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g2b1bffaa02e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b1c542d570_1_2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g2b1c542d570_1_2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2" name="Google Shape;422;g2b1c542d570_1_28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b1c542d570_1_2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g2b1c542d570_1_2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9" name="Google Shape;429;g2b1c542d570_1_29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b1c542d570_1_3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g2b1c542d570_1_3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6" name="Google Shape;436;g2b1c542d570_1_3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b1c542d570_1_3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2" name="Google Shape;442;g2b1c542d570_1_3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3" name="Google Shape;443;g2b1c542d570_1_3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b1c542d570_1_3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9" name="Google Shape;449;g2b1c542d570_1_3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0" name="Google Shape;450;g2b1c542d570_1_3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b1c542d570_1_3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g2b1c542d570_1_3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7" name="Google Shape;457;g2b1c542d570_1_3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9a5f29c3f5_0_2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3" name="Google Shape;463;g29a5f29c3f5_0_2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4" name="Google Shape;464;g29a5f29c3f5_0_2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0" name="Google Shape;470;p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1" name="Google Shape;471;p7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 name="Google Shape;476;p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7" name="Google Shape;477;p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1c542d570_1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2b1c542d570_1_1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2b1c542d570_1_1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1c542d570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2b1c542d570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2b1c542d570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1c542d570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g2b1c542d570_1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g2b1c542d570_1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1c542d570_1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2b1c542d570_1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2b1c542d570_1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cture title" type="title">
  <p:cSld name="TITLE">
    <p:bg>
      <p:bgPr>
        <a:solidFill>
          <a:srgbClr val="3D2683"/>
        </a:solidFill>
      </p:bgPr>
    </p:bg>
    <p:spTree>
      <p:nvGrpSpPr>
        <p:cNvPr id="15" name="Shape 15"/>
        <p:cNvGrpSpPr/>
        <p:nvPr/>
      </p:nvGrpSpPr>
      <p:grpSpPr>
        <a:xfrm>
          <a:off x="0" y="0"/>
          <a:ext cx="0" cy="0"/>
          <a:chOff x="0" y="0"/>
          <a:chExt cx="0" cy="0"/>
        </a:xfrm>
      </p:grpSpPr>
      <p:sp>
        <p:nvSpPr>
          <p:cNvPr id="16" name="Google Shape;16;p8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8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8" name="Google Shape;18;p80"/>
          <p:cNvPicPr preferRelativeResize="0"/>
          <p:nvPr/>
        </p:nvPicPr>
        <p:blipFill rotWithShape="1">
          <a:blip r:embed="rId2">
            <a:alphaModFix/>
          </a:blip>
          <a:srcRect b="0" l="0" r="0" t="0"/>
          <a:stretch/>
        </p:blipFill>
        <p:spPr>
          <a:xfrm>
            <a:off x="10753200" y="5454000"/>
            <a:ext cx="1080000" cy="108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empty">
  <p:cSld name="Chapter slide - empty">
    <p:spTree>
      <p:nvGrpSpPr>
        <p:cNvPr id="65" name="Shape 65"/>
        <p:cNvGrpSpPr/>
        <p:nvPr/>
      </p:nvGrpSpPr>
      <p:grpSpPr>
        <a:xfrm>
          <a:off x="0" y="0"/>
          <a:ext cx="0" cy="0"/>
          <a:chOff x="0" y="0"/>
          <a:chExt cx="0" cy="0"/>
        </a:xfrm>
      </p:grpSpPr>
      <p:sp>
        <p:nvSpPr>
          <p:cNvPr id="66" name="Google Shape;66;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69" name="Google Shape;69;p88"/>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70" name="Google Shape;70;p88"/>
          <p:cNvSpPr txBox="1"/>
          <p:nvPr>
            <p:ph idx="1"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88"/>
          <p:cNvSpPr txBox="1"/>
          <p:nvPr>
            <p:ph idx="2"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type="blank">
  <p:cSld name="BLANK">
    <p:spTree>
      <p:nvGrpSpPr>
        <p:cNvPr id="72" name="Shape 72"/>
        <p:cNvGrpSpPr/>
        <p:nvPr/>
      </p:nvGrpSpPr>
      <p:grpSpPr>
        <a:xfrm>
          <a:off x="0" y="0"/>
          <a:ext cx="0" cy="0"/>
          <a:chOff x="0" y="0"/>
          <a:chExt cx="0" cy="0"/>
        </a:xfrm>
      </p:grpSpPr>
      <p:sp>
        <p:nvSpPr>
          <p:cNvPr id="73" name="Google Shape;73;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76" name="Google Shape;76;p89"/>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p:cSld name="Chapter slide">
    <p:spTree>
      <p:nvGrpSpPr>
        <p:cNvPr id="19" name="Shape 19"/>
        <p:cNvGrpSpPr/>
        <p:nvPr/>
      </p:nvGrpSpPr>
      <p:grpSpPr>
        <a:xfrm>
          <a:off x="0" y="0"/>
          <a:ext cx="0" cy="0"/>
          <a:chOff x="0" y="0"/>
          <a:chExt cx="0" cy="0"/>
        </a:xfrm>
      </p:grpSpPr>
      <p:sp>
        <p:nvSpPr>
          <p:cNvPr id="20" name="Google Shape;20;p81"/>
          <p:cNvSpPr txBox="1"/>
          <p:nvPr>
            <p:ph idx="1" type="body"/>
          </p:nvPr>
        </p:nvSpPr>
        <p:spPr>
          <a:xfrm>
            <a:off x="838200" y="2176669"/>
            <a:ext cx="10515600" cy="40002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24" name="Google Shape;24;p81"/>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25" name="Google Shape;25;p81"/>
          <p:cNvSpPr txBox="1"/>
          <p:nvPr>
            <p:ph idx="2"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81"/>
          <p:cNvSpPr txBox="1"/>
          <p:nvPr>
            <p:ph idx="3"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bg>
      <p:bgPr>
        <a:solidFill>
          <a:srgbClr val="3D2683"/>
        </a:solidFill>
      </p:bgPr>
    </p:bg>
    <p:spTree>
      <p:nvGrpSpPr>
        <p:cNvPr id="27" name="Shape 27"/>
        <p:cNvGrpSpPr/>
        <p:nvPr/>
      </p:nvGrpSpPr>
      <p:grpSpPr>
        <a:xfrm>
          <a:off x="0" y="0"/>
          <a:ext cx="0" cy="0"/>
          <a:chOff x="0" y="0"/>
          <a:chExt cx="0" cy="0"/>
        </a:xfrm>
      </p:grpSpPr>
      <p:pic>
        <p:nvPicPr>
          <p:cNvPr descr="Menu avec un remplissage uni" id="28" name="Google Shape;28;p82"/>
          <p:cNvPicPr preferRelativeResize="0"/>
          <p:nvPr/>
        </p:nvPicPr>
        <p:blipFill rotWithShape="1">
          <a:blip r:embed="rId2">
            <a:alphaModFix/>
          </a:blip>
          <a:srcRect b="0" l="0" r="0" t="0"/>
          <a:stretch/>
        </p:blipFill>
        <p:spPr>
          <a:xfrm>
            <a:off x="10440000" y="5040000"/>
            <a:ext cx="1080000" cy="1080000"/>
          </a:xfrm>
          <a:prstGeom prst="rect">
            <a:avLst/>
          </a:prstGeom>
          <a:noFill/>
          <a:ln>
            <a:noFill/>
          </a:ln>
        </p:spPr>
      </p:pic>
      <p:sp>
        <p:nvSpPr>
          <p:cNvPr id="29" name="Google Shape;29;p82"/>
          <p:cNvSpPr txBox="1"/>
          <p:nvPr>
            <p:ph idx="1" type="body"/>
          </p:nvPr>
        </p:nvSpPr>
        <p:spPr>
          <a:xfrm>
            <a:off x="831850" y="396327"/>
            <a:ext cx="10688150" cy="9144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i="1" sz="3200">
                <a:solidFill>
                  <a:schemeClr val="lt1"/>
                </a:solidFill>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82"/>
          <p:cNvSpPr txBox="1"/>
          <p:nvPr>
            <p:ph idx="2" type="body"/>
          </p:nvPr>
        </p:nvSpPr>
        <p:spPr>
          <a:xfrm>
            <a:off x="844550" y="2559496"/>
            <a:ext cx="10688150" cy="3560504"/>
          </a:xfrm>
          <a:prstGeom prst="rect">
            <a:avLst/>
          </a:prstGeom>
          <a:noFill/>
          <a:ln>
            <a:noFill/>
          </a:ln>
        </p:spPr>
        <p:txBody>
          <a:bodyPr anchorCtr="0" anchor="t" bIns="45700" lIns="91425" spcFirstLastPara="1" rIns="91425" wrap="square" tIns="45700">
            <a:normAutofit/>
          </a:bodyPr>
          <a:lstStyle>
            <a:lvl1pPr indent="-457200" lvl="0" marL="457200" algn="l">
              <a:lnSpc>
                <a:spcPct val="90000"/>
              </a:lnSpc>
              <a:spcBef>
                <a:spcPts val="1000"/>
              </a:spcBef>
              <a:spcAft>
                <a:spcPts val="0"/>
              </a:spcAft>
              <a:buClr>
                <a:schemeClr val="lt1"/>
              </a:buClr>
              <a:buSzPts val="3600"/>
              <a:buChar char="•"/>
              <a:defRPr sz="3600">
                <a:solidFill>
                  <a:schemeClr val="lt1"/>
                </a:solidFill>
                <a:latin typeface="Calibri"/>
                <a:ea typeface="Calibri"/>
                <a:cs typeface="Calibri"/>
                <a:sym typeface="Calibri"/>
              </a:defRPr>
            </a:lvl1pPr>
            <a:lvl2pPr indent="-342900" lvl="1" marL="914400" algn="l">
              <a:lnSpc>
                <a:spcPct val="90000"/>
              </a:lnSpc>
              <a:spcBef>
                <a:spcPts val="500"/>
              </a:spcBef>
              <a:spcAft>
                <a:spcPts val="0"/>
              </a:spcAft>
              <a:buClr>
                <a:schemeClr val="lt1"/>
              </a:buClr>
              <a:buSzPts val="1800"/>
              <a:buChar char="•"/>
              <a:defRPr sz="1800">
                <a:solidFill>
                  <a:schemeClr val="lt1"/>
                </a:solidFill>
              </a:defRPr>
            </a:lvl2pPr>
            <a:lvl3pPr indent="-342900" lvl="2" marL="1371600" algn="l">
              <a:lnSpc>
                <a:spcPct val="90000"/>
              </a:lnSpc>
              <a:spcBef>
                <a:spcPts val="500"/>
              </a:spcBef>
              <a:spcAft>
                <a:spcPts val="0"/>
              </a:spcAft>
              <a:buClr>
                <a:schemeClr val="lt1"/>
              </a:buClr>
              <a:buSzPts val="1800"/>
              <a:buChar char="•"/>
              <a:defRPr sz="1800">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p:cSld name="Chapter title">
    <p:bg>
      <p:bgPr>
        <a:solidFill>
          <a:srgbClr val="3D2683"/>
        </a:solidFill>
      </p:bgPr>
    </p:bg>
    <p:spTree>
      <p:nvGrpSpPr>
        <p:cNvPr id="31" name="Shape 31"/>
        <p:cNvGrpSpPr/>
        <p:nvPr/>
      </p:nvGrpSpPr>
      <p:grpSpPr>
        <a:xfrm>
          <a:off x="0" y="0"/>
          <a:ext cx="0" cy="0"/>
          <a:chOff x="0" y="0"/>
          <a:chExt cx="0" cy="0"/>
        </a:xfrm>
      </p:grpSpPr>
      <p:sp>
        <p:nvSpPr>
          <p:cNvPr id="32" name="Google Shape;32;p83"/>
          <p:cNvSpPr txBox="1"/>
          <p:nvPr>
            <p:ph idx="1" type="body"/>
          </p:nvPr>
        </p:nvSpPr>
        <p:spPr>
          <a:xfrm>
            <a:off x="844550" y="1786740"/>
            <a:ext cx="10515600" cy="28512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5400"/>
              <a:buNone/>
              <a:defRPr sz="5400">
                <a:solidFill>
                  <a:schemeClr val="lt1"/>
                </a:solidFill>
                <a:latin typeface="Calibri"/>
                <a:ea typeface="Calibri"/>
                <a:cs typeface="Calibri"/>
                <a:sym typeface="Calibri"/>
              </a:defRPr>
            </a:lvl1pPr>
            <a:lvl2pPr indent="-406400" lvl="1" marL="914400" algn="l">
              <a:lnSpc>
                <a:spcPct val="90000"/>
              </a:lnSpc>
              <a:spcBef>
                <a:spcPts val="500"/>
              </a:spcBef>
              <a:spcAft>
                <a:spcPts val="0"/>
              </a:spcAft>
              <a:buClr>
                <a:schemeClr val="lt1"/>
              </a:buClr>
              <a:buSzPts val="2800"/>
              <a:buChar char="•"/>
              <a:defRPr sz="2800">
                <a:solidFill>
                  <a:schemeClr val="lt1"/>
                </a:solidFill>
              </a:defRPr>
            </a:lvl2pPr>
            <a:lvl3pPr indent="-342900" lvl="2" marL="1371600" algn="l">
              <a:lnSpc>
                <a:spcPct val="90000"/>
              </a:lnSpc>
              <a:spcBef>
                <a:spcPts val="500"/>
              </a:spcBef>
              <a:spcAft>
                <a:spcPts val="0"/>
              </a:spcAft>
              <a:buClr>
                <a:schemeClr val="lt1"/>
              </a:buClr>
              <a:buSzPts val="1800"/>
              <a:buChar char="•"/>
              <a:defRPr sz="1800">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questions">
  <p:cSld name="Chapter questions">
    <p:bg>
      <p:bgPr>
        <a:solidFill>
          <a:srgbClr val="3D2683"/>
        </a:solidFill>
      </p:bgPr>
    </p:bg>
    <p:spTree>
      <p:nvGrpSpPr>
        <p:cNvPr id="33" name="Shape 33"/>
        <p:cNvGrpSpPr/>
        <p:nvPr/>
      </p:nvGrpSpPr>
      <p:grpSpPr>
        <a:xfrm>
          <a:off x="0" y="0"/>
          <a:ext cx="0" cy="0"/>
          <a:chOff x="0" y="0"/>
          <a:chExt cx="0" cy="0"/>
        </a:xfrm>
      </p:grpSpPr>
      <p:pic>
        <p:nvPicPr>
          <p:cNvPr descr="Questions avec un remplissage uni" id="34" name="Google Shape;34;p86"/>
          <p:cNvPicPr preferRelativeResize="0"/>
          <p:nvPr/>
        </p:nvPicPr>
        <p:blipFill rotWithShape="1">
          <a:blip r:embed="rId2">
            <a:alphaModFix/>
          </a:blip>
          <a:srcRect b="0" l="0" r="0" t="0"/>
          <a:stretch/>
        </p:blipFill>
        <p:spPr>
          <a:xfrm>
            <a:off x="4656000" y="1989000"/>
            <a:ext cx="2880000" cy="2880000"/>
          </a:xfrm>
          <a:prstGeom prst="rect">
            <a:avLst/>
          </a:prstGeom>
          <a:noFill/>
          <a:ln>
            <a:noFill/>
          </a:ln>
        </p:spPr>
      </p:pic>
      <p:sp>
        <p:nvSpPr>
          <p:cNvPr id="35" name="Google Shape;35;p86"/>
          <p:cNvSpPr txBox="1"/>
          <p:nvPr>
            <p:ph idx="1" type="body"/>
          </p:nvPr>
        </p:nvSpPr>
        <p:spPr>
          <a:xfrm>
            <a:off x="838199" y="365126"/>
            <a:ext cx="10515599" cy="579092"/>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solidFill>
                  <a:schemeClr val="lt1"/>
                </a:solidFill>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cture end">
  <p:cSld name="Lecture end">
    <p:bg>
      <p:bgPr>
        <a:solidFill>
          <a:srgbClr val="3D2683"/>
        </a:solidFill>
      </p:bgPr>
    </p:bg>
    <p:spTree>
      <p:nvGrpSpPr>
        <p:cNvPr id="36" name="Shape 36"/>
        <p:cNvGrpSpPr/>
        <p:nvPr/>
      </p:nvGrpSpPr>
      <p:grpSpPr>
        <a:xfrm>
          <a:off x="0" y="0"/>
          <a:ext cx="0" cy="0"/>
          <a:chOff x="0" y="0"/>
          <a:chExt cx="0" cy="0"/>
        </a:xfrm>
      </p:grpSpPr>
      <p:pic>
        <p:nvPicPr>
          <p:cNvPr descr="Drapeau de course avec un remplissage uni" id="37" name="Google Shape;37;p87"/>
          <p:cNvPicPr preferRelativeResize="0"/>
          <p:nvPr/>
        </p:nvPicPr>
        <p:blipFill rotWithShape="1">
          <a:blip r:embed="rId2">
            <a:alphaModFix/>
          </a:blip>
          <a:srcRect b="0" l="0" r="0" t="0"/>
          <a:stretch/>
        </p:blipFill>
        <p:spPr>
          <a:xfrm>
            <a:off x="4656000" y="1989000"/>
            <a:ext cx="2880000" cy="2880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Side image">
  <p:cSld name="Chapter slide - Side image">
    <p:spTree>
      <p:nvGrpSpPr>
        <p:cNvPr id="38" name="Shape 38"/>
        <p:cNvGrpSpPr/>
        <p:nvPr/>
      </p:nvGrpSpPr>
      <p:grpSpPr>
        <a:xfrm>
          <a:off x="0" y="0"/>
          <a:ext cx="0" cy="0"/>
          <a:chOff x="0" y="0"/>
          <a:chExt cx="0" cy="0"/>
        </a:xfrm>
      </p:grpSpPr>
      <p:sp>
        <p:nvSpPr>
          <p:cNvPr id="39" name="Google Shape;39;p90"/>
          <p:cNvSpPr/>
          <p:nvPr>
            <p:ph idx="2" type="pic"/>
          </p:nvPr>
        </p:nvSpPr>
        <p:spPr>
          <a:xfrm>
            <a:off x="5183188" y="987425"/>
            <a:ext cx="6172200" cy="4873625"/>
          </a:xfrm>
          <a:prstGeom prst="rect">
            <a:avLst/>
          </a:prstGeom>
          <a:noFill/>
          <a:ln>
            <a:noFill/>
          </a:ln>
        </p:spPr>
      </p:sp>
      <p:sp>
        <p:nvSpPr>
          <p:cNvPr id="40" name="Google Shape;40;p9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1" name="Google Shape;41;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44" name="Google Shape;44;p90"/>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45" name="Google Shape;45;p90"/>
          <p:cNvSpPr txBox="1"/>
          <p:nvPr>
            <p:ph idx="3" type="body"/>
          </p:nvPr>
        </p:nvSpPr>
        <p:spPr>
          <a:xfrm>
            <a:off x="838200" y="384352"/>
            <a:ext cx="3957611"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90"/>
          <p:cNvSpPr txBox="1"/>
          <p:nvPr>
            <p:ph idx="4" type="body"/>
          </p:nvPr>
        </p:nvSpPr>
        <p:spPr>
          <a:xfrm>
            <a:off x="838200" y="1352782"/>
            <a:ext cx="393223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two columns">
  <p:cSld name="Chapter slide - two columns">
    <p:spTree>
      <p:nvGrpSpPr>
        <p:cNvPr id="47" name="Shape 47"/>
        <p:cNvGrpSpPr/>
        <p:nvPr/>
      </p:nvGrpSpPr>
      <p:grpSpPr>
        <a:xfrm>
          <a:off x="0" y="0"/>
          <a:ext cx="0" cy="0"/>
          <a:chOff x="0" y="0"/>
          <a:chExt cx="0" cy="0"/>
        </a:xfrm>
      </p:grpSpPr>
      <p:sp>
        <p:nvSpPr>
          <p:cNvPr id="48" name="Google Shape;48;p84"/>
          <p:cNvSpPr txBox="1"/>
          <p:nvPr>
            <p:ph idx="1" type="body"/>
          </p:nvPr>
        </p:nvSpPr>
        <p:spPr>
          <a:xfrm>
            <a:off x="838200" y="2176669"/>
            <a:ext cx="5181600" cy="400029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84"/>
          <p:cNvSpPr txBox="1"/>
          <p:nvPr>
            <p:ph idx="2" type="body"/>
          </p:nvPr>
        </p:nvSpPr>
        <p:spPr>
          <a:xfrm>
            <a:off x="6172200" y="2176667"/>
            <a:ext cx="5181600" cy="40002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53" name="Google Shape;53;p84"/>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54" name="Google Shape;54;p84"/>
          <p:cNvSpPr txBox="1"/>
          <p:nvPr>
            <p:ph idx="3"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4"/>
          <p:cNvSpPr txBox="1"/>
          <p:nvPr>
            <p:ph idx="4"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Side contents">
  <p:cSld name="Chapter slide - Side contents">
    <p:spTree>
      <p:nvGrpSpPr>
        <p:cNvPr id="56" name="Shape 56"/>
        <p:cNvGrpSpPr/>
        <p:nvPr/>
      </p:nvGrpSpPr>
      <p:grpSpPr>
        <a:xfrm>
          <a:off x="0" y="0"/>
          <a:ext cx="0" cy="0"/>
          <a:chOff x="0" y="0"/>
          <a:chExt cx="0" cy="0"/>
        </a:xfrm>
      </p:grpSpPr>
      <p:sp>
        <p:nvSpPr>
          <p:cNvPr id="57" name="Google Shape;57;p8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8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62" name="Google Shape;62;p85"/>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63" name="Google Shape;63;p85"/>
          <p:cNvSpPr txBox="1"/>
          <p:nvPr>
            <p:ph idx="3" type="body"/>
          </p:nvPr>
        </p:nvSpPr>
        <p:spPr>
          <a:xfrm>
            <a:off x="838200" y="384352"/>
            <a:ext cx="3957611"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85"/>
          <p:cNvSpPr txBox="1"/>
          <p:nvPr>
            <p:ph idx="4" type="body"/>
          </p:nvPr>
        </p:nvSpPr>
        <p:spPr>
          <a:xfrm>
            <a:off x="838200" y="1352782"/>
            <a:ext cx="393223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en-US"/>
              <a:t>DevSecOps</a:t>
            </a:r>
            <a:endParaRPr/>
          </a:p>
        </p:txBody>
      </p:sp>
      <p:sp>
        <p:nvSpPr>
          <p:cNvPr id="83" name="Google Shape;83;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rPr lang="en-US"/>
              <a:t>3SECU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b1c542d570_1_1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In conventional software development methods, security testing was</a:t>
            </a:r>
            <a:endParaRPr/>
          </a:p>
          <a:p>
            <a:pPr indent="0" lvl="0" marL="0" rtl="0" algn="l">
              <a:spcBef>
                <a:spcPts val="0"/>
              </a:spcBef>
              <a:spcAft>
                <a:spcPts val="0"/>
              </a:spcAft>
              <a:buClr>
                <a:schemeClr val="dk1"/>
              </a:buClr>
              <a:buSzPts val="1100"/>
              <a:buFont typeface="Arial"/>
              <a:buNone/>
            </a:pPr>
            <a:r>
              <a:rPr lang="en-US"/>
              <a:t>a separate process from the SDLC.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The security team discovered security flaws only after they built the</a:t>
            </a:r>
            <a:endParaRPr/>
          </a:p>
          <a:p>
            <a:pPr indent="0" lvl="0" marL="0" rtl="0" algn="l">
              <a:spcBef>
                <a:spcPts val="0"/>
              </a:spcBef>
              <a:spcAft>
                <a:spcPts val="0"/>
              </a:spcAft>
              <a:buClr>
                <a:schemeClr val="dk1"/>
              </a:buClr>
              <a:buSzPts val="1100"/>
              <a:buFont typeface="Arial"/>
              <a:buNone/>
            </a:pPr>
            <a:r>
              <a:rPr lang="en-US"/>
              <a:t>software.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The DevSecOps framework improves the SDLC by detecting</a:t>
            </a:r>
            <a:endParaRPr/>
          </a:p>
          <a:p>
            <a:pPr indent="0" lvl="0" marL="0" rtl="0" algn="l">
              <a:spcBef>
                <a:spcPts val="0"/>
              </a:spcBef>
              <a:spcAft>
                <a:spcPts val="0"/>
              </a:spcAft>
              <a:buClr>
                <a:schemeClr val="dk1"/>
              </a:buClr>
              <a:buSzPts val="1100"/>
              <a:buFont typeface="Arial"/>
              <a:buNone/>
            </a:pPr>
            <a:r>
              <a:rPr lang="en-US"/>
              <a:t>vulnerabilities throughout the software development and delivery</a:t>
            </a:r>
            <a:endParaRPr/>
          </a:p>
          <a:p>
            <a:pPr indent="0" lvl="0" marL="0" rtl="0" algn="l">
              <a:lnSpc>
                <a:spcPct val="90000"/>
              </a:lnSpc>
              <a:spcBef>
                <a:spcPts val="0"/>
              </a:spcBef>
              <a:spcAft>
                <a:spcPts val="0"/>
              </a:spcAft>
              <a:buSzPts val="1800"/>
              <a:buNone/>
            </a:pPr>
            <a:r>
              <a:rPr lang="en-US"/>
              <a:t>process.</a:t>
            </a:r>
            <a:endParaRPr/>
          </a:p>
        </p:txBody>
      </p:sp>
      <p:sp>
        <p:nvSpPr>
          <p:cNvPr id="146" name="Google Shape;146;g2b1c542d570_1_1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DevSecOps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b1c542d570_1_2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Catch software vulnerabilities early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Software teams focus on security controls through the entire</a:t>
            </a:r>
            <a:endParaRPr/>
          </a:p>
          <a:p>
            <a:pPr indent="0" lvl="0" marL="0" rtl="0" algn="l">
              <a:spcBef>
                <a:spcPts val="0"/>
              </a:spcBef>
              <a:spcAft>
                <a:spcPts val="0"/>
              </a:spcAft>
              <a:buClr>
                <a:schemeClr val="dk1"/>
              </a:buClr>
              <a:buSzPts val="1100"/>
              <a:buFont typeface="Arial"/>
              <a:buNone/>
            </a:pPr>
            <a:r>
              <a:rPr lang="en-US"/>
              <a:t>development process.</a:t>
            </a:r>
            <a:endParaRPr/>
          </a:p>
          <a:p>
            <a:pPr indent="0" lvl="0" marL="0" rtl="0" algn="l">
              <a:spcBef>
                <a:spcPts val="0"/>
              </a:spcBef>
              <a:spcAft>
                <a:spcPts val="0"/>
              </a:spcAft>
              <a:buClr>
                <a:schemeClr val="dk1"/>
              </a:buClr>
              <a:buSzPts val="1100"/>
              <a:buFont typeface="Arial"/>
              <a:buNone/>
            </a:pPr>
            <a:r>
              <a:rPr lang="en-US"/>
              <a:t>Instead of waiting until the software is completed, they conduct</a:t>
            </a:r>
            <a:endParaRPr/>
          </a:p>
          <a:p>
            <a:pPr indent="0" lvl="0" marL="0" rtl="0" algn="l">
              <a:spcBef>
                <a:spcPts val="0"/>
              </a:spcBef>
              <a:spcAft>
                <a:spcPts val="0"/>
              </a:spcAft>
              <a:buClr>
                <a:schemeClr val="dk1"/>
              </a:buClr>
              <a:buSzPts val="1100"/>
              <a:buFont typeface="Arial"/>
              <a:buNone/>
            </a:pPr>
            <a:r>
              <a:rPr lang="en-US"/>
              <a:t>checks at each stage.</a:t>
            </a:r>
            <a:endParaRPr/>
          </a:p>
          <a:p>
            <a:pPr indent="0" lvl="0" marL="0" rtl="0" algn="l">
              <a:spcBef>
                <a:spcPts val="0"/>
              </a:spcBef>
              <a:spcAft>
                <a:spcPts val="0"/>
              </a:spcAft>
              <a:buClr>
                <a:schemeClr val="dk1"/>
              </a:buClr>
              <a:buSzPts val="1100"/>
              <a:buFont typeface="Arial"/>
              <a:buNone/>
            </a:pPr>
            <a:r>
              <a:rPr lang="en-US"/>
              <a:t>Software teams can detect security issues at earlier stages and</a:t>
            </a:r>
            <a:endParaRPr/>
          </a:p>
          <a:p>
            <a:pPr indent="0" lvl="0" marL="0" rtl="0" algn="l">
              <a:spcBef>
                <a:spcPts val="0"/>
              </a:spcBef>
              <a:spcAft>
                <a:spcPts val="0"/>
              </a:spcAft>
              <a:buClr>
                <a:schemeClr val="dk1"/>
              </a:buClr>
              <a:buSzPts val="1100"/>
              <a:buFont typeface="Arial"/>
              <a:buNone/>
            </a:pPr>
            <a:r>
              <a:rPr lang="en-US"/>
              <a:t>reduce the cost and time of fixing vulnerabilities. As a result, users</a:t>
            </a:r>
            <a:endParaRPr/>
          </a:p>
          <a:p>
            <a:pPr indent="0" lvl="0" marL="0" rtl="0" algn="l">
              <a:spcBef>
                <a:spcPts val="0"/>
              </a:spcBef>
              <a:spcAft>
                <a:spcPts val="0"/>
              </a:spcAft>
              <a:buClr>
                <a:schemeClr val="dk1"/>
              </a:buClr>
              <a:buSzPts val="1100"/>
              <a:buFont typeface="Arial"/>
              <a:buNone/>
            </a:pPr>
            <a:r>
              <a:rPr lang="en-US"/>
              <a:t>experience minimal disruption and greater security after the</a:t>
            </a:r>
            <a:endParaRPr/>
          </a:p>
          <a:p>
            <a:pPr indent="0" lvl="0" marL="0" rtl="0" algn="l">
              <a:lnSpc>
                <a:spcPct val="90000"/>
              </a:lnSpc>
              <a:spcBef>
                <a:spcPts val="0"/>
              </a:spcBef>
              <a:spcAft>
                <a:spcPts val="0"/>
              </a:spcAft>
              <a:buSzPts val="1800"/>
              <a:buNone/>
            </a:pPr>
            <a:r>
              <a:rPr lang="en-US"/>
              <a:t>application is produced.</a:t>
            </a:r>
            <a:endParaRPr/>
          </a:p>
        </p:txBody>
      </p:sp>
      <p:sp>
        <p:nvSpPr>
          <p:cNvPr id="153" name="Google Shape;153;g2b1c542d570_1_2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DevSecOps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b1c542d570_1_3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Reduce time to market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With DevSecOps, software teams can automate security tests and</a:t>
            </a:r>
            <a:endParaRPr/>
          </a:p>
          <a:p>
            <a:pPr indent="0" lvl="0" marL="0" rtl="0" algn="l">
              <a:spcBef>
                <a:spcPts val="0"/>
              </a:spcBef>
              <a:spcAft>
                <a:spcPts val="0"/>
              </a:spcAft>
              <a:buClr>
                <a:schemeClr val="dk1"/>
              </a:buClr>
              <a:buSzPts val="1100"/>
              <a:buFont typeface="Arial"/>
              <a:buNone/>
            </a:pPr>
            <a:r>
              <a:rPr lang="en-US"/>
              <a:t>reduce human errors.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It also prevents the security assessment from being a bottleneck in</a:t>
            </a:r>
            <a:endParaRPr/>
          </a:p>
          <a:p>
            <a:pPr indent="0" lvl="0" marL="0" rtl="0" algn="l">
              <a:lnSpc>
                <a:spcPct val="90000"/>
              </a:lnSpc>
              <a:spcBef>
                <a:spcPts val="0"/>
              </a:spcBef>
              <a:spcAft>
                <a:spcPts val="0"/>
              </a:spcAft>
              <a:buSzPts val="1800"/>
              <a:buNone/>
            </a:pPr>
            <a:r>
              <a:rPr lang="en-US"/>
              <a:t>the development process.</a:t>
            </a:r>
            <a:endParaRPr/>
          </a:p>
        </p:txBody>
      </p:sp>
      <p:sp>
        <p:nvSpPr>
          <p:cNvPr id="160" name="Google Shape;160;g2b1c542d570_1_3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DevSecOps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b1c542d570_1_3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Ensure regulatory compliance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Software teams use DevSecOps to comply with regulatory</a:t>
            </a:r>
            <a:endParaRPr/>
          </a:p>
          <a:p>
            <a:pPr indent="0" lvl="0" marL="0" rtl="0" algn="l">
              <a:spcBef>
                <a:spcPts val="0"/>
              </a:spcBef>
              <a:spcAft>
                <a:spcPts val="0"/>
              </a:spcAft>
              <a:buClr>
                <a:schemeClr val="dk1"/>
              </a:buClr>
              <a:buSzPts val="1100"/>
              <a:buFont typeface="Arial"/>
              <a:buNone/>
            </a:pPr>
            <a:r>
              <a:rPr lang="en-US"/>
              <a:t>requirements by adopting professional security practices and</a:t>
            </a:r>
            <a:endParaRPr/>
          </a:p>
          <a:p>
            <a:pPr indent="0" lvl="0" marL="0" rtl="0" algn="l">
              <a:spcBef>
                <a:spcPts val="0"/>
              </a:spcBef>
              <a:spcAft>
                <a:spcPts val="0"/>
              </a:spcAft>
              <a:buClr>
                <a:schemeClr val="dk1"/>
              </a:buClr>
              <a:buSzPts val="1100"/>
              <a:buFont typeface="Arial"/>
              <a:buNone/>
            </a:pPr>
            <a:r>
              <a:rPr lang="en-US"/>
              <a:t>technologies.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They identify data protection and security requirements in the</a:t>
            </a:r>
            <a:endParaRPr/>
          </a:p>
          <a:p>
            <a:pPr indent="0" lvl="0" marL="0" rtl="0" algn="l">
              <a:lnSpc>
                <a:spcPct val="90000"/>
              </a:lnSpc>
              <a:spcBef>
                <a:spcPts val="0"/>
              </a:spcBef>
              <a:spcAft>
                <a:spcPts val="0"/>
              </a:spcAft>
              <a:buSzPts val="1800"/>
              <a:buNone/>
            </a:pPr>
            <a:r>
              <a:rPr lang="en-US"/>
              <a:t>system.</a:t>
            </a:r>
            <a:endParaRPr/>
          </a:p>
        </p:txBody>
      </p:sp>
      <p:sp>
        <p:nvSpPr>
          <p:cNvPr id="167" name="Google Shape;167;g2b1c542d570_1_3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DevSecOps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b1c542d570_1_5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100"/>
              <a:buNone/>
            </a:pPr>
            <a:r>
              <a:rPr lang="en-US"/>
              <a:t>Build a security-aware culture</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Software teams become more aware of security best practices when</a:t>
            </a:r>
            <a:endParaRPr/>
          </a:p>
          <a:p>
            <a:pPr indent="0" lvl="0" marL="0" rtl="0" algn="l">
              <a:spcBef>
                <a:spcPts val="0"/>
              </a:spcBef>
              <a:spcAft>
                <a:spcPts val="0"/>
              </a:spcAft>
              <a:buSzPts val="1100"/>
              <a:buNone/>
            </a:pPr>
            <a:r>
              <a:rPr lang="en-US"/>
              <a:t>developing an application.</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They are more proactive in spotting potential security issues in the</a:t>
            </a:r>
            <a:endParaRPr/>
          </a:p>
          <a:p>
            <a:pPr indent="0" lvl="0" marL="0" rtl="0" algn="l">
              <a:spcBef>
                <a:spcPts val="0"/>
              </a:spcBef>
              <a:spcAft>
                <a:spcPts val="0"/>
              </a:spcAft>
              <a:buSzPts val="1100"/>
              <a:buNone/>
            </a:pPr>
            <a:r>
              <a:rPr lang="en-US"/>
              <a:t>code, modules, or other technologies for building the application.</a:t>
            </a:r>
            <a:endParaRPr/>
          </a:p>
        </p:txBody>
      </p:sp>
      <p:sp>
        <p:nvSpPr>
          <p:cNvPr id="174" name="Google Shape;174;g2b1c542d570_1_5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DevSecOps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b1c542d570_1_5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100"/>
              <a:buNone/>
            </a:pPr>
            <a:r>
              <a:rPr lang="en-US"/>
              <a:t>Develop new features securely</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DevSecOps encourages flexible collaboration between the</a:t>
            </a:r>
            <a:endParaRPr/>
          </a:p>
          <a:p>
            <a:pPr indent="0" lvl="0" marL="0" rtl="0" algn="l">
              <a:spcBef>
                <a:spcPts val="0"/>
              </a:spcBef>
              <a:spcAft>
                <a:spcPts val="0"/>
              </a:spcAft>
              <a:buSzPts val="1100"/>
              <a:buNone/>
            </a:pPr>
            <a:r>
              <a:rPr lang="en-US"/>
              <a:t>development, operation, and security teams.</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They share the same understanding of software security and use</a:t>
            </a:r>
            <a:endParaRPr/>
          </a:p>
          <a:p>
            <a:pPr indent="0" lvl="0" marL="0" rtl="0" algn="l">
              <a:spcBef>
                <a:spcPts val="0"/>
              </a:spcBef>
              <a:spcAft>
                <a:spcPts val="0"/>
              </a:spcAft>
              <a:buSzPts val="1100"/>
              <a:buNone/>
            </a:pPr>
            <a:r>
              <a:rPr lang="en-US"/>
              <a:t>common tools to automate assessment and reporting.</a:t>
            </a:r>
            <a:endParaRPr/>
          </a:p>
          <a:p>
            <a:pPr indent="0" lvl="0" marL="0" rtl="0" algn="l">
              <a:spcBef>
                <a:spcPts val="0"/>
              </a:spcBef>
              <a:spcAft>
                <a:spcPts val="0"/>
              </a:spcAft>
              <a:buSzPts val="1100"/>
              <a:buNone/>
            </a:pPr>
            <a:r>
              <a:rPr lang="en-US"/>
              <a:t>Everyone focuses on ways to add more value to the customers</a:t>
            </a:r>
            <a:endParaRPr/>
          </a:p>
          <a:p>
            <a:pPr indent="0" lvl="0" marL="0" rtl="0" algn="l">
              <a:spcBef>
                <a:spcPts val="0"/>
              </a:spcBef>
              <a:spcAft>
                <a:spcPts val="0"/>
              </a:spcAft>
              <a:buSzPts val="1100"/>
              <a:buNone/>
            </a:pPr>
            <a:r>
              <a:rPr lang="en-US"/>
              <a:t>without compromising on security.</a:t>
            </a:r>
            <a:endParaRPr/>
          </a:p>
        </p:txBody>
      </p:sp>
      <p:sp>
        <p:nvSpPr>
          <p:cNvPr id="181" name="Google Shape;181;g2b1c542d570_1_5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DevSecOps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b1c542d570_1_6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100"/>
              <a:buNone/>
            </a:pPr>
            <a:r>
              <a:rPr lang="en-US"/>
              <a:t>DevSecOps introduces security to the DevOps practice by integrating</a:t>
            </a:r>
            <a:endParaRPr/>
          </a:p>
          <a:p>
            <a:pPr indent="0" lvl="0" marL="0" rtl="0" algn="l">
              <a:spcBef>
                <a:spcPts val="0"/>
              </a:spcBef>
              <a:spcAft>
                <a:spcPts val="0"/>
              </a:spcAft>
              <a:buSzPts val="1100"/>
              <a:buNone/>
            </a:pPr>
            <a:r>
              <a:rPr lang="en-US"/>
              <a:t>security assessments throughout the CI/CD process.</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It makes security a shared responsibility among all team members</a:t>
            </a:r>
            <a:endParaRPr/>
          </a:p>
          <a:p>
            <a:pPr indent="0" lvl="0" marL="0" rtl="0" algn="l">
              <a:spcBef>
                <a:spcPts val="0"/>
              </a:spcBef>
              <a:spcAft>
                <a:spcPts val="0"/>
              </a:spcAft>
              <a:buSzPts val="1100"/>
              <a:buNone/>
            </a:pPr>
            <a:r>
              <a:rPr lang="en-US"/>
              <a:t>who are involved in building the software.</a:t>
            </a:r>
            <a:endParaRPr/>
          </a:p>
        </p:txBody>
      </p:sp>
      <p:sp>
        <p:nvSpPr>
          <p:cNvPr id="188" name="Google Shape;188;g2b1c542d570_1_6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DevSecOps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b1c542d570_1_6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100"/>
              <a:buNone/>
            </a:pPr>
            <a:r>
              <a:rPr lang="en-US"/>
              <a:t>The development team collaborates with the security team before</a:t>
            </a:r>
            <a:endParaRPr/>
          </a:p>
          <a:p>
            <a:pPr indent="0" lvl="0" marL="0" rtl="0" algn="l">
              <a:spcBef>
                <a:spcPts val="0"/>
              </a:spcBef>
              <a:spcAft>
                <a:spcPts val="0"/>
              </a:spcAft>
              <a:buSzPts val="1100"/>
              <a:buNone/>
            </a:pPr>
            <a:r>
              <a:rPr lang="en-US"/>
              <a:t>they write any code.</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Likewise, operations teams continue to monitor the software for</a:t>
            </a:r>
            <a:endParaRPr/>
          </a:p>
          <a:p>
            <a:pPr indent="0" lvl="0" marL="0" rtl="0" algn="l">
              <a:spcBef>
                <a:spcPts val="0"/>
              </a:spcBef>
              <a:spcAft>
                <a:spcPts val="0"/>
              </a:spcAft>
              <a:buSzPts val="1100"/>
              <a:buNone/>
            </a:pPr>
            <a:r>
              <a:rPr lang="en-US"/>
              <a:t>security issues after deploying it.</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As a result, companies deliver secure software faster while ensuring</a:t>
            </a:r>
            <a:endParaRPr/>
          </a:p>
          <a:p>
            <a:pPr indent="0" lvl="0" marL="0" rtl="0" algn="l">
              <a:spcBef>
                <a:spcPts val="0"/>
              </a:spcBef>
              <a:spcAft>
                <a:spcPts val="0"/>
              </a:spcAft>
              <a:buSzPts val="1100"/>
              <a:buNone/>
            </a:pPr>
            <a:r>
              <a:rPr lang="en-US"/>
              <a:t>compliance.</a:t>
            </a:r>
            <a:endParaRPr/>
          </a:p>
        </p:txBody>
      </p:sp>
      <p:sp>
        <p:nvSpPr>
          <p:cNvPr id="195" name="Google Shape;195;g2b1c542d570_1_6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DevSecOps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b1c542d570_1_7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100"/>
              <a:buNone/>
            </a:pPr>
            <a:r>
              <a:rPr lang="en-US"/>
              <a:t>While doing so, teams and companies put security at the core of each</a:t>
            </a:r>
            <a:endParaRPr/>
          </a:p>
          <a:p>
            <a:pPr indent="0" lvl="0" marL="0" rtl="0" algn="l">
              <a:spcBef>
                <a:spcPts val="0"/>
              </a:spcBef>
              <a:spcAft>
                <a:spcPts val="0"/>
              </a:spcAft>
              <a:buSzPts val="1100"/>
              <a:buNone/>
            </a:pPr>
            <a:r>
              <a:rPr lang="en-US"/>
              <a:t>project, allowing them to prevent security holes during the</a:t>
            </a:r>
            <a:endParaRPr/>
          </a:p>
          <a:p>
            <a:pPr indent="0" lvl="0" marL="0" rtl="0" algn="l">
              <a:spcBef>
                <a:spcPts val="0"/>
              </a:spcBef>
              <a:spcAft>
                <a:spcPts val="0"/>
              </a:spcAft>
              <a:buSzPts val="1100"/>
              <a:buNone/>
            </a:pPr>
            <a:r>
              <a:rPr lang="en-US"/>
              <a:t>conception phase and not discovering them at the end when in</a:t>
            </a:r>
            <a:endParaRPr/>
          </a:p>
          <a:p>
            <a:pPr indent="0" lvl="0" marL="0" rtl="0" algn="l">
              <a:spcBef>
                <a:spcPts val="0"/>
              </a:spcBef>
              <a:spcAft>
                <a:spcPts val="0"/>
              </a:spcAft>
              <a:buSzPts val="1100"/>
              <a:buNone/>
            </a:pPr>
            <a:r>
              <a:rPr lang="en-US"/>
              <a:t>production</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For that, companies use the following approaches to support digital</a:t>
            </a:r>
            <a:endParaRPr/>
          </a:p>
          <a:p>
            <a:pPr indent="0" lvl="0" marL="0" rtl="0" algn="l">
              <a:spcBef>
                <a:spcPts val="0"/>
              </a:spcBef>
              <a:spcAft>
                <a:spcPts val="0"/>
              </a:spcAft>
              <a:buSzPts val="1100"/>
              <a:buNone/>
            </a:pPr>
            <a:r>
              <a:rPr lang="en-US"/>
              <a:t>transformation with DevSecOps</a:t>
            </a:r>
            <a:endParaRPr/>
          </a:p>
        </p:txBody>
      </p:sp>
      <p:sp>
        <p:nvSpPr>
          <p:cNvPr id="202" name="Google Shape;202;g2b1c542d570_1_7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DevSecOps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b1c542d570_1_8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100"/>
              <a:buNone/>
            </a:pPr>
            <a:r>
              <a:rPr lang="en-US"/>
              <a:t>Shift left</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Shift left is the process of checking for vulnerabilities in the earlier</a:t>
            </a:r>
            <a:endParaRPr/>
          </a:p>
          <a:p>
            <a:pPr indent="0" lvl="0" marL="0" rtl="0" algn="l">
              <a:spcBef>
                <a:spcPts val="0"/>
              </a:spcBef>
              <a:spcAft>
                <a:spcPts val="0"/>
              </a:spcAft>
              <a:buSzPts val="1100"/>
              <a:buNone/>
            </a:pPr>
            <a:r>
              <a:rPr lang="en-US"/>
              <a:t>stages of software development. By following the process, software</a:t>
            </a:r>
            <a:endParaRPr/>
          </a:p>
          <a:p>
            <a:pPr indent="0" lvl="0" marL="0" rtl="0" algn="l">
              <a:spcBef>
                <a:spcPts val="0"/>
              </a:spcBef>
              <a:spcAft>
                <a:spcPts val="0"/>
              </a:spcAft>
              <a:buSzPts val="1100"/>
              <a:buNone/>
            </a:pPr>
            <a:r>
              <a:rPr lang="en-US"/>
              <a:t>teams can prevent undetected security issues when they build the</a:t>
            </a:r>
            <a:endParaRPr/>
          </a:p>
          <a:p>
            <a:pPr indent="0" lvl="0" marL="0" rtl="0" algn="l">
              <a:spcBef>
                <a:spcPts val="0"/>
              </a:spcBef>
              <a:spcAft>
                <a:spcPts val="0"/>
              </a:spcAft>
              <a:buSzPts val="1100"/>
              <a:buNone/>
            </a:pPr>
            <a:r>
              <a:rPr lang="en-US"/>
              <a:t>application. For example, developers create secure code in a</a:t>
            </a:r>
            <a:endParaRPr/>
          </a:p>
          <a:p>
            <a:pPr indent="0" lvl="0" marL="0" rtl="0" algn="l">
              <a:spcBef>
                <a:spcPts val="0"/>
              </a:spcBef>
              <a:spcAft>
                <a:spcPts val="0"/>
              </a:spcAft>
              <a:buSzPts val="1100"/>
              <a:buNone/>
            </a:pPr>
            <a:r>
              <a:rPr lang="en-US"/>
              <a:t>DevSecOps process.</a:t>
            </a:r>
            <a:endParaRPr/>
          </a:p>
        </p:txBody>
      </p:sp>
      <p:sp>
        <p:nvSpPr>
          <p:cNvPr id="209" name="Google Shape;209;g2b1c542d570_1_8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DevSecOps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idx="1" type="body"/>
          </p:nvPr>
        </p:nvSpPr>
        <p:spPr>
          <a:xfrm>
            <a:off x="838200" y="2176669"/>
            <a:ext cx="10515600" cy="400029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By the end of the course, students should:</a:t>
            </a:r>
            <a:endParaRPr/>
          </a:p>
          <a:p>
            <a:pPr indent="-342900" lvl="0" marL="457200" rtl="0" algn="l">
              <a:lnSpc>
                <a:spcPct val="90000"/>
              </a:lnSpc>
              <a:spcBef>
                <a:spcPts val="0"/>
              </a:spcBef>
              <a:spcAft>
                <a:spcPts val="0"/>
              </a:spcAft>
              <a:buSzPts val="1800"/>
              <a:buChar char="•"/>
            </a:pPr>
            <a:r>
              <a:rPr lang="en-US"/>
              <a:t>Understand the link between Agile and Security</a:t>
            </a:r>
            <a:endParaRPr/>
          </a:p>
          <a:p>
            <a:pPr indent="-342900" lvl="0" marL="457200" rtl="0" algn="l">
              <a:lnSpc>
                <a:spcPct val="90000"/>
              </a:lnSpc>
              <a:spcBef>
                <a:spcPts val="0"/>
              </a:spcBef>
              <a:spcAft>
                <a:spcPts val="0"/>
              </a:spcAft>
              <a:buSzPts val="1800"/>
              <a:buChar char="•"/>
            </a:pPr>
            <a:r>
              <a:rPr lang="en-US"/>
              <a:t>Know about DevSecOps</a:t>
            </a:r>
            <a:endParaRPr/>
          </a:p>
          <a:p>
            <a:pPr indent="0" lvl="0" marL="45720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Clr>
                <a:schemeClr val="dk1"/>
              </a:buClr>
              <a:buSzPts val="1100"/>
              <a:buFont typeface="Arial"/>
              <a:buNone/>
            </a:pPr>
            <a:r>
              <a:rPr lang="en-US"/>
              <a:t>Time:</a:t>
            </a:r>
            <a:endParaRPr/>
          </a:p>
          <a:p>
            <a:pPr indent="-342900" lvl="0" marL="457200" rtl="0" algn="l">
              <a:lnSpc>
                <a:spcPct val="90000"/>
              </a:lnSpc>
              <a:spcBef>
                <a:spcPts val="0"/>
              </a:spcBef>
              <a:spcAft>
                <a:spcPts val="0"/>
              </a:spcAft>
              <a:buSzPts val="1800"/>
              <a:buChar char="-"/>
            </a:pPr>
            <a:r>
              <a:rPr lang="en-US"/>
              <a:t>course: 3h</a:t>
            </a:r>
            <a:endParaRPr/>
          </a:p>
          <a:p>
            <a:pPr indent="-342900" lvl="0" marL="457200" rtl="0" algn="l">
              <a:lnSpc>
                <a:spcPct val="90000"/>
              </a:lnSpc>
              <a:spcBef>
                <a:spcPts val="0"/>
              </a:spcBef>
              <a:spcAft>
                <a:spcPts val="0"/>
              </a:spcAft>
              <a:buSzPts val="1800"/>
              <a:buChar char="-"/>
            </a:pPr>
            <a:r>
              <a:rPr lang="en-US"/>
              <a:t>exercises: 3h</a:t>
            </a:r>
            <a:endParaRPr/>
          </a:p>
          <a:p>
            <a:pPr indent="0" lvl="0" marL="0" rtl="0" algn="l">
              <a:lnSpc>
                <a:spcPct val="90000"/>
              </a:lnSpc>
              <a:spcBef>
                <a:spcPts val="0"/>
              </a:spcBef>
              <a:spcAft>
                <a:spcPts val="0"/>
              </a:spcAft>
              <a:buSzPts val="1800"/>
              <a:buNone/>
            </a:pPr>
            <a:r>
              <a:t/>
            </a:r>
            <a:endParaRPr/>
          </a:p>
        </p:txBody>
      </p:sp>
      <p:sp>
        <p:nvSpPr>
          <p:cNvPr id="90" name="Google Shape;90;p2"/>
          <p:cNvSpPr txBox="1"/>
          <p:nvPr>
            <p:ph idx="2"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3SECU – OWASP</a:t>
            </a:r>
            <a:endParaRPr/>
          </a:p>
        </p:txBody>
      </p:sp>
      <p:sp>
        <p:nvSpPr>
          <p:cNvPr id="91" name="Google Shape;91;p2"/>
          <p:cNvSpPr txBox="1"/>
          <p:nvPr>
            <p:ph idx="3"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dk1"/>
              </a:buClr>
              <a:buSzPts val="2400"/>
              <a:buNone/>
            </a:pPr>
            <a:r>
              <a:rPr lang="en-US"/>
              <a:t>Course Objectives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b1c542d570_1_8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100"/>
              <a:buNone/>
            </a:pPr>
            <a:r>
              <a:rPr lang="en-US"/>
              <a:t>Shift right</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Shift right indicates the importance of focusing on security after the</a:t>
            </a:r>
            <a:endParaRPr/>
          </a:p>
          <a:p>
            <a:pPr indent="0" lvl="0" marL="0" rtl="0" algn="l">
              <a:spcBef>
                <a:spcPts val="0"/>
              </a:spcBef>
              <a:spcAft>
                <a:spcPts val="0"/>
              </a:spcAft>
              <a:buSzPts val="1100"/>
              <a:buNone/>
            </a:pPr>
            <a:r>
              <a:rPr lang="en-US"/>
              <a:t>application is deployed. Some vulnerabilities might escape earlier</a:t>
            </a:r>
            <a:endParaRPr/>
          </a:p>
          <a:p>
            <a:pPr indent="0" lvl="0" marL="0" rtl="0" algn="l">
              <a:spcBef>
                <a:spcPts val="0"/>
              </a:spcBef>
              <a:spcAft>
                <a:spcPts val="0"/>
              </a:spcAft>
              <a:buSzPts val="1100"/>
              <a:buNone/>
            </a:pPr>
            <a:r>
              <a:rPr lang="en-US"/>
              <a:t>security checks and become apparent only when customers use the</a:t>
            </a:r>
            <a:endParaRPr/>
          </a:p>
          <a:p>
            <a:pPr indent="0" lvl="0" marL="0" rtl="0" algn="l">
              <a:spcBef>
                <a:spcPts val="0"/>
              </a:spcBef>
              <a:spcAft>
                <a:spcPts val="0"/>
              </a:spcAft>
              <a:buSzPts val="1100"/>
              <a:buNone/>
            </a:pPr>
            <a:r>
              <a:rPr lang="en-US"/>
              <a:t>software.</a:t>
            </a:r>
            <a:endParaRPr/>
          </a:p>
        </p:txBody>
      </p:sp>
      <p:sp>
        <p:nvSpPr>
          <p:cNvPr id="216" name="Google Shape;216;g2b1c542d570_1_8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DevSecOps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b1c542d570_1_9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100"/>
              <a:buNone/>
            </a:pPr>
            <a:r>
              <a:rPr lang="en-US"/>
              <a:t>Use automated security tools</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DevSecOps teams might need to make multiple revisions in a day. To</a:t>
            </a:r>
            <a:endParaRPr/>
          </a:p>
          <a:p>
            <a:pPr indent="0" lvl="0" marL="0" rtl="0" algn="l">
              <a:spcBef>
                <a:spcPts val="0"/>
              </a:spcBef>
              <a:spcAft>
                <a:spcPts val="0"/>
              </a:spcAft>
              <a:buSzPts val="1100"/>
              <a:buNone/>
            </a:pPr>
            <a:r>
              <a:rPr lang="en-US"/>
              <a:t>do that, they need to integrate security scanning tools into the CI/CD</a:t>
            </a:r>
            <a:endParaRPr/>
          </a:p>
          <a:p>
            <a:pPr indent="0" lvl="0" marL="0" rtl="0" algn="l">
              <a:spcBef>
                <a:spcPts val="0"/>
              </a:spcBef>
              <a:spcAft>
                <a:spcPts val="0"/>
              </a:spcAft>
              <a:buSzPts val="1100"/>
              <a:buNone/>
            </a:pPr>
            <a:r>
              <a:rPr lang="en-US"/>
              <a:t>process. This prevents security evaluations from slowing down</a:t>
            </a:r>
            <a:endParaRPr/>
          </a:p>
          <a:p>
            <a:pPr indent="0" lvl="0" marL="0" rtl="0" algn="l">
              <a:spcBef>
                <a:spcPts val="0"/>
              </a:spcBef>
              <a:spcAft>
                <a:spcPts val="0"/>
              </a:spcAft>
              <a:buSzPts val="1100"/>
              <a:buNone/>
            </a:pPr>
            <a:r>
              <a:rPr lang="en-US"/>
              <a:t>development.</a:t>
            </a:r>
            <a:endParaRPr/>
          </a:p>
        </p:txBody>
      </p:sp>
      <p:sp>
        <p:nvSpPr>
          <p:cNvPr id="223" name="Google Shape;223;g2b1c542d570_1_9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DevSecOps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b1c542d570_1_9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100"/>
              <a:buNone/>
            </a:pPr>
            <a:r>
              <a:rPr lang="en-US"/>
              <a:t>Promote security awareness</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Companies make security awareness a part of their core values when</a:t>
            </a:r>
            <a:endParaRPr/>
          </a:p>
          <a:p>
            <a:pPr indent="0" lvl="0" marL="0" rtl="0" algn="l">
              <a:spcBef>
                <a:spcPts val="0"/>
              </a:spcBef>
              <a:spcAft>
                <a:spcPts val="0"/>
              </a:spcAft>
              <a:buSzPts val="1100"/>
              <a:buNone/>
            </a:pPr>
            <a:r>
              <a:rPr lang="en-US"/>
              <a:t>building software. Every team member who plays a role in developing</a:t>
            </a:r>
            <a:endParaRPr/>
          </a:p>
          <a:p>
            <a:pPr indent="0" lvl="0" marL="0" rtl="0" algn="l">
              <a:spcBef>
                <a:spcPts val="0"/>
              </a:spcBef>
              <a:spcAft>
                <a:spcPts val="0"/>
              </a:spcAft>
              <a:buSzPts val="1100"/>
              <a:buNone/>
            </a:pPr>
            <a:r>
              <a:rPr lang="en-US"/>
              <a:t>applications must share the responsibility of protecting software</a:t>
            </a:r>
            <a:endParaRPr/>
          </a:p>
          <a:p>
            <a:pPr indent="0" lvl="0" marL="0" rtl="0" algn="l">
              <a:spcBef>
                <a:spcPts val="0"/>
              </a:spcBef>
              <a:spcAft>
                <a:spcPts val="0"/>
              </a:spcAft>
              <a:buSzPts val="1100"/>
              <a:buNone/>
            </a:pPr>
            <a:r>
              <a:rPr lang="en-US"/>
              <a:t>users from security threats.</a:t>
            </a:r>
            <a:endParaRPr/>
          </a:p>
        </p:txBody>
      </p:sp>
      <p:sp>
        <p:nvSpPr>
          <p:cNvPr id="230" name="Google Shape;230;g2b1c542d570_1_9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DevSecOps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b1c542d570_1_10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100"/>
              <a:buNone/>
            </a:pPr>
            <a:r>
              <a:rPr lang="en-US"/>
              <a:t>Implementing</a:t>
            </a:r>
            <a:r>
              <a:rPr lang="en-US"/>
              <a:t> and creating processes to be </a:t>
            </a:r>
            <a:r>
              <a:rPr lang="en-US"/>
              <a:t>successful</a:t>
            </a:r>
            <a:r>
              <a:rPr lang="en-US"/>
              <a:t> while following DevSecOps rules can be quite complexe.  </a:t>
            </a:r>
            <a:br>
              <a:rPr lang="en-US"/>
            </a:br>
            <a:br>
              <a:rPr lang="en-US"/>
            </a:br>
            <a:r>
              <a:rPr lang="en-US"/>
              <a:t>But some set of expectations are </a:t>
            </a:r>
            <a:r>
              <a:rPr lang="en-US"/>
              <a:t>always required</a:t>
            </a:r>
            <a:endParaRPr/>
          </a:p>
        </p:txBody>
      </p:sp>
      <p:sp>
        <p:nvSpPr>
          <p:cNvPr id="237" name="Google Shape;237;g2b1c542d570_1_10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DevSecOps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b1c542d570_1_11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100"/>
              <a:buNone/>
            </a:pPr>
            <a:r>
              <a:rPr lang="en-US"/>
              <a:t>Code analysis</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Code analysis is the process of investigating the source code of an</a:t>
            </a:r>
            <a:endParaRPr/>
          </a:p>
          <a:p>
            <a:pPr indent="0" lvl="0" marL="0" rtl="0" algn="l">
              <a:spcBef>
                <a:spcPts val="0"/>
              </a:spcBef>
              <a:spcAft>
                <a:spcPts val="0"/>
              </a:spcAft>
              <a:buSzPts val="1100"/>
              <a:buNone/>
            </a:pPr>
            <a:r>
              <a:rPr lang="en-US"/>
              <a:t>application for vulnerabilities and ensuring that it follows security</a:t>
            </a:r>
            <a:endParaRPr/>
          </a:p>
          <a:p>
            <a:pPr indent="0" lvl="0" marL="0" rtl="0" algn="l">
              <a:spcBef>
                <a:spcPts val="0"/>
              </a:spcBef>
              <a:spcAft>
                <a:spcPts val="0"/>
              </a:spcAft>
              <a:buSzPts val="1100"/>
              <a:buNone/>
            </a:pPr>
            <a:r>
              <a:rPr lang="en-US"/>
              <a:t>best practices.</a:t>
            </a:r>
            <a:endParaRPr/>
          </a:p>
        </p:txBody>
      </p:sp>
      <p:sp>
        <p:nvSpPr>
          <p:cNvPr id="244" name="Google Shape;244;g2b1c542d570_1_11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DevSecOps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2b1c542d570_1_125"/>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100"/>
              <a:buNone/>
            </a:pPr>
            <a:r>
              <a:rPr lang="en-US"/>
              <a:t>Change management</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Software teams use change management tools to track, manage, and</a:t>
            </a:r>
            <a:endParaRPr/>
          </a:p>
          <a:p>
            <a:pPr indent="0" lvl="0" marL="0" rtl="0" algn="l">
              <a:spcBef>
                <a:spcPts val="0"/>
              </a:spcBef>
              <a:spcAft>
                <a:spcPts val="0"/>
              </a:spcAft>
              <a:buSzPts val="1100"/>
              <a:buNone/>
            </a:pPr>
            <a:r>
              <a:rPr lang="en-US"/>
              <a:t>report on changes related to the software or requirements. This</a:t>
            </a:r>
            <a:endParaRPr/>
          </a:p>
          <a:p>
            <a:pPr indent="0" lvl="0" marL="0" rtl="0" algn="l">
              <a:spcBef>
                <a:spcPts val="0"/>
              </a:spcBef>
              <a:spcAft>
                <a:spcPts val="0"/>
              </a:spcAft>
              <a:buSzPts val="1100"/>
              <a:buNone/>
            </a:pPr>
            <a:r>
              <a:rPr lang="en-US"/>
              <a:t>prevents inadvertent security vulnerabilities due to a software</a:t>
            </a:r>
            <a:endParaRPr/>
          </a:p>
          <a:p>
            <a:pPr indent="0" lvl="0" marL="0" rtl="0" algn="l">
              <a:spcBef>
                <a:spcPts val="0"/>
              </a:spcBef>
              <a:spcAft>
                <a:spcPts val="0"/>
              </a:spcAft>
              <a:buSzPts val="1100"/>
              <a:buNone/>
            </a:pPr>
            <a:r>
              <a:rPr lang="en-US"/>
              <a:t>change.</a:t>
            </a:r>
            <a:endParaRPr/>
          </a:p>
        </p:txBody>
      </p:sp>
      <p:sp>
        <p:nvSpPr>
          <p:cNvPr id="251" name="Google Shape;251;g2b1c542d570_1_125"/>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DevSecOps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b1c542d570_1_131"/>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100"/>
              <a:buNone/>
            </a:pPr>
            <a:r>
              <a:rPr lang="en-US"/>
              <a:t>Compliance management</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Software teams ensure that the software complies with regulatory</a:t>
            </a:r>
            <a:endParaRPr/>
          </a:p>
          <a:p>
            <a:pPr indent="0" lvl="0" marL="0" rtl="0" algn="l">
              <a:spcBef>
                <a:spcPts val="0"/>
              </a:spcBef>
              <a:spcAft>
                <a:spcPts val="0"/>
              </a:spcAft>
              <a:buSzPts val="1100"/>
              <a:buNone/>
            </a:pPr>
            <a:r>
              <a:rPr lang="en-US"/>
              <a:t>requirements.</a:t>
            </a:r>
            <a:endParaRPr/>
          </a:p>
        </p:txBody>
      </p:sp>
      <p:sp>
        <p:nvSpPr>
          <p:cNvPr id="258" name="Google Shape;258;g2b1c542d570_1_131"/>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DevSecOps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b1c542d570_1_137"/>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100"/>
              <a:buNone/>
            </a:pPr>
            <a:r>
              <a:rPr lang="en-US"/>
              <a:t>Threat modeling</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DevSecOps teams investigate security issues that might arise before</a:t>
            </a:r>
            <a:endParaRPr/>
          </a:p>
          <a:p>
            <a:pPr indent="0" lvl="0" marL="0" rtl="0" algn="l">
              <a:spcBef>
                <a:spcPts val="0"/>
              </a:spcBef>
              <a:spcAft>
                <a:spcPts val="0"/>
              </a:spcAft>
              <a:buSzPts val="1100"/>
              <a:buNone/>
            </a:pPr>
            <a:r>
              <a:rPr lang="en-US"/>
              <a:t>and after deploying the application. They fix any known issues and</a:t>
            </a:r>
            <a:endParaRPr/>
          </a:p>
          <a:p>
            <a:pPr indent="0" lvl="0" marL="0" rtl="0" algn="l">
              <a:spcBef>
                <a:spcPts val="0"/>
              </a:spcBef>
              <a:spcAft>
                <a:spcPts val="0"/>
              </a:spcAft>
              <a:buSzPts val="1100"/>
              <a:buNone/>
            </a:pPr>
            <a:r>
              <a:rPr lang="en-US"/>
              <a:t>release an updated version of the application.</a:t>
            </a:r>
            <a:endParaRPr/>
          </a:p>
        </p:txBody>
      </p:sp>
      <p:sp>
        <p:nvSpPr>
          <p:cNvPr id="265" name="Google Shape;265;g2b1c542d570_1_137"/>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DevSecOps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2b1c542d570_1_143"/>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100"/>
              <a:buNone/>
            </a:pPr>
            <a:r>
              <a:rPr lang="en-US"/>
              <a:t>Security training</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Security training involves training software developers and</a:t>
            </a:r>
            <a:endParaRPr/>
          </a:p>
          <a:p>
            <a:pPr indent="0" lvl="0" marL="0" rtl="0" algn="l">
              <a:spcBef>
                <a:spcPts val="0"/>
              </a:spcBef>
              <a:spcAft>
                <a:spcPts val="0"/>
              </a:spcAft>
              <a:buSzPts val="1100"/>
              <a:buNone/>
            </a:pPr>
            <a:r>
              <a:rPr lang="en-US"/>
              <a:t>operations teams with the latest security guidelines. This way, the</a:t>
            </a:r>
            <a:endParaRPr/>
          </a:p>
          <a:p>
            <a:pPr indent="0" lvl="0" marL="0" rtl="0" algn="l">
              <a:spcBef>
                <a:spcPts val="0"/>
              </a:spcBef>
              <a:spcAft>
                <a:spcPts val="0"/>
              </a:spcAft>
              <a:buSzPts val="1100"/>
              <a:buNone/>
            </a:pPr>
            <a:r>
              <a:rPr lang="en-US"/>
              <a:t>development and operations teams can make independent security</a:t>
            </a:r>
            <a:endParaRPr/>
          </a:p>
          <a:p>
            <a:pPr indent="0" lvl="0" marL="0" rtl="0" algn="l">
              <a:spcBef>
                <a:spcPts val="0"/>
              </a:spcBef>
              <a:spcAft>
                <a:spcPts val="0"/>
              </a:spcAft>
              <a:buSzPts val="1100"/>
              <a:buNone/>
            </a:pPr>
            <a:r>
              <a:rPr lang="en-US"/>
              <a:t>decisions when building and deploying the application.</a:t>
            </a:r>
            <a:endParaRPr/>
          </a:p>
        </p:txBody>
      </p:sp>
      <p:sp>
        <p:nvSpPr>
          <p:cNvPr id="272" name="Google Shape;272;g2b1c542d570_1_143"/>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DevSecOps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2b1c542d570_1_149"/>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100"/>
              <a:buNone/>
            </a:pPr>
            <a:r>
              <a:rPr lang="en-US"/>
              <a:t>By incorporating security practices into every stage of development and deployment, DevSecOps aims to create a more proactive and preemptive approach to security, leading to more secure end products and faster, smoother development cycles.</a:t>
            </a:r>
            <a:endParaRPr/>
          </a:p>
        </p:txBody>
      </p:sp>
      <p:sp>
        <p:nvSpPr>
          <p:cNvPr id="279" name="Google Shape;279;g2b1c542d570_1_149"/>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DevSecOps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7"/>
          <p:cNvSpPr txBox="1"/>
          <p:nvPr>
            <p:ph idx="1" type="body"/>
          </p:nvPr>
        </p:nvSpPr>
        <p:spPr>
          <a:xfrm>
            <a:off x="831850" y="396327"/>
            <a:ext cx="10688150" cy="9144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None/>
            </a:pPr>
            <a:r>
              <a:rPr lang="en-US"/>
              <a:t>Summary</a:t>
            </a:r>
            <a:endParaRPr/>
          </a:p>
        </p:txBody>
      </p:sp>
      <p:sp>
        <p:nvSpPr>
          <p:cNvPr id="98" name="Google Shape;98;p7"/>
          <p:cNvSpPr txBox="1"/>
          <p:nvPr>
            <p:ph idx="2" type="body"/>
          </p:nvPr>
        </p:nvSpPr>
        <p:spPr>
          <a:xfrm>
            <a:off x="844550" y="2559496"/>
            <a:ext cx="10688150" cy="3560504"/>
          </a:xfrm>
          <a:prstGeom prst="rect">
            <a:avLst/>
          </a:prstGeom>
          <a:noFill/>
          <a:ln>
            <a:noFill/>
          </a:ln>
        </p:spPr>
        <p:txBody>
          <a:bodyPr anchorCtr="0" anchor="t" bIns="45700" lIns="91425" spcFirstLastPara="1" rIns="91425" wrap="square" tIns="45700">
            <a:normAutofit/>
          </a:bodyPr>
          <a:lstStyle/>
          <a:p>
            <a:pPr indent="-742950" lvl="0" marL="742950" rtl="0" algn="l">
              <a:lnSpc>
                <a:spcPct val="90000"/>
              </a:lnSpc>
              <a:spcBef>
                <a:spcPts val="0"/>
              </a:spcBef>
              <a:spcAft>
                <a:spcPts val="0"/>
              </a:spcAft>
              <a:buSzPts val="3600"/>
              <a:buAutoNum type="arabicPeriod"/>
            </a:pPr>
            <a:r>
              <a:rPr lang="en-US"/>
              <a:t>DevSecOps</a:t>
            </a:r>
            <a:endParaRPr/>
          </a:p>
          <a:p>
            <a:pPr indent="-742950" lvl="0" marL="742950" rtl="0" algn="l">
              <a:lnSpc>
                <a:spcPct val="90000"/>
              </a:lnSpc>
              <a:spcBef>
                <a:spcPts val="0"/>
              </a:spcBef>
              <a:spcAft>
                <a:spcPts val="0"/>
              </a:spcAft>
              <a:buSzPts val="3600"/>
              <a:buAutoNum type="arabicPeriod"/>
            </a:pPr>
            <a:r>
              <a:rPr lang="en-US"/>
              <a:t>Analysis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2b1c542d570_1_155"/>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100"/>
              <a:buNone/>
            </a:pPr>
            <a:r>
              <a:rPr lang="en-US"/>
              <a:t>DevSecOps is used in a variety of contexts and industries, wherever there is a need to develop and deploy software rapidly while maintaining high security standards.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Its application is particularly relevant in environments where security is paramount and needs to be integrated seamlessly into the fast-paced delivery cycles of modern software development</a:t>
            </a:r>
            <a:endParaRPr/>
          </a:p>
        </p:txBody>
      </p:sp>
      <p:sp>
        <p:nvSpPr>
          <p:cNvPr id="286" name="Google Shape;286;g2b1c542d570_1_155"/>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DevSecOps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b1c542d570_1_161"/>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100"/>
              <a:buNone/>
            </a:pPr>
            <a:r>
              <a:rPr lang="en-US"/>
              <a:t>Technology and Software Companies: These are the primary adopters of DevSecOps, especially those companies that practice agile development and continuous delivery models. They integrate DevSecOps to ensure that security is built into their software products from the ground up.</a:t>
            </a:r>
            <a:endParaRPr/>
          </a:p>
        </p:txBody>
      </p:sp>
      <p:sp>
        <p:nvSpPr>
          <p:cNvPr id="293" name="Google Shape;293;g2b1c542d570_1_161"/>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DevSecOps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b1c542d570_1_181"/>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100"/>
              <a:buNone/>
            </a:pPr>
            <a:r>
              <a:rPr lang="en-US"/>
              <a:t>Financial Services and Banking: In the finance sector, where security and data privacy are critical, DevSecOps helps in ensuring that applications managing financial transactions are secure and compliant with industry regulations.</a:t>
            </a:r>
            <a:endParaRPr/>
          </a:p>
        </p:txBody>
      </p:sp>
      <p:sp>
        <p:nvSpPr>
          <p:cNvPr id="300" name="Google Shape;300;g2b1c542d570_1_181"/>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DevSecOps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2b1c542d570_1_187"/>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100"/>
              <a:buNone/>
            </a:pPr>
            <a:r>
              <a:rPr lang="en-US"/>
              <a:t>Healthcare Industry: Healthcare applications require strict adherence to privacy and security regulations like HIPAA. DevSecOps is used to ensure that patient data is protected and that applications are resilient against cyber threats.</a:t>
            </a:r>
            <a:endParaRPr/>
          </a:p>
        </p:txBody>
      </p:sp>
      <p:sp>
        <p:nvSpPr>
          <p:cNvPr id="307" name="Google Shape;307;g2b1c542d570_1_187"/>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DevSecOps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2b1c542d570_1_193"/>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100"/>
              <a:buNone/>
            </a:pPr>
            <a:r>
              <a:rPr lang="en-US"/>
              <a:t>Government and Public Sector: Government agencies use DevSecOps to ensure that public services and information are delivered securely, maintaining citizen data privacy and compliance with regulatory standards.</a:t>
            </a:r>
            <a:endParaRPr/>
          </a:p>
        </p:txBody>
      </p:sp>
      <p:sp>
        <p:nvSpPr>
          <p:cNvPr id="314" name="Google Shape;314;g2b1c542d570_1_193"/>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DevSecOps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2b1c542d570_1_203"/>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100"/>
              <a:buNone/>
            </a:pPr>
            <a:r>
              <a:rPr lang="en-US"/>
              <a:t>Critical Infrastructure and Energy Sector: For industries like electricity, water, and gas, where the security of the infrastructure is closely tied to national security, DevSecOps practices are used to protect against cyber threats.</a:t>
            </a:r>
            <a:endParaRPr/>
          </a:p>
        </p:txBody>
      </p:sp>
      <p:sp>
        <p:nvSpPr>
          <p:cNvPr id="321" name="Google Shape;321;g2b1c542d570_1_203"/>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DevSecOps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2b1c542d570_1_21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100"/>
              <a:buNone/>
            </a:pPr>
            <a:r>
              <a:rPr lang="en-US"/>
              <a:t>In all these areas, DevSecOps is not just about introducing tools; it’s about cultural change and process adaptation to incorporate security as an integral part of the development and operational workflows.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This shift ensures that security is not a bottleneck but a facilitator of high-quality, secure software delivery.</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p:txBody>
      </p:sp>
      <p:sp>
        <p:nvSpPr>
          <p:cNvPr id="328" name="Google Shape;328;g2b1c542d570_1_21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DevSecOps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g29a5f29c3f5_0_0"/>
          <p:cNvPicPr preferRelativeResize="0"/>
          <p:nvPr/>
        </p:nvPicPr>
        <p:blipFill rotWithShape="1">
          <a:blip r:embed="rId3">
            <a:alphaModFix/>
          </a:blip>
          <a:srcRect b="0" l="0" r="0" t="0"/>
          <a:stretch/>
        </p:blipFill>
        <p:spPr>
          <a:xfrm>
            <a:off x="4882413" y="2215413"/>
            <a:ext cx="2427174" cy="2427174"/>
          </a:xfrm>
          <a:prstGeom prst="rect">
            <a:avLst/>
          </a:prstGeom>
          <a:noFill/>
          <a:ln>
            <a:noFill/>
          </a:ln>
        </p:spPr>
      </p:pic>
      <p:sp>
        <p:nvSpPr>
          <p:cNvPr id="335" name="Google Shape;335;g29a5f29c3f5_0_0"/>
          <p:cNvSpPr txBox="1"/>
          <p:nvPr/>
        </p:nvSpPr>
        <p:spPr>
          <a:xfrm>
            <a:off x="4964200" y="4642575"/>
            <a:ext cx="2454000" cy="45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Exercises</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1"/>
          <p:cNvSpPr txBox="1"/>
          <p:nvPr>
            <p:ph idx="1" type="body"/>
          </p:nvPr>
        </p:nvSpPr>
        <p:spPr>
          <a:xfrm>
            <a:off x="844550" y="1786740"/>
            <a:ext cx="10515600" cy="2851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None/>
            </a:pPr>
            <a:r>
              <a:rPr lang="en-US"/>
              <a:t>2. Analysis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2b1bffaa02e_0_9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When working on security, there are multiple ways to analyze and</a:t>
            </a:r>
            <a:endParaRPr/>
          </a:p>
          <a:p>
            <a:pPr indent="0" lvl="0" marL="0" rtl="0" algn="l">
              <a:spcBef>
                <a:spcPts val="0"/>
              </a:spcBef>
              <a:spcAft>
                <a:spcPts val="0"/>
              </a:spcAft>
              <a:buClr>
                <a:schemeClr val="dk1"/>
              </a:buClr>
              <a:buSzPts val="1100"/>
              <a:buNone/>
            </a:pPr>
            <a:r>
              <a:rPr lang="en-US"/>
              <a:t>test your applications and code.</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These tools can be used on different use cases, linked to your CI/CD</a:t>
            </a:r>
            <a:endParaRPr/>
          </a:p>
          <a:p>
            <a:pPr indent="0" lvl="0" marL="0" rtl="0" algn="l">
              <a:spcBef>
                <a:spcPts val="0"/>
              </a:spcBef>
              <a:spcAft>
                <a:spcPts val="0"/>
              </a:spcAft>
              <a:buClr>
                <a:schemeClr val="dk1"/>
              </a:buClr>
              <a:buSzPts val="1100"/>
              <a:buNone/>
            </a:pPr>
            <a:r>
              <a:rPr lang="en-US"/>
              <a:t>process and get you automatic (and quick) feedback about your</a:t>
            </a:r>
            <a:endParaRPr/>
          </a:p>
          <a:p>
            <a:pPr indent="0" lvl="0" marL="0" rtl="0" algn="l">
              <a:spcBef>
                <a:spcPts val="0"/>
              </a:spcBef>
              <a:spcAft>
                <a:spcPts val="0"/>
              </a:spcAft>
              <a:buClr>
                <a:schemeClr val="dk1"/>
              </a:buClr>
              <a:buSzPts val="1100"/>
              <a:buNone/>
            </a:pPr>
            <a:r>
              <a:rPr lang="en-US"/>
              <a:t>project.</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As you can expect, depending on the tool they will provide different</a:t>
            </a:r>
            <a:endParaRPr/>
          </a:p>
          <a:p>
            <a:pPr indent="0" lvl="0" marL="0" rtl="0" algn="l">
              <a:lnSpc>
                <a:spcPct val="90000"/>
              </a:lnSpc>
              <a:spcBef>
                <a:spcPts val="0"/>
              </a:spcBef>
              <a:spcAft>
                <a:spcPts val="0"/>
              </a:spcAft>
              <a:buClr>
                <a:schemeClr val="dk1"/>
              </a:buClr>
              <a:buSzPts val="1100"/>
              <a:buNone/>
            </a:pPr>
            <a:r>
              <a:rPr lang="en-US"/>
              <a:t>information.</a:t>
            </a:r>
            <a:endParaRPr/>
          </a:p>
        </p:txBody>
      </p:sp>
      <p:sp>
        <p:nvSpPr>
          <p:cNvPr id="348" name="Google Shape;348;g2b1bffaa02e_0_9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Analysis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ph idx="1" type="body"/>
          </p:nvPr>
        </p:nvSpPr>
        <p:spPr>
          <a:xfrm>
            <a:off x="844550" y="1786740"/>
            <a:ext cx="10515600" cy="2851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None/>
            </a:pPr>
            <a:r>
              <a:rPr lang="en-US"/>
              <a:t>1. DevSecOps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2b1c542d570_1_21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en-US"/>
              <a:t>SAST, or Static Application Security Testing, is a methodology used in software development to identify security vulnerabilities within application source code or binaries. </a:t>
            </a:r>
            <a:endParaRPr/>
          </a:p>
          <a:p>
            <a:pPr indent="0" lvl="0" marL="0" rtl="0" algn="l">
              <a:lnSpc>
                <a:spcPct val="90000"/>
              </a:lnSpc>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rPr lang="en-US"/>
              <a:t>It is a type of white-box testing where the application is not running; instead, the testing analyzes the static source code.</a:t>
            </a:r>
            <a:endParaRPr/>
          </a:p>
        </p:txBody>
      </p:sp>
      <p:sp>
        <p:nvSpPr>
          <p:cNvPr id="355" name="Google Shape;355;g2b1c542d570_1_21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Analysis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2b1c542d570_1_225"/>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Early Identification of Vulnerabilities: SAST tools scan the source code to identify potential security vulnerabilities early in the software development lifecycle, ideally before the application is deployed.</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Automated Analysis: Most SAST solutions offer automated analysis of code, making it possible to scan large codebases efficiently. They check the code against a set of predefined rules or patterns that indicate security issues.</a:t>
            </a:r>
            <a:endParaRPr/>
          </a:p>
        </p:txBody>
      </p:sp>
      <p:sp>
        <p:nvSpPr>
          <p:cNvPr id="362" name="Google Shape;362;g2b1c542d570_1_225"/>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Analysis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2b1c542d570_1_231"/>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Language-Specific Scanning: SAST tools are often tailored to specific programming languages and frameworks, as different languages may have different security considerations.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Types of Vulnerabilities Detected: Common vulnerabilities detected by SAST include input validation errors, cross-site scripting (XSS), SQL injection, buffer overflows, and other code-level security issues.</a:t>
            </a:r>
            <a:endParaRPr/>
          </a:p>
        </p:txBody>
      </p:sp>
      <p:sp>
        <p:nvSpPr>
          <p:cNvPr id="369" name="Google Shape;369;g2b1c542d570_1_231"/>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Analysis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2b1c542d570_1_237"/>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Integration with Development Tools: SAST tools can often be integrated into the Integrated Development Environment (IDE), source code repositories, or build processes, enabling developers to identify and fix security issues as part of their regular development workflow.</a:t>
            </a:r>
            <a:endParaRPr/>
          </a:p>
        </p:txBody>
      </p:sp>
      <p:sp>
        <p:nvSpPr>
          <p:cNvPr id="376" name="Google Shape;376;g2b1c542d570_1_237"/>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Analysis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2b1c542d570_1_243"/>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en-US"/>
              <a:t>The primary advantage of SAST is its ability to find vulnerabilities early, reducing the cost and effort required to fix security issues. It also helps maintain code quality and reinforces good coding practices.</a:t>
            </a:r>
            <a:endParaRPr/>
          </a:p>
          <a:p>
            <a:pPr indent="0" lvl="0" marL="0" rtl="0" algn="l">
              <a:lnSpc>
                <a:spcPct val="90000"/>
              </a:lnSpc>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rPr lang="en-US"/>
              <a:t>But SAST cannot identify runtime vulnerabilities or the context of how the application interacts with external systems. It may also produce false positives, where the tool identifies a piece of code as a vulnerability when it is not.</a:t>
            </a:r>
            <a:endParaRPr/>
          </a:p>
        </p:txBody>
      </p:sp>
      <p:sp>
        <p:nvSpPr>
          <p:cNvPr id="383" name="Google Shape;383;g2b1c542d570_1_243"/>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Analysis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2b1c542d570_1_249"/>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en-US"/>
              <a:t>SCA stands for Software Composition Analysis. </a:t>
            </a:r>
            <a:endParaRPr/>
          </a:p>
          <a:p>
            <a:pPr indent="0" lvl="0" marL="0" rtl="0" algn="l">
              <a:lnSpc>
                <a:spcPct val="90000"/>
              </a:lnSpc>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rPr lang="en-US"/>
              <a:t>It is a process used in software development, particularly within the realms of application security and DevOps, to identify and manage open-source components within a software project. </a:t>
            </a:r>
            <a:endParaRPr/>
          </a:p>
          <a:p>
            <a:pPr indent="0" lvl="0" marL="0" rtl="0" algn="l">
              <a:lnSpc>
                <a:spcPct val="90000"/>
              </a:lnSpc>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rPr lang="en-US"/>
              <a:t>SCA tools help in ensuring that these components, including libraries and frameworks, are secure, well-maintained, and compliant with licensing requirements.</a:t>
            </a:r>
            <a:endParaRPr/>
          </a:p>
        </p:txBody>
      </p:sp>
      <p:sp>
        <p:nvSpPr>
          <p:cNvPr id="390" name="Google Shape;390;g2b1c542d570_1_249"/>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Analysis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2b1c542d570_1_255"/>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Identification of Open Source Components: SCA tools analyze a project’s source code to inventory open-source components. They identify not only the direct dependencies but also transitive dependencies (the libraries that your libraries depend on).</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Vulnerability Detection: SCA tools check the identified open-source components against vulnerability databases (such as the National Vulnerability Database) to find known security vulnerabilities.</a:t>
            </a:r>
            <a:endParaRPr/>
          </a:p>
        </p:txBody>
      </p:sp>
      <p:sp>
        <p:nvSpPr>
          <p:cNvPr id="397" name="Google Shape;397;g2b1c542d570_1_255"/>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Analysis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2b1c542d570_1_261"/>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License Compliance: SCA includes analyzing the licenses of open-source components to ensure compliance with legal and corporate policies. This is crucial because different open-source projects have different licenses, each with its own set of obligations and restrictions.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Risk Management: By identifying vulnerabilities and license issues, SCA tools help in managing the risk associated with using open-source software. This includes prioritizing vulnerabilities based on their severity and the way the component is used in the application.</a:t>
            </a:r>
            <a:endParaRPr/>
          </a:p>
        </p:txBody>
      </p:sp>
      <p:sp>
        <p:nvSpPr>
          <p:cNvPr id="404" name="Google Shape;404;g2b1c542d570_1_261"/>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Analysis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2b1c542d570_1_27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Supply Chain Security: In light of increasing concerns about software supply chain attacks, SCA helps secure the software supply chain by ensuring the integrity and security of third-party components.</a:t>
            </a:r>
            <a:endParaRPr/>
          </a:p>
        </p:txBody>
      </p:sp>
      <p:sp>
        <p:nvSpPr>
          <p:cNvPr id="411" name="Google Shape;411;g2b1c542d570_1_27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Analysis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2b1c542d570_1_28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en-US"/>
              <a:t>IAST, or Interactive Application Security Testing, is an advanced approach to application security testing that combines elements of both Static Application Security Testing (SAST) and Dynamic Application Security Testing (DAST). </a:t>
            </a:r>
            <a:endParaRPr/>
          </a:p>
          <a:p>
            <a:pPr indent="0" lvl="0" marL="0" rtl="0" algn="l">
              <a:lnSpc>
                <a:spcPct val="90000"/>
              </a:lnSpc>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rPr lang="en-US"/>
              <a:t>It is designed to detect and report security vulnerabilities in real-time during the testing phase of the software development lifecycle. </a:t>
            </a:r>
            <a:endParaRPr/>
          </a:p>
        </p:txBody>
      </p:sp>
      <p:sp>
        <p:nvSpPr>
          <p:cNvPr id="418" name="Google Shape;418;g2b1c542d570_1_28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b1bffaa02e_0_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a:t>DevSecOps, a portmanteau of Development, Security, and Operations, is an approach in software development that integrates security practices within the DevOps process. </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DevOps is a set of practices that combines software development (Dev) and IT operations (Ops) aimed at shortening the development lifecycle and providing continuous delivery with high software quality.</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DevSecOps extends this by adding a security focus into the mix.</a:t>
            </a:r>
            <a:endParaRPr/>
          </a:p>
        </p:txBody>
      </p:sp>
      <p:sp>
        <p:nvSpPr>
          <p:cNvPr id="111" name="Google Shape;111;g2b1bffaa02e_0_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DevSecOps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2b1c542d570_1_28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Real-Time Analysis: IAST tools perform analysis on applications in real-time, typically as the application's automated functional and integration tests are being executed. This provides immediate feedback on security issues.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Integration into Software Development: IAST is integrated into the software development process, making it part of the continuous integration and continuous deployment (CI/CD) pipeline. This allows for early detection and remediation of security vulnerabilities.</a:t>
            </a:r>
            <a:endParaRPr/>
          </a:p>
        </p:txBody>
      </p:sp>
      <p:sp>
        <p:nvSpPr>
          <p:cNvPr id="425" name="Google Shape;425;g2b1c542d570_1_28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Analysis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g2b1c542d570_1_29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Context-Aware Analysis: Unlike SAST and DAST, IAST understands the context within which the application operates. This allows it to provide more accurate findings, reducing the number of false positives and false negatives.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Detection of a Wide Range of Vulnerabilities: IAST can detect a wide range of vulnerabilities, including those related to input validation, authentication, session management, data leaks, and business logic flaws.</a:t>
            </a:r>
            <a:endParaRPr/>
          </a:p>
        </p:txBody>
      </p:sp>
      <p:sp>
        <p:nvSpPr>
          <p:cNvPr id="432" name="Google Shape;432;g2b1c542d570_1_29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Analysis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g2b1c542d570_1_30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Minimal Impact on Application Performance: IAST tools are designed to have a minimal impact on application performance, making them suitable for use in production environments or during active development phases.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Compatibility with Modern Development Practices: IAST is compatible with agile and DevOps practices, supporting the rapid development and deployment cycles characteristic of these methodologies.</a:t>
            </a:r>
            <a:endParaRPr/>
          </a:p>
        </p:txBody>
      </p:sp>
      <p:sp>
        <p:nvSpPr>
          <p:cNvPr id="439" name="Google Shape;439;g2b1c542d570_1_30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Analysis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g2b1c542d570_1_31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en-US"/>
              <a:t>DAST, which stands for Dynamic Application Security Testing, is a method of testing the security of a web application through simulating attacks on it from the outside. </a:t>
            </a:r>
            <a:endParaRPr/>
          </a:p>
          <a:p>
            <a:pPr indent="0" lvl="0" marL="0" rtl="0" algn="l">
              <a:lnSpc>
                <a:spcPct val="90000"/>
              </a:lnSpc>
              <a:spcBef>
                <a:spcPts val="0"/>
              </a:spcBef>
              <a:spcAft>
                <a:spcPts val="0"/>
              </a:spcAft>
              <a:buClr>
                <a:schemeClr val="dk1"/>
              </a:buClr>
              <a:buSzPts val="1100"/>
              <a:buNone/>
            </a:pPr>
            <a:r>
              <a:t/>
            </a:r>
            <a:endParaRPr/>
          </a:p>
          <a:p>
            <a:pPr indent="0" lvl="0" marL="0" rtl="0" algn="l">
              <a:lnSpc>
                <a:spcPct val="90000"/>
              </a:lnSpc>
              <a:spcBef>
                <a:spcPts val="0"/>
              </a:spcBef>
              <a:spcAft>
                <a:spcPts val="0"/>
              </a:spcAft>
              <a:buClr>
                <a:schemeClr val="dk1"/>
              </a:buClr>
              <a:buSzPts val="1100"/>
              <a:buNone/>
            </a:pPr>
            <a:r>
              <a:rPr lang="en-US"/>
              <a:t>This type of testing is conducted when the application is running (i.e., in a dynamic state) and is typically performed without access to the source code, making it a form of black-box testing.</a:t>
            </a:r>
            <a:endParaRPr/>
          </a:p>
        </p:txBody>
      </p:sp>
      <p:sp>
        <p:nvSpPr>
          <p:cNvPr id="446" name="Google Shape;446;g2b1c542d570_1_31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Analysis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g2b1c542d570_1_31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External Testing Approach: DAST tools test an application from the outside, mimicking an attacker's perspective. This involves sending various inputs to the application and observing the outputs and behavior to detect vulnerabilities.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Identification of Runtime Vulnerabilities: DAST is effective in identifying vulnerabilities that are only apparent when the application is running. This includes issues like session management problems, authentication and authorization weaknesses, and certain types of injection attacks (e.g., SQL injection, Cross-Site Scripting).</a:t>
            </a:r>
            <a:endParaRPr/>
          </a:p>
        </p:txBody>
      </p:sp>
      <p:sp>
        <p:nvSpPr>
          <p:cNvPr id="453" name="Google Shape;453;g2b1c542d570_1_31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Analysis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2b1c542d570_1_32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Simulation of Real-World Attacks: DAST simulates attacks that a malicious actor might carry out against a web application. This provides a practical assessment of the application's resilience to real-world attack scenarios.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Detection of Configuration Issues and Vulnerabilities: DAST can identify misconfigurations and other security vulnerabilities that might not be detectable through code analysis, such as incorrect server or database settings.</a:t>
            </a:r>
            <a:endParaRPr/>
          </a:p>
        </p:txBody>
      </p:sp>
      <p:sp>
        <p:nvSpPr>
          <p:cNvPr id="460" name="Google Shape;460;g2b1c542d570_1_32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 Analysis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pic>
        <p:nvPicPr>
          <p:cNvPr id="466" name="Google Shape;466;g29a5f29c3f5_0_296"/>
          <p:cNvPicPr preferRelativeResize="0"/>
          <p:nvPr/>
        </p:nvPicPr>
        <p:blipFill rotWithShape="1">
          <a:blip r:embed="rId3">
            <a:alphaModFix/>
          </a:blip>
          <a:srcRect b="0" l="0" r="0" t="0"/>
          <a:stretch/>
        </p:blipFill>
        <p:spPr>
          <a:xfrm>
            <a:off x="4882413" y="2215413"/>
            <a:ext cx="2427174" cy="2427174"/>
          </a:xfrm>
          <a:prstGeom prst="rect">
            <a:avLst/>
          </a:prstGeom>
          <a:noFill/>
          <a:ln>
            <a:noFill/>
          </a:ln>
        </p:spPr>
      </p:pic>
      <p:sp>
        <p:nvSpPr>
          <p:cNvPr id="467" name="Google Shape;467;g29a5f29c3f5_0_296"/>
          <p:cNvSpPr txBox="1"/>
          <p:nvPr/>
        </p:nvSpPr>
        <p:spPr>
          <a:xfrm>
            <a:off x="4964200" y="4642575"/>
            <a:ext cx="2454000" cy="45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Exercises</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7"/>
          <p:cNvSpPr txBox="1"/>
          <p:nvPr>
            <p:ph idx="1" type="body"/>
          </p:nvPr>
        </p:nvSpPr>
        <p:spPr>
          <a:xfrm>
            <a:off x="838199" y="365126"/>
            <a:ext cx="10515599" cy="5790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b1c542d570_1_17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100"/>
              <a:buNone/>
            </a:pPr>
            <a:r>
              <a:rPr lang="en-US"/>
              <a:t>DevSecOps is the practice of integrating security testing at every</a:t>
            </a:r>
            <a:endParaRPr/>
          </a:p>
          <a:p>
            <a:pPr indent="0" lvl="0" marL="0" rtl="0" algn="l">
              <a:spcBef>
                <a:spcPts val="0"/>
              </a:spcBef>
              <a:spcAft>
                <a:spcPts val="0"/>
              </a:spcAft>
              <a:buSzPts val="1100"/>
              <a:buNone/>
            </a:pPr>
            <a:r>
              <a:rPr lang="en-US"/>
              <a:t>stage of the software development process.</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It includes tools and processes that encourage collaboration between</a:t>
            </a:r>
            <a:endParaRPr/>
          </a:p>
          <a:p>
            <a:pPr indent="0" lvl="0" marL="0" rtl="0" algn="l">
              <a:spcBef>
                <a:spcPts val="0"/>
              </a:spcBef>
              <a:spcAft>
                <a:spcPts val="0"/>
              </a:spcAft>
              <a:buSzPts val="1100"/>
              <a:buNone/>
            </a:pPr>
            <a:r>
              <a:rPr lang="en-US"/>
              <a:t>developers, security specialists, and operation teams to build</a:t>
            </a:r>
            <a:endParaRPr/>
          </a:p>
          <a:p>
            <a:pPr indent="0" lvl="0" marL="0" rtl="0" algn="l">
              <a:spcBef>
                <a:spcPts val="0"/>
              </a:spcBef>
              <a:spcAft>
                <a:spcPts val="0"/>
              </a:spcAft>
              <a:buSzPts val="1100"/>
              <a:buNone/>
            </a:pPr>
            <a:r>
              <a:rPr lang="en-US"/>
              <a:t>software that is both efficient and secure.</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US"/>
              <a:t>DevSecOps brings cultural transformation that makes security a</a:t>
            </a:r>
            <a:endParaRPr/>
          </a:p>
          <a:p>
            <a:pPr indent="0" lvl="0" marL="0" rtl="0" algn="l">
              <a:lnSpc>
                <a:spcPct val="90000"/>
              </a:lnSpc>
              <a:spcBef>
                <a:spcPts val="0"/>
              </a:spcBef>
              <a:spcAft>
                <a:spcPts val="0"/>
              </a:spcAft>
              <a:buSzPts val="1800"/>
              <a:buNone/>
            </a:pPr>
            <a:r>
              <a:rPr lang="en-US"/>
              <a:t>shared responsibility for everyone who is building the software.</a:t>
            </a:r>
            <a:endParaRPr/>
          </a:p>
        </p:txBody>
      </p:sp>
      <p:sp>
        <p:nvSpPr>
          <p:cNvPr id="118" name="Google Shape;118;g2b1c542d570_1_17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DevSecOps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b1c542d570_1_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DevSecOps stands for development, security, and operations.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It is an extension of the DevOps practice.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Each term defines different roles and responsibilities of software</a:t>
            </a:r>
            <a:endParaRPr/>
          </a:p>
          <a:p>
            <a:pPr indent="0" lvl="0" marL="0" rtl="0" algn="l">
              <a:lnSpc>
                <a:spcPct val="90000"/>
              </a:lnSpc>
              <a:spcBef>
                <a:spcPts val="0"/>
              </a:spcBef>
              <a:spcAft>
                <a:spcPts val="0"/>
              </a:spcAft>
              <a:buSzPts val="1800"/>
              <a:buNone/>
            </a:pPr>
            <a:r>
              <a:rPr lang="en-US"/>
              <a:t>teams when they are building software applications.</a:t>
            </a:r>
            <a:endParaRPr/>
          </a:p>
        </p:txBody>
      </p:sp>
      <p:sp>
        <p:nvSpPr>
          <p:cNvPr id="125" name="Google Shape;125;g2b1c542d570_1_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DevSecOps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b1c542d570_1_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DevSecOps aims to help development teams address security issues</a:t>
            </a:r>
            <a:endParaRPr/>
          </a:p>
          <a:p>
            <a:pPr indent="0" lvl="0" marL="0" rtl="0" algn="l">
              <a:spcBef>
                <a:spcPts val="0"/>
              </a:spcBef>
              <a:spcAft>
                <a:spcPts val="0"/>
              </a:spcAft>
              <a:buClr>
                <a:schemeClr val="dk1"/>
              </a:buClr>
              <a:buSzPts val="1100"/>
              <a:buFont typeface="Arial"/>
              <a:buNone/>
            </a:pPr>
            <a:r>
              <a:rPr lang="en-US"/>
              <a:t>efficiently.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It is an alternative to older software security practices that could not</a:t>
            </a:r>
            <a:endParaRPr/>
          </a:p>
          <a:p>
            <a:pPr indent="0" lvl="0" marL="0" rtl="0" algn="l">
              <a:lnSpc>
                <a:spcPct val="90000"/>
              </a:lnSpc>
              <a:spcBef>
                <a:spcPts val="0"/>
              </a:spcBef>
              <a:spcAft>
                <a:spcPts val="0"/>
              </a:spcAft>
              <a:buSzPts val="1800"/>
              <a:buNone/>
            </a:pPr>
            <a:r>
              <a:rPr lang="en-US"/>
              <a:t>keep up with tighter timelines and rapid software updates.</a:t>
            </a:r>
            <a:endParaRPr/>
          </a:p>
        </p:txBody>
      </p:sp>
      <p:sp>
        <p:nvSpPr>
          <p:cNvPr id="132" name="Google Shape;132;g2b1c542d570_1_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DevSecOps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b1c542d570_1_1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The software development life cycle takes software teams through</a:t>
            </a:r>
            <a:endParaRPr/>
          </a:p>
          <a:p>
            <a:pPr indent="0" lvl="0" marL="0" rtl="0" algn="l">
              <a:spcBef>
                <a:spcPts val="0"/>
              </a:spcBef>
              <a:spcAft>
                <a:spcPts val="0"/>
              </a:spcAft>
              <a:buClr>
                <a:schemeClr val="dk1"/>
              </a:buClr>
              <a:buSzPts val="1100"/>
              <a:buFont typeface="Arial"/>
              <a:buNone/>
            </a:pPr>
            <a:r>
              <a:rPr lang="en-US"/>
              <a:t>these stages:</a:t>
            </a:r>
            <a:endParaRPr/>
          </a:p>
          <a:p>
            <a:pPr indent="0" lvl="0" marL="0" rtl="0" algn="l">
              <a:spcBef>
                <a:spcPts val="0"/>
              </a:spcBef>
              <a:spcAft>
                <a:spcPts val="0"/>
              </a:spcAft>
              <a:buClr>
                <a:schemeClr val="dk1"/>
              </a:buClr>
              <a:buSzPts val="1100"/>
              <a:buFont typeface="Arial"/>
              <a:buNone/>
            </a:pPr>
            <a:r>
              <a:t/>
            </a:r>
            <a:endParaRPr/>
          </a:p>
          <a:p>
            <a:pPr indent="-342900" lvl="0" marL="457200" rtl="0" algn="l">
              <a:spcBef>
                <a:spcPts val="0"/>
              </a:spcBef>
              <a:spcAft>
                <a:spcPts val="0"/>
              </a:spcAft>
              <a:buSzPts val="1800"/>
              <a:buChar char="-"/>
            </a:pPr>
            <a:r>
              <a:rPr lang="en-US"/>
              <a:t>Requirement analysis</a:t>
            </a:r>
            <a:endParaRPr/>
          </a:p>
          <a:p>
            <a:pPr indent="-342900" lvl="0" marL="457200" rtl="0" algn="l">
              <a:spcBef>
                <a:spcPts val="0"/>
              </a:spcBef>
              <a:spcAft>
                <a:spcPts val="0"/>
              </a:spcAft>
              <a:buSzPts val="1800"/>
              <a:buChar char="-"/>
            </a:pPr>
            <a:r>
              <a:rPr lang="en-US"/>
              <a:t>Planning</a:t>
            </a:r>
            <a:endParaRPr/>
          </a:p>
          <a:p>
            <a:pPr indent="-342900" lvl="0" marL="457200" rtl="0" algn="l">
              <a:spcBef>
                <a:spcPts val="0"/>
              </a:spcBef>
              <a:spcAft>
                <a:spcPts val="0"/>
              </a:spcAft>
              <a:buSzPts val="1800"/>
              <a:buChar char="-"/>
            </a:pPr>
            <a:r>
              <a:rPr lang="en-US"/>
              <a:t>Architectural design</a:t>
            </a:r>
            <a:endParaRPr/>
          </a:p>
          <a:p>
            <a:pPr indent="-342900" lvl="0" marL="457200" rtl="0" algn="l">
              <a:spcBef>
                <a:spcPts val="0"/>
              </a:spcBef>
              <a:spcAft>
                <a:spcPts val="0"/>
              </a:spcAft>
              <a:buSzPts val="1800"/>
              <a:buChar char="-"/>
            </a:pPr>
            <a:r>
              <a:rPr lang="en-US"/>
              <a:t>Software development</a:t>
            </a:r>
            <a:endParaRPr/>
          </a:p>
          <a:p>
            <a:pPr indent="-342900" lvl="0" marL="457200" rtl="0" algn="l">
              <a:spcBef>
                <a:spcPts val="0"/>
              </a:spcBef>
              <a:spcAft>
                <a:spcPts val="0"/>
              </a:spcAft>
              <a:buSzPts val="1800"/>
              <a:buChar char="-"/>
            </a:pPr>
            <a:r>
              <a:rPr lang="en-US"/>
              <a:t>Testing</a:t>
            </a:r>
            <a:endParaRPr/>
          </a:p>
          <a:p>
            <a:pPr indent="-342900" lvl="0" marL="457200" rtl="0" algn="l">
              <a:lnSpc>
                <a:spcPct val="90000"/>
              </a:lnSpc>
              <a:spcBef>
                <a:spcPts val="0"/>
              </a:spcBef>
              <a:spcAft>
                <a:spcPts val="0"/>
              </a:spcAft>
              <a:buSzPts val="1800"/>
              <a:buChar char="-"/>
            </a:pPr>
            <a:r>
              <a:rPr lang="en-US"/>
              <a:t>Deployment</a:t>
            </a:r>
            <a:endParaRPr/>
          </a:p>
        </p:txBody>
      </p:sp>
      <p:sp>
        <p:nvSpPr>
          <p:cNvPr id="139" name="Google Shape;139;g2b1c542d570_1_1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DevSecOps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2023-09-21T14:17:13Z</dcterms:created>
  <dc:creator>Draltan Marin</dc:creator>
</cp:coreProperties>
</file>