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7" r:id="rId2"/>
    <p:sldId id="258" r:id="rId3"/>
    <p:sldId id="259" r:id="rId4"/>
    <p:sldId id="260" r:id="rId5"/>
    <p:sldId id="261" r:id="rId6"/>
    <p:sldId id="262" r:id="rId7"/>
    <p:sldId id="263" r:id="rId8"/>
    <p:sldId id="266"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8C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9" d="100"/>
          <a:sy n="79"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hyperlink" Target="https://docs.google.com/spreadsheets/d/1PXMwT6M40I_X3q4wjs2ZXEKbQP3BZt7V/edit?usp=share_link&amp;ouid=101360921551009065004&amp;rtpof=true&amp;sd=true" TargetMode="Externa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docs.google.com/spreadsheets/d/1PXMwT6M40I_X3q4wjs2ZXEKbQP3BZt7V/edit?usp=share_link&amp;ouid=101360921551009065004&amp;rtpof=true&amp;sd=true" TargetMode="External"/><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B0A37-DB2A-410F-B852-FB175C9F3DA6}"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C10D148-7183-43D3-86DE-911003B10186}">
      <dgm:prSet custT="1"/>
      <dgm:spPr/>
      <dgm:t>
        <a:bodyPr/>
        <a:lstStyle/>
        <a:p>
          <a:r>
            <a:rPr lang="en-US" sz="1200" dirty="0"/>
            <a:t>For this project, </a:t>
          </a:r>
          <a:r>
            <a:rPr lang="en-US" sz="1200" b="1" dirty="0"/>
            <a:t>Excel</a:t>
          </a:r>
          <a:r>
            <a:rPr lang="en-US" sz="1200" dirty="0"/>
            <a:t> is used to visualize the data, create pivot tables for solving the queries &amp; to create appropriate chats to provide insights for the data.</a:t>
          </a:r>
        </a:p>
      </dgm:t>
    </dgm:pt>
    <dgm:pt modelId="{F5E2B2EA-B9DC-4383-9BFE-BB909C6B41C7}" type="parTrans" cxnId="{0604569B-C522-4EB2-8BC9-70A223CFBB11}">
      <dgm:prSet/>
      <dgm:spPr/>
      <dgm:t>
        <a:bodyPr/>
        <a:lstStyle/>
        <a:p>
          <a:endParaRPr lang="en-US"/>
        </a:p>
      </dgm:t>
    </dgm:pt>
    <dgm:pt modelId="{914DA696-D9A0-47A2-861A-82C19AA8F671}" type="sibTrans" cxnId="{0604569B-C522-4EB2-8BC9-70A223CFBB11}">
      <dgm:prSet/>
      <dgm:spPr/>
      <dgm:t>
        <a:bodyPr/>
        <a:lstStyle/>
        <a:p>
          <a:endParaRPr lang="en-US"/>
        </a:p>
      </dgm:t>
    </dgm:pt>
    <dgm:pt modelId="{8B05C1CC-64BA-4A3B-9A8F-05EC22F9BABD}">
      <dgm:prSet custT="1"/>
      <dgm:spPr/>
      <dgm:t>
        <a:bodyPr/>
        <a:lstStyle/>
        <a:p>
          <a:r>
            <a:rPr lang="en-US" sz="1200" dirty="0"/>
            <a:t>After the queries are solved and charts are prepared, a well explained presentation is created using </a:t>
          </a:r>
          <a:r>
            <a:rPr lang="en-US" sz="1200" b="1" dirty="0"/>
            <a:t>PowerPoint</a:t>
          </a:r>
          <a:r>
            <a:rPr lang="en-US" sz="1200" dirty="0"/>
            <a:t>.</a:t>
          </a:r>
        </a:p>
      </dgm:t>
    </dgm:pt>
    <dgm:pt modelId="{EB38FBA1-655C-472A-89A2-80341FCAA399}" type="parTrans" cxnId="{7B4AB9FB-2683-46D9-8CE3-1445B67C173B}">
      <dgm:prSet/>
      <dgm:spPr/>
      <dgm:t>
        <a:bodyPr/>
        <a:lstStyle/>
        <a:p>
          <a:endParaRPr lang="en-US"/>
        </a:p>
      </dgm:t>
    </dgm:pt>
    <dgm:pt modelId="{AE2263E6-C15E-41FA-AE72-4E2EA31F7879}" type="sibTrans" cxnId="{7B4AB9FB-2683-46D9-8CE3-1445B67C173B}">
      <dgm:prSet/>
      <dgm:spPr/>
      <dgm:t>
        <a:bodyPr/>
        <a:lstStyle/>
        <a:p>
          <a:endParaRPr lang="en-US"/>
        </a:p>
      </dgm:t>
    </dgm:pt>
    <dgm:pt modelId="{247224AC-5C07-4BEA-87C6-0DFC43A999E6}">
      <dgm:prSet custT="1"/>
      <dgm:spPr/>
      <dgm:t>
        <a:bodyPr/>
        <a:lstStyle/>
        <a:p>
          <a:r>
            <a:rPr lang="en-US" sz="1200" dirty="0"/>
            <a:t>Worksheet </a:t>
          </a:r>
          <a:r>
            <a:rPr lang="en-US" sz="1200" dirty="0" err="1"/>
            <a:t>link:</a:t>
          </a:r>
          <a:r>
            <a:rPr lang="en-US" sz="1200" dirty="0" err="1">
              <a:hlinkClick xmlns:r="http://schemas.openxmlformats.org/officeDocument/2006/relationships" r:id="rId1"/>
            </a:rPr>
            <a:t>https</a:t>
          </a:r>
          <a:r>
            <a:rPr lang="en-US" sz="1200" dirty="0">
              <a:hlinkClick xmlns:r="http://schemas.openxmlformats.org/officeDocument/2006/relationships" r:id="rId1"/>
            </a:rPr>
            <a:t>://docs.google.com/spreadsheets/d/1PXMwT6M40I_X3q4wjs2ZXEKbQP3BZt7V/</a:t>
          </a:r>
          <a:r>
            <a:rPr lang="en-US" sz="1200" dirty="0" err="1">
              <a:hlinkClick xmlns:r="http://schemas.openxmlformats.org/officeDocument/2006/relationships" r:id="rId1"/>
            </a:rPr>
            <a:t>edit?usp</a:t>
          </a:r>
          <a:r>
            <a:rPr lang="en-US" sz="1200" dirty="0">
              <a:hlinkClick xmlns:r="http://schemas.openxmlformats.org/officeDocument/2006/relationships" r:id="rId1"/>
            </a:rPr>
            <a:t>=</a:t>
          </a:r>
          <a:r>
            <a:rPr lang="en-US" sz="1200" dirty="0" err="1">
              <a:hlinkClick xmlns:r="http://schemas.openxmlformats.org/officeDocument/2006/relationships" r:id="rId1"/>
            </a:rPr>
            <a:t>share_link&amp;ouid</a:t>
          </a:r>
          <a:r>
            <a:rPr lang="en-US" sz="1200" dirty="0">
              <a:hlinkClick xmlns:r="http://schemas.openxmlformats.org/officeDocument/2006/relationships" r:id="rId1"/>
            </a:rPr>
            <a:t>=101360921551009065004&amp;rtpof=</a:t>
          </a:r>
          <a:r>
            <a:rPr lang="en-US" sz="1200" dirty="0" err="1">
              <a:hlinkClick xmlns:r="http://schemas.openxmlformats.org/officeDocument/2006/relationships" r:id="rId1"/>
            </a:rPr>
            <a:t>true&amp;sd</a:t>
          </a:r>
          <a:r>
            <a:rPr lang="en-US" sz="1200">
              <a:hlinkClick xmlns:r="http://schemas.openxmlformats.org/officeDocument/2006/relationships" r:id="rId1"/>
            </a:rPr>
            <a:t>=true</a:t>
          </a:r>
          <a:endParaRPr lang="en-US" sz="1200" dirty="0"/>
        </a:p>
      </dgm:t>
    </dgm:pt>
    <dgm:pt modelId="{AD2599D4-9023-49C8-ABA4-464ECF82E6D6}" type="parTrans" cxnId="{1CD83528-C26E-4589-B3C8-DF0C097ADDE6}">
      <dgm:prSet/>
      <dgm:spPr/>
      <dgm:t>
        <a:bodyPr/>
        <a:lstStyle/>
        <a:p>
          <a:endParaRPr lang="en-US"/>
        </a:p>
      </dgm:t>
    </dgm:pt>
    <dgm:pt modelId="{F770B296-CDC7-49F6-923A-180787B16616}" type="sibTrans" cxnId="{1CD83528-C26E-4589-B3C8-DF0C097ADDE6}">
      <dgm:prSet/>
      <dgm:spPr/>
      <dgm:t>
        <a:bodyPr/>
        <a:lstStyle/>
        <a:p>
          <a:endParaRPr lang="en-US"/>
        </a:p>
      </dgm:t>
    </dgm:pt>
    <dgm:pt modelId="{0006B900-C854-441A-AEC9-93EC32A14864}" type="pres">
      <dgm:prSet presAssocID="{9D8B0A37-DB2A-410F-B852-FB175C9F3DA6}" presName="root" presStyleCnt="0">
        <dgm:presLayoutVars>
          <dgm:dir/>
          <dgm:resizeHandles val="exact"/>
        </dgm:presLayoutVars>
      </dgm:prSet>
      <dgm:spPr/>
    </dgm:pt>
    <dgm:pt modelId="{56A5907A-CCA7-470C-B6C4-D8A0A47B2851}" type="pres">
      <dgm:prSet presAssocID="{BC10D148-7183-43D3-86DE-911003B10186}" presName="compNode" presStyleCnt="0"/>
      <dgm:spPr/>
    </dgm:pt>
    <dgm:pt modelId="{F100BD5C-CAFA-47B4-8284-186870D46069}" type="pres">
      <dgm:prSet presAssocID="{BC10D148-7183-43D3-86DE-911003B10186}"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eb Design"/>
        </a:ext>
      </dgm:extLst>
    </dgm:pt>
    <dgm:pt modelId="{11AEAC1D-1502-4311-9BE3-6C84DF389FD2}" type="pres">
      <dgm:prSet presAssocID="{BC10D148-7183-43D3-86DE-911003B10186}" presName="spaceRect" presStyleCnt="0"/>
      <dgm:spPr/>
    </dgm:pt>
    <dgm:pt modelId="{EAF0EA1E-9ECC-475E-9B7E-6E22519AF119}" type="pres">
      <dgm:prSet presAssocID="{BC10D148-7183-43D3-86DE-911003B10186}" presName="textRect" presStyleLbl="revTx" presStyleIdx="0" presStyleCnt="3">
        <dgm:presLayoutVars>
          <dgm:chMax val="1"/>
          <dgm:chPref val="1"/>
        </dgm:presLayoutVars>
      </dgm:prSet>
      <dgm:spPr/>
    </dgm:pt>
    <dgm:pt modelId="{DB1386BC-734C-4D9B-861B-4518289D4D85}" type="pres">
      <dgm:prSet presAssocID="{914DA696-D9A0-47A2-861A-82C19AA8F671}" presName="sibTrans" presStyleCnt="0"/>
      <dgm:spPr/>
    </dgm:pt>
    <dgm:pt modelId="{E0A977DF-CC51-4CA2-8723-86D5A5D94D7D}" type="pres">
      <dgm:prSet presAssocID="{8B05C1CC-64BA-4A3B-9A8F-05EC22F9BABD}" presName="compNode" presStyleCnt="0"/>
      <dgm:spPr/>
    </dgm:pt>
    <dgm:pt modelId="{F607429C-7909-4DB1-AD74-4ED49ABD514E}" type="pres">
      <dgm:prSet presAssocID="{8B05C1CC-64BA-4A3B-9A8F-05EC22F9BA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esentation with Pie Chart"/>
        </a:ext>
      </dgm:extLst>
    </dgm:pt>
    <dgm:pt modelId="{45FA2FEB-B348-4A0C-AD78-2F6F4D08AAE3}" type="pres">
      <dgm:prSet presAssocID="{8B05C1CC-64BA-4A3B-9A8F-05EC22F9BABD}" presName="spaceRect" presStyleCnt="0"/>
      <dgm:spPr/>
    </dgm:pt>
    <dgm:pt modelId="{8C9B984F-28CE-414B-9DB7-2F88F11983F8}" type="pres">
      <dgm:prSet presAssocID="{8B05C1CC-64BA-4A3B-9A8F-05EC22F9BABD}" presName="textRect" presStyleLbl="revTx" presStyleIdx="1" presStyleCnt="3">
        <dgm:presLayoutVars>
          <dgm:chMax val="1"/>
          <dgm:chPref val="1"/>
        </dgm:presLayoutVars>
      </dgm:prSet>
      <dgm:spPr/>
    </dgm:pt>
    <dgm:pt modelId="{A749A3B4-CEC1-4A79-A195-55933DEA2364}" type="pres">
      <dgm:prSet presAssocID="{AE2263E6-C15E-41FA-AE72-4E2EA31F7879}" presName="sibTrans" presStyleCnt="0"/>
      <dgm:spPr/>
    </dgm:pt>
    <dgm:pt modelId="{65D5DECA-5915-427A-80B2-7A88E081FE84}" type="pres">
      <dgm:prSet presAssocID="{247224AC-5C07-4BEA-87C6-0DFC43A999E6}" presName="compNode" presStyleCnt="0"/>
      <dgm:spPr/>
    </dgm:pt>
    <dgm:pt modelId="{2DA1D35D-F7C5-4A0E-9829-841982A7D848}" type="pres">
      <dgm:prSet presAssocID="{247224AC-5C07-4BEA-87C6-0DFC43A999E6}"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nk"/>
        </a:ext>
      </dgm:extLst>
    </dgm:pt>
    <dgm:pt modelId="{01A684F1-D43D-43AF-9EDE-7A54CA74E0C6}" type="pres">
      <dgm:prSet presAssocID="{247224AC-5C07-4BEA-87C6-0DFC43A999E6}" presName="spaceRect" presStyleCnt="0"/>
      <dgm:spPr/>
    </dgm:pt>
    <dgm:pt modelId="{307DF221-F40E-49A5-A96D-B82ED240026D}" type="pres">
      <dgm:prSet presAssocID="{247224AC-5C07-4BEA-87C6-0DFC43A999E6}" presName="textRect" presStyleLbl="revTx" presStyleIdx="2" presStyleCnt="3">
        <dgm:presLayoutVars>
          <dgm:chMax val="1"/>
          <dgm:chPref val="1"/>
        </dgm:presLayoutVars>
      </dgm:prSet>
      <dgm:spPr/>
    </dgm:pt>
  </dgm:ptLst>
  <dgm:cxnLst>
    <dgm:cxn modelId="{59806415-3ED8-47FF-8C57-09F9325490D5}" type="presOf" srcId="{BC10D148-7183-43D3-86DE-911003B10186}" destId="{EAF0EA1E-9ECC-475E-9B7E-6E22519AF119}" srcOrd="0" destOrd="0" presId="urn:microsoft.com/office/officeart/2018/2/layout/IconLabelList"/>
    <dgm:cxn modelId="{1CD83528-C26E-4589-B3C8-DF0C097ADDE6}" srcId="{9D8B0A37-DB2A-410F-B852-FB175C9F3DA6}" destId="{247224AC-5C07-4BEA-87C6-0DFC43A999E6}" srcOrd="2" destOrd="0" parTransId="{AD2599D4-9023-49C8-ABA4-464ECF82E6D6}" sibTransId="{F770B296-CDC7-49F6-923A-180787B16616}"/>
    <dgm:cxn modelId="{DFC2913C-7E26-489D-AA7F-E1C640AACA50}" type="presOf" srcId="{8B05C1CC-64BA-4A3B-9A8F-05EC22F9BABD}" destId="{8C9B984F-28CE-414B-9DB7-2F88F11983F8}" srcOrd="0" destOrd="0" presId="urn:microsoft.com/office/officeart/2018/2/layout/IconLabelList"/>
    <dgm:cxn modelId="{D623B978-68AB-4D15-8A52-7D134C08EE52}" type="presOf" srcId="{247224AC-5C07-4BEA-87C6-0DFC43A999E6}" destId="{307DF221-F40E-49A5-A96D-B82ED240026D}" srcOrd="0" destOrd="0" presId="urn:microsoft.com/office/officeart/2018/2/layout/IconLabelList"/>
    <dgm:cxn modelId="{0604569B-C522-4EB2-8BC9-70A223CFBB11}" srcId="{9D8B0A37-DB2A-410F-B852-FB175C9F3DA6}" destId="{BC10D148-7183-43D3-86DE-911003B10186}" srcOrd="0" destOrd="0" parTransId="{F5E2B2EA-B9DC-4383-9BFE-BB909C6B41C7}" sibTransId="{914DA696-D9A0-47A2-861A-82C19AA8F671}"/>
    <dgm:cxn modelId="{BAB0D39D-5FBF-48C1-AD80-C741C22EAF01}" type="presOf" srcId="{9D8B0A37-DB2A-410F-B852-FB175C9F3DA6}" destId="{0006B900-C854-441A-AEC9-93EC32A14864}" srcOrd="0" destOrd="0" presId="urn:microsoft.com/office/officeart/2018/2/layout/IconLabelList"/>
    <dgm:cxn modelId="{7B4AB9FB-2683-46D9-8CE3-1445B67C173B}" srcId="{9D8B0A37-DB2A-410F-B852-FB175C9F3DA6}" destId="{8B05C1CC-64BA-4A3B-9A8F-05EC22F9BABD}" srcOrd="1" destOrd="0" parTransId="{EB38FBA1-655C-472A-89A2-80341FCAA399}" sibTransId="{AE2263E6-C15E-41FA-AE72-4E2EA31F7879}"/>
    <dgm:cxn modelId="{C6D1A496-F53A-41A8-AFC7-5287EF0F5EDE}" type="presParOf" srcId="{0006B900-C854-441A-AEC9-93EC32A14864}" destId="{56A5907A-CCA7-470C-B6C4-D8A0A47B2851}" srcOrd="0" destOrd="0" presId="urn:microsoft.com/office/officeart/2018/2/layout/IconLabelList"/>
    <dgm:cxn modelId="{800EA423-65B7-46C9-8248-5CF6AE28EBD5}" type="presParOf" srcId="{56A5907A-CCA7-470C-B6C4-D8A0A47B2851}" destId="{F100BD5C-CAFA-47B4-8284-186870D46069}" srcOrd="0" destOrd="0" presId="urn:microsoft.com/office/officeart/2018/2/layout/IconLabelList"/>
    <dgm:cxn modelId="{15BC4DCB-CCDA-4C79-8F7E-1EDA8D47913D}" type="presParOf" srcId="{56A5907A-CCA7-470C-B6C4-D8A0A47B2851}" destId="{11AEAC1D-1502-4311-9BE3-6C84DF389FD2}" srcOrd="1" destOrd="0" presId="urn:microsoft.com/office/officeart/2018/2/layout/IconLabelList"/>
    <dgm:cxn modelId="{A99E9B99-B2E3-46B3-A8F4-E09170F9BED7}" type="presParOf" srcId="{56A5907A-CCA7-470C-B6C4-D8A0A47B2851}" destId="{EAF0EA1E-9ECC-475E-9B7E-6E22519AF119}" srcOrd="2" destOrd="0" presId="urn:microsoft.com/office/officeart/2018/2/layout/IconLabelList"/>
    <dgm:cxn modelId="{70F0F148-5863-4932-81FB-28954E1010C9}" type="presParOf" srcId="{0006B900-C854-441A-AEC9-93EC32A14864}" destId="{DB1386BC-734C-4D9B-861B-4518289D4D85}" srcOrd="1" destOrd="0" presId="urn:microsoft.com/office/officeart/2018/2/layout/IconLabelList"/>
    <dgm:cxn modelId="{AC7904DC-98C4-46B3-AEE0-A090C9FAA189}" type="presParOf" srcId="{0006B900-C854-441A-AEC9-93EC32A14864}" destId="{E0A977DF-CC51-4CA2-8723-86D5A5D94D7D}" srcOrd="2" destOrd="0" presId="urn:microsoft.com/office/officeart/2018/2/layout/IconLabelList"/>
    <dgm:cxn modelId="{D2C6CE7B-F409-4A74-9221-3437825BDDB1}" type="presParOf" srcId="{E0A977DF-CC51-4CA2-8723-86D5A5D94D7D}" destId="{F607429C-7909-4DB1-AD74-4ED49ABD514E}" srcOrd="0" destOrd="0" presId="urn:microsoft.com/office/officeart/2018/2/layout/IconLabelList"/>
    <dgm:cxn modelId="{508D13A0-2CF5-47F4-929A-13D6CB2936B2}" type="presParOf" srcId="{E0A977DF-CC51-4CA2-8723-86D5A5D94D7D}" destId="{45FA2FEB-B348-4A0C-AD78-2F6F4D08AAE3}" srcOrd="1" destOrd="0" presId="urn:microsoft.com/office/officeart/2018/2/layout/IconLabelList"/>
    <dgm:cxn modelId="{B6E08BAE-4E6A-4731-B535-D31731A1BB5C}" type="presParOf" srcId="{E0A977DF-CC51-4CA2-8723-86D5A5D94D7D}" destId="{8C9B984F-28CE-414B-9DB7-2F88F11983F8}" srcOrd="2" destOrd="0" presId="urn:microsoft.com/office/officeart/2018/2/layout/IconLabelList"/>
    <dgm:cxn modelId="{0A379096-C2D4-4D09-BC4F-F84BBF94F290}" type="presParOf" srcId="{0006B900-C854-441A-AEC9-93EC32A14864}" destId="{A749A3B4-CEC1-4A79-A195-55933DEA2364}" srcOrd="3" destOrd="0" presId="urn:microsoft.com/office/officeart/2018/2/layout/IconLabelList"/>
    <dgm:cxn modelId="{42CF18EB-ABEF-4BE8-9932-A6D68B1327DC}" type="presParOf" srcId="{0006B900-C854-441A-AEC9-93EC32A14864}" destId="{65D5DECA-5915-427A-80B2-7A88E081FE84}" srcOrd="4" destOrd="0" presId="urn:microsoft.com/office/officeart/2018/2/layout/IconLabelList"/>
    <dgm:cxn modelId="{3881D09A-A371-4C0B-B69F-BD3582D6BBE6}" type="presParOf" srcId="{65D5DECA-5915-427A-80B2-7A88E081FE84}" destId="{2DA1D35D-F7C5-4A0E-9829-841982A7D848}" srcOrd="0" destOrd="0" presId="urn:microsoft.com/office/officeart/2018/2/layout/IconLabelList"/>
    <dgm:cxn modelId="{BA6C0971-73AC-42BE-A607-36C9B64F1A9C}" type="presParOf" srcId="{65D5DECA-5915-427A-80B2-7A88E081FE84}" destId="{01A684F1-D43D-43AF-9EDE-7A54CA74E0C6}" srcOrd="1" destOrd="0" presId="urn:microsoft.com/office/officeart/2018/2/layout/IconLabelList"/>
    <dgm:cxn modelId="{96C20A79-4D27-4CDE-9BFC-70939D0854FD}" type="presParOf" srcId="{65D5DECA-5915-427A-80B2-7A88E081FE84}" destId="{307DF221-F40E-49A5-A96D-B82ED240026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998B8-6828-43F0-B009-762BA1870596}"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3D1BAE3-B17C-4998-8DFD-1FC8F0F05B96}">
      <dgm:prSet custT="1"/>
      <dgm:spPr/>
      <dgm:t>
        <a:bodyPr/>
        <a:lstStyle/>
        <a:p>
          <a:r>
            <a:rPr lang="en-IN" sz="1200" dirty="0"/>
            <a:t>The data is already provided by </a:t>
          </a:r>
          <a:r>
            <a:rPr lang="en-IN" sz="1200" dirty="0" err="1"/>
            <a:t>Trainity</a:t>
          </a:r>
          <a:r>
            <a:rPr lang="en-IN" sz="1200" dirty="0"/>
            <a:t> in the form of .xlsx format.</a:t>
          </a:r>
          <a:endParaRPr lang="en-US" sz="1200" dirty="0"/>
        </a:p>
      </dgm:t>
    </dgm:pt>
    <dgm:pt modelId="{408F97C1-8434-42B9-8E03-6518AA8E0E66}" type="parTrans" cxnId="{294E69DA-6984-4FC8-AB1C-15137020014E}">
      <dgm:prSet/>
      <dgm:spPr/>
      <dgm:t>
        <a:bodyPr/>
        <a:lstStyle/>
        <a:p>
          <a:endParaRPr lang="en-US"/>
        </a:p>
      </dgm:t>
    </dgm:pt>
    <dgm:pt modelId="{0376AFAF-C1D8-412D-8895-57CAE249B3E7}" type="sibTrans" cxnId="{294E69DA-6984-4FC8-AB1C-15137020014E}">
      <dgm:prSet/>
      <dgm:spPr/>
      <dgm:t>
        <a:bodyPr/>
        <a:lstStyle/>
        <a:p>
          <a:endParaRPr lang="en-US"/>
        </a:p>
      </dgm:t>
    </dgm:pt>
    <dgm:pt modelId="{39B35A94-9985-472D-972D-027B4B49DA3C}">
      <dgm:prSet custT="1"/>
      <dgm:spPr/>
      <dgm:t>
        <a:bodyPr/>
        <a:lstStyle/>
        <a:p>
          <a:r>
            <a:rPr lang="en-IN" sz="1200" dirty="0"/>
            <a:t>After downloading the data, it is accessed with excel to understand and get an overview of the data.</a:t>
          </a:r>
          <a:endParaRPr lang="en-US" sz="1200" dirty="0"/>
        </a:p>
      </dgm:t>
    </dgm:pt>
    <dgm:pt modelId="{55BDB4A6-1FAF-46FB-9C80-F5F557CEA37E}" type="parTrans" cxnId="{A5508526-9E06-404E-AC42-371245D191F4}">
      <dgm:prSet/>
      <dgm:spPr/>
      <dgm:t>
        <a:bodyPr/>
        <a:lstStyle/>
        <a:p>
          <a:endParaRPr lang="en-US"/>
        </a:p>
      </dgm:t>
    </dgm:pt>
    <dgm:pt modelId="{864D5565-20A5-466D-9FC8-506DEF27484B}" type="sibTrans" cxnId="{A5508526-9E06-404E-AC42-371245D191F4}">
      <dgm:prSet/>
      <dgm:spPr/>
      <dgm:t>
        <a:bodyPr/>
        <a:lstStyle/>
        <a:p>
          <a:endParaRPr lang="en-US"/>
        </a:p>
      </dgm:t>
    </dgm:pt>
    <dgm:pt modelId="{133FF118-E7D5-47DB-9611-6E582DAC3CF7}">
      <dgm:prSet custT="1"/>
      <dgm:spPr/>
      <dgm:t>
        <a:bodyPr/>
        <a:lstStyle/>
        <a:p>
          <a:r>
            <a:rPr lang="en-IN" sz="1200" dirty="0"/>
            <a:t>After getting a clear overview of the data, pivot tables are created, and necessary formulas are applied to solve the queries and create understandable charts which helps us to get insights.</a:t>
          </a:r>
          <a:endParaRPr lang="en-US" sz="1200" dirty="0"/>
        </a:p>
      </dgm:t>
    </dgm:pt>
    <dgm:pt modelId="{F387842E-E56B-4AEB-8D5B-ACE956CD8F48}" type="parTrans" cxnId="{3A035471-37BD-403B-BE5F-10FB1F7B8CA2}">
      <dgm:prSet/>
      <dgm:spPr/>
      <dgm:t>
        <a:bodyPr/>
        <a:lstStyle/>
        <a:p>
          <a:endParaRPr lang="en-US"/>
        </a:p>
      </dgm:t>
    </dgm:pt>
    <dgm:pt modelId="{67024968-552E-4726-9814-C70D6B660C45}" type="sibTrans" cxnId="{3A035471-37BD-403B-BE5F-10FB1F7B8CA2}">
      <dgm:prSet/>
      <dgm:spPr/>
      <dgm:t>
        <a:bodyPr/>
        <a:lstStyle/>
        <a:p>
          <a:endParaRPr lang="en-US"/>
        </a:p>
      </dgm:t>
    </dgm:pt>
    <dgm:pt modelId="{EB2FD840-B925-414D-A0DE-8E51B621E695}" type="pres">
      <dgm:prSet presAssocID="{DF1998B8-6828-43F0-B009-762BA1870596}" presName="root" presStyleCnt="0">
        <dgm:presLayoutVars>
          <dgm:dir/>
          <dgm:resizeHandles val="exact"/>
        </dgm:presLayoutVars>
      </dgm:prSet>
      <dgm:spPr/>
    </dgm:pt>
    <dgm:pt modelId="{58D71A90-90A1-433C-A9EB-58446BE2C56D}" type="pres">
      <dgm:prSet presAssocID="{D3D1BAE3-B17C-4998-8DFD-1FC8F0F05B96}" presName="compNode" presStyleCnt="0"/>
      <dgm:spPr/>
    </dgm:pt>
    <dgm:pt modelId="{BE6FDD60-D4B3-4DA3-B095-D9C0C707BFD7}" type="pres">
      <dgm:prSet presAssocID="{D3D1BAE3-B17C-4998-8DFD-1FC8F0F05B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5497900A-A696-4CF9-B064-7BE59656388D}" type="pres">
      <dgm:prSet presAssocID="{D3D1BAE3-B17C-4998-8DFD-1FC8F0F05B96}" presName="spaceRect" presStyleCnt="0"/>
      <dgm:spPr/>
    </dgm:pt>
    <dgm:pt modelId="{1677808C-27CD-4809-A7B1-C7452FFDF180}" type="pres">
      <dgm:prSet presAssocID="{D3D1BAE3-B17C-4998-8DFD-1FC8F0F05B96}" presName="textRect" presStyleLbl="revTx" presStyleIdx="0" presStyleCnt="3">
        <dgm:presLayoutVars>
          <dgm:chMax val="1"/>
          <dgm:chPref val="1"/>
        </dgm:presLayoutVars>
      </dgm:prSet>
      <dgm:spPr/>
    </dgm:pt>
    <dgm:pt modelId="{D85D43F1-3255-4569-A46D-15654E1A877E}" type="pres">
      <dgm:prSet presAssocID="{0376AFAF-C1D8-412D-8895-57CAE249B3E7}" presName="sibTrans" presStyleCnt="0"/>
      <dgm:spPr/>
    </dgm:pt>
    <dgm:pt modelId="{289A0E2C-BE94-4D2D-80C1-C4DB31E2D70F}" type="pres">
      <dgm:prSet presAssocID="{39B35A94-9985-472D-972D-027B4B49DA3C}" presName="compNode" presStyleCnt="0"/>
      <dgm:spPr/>
    </dgm:pt>
    <dgm:pt modelId="{48E61BB6-AA80-4832-A96A-C73D284D8CDC}" type="pres">
      <dgm:prSet presAssocID="{39B35A94-9985-472D-972D-027B4B49DA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a:ext>
      </dgm:extLst>
    </dgm:pt>
    <dgm:pt modelId="{24406EAC-1654-4893-859F-083458E59879}" type="pres">
      <dgm:prSet presAssocID="{39B35A94-9985-472D-972D-027B4B49DA3C}" presName="spaceRect" presStyleCnt="0"/>
      <dgm:spPr/>
    </dgm:pt>
    <dgm:pt modelId="{2F85E2E2-C6D6-4334-9B6A-F28E5160B520}" type="pres">
      <dgm:prSet presAssocID="{39B35A94-9985-472D-972D-027B4B49DA3C}" presName="textRect" presStyleLbl="revTx" presStyleIdx="1" presStyleCnt="3">
        <dgm:presLayoutVars>
          <dgm:chMax val="1"/>
          <dgm:chPref val="1"/>
        </dgm:presLayoutVars>
      </dgm:prSet>
      <dgm:spPr/>
    </dgm:pt>
    <dgm:pt modelId="{C844A91E-3930-42C0-9EDB-9D662EC28F96}" type="pres">
      <dgm:prSet presAssocID="{864D5565-20A5-466D-9FC8-506DEF27484B}" presName="sibTrans" presStyleCnt="0"/>
      <dgm:spPr/>
    </dgm:pt>
    <dgm:pt modelId="{9B6DC3AF-6C37-4964-9C6E-7D2B331BCE31}" type="pres">
      <dgm:prSet presAssocID="{133FF118-E7D5-47DB-9611-6E582DAC3CF7}" presName="compNode" presStyleCnt="0"/>
      <dgm:spPr/>
    </dgm:pt>
    <dgm:pt modelId="{F3A60B4D-17BA-4F62-95F7-43C64ED3E8DC}" type="pres">
      <dgm:prSet presAssocID="{133FF118-E7D5-47DB-9611-6E582DAC3C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BF03252-47BE-440F-9E23-4F8E933D3A04}" type="pres">
      <dgm:prSet presAssocID="{133FF118-E7D5-47DB-9611-6E582DAC3CF7}" presName="spaceRect" presStyleCnt="0"/>
      <dgm:spPr/>
    </dgm:pt>
    <dgm:pt modelId="{185A2655-E1FF-4230-9A6D-B8EE4F8416A0}" type="pres">
      <dgm:prSet presAssocID="{133FF118-E7D5-47DB-9611-6E582DAC3CF7}" presName="textRect" presStyleLbl="revTx" presStyleIdx="2" presStyleCnt="3">
        <dgm:presLayoutVars>
          <dgm:chMax val="1"/>
          <dgm:chPref val="1"/>
        </dgm:presLayoutVars>
      </dgm:prSet>
      <dgm:spPr/>
    </dgm:pt>
  </dgm:ptLst>
  <dgm:cxnLst>
    <dgm:cxn modelId="{A5508526-9E06-404E-AC42-371245D191F4}" srcId="{DF1998B8-6828-43F0-B009-762BA1870596}" destId="{39B35A94-9985-472D-972D-027B4B49DA3C}" srcOrd="1" destOrd="0" parTransId="{55BDB4A6-1FAF-46FB-9C80-F5F557CEA37E}" sibTransId="{864D5565-20A5-466D-9FC8-506DEF27484B}"/>
    <dgm:cxn modelId="{8A6AD62F-0F20-4F7E-BD6E-C1EEF946F78A}" type="presOf" srcId="{D3D1BAE3-B17C-4998-8DFD-1FC8F0F05B96}" destId="{1677808C-27CD-4809-A7B1-C7452FFDF180}" srcOrd="0" destOrd="0" presId="urn:microsoft.com/office/officeart/2018/2/layout/IconLabelList"/>
    <dgm:cxn modelId="{3A035471-37BD-403B-BE5F-10FB1F7B8CA2}" srcId="{DF1998B8-6828-43F0-B009-762BA1870596}" destId="{133FF118-E7D5-47DB-9611-6E582DAC3CF7}" srcOrd="2" destOrd="0" parTransId="{F387842E-E56B-4AEB-8D5B-ACE956CD8F48}" sibTransId="{67024968-552E-4726-9814-C70D6B660C45}"/>
    <dgm:cxn modelId="{68E62E86-D553-4225-A645-3D3BAD7E84C8}" type="presOf" srcId="{DF1998B8-6828-43F0-B009-762BA1870596}" destId="{EB2FD840-B925-414D-A0DE-8E51B621E695}" srcOrd="0" destOrd="0" presId="urn:microsoft.com/office/officeart/2018/2/layout/IconLabelList"/>
    <dgm:cxn modelId="{294E69DA-6984-4FC8-AB1C-15137020014E}" srcId="{DF1998B8-6828-43F0-B009-762BA1870596}" destId="{D3D1BAE3-B17C-4998-8DFD-1FC8F0F05B96}" srcOrd="0" destOrd="0" parTransId="{408F97C1-8434-42B9-8E03-6518AA8E0E66}" sibTransId="{0376AFAF-C1D8-412D-8895-57CAE249B3E7}"/>
    <dgm:cxn modelId="{66F1EDE0-F0D4-4457-9DAA-966BCF4E6DBF}" type="presOf" srcId="{39B35A94-9985-472D-972D-027B4B49DA3C}" destId="{2F85E2E2-C6D6-4334-9B6A-F28E5160B520}" srcOrd="0" destOrd="0" presId="urn:microsoft.com/office/officeart/2018/2/layout/IconLabelList"/>
    <dgm:cxn modelId="{EF889AE8-BC2C-4783-BB66-538F3C96147A}" type="presOf" srcId="{133FF118-E7D5-47DB-9611-6E582DAC3CF7}" destId="{185A2655-E1FF-4230-9A6D-B8EE4F8416A0}" srcOrd="0" destOrd="0" presId="urn:microsoft.com/office/officeart/2018/2/layout/IconLabelList"/>
    <dgm:cxn modelId="{47090076-F2D2-4C08-A2FA-5E0811DA0ED2}" type="presParOf" srcId="{EB2FD840-B925-414D-A0DE-8E51B621E695}" destId="{58D71A90-90A1-433C-A9EB-58446BE2C56D}" srcOrd="0" destOrd="0" presId="urn:microsoft.com/office/officeart/2018/2/layout/IconLabelList"/>
    <dgm:cxn modelId="{9F14B145-C9ED-4277-B90A-049FF657112A}" type="presParOf" srcId="{58D71A90-90A1-433C-A9EB-58446BE2C56D}" destId="{BE6FDD60-D4B3-4DA3-B095-D9C0C707BFD7}" srcOrd="0" destOrd="0" presId="urn:microsoft.com/office/officeart/2018/2/layout/IconLabelList"/>
    <dgm:cxn modelId="{AC2FF517-FF4B-4F69-9675-AF7B255E33B4}" type="presParOf" srcId="{58D71A90-90A1-433C-A9EB-58446BE2C56D}" destId="{5497900A-A696-4CF9-B064-7BE59656388D}" srcOrd="1" destOrd="0" presId="urn:microsoft.com/office/officeart/2018/2/layout/IconLabelList"/>
    <dgm:cxn modelId="{5A29F2E8-614E-4082-AED2-FA07E94A4832}" type="presParOf" srcId="{58D71A90-90A1-433C-A9EB-58446BE2C56D}" destId="{1677808C-27CD-4809-A7B1-C7452FFDF180}" srcOrd="2" destOrd="0" presId="urn:microsoft.com/office/officeart/2018/2/layout/IconLabelList"/>
    <dgm:cxn modelId="{3A1A5EDE-50FE-49CE-93E6-533B91CA2A50}" type="presParOf" srcId="{EB2FD840-B925-414D-A0DE-8E51B621E695}" destId="{D85D43F1-3255-4569-A46D-15654E1A877E}" srcOrd="1" destOrd="0" presId="urn:microsoft.com/office/officeart/2018/2/layout/IconLabelList"/>
    <dgm:cxn modelId="{7F47CF50-D21C-468B-96D9-3BF291D853BF}" type="presParOf" srcId="{EB2FD840-B925-414D-A0DE-8E51B621E695}" destId="{289A0E2C-BE94-4D2D-80C1-C4DB31E2D70F}" srcOrd="2" destOrd="0" presId="urn:microsoft.com/office/officeart/2018/2/layout/IconLabelList"/>
    <dgm:cxn modelId="{21C53A60-4F05-479A-8B31-B07DB2786BD6}" type="presParOf" srcId="{289A0E2C-BE94-4D2D-80C1-C4DB31E2D70F}" destId="{48E61BB6-AA80-4832-A96A-C73D284D8CDC}" srcOrd="0" destOrd="0" presId="urn:microsoft.com/office/officeart/2018/2/layout/IconLabelList"/>
    <dgm:cxn modelId="{B83F8DBE-D806-4364-B21A-D7616623061C}" type="presParOf" srcId="{289A0E2C-BE94-4D2D-80C1-C4DB31E2D70F}" destId="{24406EAC-1654-4893-859F-083458E59879}" srcOrd="1" destOrd="0" presId="urn:microsoft.com/office/officeart/2018/2/layout/IconLabelList"/>
    <dgm:cxn modelId="{C8D1E0F5-BC37-44B8-9A6C-0ADF448B6139}" type="presParOf" srcId="{289A0E2C-BE94-4D2D-80C1-C4DB31E2D70F}" destId="{2F85E2E2-C6D6-4334-9B6A-F28E5160B520}" srcOrd="2" destOrd="0" presId="urn:microsoft.com/office/officeart/2018/2/layout/IconLabelList"/>
    <dgm:cxn modelId="{E9D91A0F-7245-4847-B7D6-0CAB7C8B359E}" type="presParOf" srcId="{EB2FD840-B925-414D-A0DE-8E51B621E695}" destId="{C844A91E-3930-42C0-9EDB-9D662EC28F96}" srcOrd="3" destOrd="0" presId="urn:microsoft.com/office/officeart/2018/2/layout/IconLabelList"/>
    <dgm:cxn modelId="{2FB24CC2-4279-43B9-9403-0919F20A384C}" type="presParOf" srcId="{EB2FD840-B925-414D-A0DE-8E51B621E695}" destId="{9B6DC3AF-6C37-4964-9C6E-7D2B331BCE31}" srcOrd="4" destOrd="0" presId="urn:microsoft.com/office/officeart/2018/2/layout/IconLabelList"/>
    <dgm:cxn modelId="{723A0C98-7864-4D58-BA21-C375B540E4AF}" type="presParOf" srcId="{9B6DC3AF-6C37-4964-9C6E-7D2B331BCE31}" destId="{F3A60B4D-17BA-4F62-95F7-43C64ED3E8DC}" srcOrd="0" destOrd="0" presId="urn:microsoft.com/office/officeart/2018/2/layout/IconLabelList"/>
    <dgm:cxn modelId="{08F45A59-40A7-4900-B460-FF276CFB8588}" type="presParOf" srcId="{9B6DC3AF-6C37-4964-9C6E-7D2B331BCE31}" destId="{BBF03252-47BE-440F-9E23-4F8E933D3A04}" srcOrd="1" destOrd="0" presId="urn:microsoft.com/office/officeart/2018/2/layout/IconLabelList"/>
    <dgm:cxn modelId="{43A3660A-7B15-42EF-A62B-B59CD19249C4}" type="presParOf" srcId="{9B6DC3AF-6C37-4964-9C6E-7D2B331BCE31}" destId="{185A2655-E1FF-4230-9A6D-B8EE4F8416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BD5C-CAFA-47B4-8284-186870D46069}">
      <dsp:nvSpPr>
        <dsp:cNvPr id="0" name=""/>
        <dsp:cNvSpPr/>
      </dsp:nvSpPr>
      <dsp:spPr>
        <a:xfrm>
          <a:off x="1212569" y="907870"/>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F0EA1E-9ECC-475E-9B7E-6E22519AF119}">
      <dsp:nvSpPr>
        <dsp:cNvPr id="0" name=""/>
        <dsp:cNvSpPr/>
      </dsp:nvSpPr>
      <dsp:spPr>
        <a:xfrm>
          <a:off x="417971"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For this project, </a:t>
          </a:r>
          <a:r>
            <a:rPr lang="en-US" sz="1200" b="1" kern="1200" dirty="0"/>
            <a:t>Excel</a:t>
          </a:r>
          <a:r>
            <a:rPr lang="en-US" sz="1200" kern="1200" dirty="0"/>
            <a:t> is used to visualize the data, create pivot tables for solving the queries &amp; to create appropriate chats to provide insights for the data.</a:t>
          </a:r>
        </a:p>
      </dsp:txBody>
      <dsp:txXfrm>
        <a:off x="417971" y="2588467"/>
        <a:ext cx="2889450" cy="855000"/>
      </dsp:txXfrm>
    </dsp:sp>
    <dsp:sp modelId="{F607429C-7909-4DB1-AD74-4ED49ABD514E}">
      <dsp:nvSpPr>
        <dsp:cNvPr id="0" name=""/>
        <dsp:cNvSpPr/>
      </dsp:nvSpPr>
      <dsp:spPr>
        <a:xfrm>
          <a:off x="4607673" y="907870"/>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B984F-28CE-414B-9DB7-2F88F11983F8}">
      <dsp:nvSpPr>
        <dsp:cNvPr id="0" name=""/>
        <dsp:cNvSpPr/>
      </dsp:nvSpPr>
      <dsp:spPr>
        <a:xfrm>
          <a:off x="3813075"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After the queries are solved and charts are prepared, a well explained presentation is created using </a:t>
          </a:r>
          <a:r>
            <a:rPr lang="en-US" sz="1200" b="1" kern="1200" dirty="0"/>
            <a:t>PowerPoint</a:t>
          </a:r>
          <a:r>
            <a:rPr lang="en-US" sz="1200" kern="1200" dirty="0"/>
            <a:t>.</a:t>
          </a:r>
        </a:p>
      </dsp:txBody>
      <dsp:txXfrm>
        <a:off x="3813075" y="2588467"/>
        <a:ext cx="2889450" cy="855000"/>
      </dsp:txXfrm>
    </dsp:sp>
    <dsp:sp modelId="{2DA1D35D-F7C5-4A0E-9829-841982A7D848}">
      <dsp:nvSpPr>
        <dsp:cNvPr id="0" name=""/>
        <dsp:cNvSpPr/>
      </dsp:nvSpPr>
      <dsp:spPr>
        <a:xfrm>
          <a:off x="8002777" y="907870"/>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DF221-F40E-49A5-A96D-B82ED240026D}">
      <dsp:nvSpPr>
        <dsp:cNvPr id="0" name=""/>
        <dsp:cNvSpPr/>
      </dsp:nvSpPr>
      <dsp:spPr>
        <a:xfrm>
          <a:off x="7208178"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Worksheet </a:t>
          </a:r>
          <a:r>
            <a:rPr lang="en-US" sz="1200" kern="1200" dirty="0" err="1"/>
            <a:t>link:</a:t>
          </a:r>
          <a:r>
            <a:rPr lang="en-US" sz="1200" kern="1200" dirty="0" err="1">
              <a:hlinkClick xmlns:r="http://schemas.openxmlformats.org/officeDocument/2006/relationships" r:id="rId7"/>
            </a:rPr>
            <a:t>https</a:t>
          </a:r>
          <a:r>
            <a:rPr lang="en-US" sz="1200" kern="1200" dirty="0">
              <a:hlinkClick xmlns:r="http://schemas.openxmlformats.org/officeDocument/2006/relationships" r:id="rId7"/>
            </a:rPr>
            <a:t>://docs.google.com/spreadsheets/d/1PXMwT6M40I_X3q4wjs2ZXEKbQP3BZt7V/</a:t>
          </a:r>
          <a:r>
            <a:rPr lang="en-US" sz="1200" kern="1200" dirty="0" err="1">
              <a:hlinkClick xmlns:r="http://schemas.openxmlformats.org/officeDocument/2006/relationships" r:id="rId7"/>
            </a:rPr>
            <a:t>edit?usp</a:t>
          </a:r>
          <a:r>
            <a:rPr lang="en-US" sz="1200" kern="1200" dirty="0">
              <a:hlinkClick xmlns:r="http://schemas.openxmlformats.org/officeDocument/2006/relationships" r:id="rId7"/>
            </a:rPr>
            <a:t>=</a:t>
          </a:r>
          <a:r>
            <a:rPr lang="en-US" sz="1200" kern="1200" dirty="0" err="1">
              <a:hlinkClick xmlns:r="http://schemas.openxmlformats.org/officeDocument/2006/relationships" r:id="rId7"/>
            </a:rPr>
            <a:t>share_link&amp;ouid</a:t>
          </a:r>
          <a:r>
            <a:rPr lang="en-US" sz="1200" kern="1200" dirty="0">
              <a:hlinkClick xmlns:r="http://schemas.openxmlformats.org/officeDocument/2006/relationships" r:id="rId7"/>
            </a:rPr>
            <a:t>=101360921551009065004&amp;rtpof=</a:t>
          </a:r>
          <a:r>
            <a:rPr lang="en-US" sz="1200" kern="1200" dirty="0" err="1">
              <a:hlinkClick xmlns:r="http://schemas.openxmlformats.org/officeDocument/2006/relationships" r:id="rId7"/>
            </a:rPr>
            <a:t>true&amp;sd</a:t>
          </a:r>
          <a:r>
            <a:rPr lang="en-US" sz="1200" kern="1200">
              <a:hlinkClick xmlns:r="http://schemas.openxmlformats.org/officeDocument/2006/relationships" r:id="rId7"/>
            </a:rPr>
            <a:t>=true</a:t>
          </a:r>
          <a:endParaRPr lang="en-US" sz="1200" kern="1200" dirty="0"/>
        </a:p>
      </dsp:txBody>
      <dsp:txXfrm>
        <a:off x="7208178" y="2588467"/>
        <a:ext cx="288945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DD60-D4B3-4DA3-B095-D9C0C707BFD7}">
      <dsp:nvSpPr>
        <dsp:cNvPr id="0" name=""/>
        <dsp:cNvSpPr/>
      </dsp:nvSpPr>
      <dsp:spPr>
        <a:xfrm>
          <a:off x="1212569" y="907870"/>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77808C-27CD-4809-A7B1-C7452FFDF180}">
      <dsp:nvSpPr>
        <dsp:cNvPr id="0" name=""/>
        <dsp:cNvSpPr/>
      </dsp:nvSpPr>
      <dsp:spPr>
        <a:xfrm>
          <a:off x="417971"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dirty="0"/>
            <a:t>The data is already provided by </a:t>
          </a:r>
          <a:r>
            <a:rPr lang="en-IN" sz="1200" kern="1200" dirty="0" err="1"/>
            <a:t>Trainity</a:t>
          </a:r>
          <a:r>
            <a:rPr lang="en-IN" sz="1200" kern="1200" dirty="0"/>
            <a:t> in the form of .xlsx format.</a:t>
          </a:r>
          <a:endParaRPr lang="en-US" sz="1200" kern="1200" dirty="0"/>
        </a:p>
      </dsp:txBody>
      <dsp:txXfrm>
        <a:off x="417971" y="2588467"/>
        <a:ext cx="2889450" cy="855000"/>
      </dsp:txXfrm>
    </dsp:sp>
    <dsp:sp modelId="{48E61BB6-AA80-4832-A96A-C73D284D8CDC}">
      <dsp:nvSpPr>
        <dsp:cNvPr id="0" name=""/>
        <dsp:cNvSpPr/>
      </dsp:nvSpPr>
      <dsp:spPr>
        <a:xfrm>
          <a:off x="4607673" y="907870"/>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5E2E2-C6D6-4334-9B6A-F28E5160B520}">
      <dsp:nvSpPr>
        <dsp:cNvPr id="0" name=""/>
        <dsp:cNvSpPr/>
      </dsp:nvSpPr>
      <dsp:spPr>
        <a:xfrm>
          <a:off x="3813075"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dirty="0"/>
            <a:t>After downloading the data, it is accessed with excel to understand and get an overview of the data.</a:t>
          </a:r>
          <a:endParaRPr lang="en-US" sz="1200" kern="1200" dirty="0"/>
        </a:p>
      </dsp:txBody>
      <dsp:txXfrm>
        <a:off x="3813075" y="2588467"/>
        <a:ext cx="2889450" cy="855000"/>
      </dsp:txXfrm>
    </dsp:sp>
    <dsp:sp modelId="{F3A60B4D-17BA-4F62-95F7-43C64ED3E8DC}">
      <dsp:nvSpPr>
        <dsp:cNvPr id="0" name=""/>
        <dsp:cNvSpPr/>
      </dsp:nvSpPr>
      <dsp:spPr>
        <a:xfrm>
          <a:off x="8002777" y="907870"/>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A2655-E1FF-4230-9A6D-B8EE4F8416A0}">
      <dsp:nvSpPr>
        <dsp:cNvPr id="0" name=""/>
        <dsp:cNvSpPr/>
      </dsp:nvSpPr>
      <dsp:spPr>
        <a:xfrm>
          <a:off x="7208178"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dirty="0"/>
            <a:t>After getting a clear overview of the data, pivot tables are created, and necessary formulas are applied to solve the queries and create understandable charts which helps us to get insights.</a:t>
          </a:r>
          <a:endParaRPr lang="en-US" sz="1200" kern="1200" dirty="0"/>
        </a:p>
      </dsp:txBody>
      <dsp:txXfrm>
        <a:off x="7208178" y="2588467"/>
        <a:ext cx="288945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96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43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04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731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4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64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963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37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411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676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757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5/14/2023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2666656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ocs.google.com/spreadsheets/d/1PXMwT6M40I_X3q4wjs2ZXEKbQP3BZt7V/edit?usp=share_link&amp;ouid=101360921551009065004&amp;rtpof=true&amp;sd=true" TargetMode="External"/><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9E248E0-55F8-4E45-A07F-B49E0EEA9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92014">
            <a:off x="3109564" y="70484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24342" r="-1" b="36942"/>
          <a:stretch/>
        </p:blipFill>
        <p:spPr>
          <a:xfrm>
            <a:off x="4252394" y="2577601"/>
            <a:ext cx="7462838" cy="4280399"/>
          </a:xfrm>
          <a:custGeom>
            <a:avLst/>
            <a:gdLst/>
            <a:ahLst/>
            <a:cxnLst/>
            <a:rect l="l" t="t" r="r" b="b"/>
            <a:pathLst>
              <a:path w="7462838" h="4280399">
                <a:moveTo>
                  <a:pt x="3731419" y="0"/>
                </a:moveTo>
                <a:cubicBezTo>
                  <a:pt x="5792225" y="0"/>
                  <a:pt x="7462838" y="1670613"/>
                  <a:pt x="7462838" y="3731419"/>
                </a:cubicBezTo>
                <a:cubicBezTo>
                  <a:pt x="7462838" y="3828019"/>
                  <a:pt x="7459167" y="3923762"/>
                  <a:pt x="7451957" y="4018516"/>
                </a:cubicBezTo>
                <a:lnTo>
                  <a:pt x="7422046" y="4280399"/>
                </a:lnTo>
                <a:lnTo>
                  <a:pt x="40793" y="4280399"/>
                </a:lnTo>
                <a:lnTo>
                  <a:pt x="10881" y="4018516"/>
                </a:lnTo>
                <a:cubicBezTo>
                  <a:pt x="3671" y="3923762"/>
                  <a:pt x="0" y="3828019"/>
                  <a:pt x="0" y="3731419"/>
                </a:cubicBezTo>
                <a:cubicBezTo>
                  <a:pt x="0" y="1670613"/>
                  <a:pt x="1670614" y="0"/>
                  <a:pt x="3731419" y="0"/>
                </a:cubicBezTo>
                <a:close/>
              </a:path>
            </a:pathLst>
          </a:custGeom>
        </p:spPr>
      </p:pic>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6427" y="819923"/>
            <a:ext cx="5007495" cy="2757748"/>
          </a:xfrm>
        </p:spPr>
        <p:txBody>
          <a:bodyPr>
            <a:normAutofit/>
          </a:bodyPr>
          <a:lstStyle/>
          <a:p>
            <a:pPr algn="l"/>
            <a:r>
              <a:rPr lang="en-US" b="1" dirty="0">
                <a:solidFill>
                  <a:schemeClr val="accent1">
                    <a:lumMod val="75000"/>
                  </a:schemeClr>
                </a:solidFill>
              </a:rPr>
              <a:t>ABC Call Volume Trend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02479" y="3684958"/>
            <a:ext cx="4001034" cy="2065683"/>
          </a:xfrm>
        </p:spPr>
        <p:txBody>
          <a:bodyPr>
            <a:normAutofit/>
          </a:bodyPr>
          <a:lstStyle/>
          <a:p>
            <a:pPr algn="l"/>
            <a:r>
              <a:rPr lang="en-US" dirty="0">
                <a:solidFill>
                  <a:schemeClr val="accent1">
                    <a:lumMod val="50000"/>
                  </a:schemeClr>
                </a:solidFill>
              </a:rPr>
              <a:t>By Rohit Paul</a:t>
            </a:r>
          </a:p>
        </p:txBody>
      </p:sp>
      <p:pic>
        <p:nvPicPr>
          <p:cNvPr id="6" name="Picture 5">
            <a:extLst>
              <a:ext uri="{FF2B5EF4-FFF2-40B4-BE49-F238E27FC236}">
                <a16:creationId xmlns:a16="http://schemas.microsoft.com/office/drawing/2014/main" id="{92EA5E6B-47DA-2D8D-BAAD-9B26F50BD17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3143" r="11748" b="3"/>
          <a:stretch/>
        </p:blipFill>
        <p:spPr>
          <a:xfrm>
            <a:off x="8610600" y="10"/>
            <a:ext cx="3581400" cy="3769196"/>
          </a:xfrm>
          <a:custGeom>
            <a:avLst/>
            <a:gdLst/>
            <a:ahLst/>
            <a:cxnLst/>
            <a:rect l="l" t="t" r="r" b="b"/>
            <a:pathLst>
              <a:path w="3581400" h="3769206">
                <a:moveTo>
                  <a:pt x="366014" y="0"/>
                </a:moveTo>
                <a:lnTo>
                  <a:pt x="3581400" y="0"/>
                </a:lnTo>
                <a:lnTo>
                  <a:pt x="3581400" y="3507525"/>
                </a:lnTo>
                <a:lnTo>
                  <a:pt x="3442408" y="3574481"/>
                </a:lnTo>
                <a:cubicBezTo>
                  <a:pt x="3145957" y="3699869"/>
                  <a:pt x="2820025" y="3769206"/>
                  <a:pt x="2477898" y="3769206"/>
                </a:cubicBezTo>
                <a:cubicBezTo>
                  <a:pt x="1109392" y="3769206"/>
                  <a:pt x="0" y="2659814"/>
                  <a:pt x="0" y="1291308"/>
                </a:cubicBezTo>
                <a:cubicBezTo>
                  <a:pt x="0" y="863650"/>
                  <a:pt x="108339" y="461296"/>
                  <a:pt x="299069" y="110194"/>
                </a:cubicBezTo>
                <a:close/>
              </a:path>
            </a:pathLst>
          </a:cu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369E5-445D-114D-DF58-D0F038C95DB4}"/>
              </a:ext>
            </a:extLst>
          </p:cNvPr>
          <p:cNvSpPr>
            <a:spLocks noGrp="1"/>
          </p:cNvSpPr>
          <p:nvPr>
            <p:ph type="title"/>
          </p:nvPr>
        </p:nvSpPr>
        <p:spPr>
          <a:xfrm>
            <a:off x="5336238" y="507283"/>
            <a:ext cx="6017562" cy="1544062"/>
          </a:xfrm>
        </p:spPr>
        <p:txBody>
          <a:bodyPr>
            <a:normAutofit/>
          </a:bodyPr>
          <a:lstStyle/>
          <a:p>
            <a:r>
              <a:rPr lang="en-IN" sz="4000" u="sng" dirty="0">
                <a:solidFill>
                  <a:srgbClr val="FF0000"/>
                </a:solidFill>
                <a:latin typeface="+mn-lt"/>
              </a:rPr>
              <a:t>Manpower plan for 24hr</a:t>
            </a:r>
          </a:p>
        </p:txBody>
      </p:sp>
      <p:sp>
        <p:nvSpPr>
          <p:cNvPr id="4" name="Content Placeholder 3">
            <a:extLst>
              <a:ext uri="{FF2B5EF4-FFF2-40B4-BE49-F238E27FC236}">
                <a16:creationId xmlns:a16="http://schemas.microsoft.com/office/drawing/2014/main" id="{9114538A-E085-D2FD-237E-B6FFF3FD6A3A}"/>
              </a:ext>
            </a:extLst>
          </p:cNvPr>
          <p:cNvSpPr>
            <a:spLocks noGrp="1"/>
          </p:cNvSpPr>
          <p:nvPr>
            <p:ph idx="1"/>
          </p:nvPr>
        </p:nvSpPr>
        <p:spPr>
          <a:xfrm>
            <a:off x="5336238" y="2051345"/>
            <a:ext cx="6017562" cy="4125617"/>
          </a:xfrm>
        </p:spPr>
        <p:txBody>
          <a:bodyPr>
            <a:normAutofit/>
          </a:bodyPr>
          <a:lstStyle/>
          <a:p>
            <a:pPr>
              <a:buFont typeface="Wingdings" panose="05000000000000000000" pitchFamily="2" charset="2"/>
              <a:buChar char="Ø"/>
            </a:pPr>
            <a:r>
              <a:rPr lang="en-US" sz="1600" dirty="0">
                <a:solidFill>
                  <a:schemeClr val="tx1">
                    <a:lumMod val="50000"/>
                    <a:lumOff val="50000"/>
                  </a:schemeClr>
                </a:solidFill>
              </a:rPr>
              <a:t>We would only require one agent if we received 30 calls. However, the answer to the question indicates that for every 100 calls we receive during the day, we receive 30 at night.</a:t>
            </a:r>
          </a:p>
          <a:p>
            <a:pPr>
              <a:buFont typeface="Wingdings" panose="05000000000000000000" pitchFamily="2" charset="2"/>
              <a:buChar char="Ø"/>
            </a:pPr>
            <a:r>
              <a:rPr lang="en-US" sz="1600" dirty="0">
                <a:solidFill>
                  <a:schemeClr val="tx1">
                    <a:lumMod val="50000"/>
                    <a:lumOff val="50000"/>
                  </a:schemeClr>
                </a:solidFill>
              </a:rPr>
              <a:t>We need somewhere between 13 to 65 agents in each time bucket depending on the data provided, keeping in mind the previous rationale.</a:t>
            </a:r>
          </a:p>
        </p:txBody>
      </p:sp>
      <p:pic>
        <p:nvPicPr>
          <p:cNvPr id="5" name="Picture 4">
            <a:extLst>
              <a:ext uri="{FF2B5EF4-FFF2-40B4-BE49-F238E27FC236}">
                <a16:creationId xmlns:a16="http://schemas.microsoft.com/office/drawing/2014/main" id="{72160610-4FD4-F853-5444-3361D0801BF8}"/>
              </a:ext>
            </a:extLst>
          </p:cNvPr>
          <p:cNvPicPr>
            <a:picLocks noChangeAspect="1"/>
          </p:cNvPicPr>
          <p:nvPr/>
        </p:nvPicPr>
        <p:blipFill>
          <a:blip r:embed="rId2"/>
          <a:stretch>
            <a:fillRect/>
          </a:stretch>
        </p:blipFill>
        <p:spPr>
          <a:xfrm>
            <a:off x="359059" y="1666501"/>
            <a:ext cx="4618120" cy="769687"/>
          </a:xfrm>
          <a:prstGeom prst="rect">
            <a:avLst/>
          </a:prstGeom>
        </p:spPr>
      </p:pic>
      <p:pic>
        <p:nvPicPr>
          <p:cNvPr id="7" name="Picture 6">
            <a:extLst>
              <a:ext uri="{FF2B5EF4-FFF2-40B4-BE49-F238E27FC236}">
                <a16:creationId xmlns:a16="http://schemas.microsoft.com/office/drawing/2014/main" id="{B8C342BE-08AD-62EB-F30F-27E2899F48DA}"/>
              </a:ext>
            </a:extLst>
          </p:cNvPr>
          <p:cNvPicPr>
            <a:picLocks noChangeAspect="1"/>
          </p:cNvPicPr>
          <p:nvPr/>
        </p:nvPicPr>
        <p:blipFill>
          <a:blip r:embed="rId3"/>
          <a:stretch>
            <a:fillRect/>
          </a:stretch>
        </p:blipFill>
        <p:spPr>
          <a:xfrm>
            <a:off x="321400" y="2501251"/>
            <a:ext cx="3223539" cy="1722269"/>
          </a:xfrm>
          <a:prstGeom prst="rect">
            <a:avLst/>
          </a:prstGeom>
        </p:spPr>
      </p:pic>
      <p:pic>
        <p:nvPicPr>
          <p:cNvPr id="11" name="Picture 10">
            <a:extLst>
              <a:ext uri="{FF2B5EF4-FFF2-40B4-BE49-F238E27FC236}">
                <a16:creationId xmlns:a16="http://schemas.microsoft.com/office/drawing/2014/main" id="{93053118-8567-FC30-9951-C1200C894CFE}"/>
              </a:ext>
            </a:extLst>
          </p:cNvPr>
          <p:cNvPicPr>
            <a:picLocks noChangeAspect="1"/>
          </p:cNvPicPr>
          <p:nvPr/>
        </p:nvPicPr>
        <p:blipFill>
          <a:blip r:embed="rId4"/>
          <a:stretch>
            <a:fillRect/>
          </a:stretch>
        </p:blipFill>
        <p:spPr>
          <a:xfrm>
            <a:off x="3587074" y="2501250"/>
            <a:ext cx="1707028" cy="1722269"/>
          </a:xfrm>
          <a:prstGeom prst="rect">
            <a:avLst/>
          </a:prstGeom>
        </p:spPr>
      </p:pic>
      <p:pic>
        <p:nvPicPr>
          <p:cNvPr id="14" name="Picture 13">
            <a:extLst>
              <a:ext uri="{FF2B5EF4-FFF2-40B4-BE49-F238E27FC236}">
                <a16:creationId xmlns:a16="http://schemas.microsoft.com/office/drawing/2014/main" id="{794A007F-B962-C011-F4D3-6C253D4381D4}"/>
              </a:ext>
            </a:extLst>
          </p:cNvPr>
          <p:cNvPicPr>
            <a:picLocks noChangeAspect="1"/>
          </p:cNvPicPr>
          <p:nvPr/>
        </p:nvPicPr>
        <p:blipFill>
          <a:blip r:embed="rId5"/>
          <a:stretch>
            <a:fillRect/>
          </a:stretch>
        </p:blipFill>
        <p:spPr>
          <a:xfrm>
            <a:off x="321400" y="4276356"/>
            <a:ext cx="3698760" cy="2528806"/>
          </a:xfrm>
          <a:prstGeom prst="rect">
            <a:avLst/>
          </a:prstGeom>
        </p:spPr>
      </p:pic>
    </p:spTree>
    <p:extLst>
      <p:ext uri="{BB962C8B-B14F-4D97-AF65-F5344CB8AC3E}">
        <p14:creationId xmlns:p14="http://schemas.microsoft.com/office/powerpoint/2010/main" val="255405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5DEC5C-A3A8-4628-A7E8-0B10A9FDA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B0AA77A-5BD1-4B69-A267-C53721CF18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ADDF4E6-6BEF-4F11-BF5E-DF2D30C44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2DA3AF8-1878-4695-8957-953FE1754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13C49740-F66E-4FA5-BAF0-20082FFCC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8"/>
            <a:ext cx="4619625" cy="685799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B7D9CE0-7E1C-4A8E-D72E-DCF79558D72C}"/>
              </a:ext>
            </a:extLst>
          </p:cNvPr>
          <p:cNvSpPr>
            <a:spLocks noGrp="1"/>
          </p:cNvSpPr>
          <p:nvPr>
            <p:ph type="title"/>
          </p:nvPr>
        </p:nvSpPr>
        <p:spPr>
          <a:xfrm>
            <a:off x="1092200" y="907143"/>
            <a:ext cx="2951163" cy="4861832"/>
          </a:xfrm>
        </p:spPr>
        <p:txBody>
          <a:bodyPr anchor="t">
            <a:normAutofit/>
          </a:bodyPr>
          <a:lstStyle/>
          <a:p>
            <a:r>
              <a:rPr lang="en-IN" sz="4000" u="sng" dirty="0">
                <a:solidFill>
                  <a:srgbClr val="FF0000"/>
                </a:solidFill>
                <a:latin typeface="+mn-lt"/>
              </a:rPr>
              <a:t>Conclusion</a:t>
            </a:r>
          </a:p>
        </p:txBody>
      </p:sp>
      <p:sp>
        <p:nvSpPr>
          <p:cNvPr id="27" name="Content Placeholder 2">
            <a:extLst>
              <a:ext uri="{FF2B5EF4-FFF2-40B4-BE49-F238E27FC236}">
                <a16:creationId xmlns:a16="http://schemas.microsoft.com/office/drawing/2014/main" id="{1CBFDFAE-0B88-E2F7-6DD4-D15E1C6B7A06}"/>
              </a:ext>
            </a:extLst>
          </p:cNvPr>
          <p:cNvSpPr>
            <a:spLocks noGrp="1"/>
          </p:cNvSpPr>
          <p:nvPr>
            <p:ph idx="1"/>
          </p:nvPr>
        </p:nvSpPr>
        <p:spPr>
          <a:xfrm>
            <a:off x="6383338" y="994229"/>
            <a:ext cx="4970462" cy="4833257"/>
          </a:xfrm>
        </p:spPr>
        <p:txBody>
          <a:bodyPr anchor="t">
            <a:normAutofit/>
          </a:bodyPr>
          <a:lstStyle/>
          <a:p>
            <a:pPr>
              <a:buFont typeface="Wingdings" panose="05000000000000000000" pitchFamily="2" charset="2"/>
              <a:buChar char="v"/>
            </a:pPr>
            <a:r>
              <a:rPr lang="en-US" sz="1600" dirty="0">
                <a:solidFill>
                  <a:schemeClr val="tx1">
                    <a:alpha val="60000"/>
                  </a:schemeClr>
                </a:solidFill>
              </a:rPr>
              <a:t>The project was helpful in providing a view of a high-stakes issue where customer pleasure, profitability. The point is how the occupations of employees are balanced need to be kept in mind. The project makes it easier to comprehend how to deal with this.</a:t>
            </a:r>
          </a:p>
          <a:p>
            <a:pPr>
              <a:buFont typeface="Wingdings" panose="05000000000000000000" pitchFamily="2" charset="2"/>
              <a:buChar char="v"/>
            </a:pPr>
            <a:r>
              <a:rPr lang="en-IN" sz="1600" dirty="0">
                <a:solidFill>
                  <a:schemeClr val="tx1">
                    <a:alpha val="60000"/>
                  </a:schemeClr>
                </a:solidFill>
              </a:rPr>
              <a:t>From the charts we could see the various insights, such as the average call flow throughout the working hours. The company could reduce the number of call handling agents when the call flow is low enough such as on evening hours.</a:t>
            </a:r>
          </a:p>
          <a:p>
            <a:pPr>
              <a:buFont typeface="Wingdings" panose="05000000000000000000" pitchFamily="2" charset="2"/>
              <a:buChar char="v"/>
            </a:pPr>
            <a:r>
              <a:rPr lang="en-IN" sz="1600" dirty="0">
                <a:solidFill>
                  <a:schemeClr val="tx1">
                    <a:alpha val="60000"/>
                  </a:schemeClr>
                </a:solidFill>
              </a:rPr>
              <a:t>From manpower plan, we can see how much call handling agents we required </a:t>
            </a:r>
            <a:r>
              <a:rPr lang="en-US" sz="1600" dirty="0">
                <a:solidFill>
                  <a:schemeClr val="tx1">
                    <a:alpha val="60000"/>
                  </a:schemeClr>
                </a:solidFill>
              </a:rPr>
              <a:t>in each time bucket so that at least 90 calls should be answered out of 100.</a:t>
            </a:r>
          </a:p>
          <a:p>
            <a:pPr>
              <a:buFont typeface="Wingdings" panose="05000000000000000000" pitchFamily="2" charset="2"/>
              <a:buChar char="v"/>
            </a:pPr>
            <a:r>
              <a:rPr lang="en-US" sz="1600" dirty="0">
                <a:solidFill>
                  <a:schemeClr val="tx1">
                    <a:alpha val="60000"/>
                  </a:schemeClr>
                </a:solidFill>
              </a:rPr>
              <a:t>Now we again proposed another manpower plan to handle calls during non-working hours. i.e., after 9pm till 9 am. From chats and applied formulas, We derived the minimum number of call handling agents are needed.</a:t>
            </a:r>
            <a:endParaRPr lang="en-IN" sz="1600" dirty="0">
              <a:solidFill>
                <a:schemeClr val="tx1">
                  <a:alpha val="60000"/>
                </a:schemeClr>
              </a:solidFill>
            </a:endParaRPr>
          </a:p>
        </p:txBody>
      </p:sp>
    </p:spTree>
    <p:extLst>
      <p:ext uri="{BB962C8B-B14F-4D97-AF65-F5344CB8AC3E}">
        <p14:creationId xmlns:p14="http://schemas.microsoft.com/office/powerpoint/2010/main" val="33019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9EF29A-8F86-A3B1-AF01-8432CDA7536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rgbClr val="FF0000"/>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51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7">
            <a:extLst>
              <a:ext uri="{FF2B5EF4-FFF2-40B4-BE49-F238E27FC236}">
                <a16:creationId xmlns:a16="http://schemas.microsoft.com/office/drawing/2014/main" id="{12F9E57A-3E46-1FAB-B7A8-4B5CBEF67616}"/>
              </a:ext>
            </a:extLst>
          </p:cNvPr>
          <p:cNvPicPr>
            <a:picLocks noChangeAspect="1"/>
          </p:cNvPicPr>
          <p:nvPr/>
        </p:nvPicPr>
        <p:blipFill rotWithShape="1">
          <a:blip r:embed="rId2">
            <a:alphaModFix amt="35000"/>
          </a:blip>
          <a:srcRect t="5858"/>
          <a:stretch/>
        </p:blipFill>
        <p:spPr>
          <a:xfrm>
            <a:off x="20" y="10"/>
            <a:ext cx="12191980" cy="6857990"/>
          </a:xfrm>
          <a:prstGeom prst="rect">
            <a:avLst/>
          </a:prstGeom>
        </p:spPr>
      </p:pic>
      <p:sp>
        <p:nvSpPr>
          <p:cNvPr id="6" name="TextBox 5">
            <a:extLst>
              <a:ext uri="{FF2B5EF4-FFF2-40B4-BE49-F238E27FC236}">
                <a16:creationId xmlns:a16="http://schemas.microsoft.com/office/drawing/2014/main" id="{24C4920A-EE4C-7B61-4939-A5EA33CE771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u="sng" dirty="0">
                <a:solidFill>
                  <a:srgbClr val="FFFFFF"/>
                </a:solidFill>
                <a:latin typeface="+mj-lt"/>
                <a:ea typeface="+mj-ea"/>
                <a:cs typeface="+mj-cs"/>
              </a:rPr>
              <a:t>Overview</a:t>
            </a:r>
          </a:p>
        </p:txBody>
      </p:sp>
      <p:sp>
        <p:nvSpPr>
          <p:cNvPr id="30" name="TextBox 4">
            <a:extLst>
              <a:ext uri="{FF2B5EF4-FFF2-40B4-BE49-F238E27FC236}">
                <a16:creationId xmlns:a16="http://schemas.microsoft.com/office/drawing/2014/main" id="{94505D0C-C6E0-0F03-C84E-A84397AFFAB8}"/>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solidFill>
                  <a:srgbClr val="FFFFFF"/>
                </a:solidFill>
              </a:rPr>
              <a:t>This project is dataset of a Customer Experience (CX) Inbound calling team. A customer experience (CX) team consists of professionals who analyze customer feedback and data, and share insights with the rest of the organization.</a:t>
            </a:r>
          </a:p>
          <a:p>
            <a:pPr indent="-228600">
              <a:lnSpc>
                <a:spcPct val="90000"/>
              </a:lnSpc>
              <a:spcAft>
                <a:spcPts val="600"/>
              </a:spcAft>
              <a:buFont typeface="Arial" panose="020B0604020202020204" pitchFamily="34" charset="0"/>
              <a:buChar char="•"/>
            </a:pPr>
            <a:endParaRPr lang="en-US" sz="1600" dirty="0">
              <a:solidFill>
                <a:srgbClr val="FFFFFF"/>
              </a:solidFill>
            </a:endParaRPr>
          </a:p>
          <a:p>
            <a:pPr marL="285750" indent="-228600">
              <a:lnSpc>
                <a:spcPct val="90000"/>
              </a:lnSpc>
              <a:spcAft>
                <a:spcPts val="600"/>
              </a:spcAft>
              <a:buFont typeface="Arial" panose="020B0604020202020204" pitchFamily="34" charset="0"/>
              <a:buChar char="•"/>
            </a:pPr>
            <a:r>
              <a:rPr lang="en-US" sz="1600" b="0" i="0" dirty="0">
                <a:solidFill>
                  <a:srgbClr val="FFFFFF"/>
                </a:solidFill>
                <a:effectLst/>
              </a:rPr>
              <a:t>In a Customer Experience team there is a huge employment opportunities for Customer service representatives A.k.a. call Centre agents, customer service agents. Some of the roles for them include Email support, Inbound support, Outbound support, social media support.</a:t>
            </a:r>
          </a:p>
          <a:p>
            <a:pPr marL="285750" indent="-228600">
              <a:lnSpc>
                <a:spcPct val="90000"/>
              </a:lnSpc>
              <a:spcAft>
                <a:spcPts val="600"/>
              </a:spcAft>
              <a:buFont typeface="Arial" panose="020B0604020202020204" pitchFamily="34" charset="0"/>
              <a:buChar char="•"/>
            </a:pPr>
            <a:endParaRPr lang="en-US" sz="1600" b="0" i="0" dirty="0">
              <a:solidFill>
                <a:srgbClr val="FFFFFF"/>
              </a:solidFill>
              <a:effectLst/>
            </a:endParaRPr>
          </a:p>
          <a:p>
            <a:pPr marL="285750" indent="-228600">
              <a:lnSpc>
                <a:spcPct val="90000"/>
              </a:lnSpc>
              <a:spcAft>
                <a:spcPts val="600"/>
              </a:spcAft>
              <a:buFont typeface="Arial" panose="020B0604020202020204" pitchFamily="34" charset="0"/>
              <a:buChar char="•"/>
            </a:pPr>
            <a:r>
              <a:rPr lang="en-US" sz="1600" dirty="0">
                <a:solidFill>
                  <a:srgbClr val="FFFFFF"/>
                </a:solidFill>
              </a:rPr>
              <a:t>Now from Business perspective, Advertising is a way of marketing your business in order to increase sales or make your audience </a:t>
            </a:r>
            <a:r>
              <a:rPr lang="en-IN" sz="1600" dirty="0">
                <a:solidFill>
                  <a:srgbClr val="FFFFFF"/>
                </a:solidFill>
              </a:rPr>
              <a:t>acquainted</a:t>
            </a:r>
            <a:r>
              <a:rPr lang="en-US" sz="1600" dirty="0">
                <a:solidFill>
                  <a:srgbClr val="FFFFFF"/>
                </a:solidFill>
              </a:rPr>
              <a:t> of your products or services. Now here comes the analytical skills of the company to target those audiences from those types of media platforms where they convert them to their customers at a low cost. </a:t>
            </a:r>
          </a:p>
          <a:p>
            <a:pPr marL="285750" indent="-228600">
              <a:lnSpc>
                <a:spcPct val="90000"/>
              </a:lnSpc>
              <a:spcAft>
                <a:spcPts val="600"/>
              </a:spcAft>
              <a:buFont typeface="Arial" panose="020B0604020202020204" pitchFamily="34" charset="0"/>
              <a:buChar char="•"/>
            </a:pPr>
            <a:endParaRPr lang="en-US" sz="1600" dirty="0">
              <a:solidFill>
                <a:srgbClr val="FFFFFF"/>
              </a:solidFill>
            </a:endParaRPr>
          </a:p>
          <a:p>
            <a:pPr marL="285750" indent="-228600">
              <a:lnSpc>
                <a:spcPct val="90000"/>
              </a:lnSpc>
              <a:spcAft>
                <a:spcPts val="600"/>
              </a:spcAft>
              <a:buFont typeface="Arial" panose="020B0604020202020204" pitchFamily="34" charset="0"/>
              <a:buChar char="•"/>
            </a:pPr>
            <a:r>
              <a:rPr lang="en-US" sz="1600" dirty="0">
                <a:solidFill>
                  <a:srgbClr val="FFFFFF"/>
                </a:solidFill>
              </a:rPr>
              <a:t>For this project, we’ve to :</a:t>
            </a:r>
          </a:p>
          <a:p>
            <a:pPr marL="742950" lvl="1" indent="-228600">
              <a:lnSpc>
                <a:spcPct val="90000"/>
              </a:lnSpc>
              <a:spcAft>
                <a:spcPts val="600"/>
              </a:spcAft>
              <a:buFont typeface="Arial" panose="020B0604020202020204" pitchFamily="34" charset="0"/>
              <a:buChar char="•"/>
            </a:pPr>
            <a:r>
              <a:rPr lang="en-US" sz="1600" dirty="0">
                <a:solidFill>
                  <a:srgbClr val="FFFFFF"/>
                </a:solidFill>
              </a:rPr>
              <a:t>Calculate the average call time duration for all incoming calls received by agents.</a:t>
            </a:r>
          </a:p>
          <a:p>
            <a:pPr marL="742950" lvl="1" indent="-228600">
              <a:lnSpc>
                <a:spcPct val="90000"/>
              </a:lnSpc>
              <a:spcAft>
                <a:spcPts val="600"/>
              </a:spcAft>
              <a:buFont typeface="Arial" panose="020B0604020202020204" pitchFamily="34" charset="0"/>
              <a:buChar char="•"/>
            </a:pPr>
            <a:r>
              <a:rPr lang="en-US" sz="1600" dirty="0">
                <a:solidFill>
                  <a:srgbClr val="FFFFFF"/>
                </a:solidFill>
              </a:rPr>
              <a:t>Show the total volume/ number of calls coming.</a:t>
            </a:r>
          </a:p>
          <a:p>
            <a:pPr marL="742950" lvl="1" indent="-228600">
              <a:lnSpc>
                <a:spcPct val="90000"/>
              </a:lnSpc>
              <a:spcAft>
                <a:spcPts val="600"/>
              </a:spcAft>
              <a:buFont typeface="Arial" panose="020B0604020202020204" pitchFamily="34" charset="0"/>
              <a:buChar char="•"/>
            </a:pPr>
            <a:r>
              <a:rPr lang="en-US" sz="1600" dirty="0">
                <a:solidFill>
                  <a:srgbClr val="FFFFFF"/>
                </a:solidFill>
              </a:rPr>
              <a:t>Propose a manpower plans.</a:t>
            </a:r>
          </a:p>
          <a:p>
            <a:pPr marL="742950" lvl="1" indent="-228600">
              <a:lnSpc>
                <a:spcPct val="90000"/>
              </a:lnSpc>
              <a:spcAft>
                <a:spcPts val="600"/>
              </a:spcAft>
              <a:buFont typeface="Arial" panose="020B0604020202020204" pitchFamily="34" charset="0"/>
              <a:buChar char="•"/>
            </a:pPr>
            <a:endParaRPr lang="en-US" sz="1500" dirty="0">
              <a:solidFill>
                <a:srgbClr val="FFFFFF"/>
              </a:solidFill>
            </a:endParaRPr>
          </a:p>
        </p:txBody>
      </p:sp>
    </p:spTree>
    <p:extLst>
      <p:ext uri="{BB962C8B-B14F-4D97-AF65-F5344CB8AC3E}">
        <p14:creationId xmlns:p14="http://schemas.microsoft.com/office/powerpoint/2010/main" val="1917146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AB5E49-0044-9D36-0A5F-8B08B955EA51}"/>
              </a:ext>
            </a:extLst>
          </p:cNvPr>
          <p:cNvPicPr>
            <a:picLocks noChangeAspect="1"/>
          </p:cNvPicPr>
          <p:nvPr/>
        </p:nvPicPr>
        <p:blipFill rotWithShape="1">
          <a:blip r:embed="rId2">
            <a:alphaModFix amt="35000"/>
          </a:blip>
          <a:srcRect t="6496" b="18505"/>
          <a:stretch/>
        </p:blipFill>
        <p:spPr>
          <a:xfrm>
            <a:off x="20" y="10"/>
            <a:ext cx="12191980" cy="6857990"/>
          </a:xfrm>
          <a:prstGeom prst="rect">
            <a:avLst/>
          </a:prstGeom>
        </p:spPr>
      </p:pic>
      <p:sp>
        <p:nvSpPr>
          <p:cNvPr id="6" name="TextBox 5">
            <a:extLst>
              <a:ext uri="{FF2B5EF4-FFF2-40B4-BE49-F238E27FC236}">
                <a16:creationId xmlns:a16="http://schemas.microsoft.com/office/drawing/2014/main" id="{24C4920A-EE4C-7B61-4939-A5EA33CE771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u="sng">
                <a:solidFill>
                  <a:srgbClr val="FFFFFF"/>
                </a:solidFill>
                <a:latin typeface="+mj-lt"/>
                <a:ea typeface="+mj-ea"/>
                <a:cs typeface="+mj-cs"/>
              </a:rPr>
              <a:t>Tech-Stack Used</a:t>
            </a:r>
          </a:p>
        </p:txBody>
      </p:sp>
      <p:graphicFrame>
        <p:nvGraphicFramePr>
          <p:cNvPr id="30" name="TextBox 4">
            <a:hlinkClick r:id="rId3"/>
            <a:extLst>
              <a:ext uri="{FF2B5EF4-FFF2-40B4-BE49-F238E27FC236}">
                <a16:creationId xmlns:a16="http://schemas.microsoft.com/office/drawing/2014/main" id="{1EB65662-B41B-A9EE-AB51-227F449EC440}"/>
              </a:ext>
            </a:extLst>
          </p:cNvPr>
          <p:cNvGraphicFramePr/>
          <p:nvPr>
            <p:extLst>
              <p:ext uri="{D42A27DB-BD31-4B8C-83A1-F6EECF244321}">
                <p14:modId xmlns:p14="http://schemas.microsoft.com/office/powerpoint/2010/main" val="22257253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50892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BD1268D-0DA2-6635-B16D-E319D711E8CA}"/>
              </a:ext>
            </a:extLst>
          </p:cNvPr>
          <p:cNvPicPr>
            <a:picLocks noChangeAspect="1"/>
          </p:cNvPicPr>
          <p:nvPr/>
        </p:nvPicPr>
        <p:blipFill rotWithShape="1">
          <a:blip r:embed="rId2">
            <a:alphaModFix amt="35000"/>
          </a:blip>
          <a:srcRect b="6250"/>
          <a:stretch/>
        </p:blipFill>
        <p:spPr>
          <a:xfrm>
            <a:off x="20" y="10"/>
            <a:ext cx="12191980" cy="6857990"/>
          </a:xfrm>
          <a:prstGeom prst="rect">
            <a:avLst/>
          </a:prstGeom>
        </p:spPr>
      </p:pic>
      <p:sp>
        <p:nvSpPr>
          <p:cNvPr id="5" name="TextBox 4">
            <a:extLst>
              <a:ext uri="{FF2B5EF4-FFF2-40B4-BE49-F238E27FC236}">
                <a16:creationId xmlns:a16="http://schemas.microsoft.com/office/drawing/2014/main" id="{AD4D8744-F813-E653-3E06-B4AEE4E477A0}"/>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u="sng">
                <a:solidFill>
                  <a:srgbClr val="FFFFFF"/>
                </a:solidFill>
                <a:latin typeface="+mj-lt"/>
                <a:ea typeface="+mj-ea"/>
                <a:cs typeface="+mj-cs"/>
              </a:rPr>
              <a:t>Approach</a:t>
            </a:r>
          </a:p>
        </p:txBody>
      </p:sp>
      <p:graphicFrame>
        <p:nvGraphicFramePr>
          <p:cNvPr id="10" name="TextBox 7">
            <a:extLst>
              <a:ext uri="{FF2B5EF4-FFF2-40B4-BE49-F238E27FC236}">
                <a16:creationId xmlns:a16="http://schemas.microsoft.com/office/drawing/2014/main" id="{94ACC625-1870-FBB9-0CF6-0EEC8C518B80}"/>
              </a:ext>
            </a:extLst>
          </p:cNvPr>
          <p:cNvGraphicFramePr/>
          <p:nvPr>
            <p:extLst>
              <p:ext uri="{D42A27DB-BD31-4B8C-83A1-F6EECF244321}">
                <p14:modId xmlns:p14="http://schemas.microsoft.com/office/powerpoint/2010/main" val="34906732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19810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1E6225-6620-4DE6-9263-A7ADBEC48E9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u="sng" kern="1200" dirty="0">
                <a:solidFill>
                  <a:srgbClr val="C00000"/>
                </a:solidFill>
                <a:latin typeface="+mj-lt"/>
                <a:ea typeface="+mj-ea"/>
                <a:cs typeface="+mj-cs"/>
              </a:rPr>
              <a:t>Charts and Insights</a:t>
            </a:r>
          </a:p>
        </p:txBody>
      </p:sp>
      <p:sp>
        <p:nvSpPr>
          <p:cNvPr id="20"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54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C90A199-6F08-4658-B835-27722E9B9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16">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7">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FC9E5C3-B8DC-4532-8C1F-4D5331C64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863975" y="-12"/>
            <a:ext cx="8328026" cy="685799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72369E5-445D-114D-DF58-D0F038C95DB4}"/>
              </a:ext>
            </a:extLst>
          </p:cNvPr>
          <p:cNvSpPr>
            <a:spLocks noGrp="1"/>
          </p:cNvSpPr>
          <p:nvPr>
            <p:ph type="title"/>
          </p:nvPr>
        </p:nvSpPr>
        <p:spPr>
          <a:xfrm>
            <a:off x="6383337" y="469448"/>
            <a:ext cx="5256213" cy="539750"/>
          </a:xfrm>
        </p:spPr>
        <p:txBody>
          <a:bodyPr anchor="t">
            <a:normAutofit/>
          </a:bodyPr>
          <a:lstStyle/>
          <a:p>
            <a:r>
              <a:rPr lang="en-IN" sz="2200" u="sng" dirty="0">
                <a:solidFill>
                  <a:srgbClr val="C00000"/>
                </a:solidFill>
                <a:latin typeface="+mn-lt"/>
              </a:rPr>
              <a:t>Avg. Call time duration in each bucket</a:t>
            </a:r>
          </a:p>
        </p:txBody>
      </p:sp>
      <p:pic>
        <p:nvPicPr>
          <p:cNvPr id="7" name="Picture 6">
            <a:extLst>
              <a:ext uri="{FF2B5EF4-FFF2-40B4-BE49-F238E27FC236}">
                <a16:creationId xmlns:a16="http://schemas.microsoft.com/office/drawing/2014/main" id="{5471FF18-81B9-C436-6BEE-1D91B22A7CFB}"/>
              </a:ext>
            </a:extLst>
          </p:cNvPr>
          <p:cNvPicPr>
            <a:picLocks noChangeAspect="1"/>
          </p:cNvPicPr>
          <p:nvPr/>
        </p:nvPicPr>
        <p:blipFill>
          <a:blip r:embed="rId2"/>
          <a:stretch>
            <a:fillRect/>
          </a:stretch>
        </p:blipFill>
        <p:spPr>
          <a:xfrm>
            <a:off x="1795391" y="3518725"/>
            <a:ext cx="2766942" cy="2790000"/>
          </a:xfrm>
          <a:prstGeom prst="rect">
            <a:avLst/>
          </a:prstGeom>
          <a:effectLst>
            <a:outerShdw blurRad="508000" dist="101600" dir="5400000" algn="tl" rotWithShape="0">
              <a:prstClr val="black">
                <a:alpha val="10000"/>
              </a:prstClr>
            </a:outerShdw>
          </a:effectLst>
        </p:spPr>
      </p:pic>
      <p:pic>
        <p:nvPicPr>
          <p:cNvPr id="5" name="Content Placeholder 4">
            <a:extLst>
              <a:ext uri="{FF2B5EF4-FFF2-40B4-BE49-F238E27FC236}">
                <a16:creationId xmlns:a16="http://schemas.microsoft.com/office/drawing/2014/main" id="{F492C8B9-6CEF-A74B-23E2-6EBEBDC96A9D}"/>
              </a:ext>
            </a:extLst>
          </p:cNvPr>
          <p:cNvPicPr>
            <a:picLocks noChangeAspect="1"/>
          </p:cNvPicPr>
          <p:nvPr/>
        </p:nvPicPr>
        <p:blipFill>
          <a:blip r:embed="rId3"/>
          <a:stretch>
            <a:fillRect/>
          </a:stretch>
        </p:blipFill>
        <p:spPr>
          <a:xfrm>
            <a:off x="550755" y="803153"/>
            <a:ext cx="5256213" cy="2536122"/>
          </a:xfrm>
          <a:prstGeom prst="rect">
            <a:avLst/>
          </a:prstGeom>
          <a:effectLst>
            <a:outerShdw blurRad="508000" dist="101600" dir="5400000" algn="tl" rotWithShape="0">
              <a:prstClr val="black">
                <a:alpha val="10000"/>
              </a:prstClr>
            </a:outerShdw>
          </a:effectLst>
        </p:spPr>
      </p:pic>
      <p:sp>
        <p:nvSpPr>
          <p:cNvPr id="11" name="Content Placeholder 10">
            <a:extLst>
              <a:ext uri="{FF2B5EF4-FFF2-40B4-BE49-F238E27FC236}">
                <a16:creationId xmlns:a16="http://schemas.microsoft.com/office/drawing/2014/main" id="{BFCA0A33-E06E-D026-314F-69038136EDAB}"/>
              </a:ext>
            </a:extLst>
          </p:cNvPr>
          <p:cNvSpPr>
            <a:spLocks noGrp="1"/>
          </p:cNvSpPr>
          <p:nvPr>
            <p:ph idx="1"/>
          </p:nvPr>
        </p:nvSpPr>
        <p:spPr>
          <a:xfrm>
            <a:off x="6383338" y="1009198"/>
            <a:ext cx="5256214" cy="5326788"/>
          </a:xfrm>
        </p:spPr>
        <p:txBody>
          <a:bodyPr anchor="t">
            <a:normAutofit/>
          </a:bodyPr>
          <a:lstStyle/>
          <a:p>
            <a:pPr>
              <a:buFont typeface="Wingdings" panose="05000000000000000000" pitchFamily="2" charset="2"/>
              <a:buChar char="Ø"/>
            </a:pPr>
            <a:r>
              <a:rPr lang="en-US" sz="1600" dirty="0">
                <a:solidFill>
                  <a:schemeClr val="tx1">
                    <a:alpha val="60000"/>
                  </a:schemeClr>
                </a:solidFill>
              </a:rPr>
              <a:t>The Trend of call duration is increasing from 9 am to 9 pm with overall average call duration of 196.96 seconds.</a:t>
            </a:r>
          </a:p>
          <a:p>
            <a:pPr>
              <a:buFont typeface="Wingdings" panose="05000000000000000000" pitchFamily="2" charset="2"/>
              <a:buChar char="Ø"/>
            </a:pPr>
            <a:endParaRPr lang="en-US" sz="1600" dirty="0">
              <a:solidFill>
                <a:schemeClr val="tx1">
                  <a:alpha val="60000"/>
                </a:schemeClr>
              </a:solidFill>
            </a:endParaRPr>
          </a:p>
          <a:p>
            <a:pPr>
              <a:buFont typeface="Wingdings" panose="05000000000000000000" pitchFamily="2" charset="2"/>
              <a:buChar char="Ø"/>
            </a:pPr>
            <a:r>
              <a:rPr lang="en-US" sz="1600" dirty="0">
                <a:solidFill>
                  <a:schemeClr val="tx1">
                    <a:alpha val="60000"/>
                  </a:schemeClr>
                </a:solidFill>
              </a:rPr>
              <a:t>The highest average call duration is between 10 am – 11 am and 6pm – 9 pm with nearly 202.59 seconds.</a:t>
            </a:r>
          </a:p>
          <a:p>
            <a:pPr>
              <a:buFont typeface="Wingdings" panose="05000000000000000000" pitchFamily="2" charset="2"/>
              <a:buChar char="Ø"/>
            </a:pPr>
            <a:endParaRPr lang="en-US" sz="1600" dirty="0">
              <a:solidFill>
                <a:schemeClr val="tx1">
                  <a:alpha val="60000"/>
                </a:schemeClr>
              </a:solidFill>
            </a:endParaRPr>
          </a:p>
          <a:p>
            <a:pPr>
              <a:buFont typeface="Wingdings" panose="05000000000000000000" pitchFamily="2" charset="2"/>
              <a:buChar char="Ø"/>
            </a:pPr>
            <a:r>
              <a:rPr lang="en-US" sz="1600" dirty="0">
                <a:solidFill>
                  <a:schemeClr val="tx1">
                    <a:alpha val="60000"/>
                  </a:schemeClr>
                </a:solidFill>
              </a:rPr>
              <a:t>The lowest average call duration is between 12-13 O’clock and between 14-15 O’clock.</a:t>
            </a:r>
          </a:p>
        </p:txBody>
      </p:sp>
    </p:spTree>
    <p:extLst>
      <p:ext uri="{BB962C8B-B14F-4D97-AF65-F5344CB8AC3E}">
        <p14:creationId xmlns:p14="http://schemas.microsoft.com/office/powerpoint/2010/main" val="247133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C90A199-6F08-4658-B835-27722E9B9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FC9E5C3-B8DC-4532-8C1F-4D5331C64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863975" y="-12"/>
            <a:ext cx="8328026" cy="685799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72369E5-445D-114D-DF58-D0F038C95DB4}"/>
              </a:ext>
            </a:extLst>
          </p:cNvPr>
          <p:cNvSpPr>
            <a:spLocks noGrp="1"/>
          </p:cNvSpPr>
          <p:nvPr>
            <p:ph type="title"/>
          </p:nvPr>
        </p:nvSpPr>
        <p:spPr>
          <a:xfrm>
            <a:off x="6383337" y="469448"/>
            <a:ext cx="5256213" cy="539750"/>
          </a:xfrm>
        </p:spPr>
        <p:txBody>
          <a:bodyPr anchor="t">
            <a:normAutofit/>
          </a:bodyPr>
          <a:lstStyle/>
          <a:p>
            <a:r>
              <a:rPr lang="en-IN" sz="2200" u="sng" dirty="0">
                <a:solidFill>
                  <a:srgbClr val="C00000"/>
                </a:solidFill>
                <a:latin typeface="+mn-lt"/>
              </a:rPr>
              <a:t>Call volume/number of calls coming</a:t>
            </a:r>
          </a:p>
        </p:txBody>
      </p:sp>
      <p:pic>
        <p:nvPicPr>
          <p:cNvPr id="8" name="Picture 7">
            <a:extLst>
              <a:ext uri="{FF2B5EF4-FFF2-40B4-BE49-F238E27FC236}">
                <a16:creationId xmlns:a16="http://schemas.microsoft.com/office/drawing/2014/main" id="{A971B48C-94A4-A31E-BEFB-C5FBC69A95AE}"/>
              </a:ext>
            </a:extLst>
          </p:cNvPr>
          <p:cNvPicPr>
            <a:picLocks noChangeAspect="1"/>
          </p:cNvPicPr>
          <p:nvPr/>
        </p:nvPicPr>
        <p:blipFill>
          <a:blip r:embed="rId2"/>
          <a:stretch>
            <a:fillRect/>
          </a:stretch>
        </p:blipFill>
        <p:spPr>
          <a:xfrm>
            <a:off x="583513" y="3518725"/>
            <a:ext cx="5190697" cy="2790000"/>
          </a:xfrm>
          <a:prstGeom prst="rect">
            <a:avLst/>
          </a:prstGeom>
          <a:effectLst>
            <a:outerShdw blurRad="508000" dist="101600" dir="5400000" algn="tl" rotWithShape="0">
              <a:prstClr val="black">
                <a:alpha val="10000"/>
              </a:prstClr>
            </a:outerShdw>
          </a:effectLst>
        </p:spPr>
      </p:pic>
      <p:pic>
        <p:nvPicPr>
          <p:cNvPr id="10" name="Picture 9">
            <a:extLst>
              <a:ext uri="{FF2B5EF4-FFF2-40B4-BE49-F238E27FC236}">
                <a16:creationId xmlns:a16="http://schemas.microsoft.com/office/drawing/2014/main" id="{8CE4DF25-410B-625F-FBDD-020DBCD41FF5}"/>
              </a:ext>
            </a:extLst>
          </p:cNvPr>
          <p:cNvPicPr>
            <a:picLocks noChangeAspect="1"/>
          </p:cNvPicPr>
          <p:nvPr/>
        </p:nvPicPr>
        <p:blipFill>
          <a:blip r:embed="rId3"/>
          <a:stretch>
            <a:fillRect/>
          </a:stretch>
        </p:blipFill>
        <p:spPr>
          <a:xfrm>
            <a:off x="550754" y="881997"/>
            <a:ext cx="5256213" cy="2457278"/>
          </a:xfrm>
          <a:prstGeom prst="rect">
            <a:avLst/>
          </a:prstGeom>
          <a:effectLst>
            <a:outerShdw blurRad="508000" dist="101600" dir="5400000" algn="tl" rotWithShape="0">
              <a:prstClr val="black">
                <a:alpha val="10000"/>
              </a:prstClr>
            </a:outerShdw>
          </a:effectLst>
        </p:spPr>
      </p:pic>
      <p:sp>
        <p:nvSpPr>
          <p:cNvPr id="4" name="Content Placeholder 3">
            <a:extLst>
              <a:ext uri="{FF2B5EF4-FFF2-40B4-BE49-F238E27FC236}">
                <a16:creationId xmlns:a16="http://schemas.microsoft.com/office/drawing/2014/main" id="{6AA3D33B-B28A-062C-B975-1C4E7B110AF6}"/>
              </a:ext>
            </a:extLst>
          </p:cNvPr>
          <p:cNvSpPr>
            <a:spLocks noGrp="1"/>
          </p:cNvSpPr>
          <p:nvPr>
            <p:ph idx="1"/>
          </p:nvPr>
        </p:nvSpPr>
        <p:spPr>
          <a:xfrm>
            <a:off x="6383338" y="1009198"/>
            <a:ext cx="5256214" cy="5326788"/>
          </a:xfrm>
        </p:spPr>
        <p:txBody>
          <a:bodyPr anchor="t">
            <a:normAutofit/>
          </a:bodyPr>
          <a:lstStyle/>
          <a:p>
            <a:pPr>
              <a:buFont typeface="Wingdings" panose="05000000000000000000" pitchFamily="2" charset="2"/>
              <a:buChar char="Ø"/>
            </a:pPr>
            <a:r>
              <a:rPr lang="en-IN" sz="1600" dirty="0">
                <a:solidFill>
                  <a:schemeClr val="tx1">
                    <a:alpha val="60000"/>
                  </a:schemeClr>
                </a:solidFill>
              </a:rPr>
              <a:t>The call volume follows an overall decreasing trend where we can see </a:t>
            </a:r>
            <a:r>
              <a:rPr lang="en-US" sz="1600" dirty="0">
                <a:solidFill>
                  <a:schemeClr val="tx1">
                    <a:alpha val="60000"/>
                  </a:schemeClr>
                </a:solidFill>
              </a:rPr>
              <a:t>at 9am to 10am it starts with 9588 peaking at between 11 am &amp; 12 am slot with 14626 then continuously declining to 5505 in between 8pm &amp; 9pm slot.</a:t>
            </a:r>
          </a:p>
          <a:p>
            <a:pPr>
              <a:buFont typeface="Wingdings" panose="05000000000000000000" pitchFamily="2" charset="2"/>
              <a:buChar char="Ø"/>
            </a:pPr>
            <a:endParaRPr lang="en-US" sz="1600" dirty="0">
              <a:solidFill>
                <a:schemeClr val="tx1">
                  <a:alpha val="60000"/>
                </a:schemeClr>
              </a:solidFill>
            </a:endParaRPr>
          </a:p>
          <a:p>
            <a:pPr>
              <a:buFont typeface="Wingdings" panose="05000000000000000000" pitchFamily="2" charset="2"/>
              <a:buChar char="Ø"/>
            </a:pPr>
            <a:r>
              <a:rPr lang="en-US" sz="1600" dirty="0">
                <a:solidFill>
                  <a:schemeClr val="tx1">
                    <a:alpha val="60000"/>
                  </a:schemeClr>
                </a:solidFill>
              </a:rPr>
              <a:t>From the below stacked column chart we can see that the day usually starts with higher number of abandoned calls which then gradually decreases throughout the course of the day.</a:t>
            </a:r>
            <a:endParaRPr lang="en-IN" sz="1600" dirty="0">
              <a:solidFill>
                <a:schemeClr val="tx1">
                  <a:alpha val="60000"/>
                </a:schemeClr>
              </a:solidFill>
            </a:endParaRPr>
          </a:p>
        </p:txBody>
      </p:sp>
    </p:spTree>
    <p:extLst>
      <p:ext uri="{BB962C8B-B14F-4D97-AF65-F5344CB8AC3E}">
        <p14:creationId xmlns:p14="http://schemas.microsoft.com/office/powerpoint/2010/main" val="156572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81131-B87D-B0B0-23D1-44405AF4D11E}"/>
              </a:ext>
            </a:extLst>
          </p:cNvPr>
          <p:cNvSpPr>
            <a:spLocks noGrp="1"/>
          </p:cNvSpPr>
          <p:nvPr>
            <p:ph type="title"/>
          </p:nvPr>
        </p:nvSpPr>
        <p:spPr>
          <a:xfrm>
            <a:off x="804672" y="457200"/>
            <a:ext cx="10579398" cy="1299411"/>
          </a:xfrm>
        </p:spPr>
        <p:txBody>
          <a:bodyPr>
            <a:normAutofit/>
          </a:bodyPr>
          <a:lstStyle/>
          <a:p>
            <a:pPr algn="ctr"/>
            <a:r>
              <a:rPr lang="en-IN" sz="3600" b="1" u="sng" dirty="0">
                <a:solidFill>
                  <a:srgbClr val="FF0000"/>
                </a:solidFill>
                <a:latin typeface="+mn-lt"/>
              </a:rPr>
              <a:t>Given assumptions and formulas used</a:t>
            </a:r>
          </a:p>
        </p:txBody>
      </p:sp>
      <p:sp>
        <p:nvSpPr>
          <p:cNvPr id="3" name="Content Placeholder 2">
            <a:extLst>
              <a:ext uri="{FF2B5EF4-FFF2-40B4-BE49-F238E27FC236}">
                <a16:creationId xmlns:a16="http://schemas.microsoft.com/office/drawing/2014/main" id="{F99D7774-9969-499E-FC2E-F7371CDF2AA1}"/>
              </a:ext>
            </a:extLst>
          </p:cNvPr>
          <p:cNvSpPr>
            <a:spLocks noGrp="1"/>
          </p:cNvSpPr>
          <p:nvPr>
            <p:ph idx="1"/>
          </p:nvPr>
        </p:nvSpPr>
        <p:spPr>
          <a:xfrm>
            <a:off x="6354871" y="2827419"/>
            <a:ext cx="5029200" cy="3227626"/>
          </a:xfrm>
        </p:spPr>
        <p:txBody>
          <a:bodyPr anchor="ctr">
            <a:normAutofit/>
          </a:bodyPr>
          <a:lstStyle/>
          <a:p>
            <a:pPr>
              <a:buFont typeface="Wingdings" panose="05000000000000000000" pitchFamily="2" charset="2"/>
              <a:buChar char="q"/>
            </a:pPr>
            <a:r>
              <a:rPr lang="en-US" sz="1600" dirty="0">
                <a:solidFill>
                  <a:schemeClr val="tx2"/>
                </a:solidFill>
              </a:rPr>
              <a:t>An agent work for 6 days a week; On an average total unplanned leaves per agent is 4 days a month; The total working hours of an agent is 9 hours out of which 1.5 hours goes into lunch and snacks in the office.</a:t>
            </a:r>
          </a:p>
          <a:p>
            <a:pPr>
              <a:buFont typeface="Wingdings" panose="05000000000000000000" pitchFamily="2" charset="2"/>
              <a:buChar char="q"/>
            </a:pPr>
            <a:r>
              <a:rPr lang="en-US" sz="1600" dirty="0">
                <a:solidFill>
                  <a:schemeClr val="tx2"/>
                </a:solidFill>
              </a:rPr>
              <a:t>On an average 60% of an agent’s working hours (i.e., 60% of 7.5 hours) is occupied for his total actual on call with customers/ users. Total days in a month is 30 days.</a:t>
            </a:r>
          </a:p>
        </p:txBody>
      </p:sp>
      <p:grpSp>
        <p:nvGrpSpPr>
          <p:cNvPr id="13" name="Group 12">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14" name="Freeform: Shape 13">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69EB9BA-9BC6-DAD8-7998-E75736DC8013}"/>
              </a:ext>
            </a:extLst>
          </p:cNvPr>
          <p:cNvPicPr>
            <a:picLocks noChangeAspect="1"/>
          </p:cNvPicPr>
          <p:nvPr/>
        </p:nvPicPr>
        <p:blipFill>
          <a:blip r:embed="rId2">
            <a:duotone>
              <a:schemeClr val="accent6">
                <a:shade val="45000"/>
                <a:satMod val="135000"/>
              </a:schemeClr>
              <a:prstClr val="white"/>
            </a:duotone>
          </a:blip>
          <a:stretch>
            <a:fillRect/>
          </a:stretch>
        </p:blipFill>
        <p:spPr>
          <a:xfrm>
            <a:off x="576244" y="3338565"/>
            <a:ext cx="5519756" cy="1644117"/>
          </a:xfrm>
          <a:prstGeom prst="rect">
            <a:avLst/>
          </a:prstGeom>
        </p:spPr>
      </p:pic>
      <p:grpSp>
        <p:nvGrpSpPr>
          <p:cNvPr id="19" name="Group 18">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20" name="Freeform: Shape 19">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934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369E5-445D-114D-DF58-D0F038C95DB4}"/>
              </a:ext>
            </a:extLst>
          </p:cNvPr>
          <p:cNvSpPr>
            <a:spLocks noGrp="1"/>
          </p:cNvSpPr>
          <p:nvPr>
            <p:ph type="title"/>
          </p:nvPr>
        </p:nvSpPr>
        <p:spPr>
          <a:xfrm>
            <a:off x="5336238" y="507283"/>
            <a:ext cx="6017562" cy="1544062"/>
          </a:xfrm>
        </p:spPr>
        <p:txBody>
          <a:bodyPr>
            <a:normAutofit/>
          </a:bodyPr>
          <a:lstStyle/>
          <a:p>
            <a:r>
              <a:rPr lang="en-IN" sz="4000" u="sng" dirty="0">
                <a:solidFill>
                  <a:srgbClr val="C00000"/>
                </a:solidFill>
                <a:latin typeface="+mn-lt"/>
              </a:rPr>
              <a:t>Manpower plan</a:t>
            </a:r>
          </a:p>
        </p:txBody>
      </p:sp>
      <p:pic>
        <p:nvPicPr>
          <p:cNvPr id="7" name="Picture 6">
            <a:extLst>
              <a:ext uri="{FF2B5EF4-FFF2-40B4-BE49-F238E27FC236}">
                <a16:creationId xmlns:a16="http://schemas.microsoft.com/office/drawing/2014/main" id="{1457DF5C-E329-EC71-6FF9-BC1747A831B0}"/>
              </a:ext>
            </a:extLst>
          </p:cNvPr>
          <p:cNvPicPr>
            <a:picLocks noChangeAspect="1"/>
          </p:cNvPicPr>
          <p:nvPr/>
        </p:nvPicPr>
        <p:blipFill>
          <a:blip r:embed="rId2"/>
          <a:stretch>
            <a:fillRect/>
          </a:stretch>
        </p:blipFill>
        <p:spPr>
          <a:xfrm>
            <a:off x="198740" y="1705462"/>
            <a:ext cx="4795285" cy="1851241"/>
          </a:xfrm>
          <a:prstGeom prst="rect">
            <a:avLst/>
          </a:prstGeom>
        </p:spPr>
      </p:pic>
      <p:pic>
        <p:nvPicPr>
          <p:cNvPr id="11" name="Picture 10">
            <a:extLst>
              <a:ext uri="{FF2B5EF4-FFF2-40B4-BE49-F238E27FC236}">
                <a16:creationId xmlns:a16="http://schemas.microsoft.com/office/drawing/2014/main" id="{E111012F-1C55-4D72-ED0D-C76EF9AEB005}"/>
              </a:ext>
            </a:extLst>
          </p:cNvPr>
          <p:cNvPicPr>
            <a:picLocks noChangeAspect="1"/>
          </p:cNvPicPr>
          <p:nvPr/>
        </p:nvPicPr>
        <p:blipFill>
          <a:blip r:embed="rId3"/>
          <a:stretch>
            <a:fillRect/>
          </a:stretch>
        </p:blipFill>
        <p:spPr>
          <a:xfrm>
            <a:off x="198740" y="3686528"/>
            <a:ext cx="2245023" cy="2712736"/>
          </a:xfrm>
          <a:prstGeom prst="rect">
            <a:avLst/>
          </a:prstGeom>
        </p:spPr>
      </p:pic>
      <p:pic>
        <p:nvPicPr>
          <p:cNvPr id="5" name="Content Placeholder 4">
            <a:extLst>
              <a:ext uri="{FF2B5EF4-FFF2-40B4-BE49-F238E27FC236}">
                <a16:creationId xmlns:a16="http://schemas.microsoft.com/office/drawing/2014/main" id="{6A1FD80C-BC55-2049-C1E2-E09AC574DBD9}"/>
              </a:ext>
            </a:extLst>
          </p:cNvPr>
          <p:cNvPicPr>
            <a:picLocks noChangeAspect="1"/>
          </p:cNvPicPr>
          <p:nvPr/>
        </p:nvPicPr>
        <p:blipFill>
          <a:blip r:embed="rId4"/>
          <a:stretch>
            <a:fillRect/>
          </a:stretch>
        </p:blipFill>
        <p:spPr>
          <a:xfrm>
            <a:off x="2569367" y="3810265"/>
            <a:ext cx="2641267" cy="2157565"/>
          </a:xfrm>
          <a:prstGeom prst="rect">
            <a:avLst/>
          </a:prstGeom>
        </p:spPr>
      </p:pic>
      <p:sp>
        <p:nvSpPr>
          <p:cNvPr id="27" name="Content Placeholder 14">
            <a:extLst>
              <a:ext uri="{FF2B5EF4-FFF2-40B4-BE49-F238E27FC236}">
                <a16:creationId xmlns:a16="http://schemas.microsoft.com/office/drawing/2014/main" id="{B5C83C28-C43C-DA68-F359-7FCDFB5F5282}"/>
              </a:ext>
            </a:extLst>
          </p:cNvPr>
          <p:cNvSpPr>
            <a:spLocks noGrp="1"/>
          </p:cNvSpPr>
          <p:nvPr>
            <p:ph idx="1"/>
          </p:nvPr>
        </p:nvSpPr>
        <p:spPr>
          <a:xfrm>
            <a:off x="5336238" y="1760707"/>
            <a:ext cx="6017562" cy="4416256"/>
          </a:xfrm>
        </p:spPr>
        <p:txBody>
          <a:bodyPr>
            <a:normAutofit/>
          </a:bodyPr>
          <a:lstStyle/>
          <a:p>
            <a:pPr>
              <a:buFont typeface="Wingdings" panose="05000000000000000000" pitchFamily="2" charset="2"/>
              <a:buChar char="Ø"/>
            </a:pPr>
            <a:r>
              <a:rPr lang="en-US" sz="1600" dirty="0">
                <a:solidFill>
                  <a:schemeClr val="tx1">
                    <a:lumMod val="50000"/>
                    <a:lumOff val="50000"/>
                  </a:schemeClr>
                </a:solidFill>
              </a:rPr>
              <a:t>Hence, for each bucket, we require 132 agents, while call handling capacity is 99, so if we multiply them, we get 13068, suggesting that 132 agents can process 13068 calls per hour. </a:t>
            </a:r>
          </a:p>
          <a:p>
            <a:pPr>
              <a:buFont typeface="Wingdings" panose="05000000000000000000" pitchFamily="2" charset="2"/>
              <a:buChar char="Ø"/>
            </a:pPr>
            <a:r>
              <a:rPr lang="en-US" sz="1600" dirty="0">
                <a:solidFill>
                  <a:schemeClr val="tx1">
                    <a:lumMod val="50000"/>
                    <a:lumOff val="50000"/>
                  </a:schemeClr>
                </a:solidFill>
              </a:rPr>
              <a:t>According to the preceding slide, only 2 timeslots 10am–11am, which receives 13133 calls, and 11am–12pm, which receives 14626 calls—receive more calls than the 132 agents can handle, but not enough to exceed the 10% abandonment rate.</a:t>
            </a:r>
          </a:p>
        </p:txBody>
      </p:sp>
    </p:spTree>
    <p:extLst>
      <p:ext uri="{BB962C8B-B14F-4D97-AF65-F5344CB8AC3E}">
        <p14:creationId xmlns:p14="http://schemas.microsoft.com/office/powerpoint/2010/main" val="24003829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875</TotalTime>
  <Words>924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ABC Call Volume Trend</vt:lpstr>
      <vt:lpstr>PowerPoint Presentation</vt:lpstr>
      <vt:lpstr>PowerPoint Presentation</vt:lpstr>
      <vt:lpstr>PowerPoint Presentation</vt:lpstr>
      <vt:lpstr>Charts and Insights</vt:lpstr>
      <vt:lpstr>Avg. Call time duration in each bucket</vt:lpstr>
      <vt:lpstr>Call volume/number of calls coming</vt:lpstr>
      <vt:lpstr>Given assumptions and formulas used</vt:lpstr>
      <vt:lpstr>Manpower plan</vt:lpstr>
      <vt:lpstr>Manpower plan for 24hr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dc:title>
  <dc:creator>Rohit Paul</dc:creator>
  <cp:lastModifiedBy>Rohit Paul</cp:lastModifiedBy>
  <cp:revision>13</cp:revision>
  <dcterms:created xsi:type="dcterms:W3CDTF">2023-05-10T15:51:22Z</dcterms:created>
  <dcterms:modified xsi:type="dcterms:W3CDTF">2023-05-13T19:20:13Z</dcterms:modified>
</cp:coreProperties>
</file>