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Maven Pro" panose="020B0604020202020204" charset="0"/>
      <p:regular r:id="rId16"/>
      <p:bold r:id="rId17"/>
    </p:embeddedFont>
    <p:embeddedFont>
      <p:font typeface="Nunito"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f093c1c028_0_4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f093c1c028_0_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f093c1c028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f093c1c028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06ad2453e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06ad2453e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06ad2453eb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06ad2453eb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f097acdd62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f097acdd6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f097acdd6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f097acdd6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f097acdd62_3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f097acdd62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f097acdd62_3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f097acdd62_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311700" y="112950"/>
            <a:ext cx="4013100" cy="6465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3000">
                <a:latin typeface="Calibri"/>
                <a:ea typeface="Calibri"/>
                <a:cs typeface="Calibri"/>
                <a:sym typeface="Calibri"/>
              </a:rPr>
              <a:t>Gaming CPUs &amp; GPUs</a:t>
            </a:r>
            <a:endParaRPr sz="3000">
              <a:latin typeface="Calibri"/>
              <a:ea typeface="Calibri"/>
              <a:cs typeface="Calibri"/>
              <a:sym typeface="Calibri"/>
            </a:endParaRPr>
          </a:p>
        </p:txBody>
      </p:sp>
      <p:sp>
        <p:nvSpPr>
          <p:cNvPr id="278" name="Google Shape;278;p13"/>
          <p:cNvSpPr txBox="1">
            <a:spLocks noGrp="1"/>
          </p:cNvSpPr>
          <p:nvPr>
            <p:ph type="subTitle" idx="1"/>
          </p:nvPr>
        </p:nvSpPr>
        <p:spPr>
          <a:xfrm>
            <a:off x="311700" y="4467475"/>
            <a:ext cx="4013100" cy="369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Calibri"/>
                <a:ea typeface="Calibri"/>
                <a:cs typeface="Calibri"/>
                <a:sym typeface="Calibri"/>
              </a:rPr>
              <a:t>By Rohit Paul</a:t>
            </a:r>
            <a:endParaRPr sz="1200">
              <a:latin typeface="Calibri"/>
              <a:ea typeface="Calibri"/>
              <a:cs typeface="Calibri"/>
              <a:sym typeface="Calibri"/>
            </a:endParaRPr>
          </a:p>
        </p:txBody>
      </p:sp>
      <p:pic>
        <p:nvPicPr>
          <p:cNvPr id="279" name="Google Shape;279;p13"/>
          <p:cNvPicPr preferRelativeResize="0"/>
          <p:nvPr/>
        </p:nvPicPr>
        <p:blipFill>
          <a:blip r:embed="rId3">
            <a:alphaModFix/>
          </a:blip>
          <a:stretch>
            <a:fillRect/>
          </a:stretch>
        </p:blipFill>
        <p:spPr>
          <a:xfrm>
            <a:off x="4324800" y="672375"/>
            <a:ext cx="4514400" cy="3008851"/>
          </a:xfrm>
          <a:prstGeom prst="rect">
            <a:avLst/>
          </a:prstGeom>
          <a:noFill/>
          <a:ln>
            <a:noFill/>
          </a:ln>
        </p:spPr>
      </p:pic>
      <p:sp>
        <p:nvSpPr>
          <p:cNvPr id="280" name="Google Shape;280;p13"/>
          <p:cNvSpPr txBox="1"/>
          <p:nvPr/>
        </p:nvSpPr>
        <p:spPr>
          <a:xfrm>
            <a:off x="371225" y="1314525"/>
            <a:ext cx="34029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latin typeface="Calibri"/>
                <a:ea typeface="Calibri"/>
                <a:cs typeface="Calibri"/>
                <a:sym typeface="Calibri"/>
              </a:rPr>
              <a:t>Choose the right one for your gaming setup</a:t>
            </a:r>
            <a:endParaRPr sz="1800" dirty="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4"/>
          <p:cNvSpPr txBox="1">
            <a:spLocks noGrp="1"/>
          </p:cNvSpPr>
          <p:nvPr>
            <p:ph type="title" idx="4294967295"/>
          </p:nvPr>
        </p:nvSpPr>
        <p:spPr>
          <a:xfrm>
            <a:off x="453450" y="121775"/>
            <a:ext cx="8237100" cy="57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500" u="sng">
                <a:solidFill>
                  <a:srgbClr val="6D9EEB"/>
                </a:solidFill>
                <a:latin typeface="Calibri"/>
                <a:ea typeface="Calibri"/>
                <a:cs typeface="Calibri"/>
                <a:sym typeface="Calibri"/>
              </a:rPr>
              <a:t>Basic information regarding CPUs</a:t>
            </a:r>
            <a:endParaRPr sz="2800" u="sng">
              <a:solidFill>
                <a:srgbClr val="6D9EEB"/>
              </a:solidFill>
              <a:latin typeface="Calibri"/>
              <a:ea typeface="Calibri"/>
              <a:cs typeface="Calibri"/>
              <a:sym typeface="Calibri"/>
            </a:endParaRPr>
          </a:p>
        </p:txBody>
      </p:sp>
      <p:sp>
        <p:nvSpPr>
          <p:cNvPr id="286" name="Google Shape;286;p14"/>
          <p:cNvSpPr txBox="1"/>
          <p:nvPr/>
        </p:nvSpPr>
        <p:spPr>
          <a:xfrm>
            <a:off x="1035150" y="1189305"/>
            <a:ext cx="7073700" cy="3632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dirty="0">
                <a:latin typeface="Calibri"/>
                <a:ea typeface="Calibri"/>
                <a:cs typeface="Calibri"/>
                <a:sym typeface="Calibri"/>
              </a:rPr>
              <a:t>These days CPU are getting much powerful than ever and scenario centric like :</a:t>
            </a:r>
            <a:endParaRPr dirty="0">
              <a:latin typeface="Calibri"/>
              <a:ea typeface="Calibri"/>
              <a:cs typeface="Calibri"/>
              <a:sym typeface="Calibri"/>
            </a:endParaRPr>
          </a:p>
          <a:p>
            <a:pPr marL="914400" lvl="1" indent="-317500" algn="l" rtl="0">
              <a:spcBef>
                <a:spcPts val="0"/>
              </a:spcBef>
              <a:spcAft>
                <a:spcPts val="0"/>
              </a:spcAft>
              <a:buSzPts val="1400"/>
              <a:buFont typeface="Calibri"/>
              <a:buChar char="➢"/>
            </a:pPr>
            <a:r>
              <a:rPr lang="en" u="sng" dirty="0">
                <a:solidFill>
                  <a:srgbClr val="FF9900"/>
                </a:solidFill>
                <a:latin typeface="Calibri"/>
                <a:ea typeface="Calibri"/>
                <a:cs typeface="Calibri"/>
                <a:sym typeface="Calibri"/>
              </a:rPr>
              <a:t>Process-centric CPU</a:t>
            </a:r>
            <a:r>
              <a:rPr lang="en" dirty="0">
                <a:latin typeface="Calibri"/>
                <a:ea typeface="Calibri"/>
                <a:cs typeface="Calibri"/>
                <a:sym typeface="Calibri"/>
              </a:rPr>
              <a:t>: These CPUs are better suitable for heavy computational</a:t>
            </a:r>
            <a:endParaRPr dirty="0">
              <a:latin typeface="Calibri"/>
              <a:ea typeface="Calibri"/>
              <a:cs typeface="Calibri"/>
              <a:sym typeface="Calibri"/>
            </a:endParaRPr>
          </a:p>
          <a:p>
            <a:pPr marL="914400" lvl="0" indent="0" algn="l" rtl="0">
              <a:spcBef>
                <a:spcPts val="0"/>
              </a:spcBef>
              <a:spcAft>
                <a:spcPts val="0"/>
              </a:spcAft>
              <a:buNone/>
            </a:pPr>
            <a:r>
              <a:rPr lang="en" dirty="0">
                <a:latin typeface="Calibri"/>
                <a:ea typeface="Calibri"/>
                <a:cs typeface="Calibri"/>
                <a:sym typeface="Calibri"/>
              </a:rPr>
              <a:t> Processes (such as rendering and playing games). Usually Intel CPUs are suitable for this due to high single core Clock count which can be further boosted.</a:t>
            </a:r>
            <a:endParaRPr dirty="0">
              <a:latin typeface="Calibri"/>
              <a:ea typeface="Calibri"/>
              <a:cs typeface="Calibri"/>
              <a:sym typeface="Calibri"/>
            </a:endParaRPr>
          </a:p>
          <a:p>
            <a:pPr marL="914400" lvl="1" indent="-317500" algn="l" rtl="0">
              <a:spcBef>
                <a:spcPts val="0"/>
              </a:spcBef>
              <a:spcAft>
                <a:spcPts val="0"/>
              </a:spcAft>
              <a:buSzPts val="1400"/>
              <a:buFont typeface="Calibri"/>
              <a:buChar char="➢"/>
            </a:pPr>
            <a:r>
              <a:rPr lang="en" u="sng" dirty="0">
                <a:solidFill>
                  <a:srgbClr val="FF9900"/>
                </a:solidFill>
                <a:latin typeface="Calibri"/>
                <a:ea typeface="Calibri"/>
                <a:cs typeface="Calibri"/>
                <a:sym typeface="Calibri"/>
              </a:rPr>
              <a:t>Multi-tasking/workstation oriented CPU</a:t>
            </a:r>
            <a:r>
              <a:rPr lang="en" dirty="0">
                <a:latin typeface="Calibri"/>
                <a:ea typeface="Calibri"/>
                <a:cs typeface="Calibri"/>
                <a:sym typeface="Calibri"/>
              </a:rPr>
              <a:t>: These CPUs are better for handling multiple instances of processes (such as video editing, streaming) because of having increased number of cores and threads. Usually AMD CPUs are better fit for this due to having more cores &amp; threads than other conventional CPUs. One of the best example of this will be Ryzen Threadripper which has 64 cores and 128 threads which can also handle multiple </a:t>
            </a:r>
            <a:endParaRPr dirty="0">
              <a:latin typeface="Calibri"/>
              <a:ea typeface="Calibri"/>
              <a:cs typeface="Calibri"/>
              <a:sym typeface="Calibri"/>
            </a:endParaRPr>
          </a:p>
          <a:p>
            <a:pPr marL="914400" lvl="0" indent="0" algn="l" rtl="0">
              <a:spcBef>
                <a:spcPts val="0"/>
              </a:spcBef>
              <a:spcAft>
                <a:spcPts val="0"/>
              </a:spcAft>
              <a:buNone/>
            </a:pPr>
            <a:r>
              <a:rPr lang="en" dirty="0">
                <a:latin typeface="Calibri"/>
                <a:ea typeface="Calibri"/>
                <a:cs typeface="Calibri"/>
                <a:sym typeface="Calibri"/>
              </a:rPr>
              <a:t>GPUs.</a:t>
            </a:r>
            <a:endParaRPr dirty="0">
              <a:latin typeface="Calibri"/>
              <a:ea typeface="Calibri"/>
              <a:cs typeface="Calibri"/>
              <a:sym typeface="Calibri"/>
            </a:endParaRPr>
          </a:p>
          <a:p>
            <a:pPr marL="914400" lvl="0" indent="0" algn="l" rtl="0">
              <a:spcBef>
                <a:spcPts val="0"/>
              </a:spcBef>
              <a:spcAft>
                <a:spcPts val="0"/>
              </a:spcAft>
              <a:buNone/>
            </a:pPr>
            <a:endParaRPr dirty="0">
              <a:latin typeface="Calibri"/>
              <a:ea typeface="Calibri"/>
              <a:cs typeface="Calibri"/>
              <a:sym typeface="Calibri"/>
            </a:endParaRPr>
          </a:p>
          <a:p>
            <a:pPr marL="0" lvl="0" indent="0" algn="l" rtl="0">
              <a:spcBef>
                <a:spcPts val="0"/>
              </a:spcBef>
              <a:spcAft>
                <a:spcPts val="0"/>
              </a:spcAft>
              <a:buNone/>
            </a:pPr>
            <a:r>
              <a:rPr lang="en" b="1" dirty="0">
                <a:solidFill>
                  <a:srgbClr val="B45F06"/>
                </a:solidFill>
                <a:latin typeface="Calibri"/>
                <a:ea typeface="Calibri"/>
                <a:cs typeface="Calibri"/>
                <a:sym typeface="Calibri"/>
              </a:rPr>
              <a:t>This Presentation is made with the help of analytics to help you make better choices when buying CPUs for your gaming station.</a:t>
            </a:r>
            <a:endParaRPr b="1" dirty="0">
              <a:solidFill>
                <a:srgbClr val="B45F06"/>
              </a:solidFill>
              <a:latin typeface="Calibri"/>
              <a:ea typeface="Calibri"/>
              <a:cs typeface="Calibri"/>
              <a:sym typeface="Calibri"/>
            </a:endParaRPr>
          </a:p>
          <a:p>
            <a:pPr marL="914400" lvl="0" indent="0" algn="l" rtl="0">
              <a:spcBef>
                <a:spcPts val="0"/>
              </a:spcBef>
              <a:spcAft>
                <a:spcPts val="0"/>
              </a:spcAft>
              <a:buNone/>
            </a:pPr>
            <a:r>
              <a:rPr lang="en" dirty="0">
                <a:latin typeface="Calibri"/>
                <a:ea typeface="Calibri"/>
                <a:cs typeface="Calibri"/>
                <a:sym typeface="Calibri"/>
              </a:rPr>
              <a:t>                                                                          </a:t>
            </a:r>
            <a:endParaRPr dirty="0">
              <a:latin typeface="Calibri"/>
              <a:ea typeface="Calibri"/>
              <a:cs typeface="Calibri"/>
              <a:sym typeface="Calibri"/>
            </a:endParaRPr>
          </a:p>
          <a:p>
            <a:pPr marL="914400" lvl="0" indent="0" algn="l" rtl="0">
              <a:spcBef>
                <a:spcPts val="0"/>
              </a:spcBef>
              <a:spcAft>
                <a:spcPts val="0"/>
              </a:spcAft>
              <a:buNone/>
            </a:pPr>
            <a:r>
              <a:rPr lang="en" dirty="0">
                <a:latin typeface="Calibri"/>
                <a:ea typeface="Calibri"/>
                <a:cs typeface="Calibri"/>
                <a:sym typeface="Calibri"/>
              </a:rPr>
              <a:t>         </a:t>
            </a:r>
            <a:endParaRPr dirty="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5"/>
          <p:cNvSpPr txBox="1"/>
          <p:nvPr/>
        </p:nvSpPr>
        <p:spPr>
          <a:xfrm>
            <a:off x="717150" y="143425"/>
            <a:ext cx="77097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u="sng">
                <a:solidFill>
                  <a:srgbClr val="4A86E8"/>
                </a:solidFill>
                <a:latin typeface="Calibri"/>
                <a:ea typeface="Calibri"/>
                <a:cs typeface="Calibri"/>
                <a:sym typeface="Calibri"/>
              </a:rPr>
              <a:t>Benchmark, Gaming score and Price of latest CPUs</a:t>
            </a:r>
            <a:endParaRPr sz="2500" b="1" u="sng">
              <a:solidFill>
                <a:srgbClr val="4A86E8"/>
              </a:solidFill>
              <a:latin typeface="Calibri"/>
              <a:ea typeface="Calibri"/>
              <a:cs typeface="Calibri"/>
              <a:sym typeface="Calibri"/>
            </a:endParaRPr>
          </a:p>
        </p:txBody>
      </p:sp>
      <p:sp>
        <p:nvSpPr>
          <p:cNvPr id="292" name="Google Shape;292;p15"/>
          <p:cNvSpPr txBox="1"/>
          <p:nvPr/>
        </p:nvSpPr>
        <p:spPr>
          <a:xfrm>
            <a:off x="873325" y="1024425"/>
            <a:ext cx="4116900" cy="2418000"/>
          </a:xfrm>
          <a:prstGeom prst="rect">
            <a:avLst/>
          </a:prstGeom>
          <a:noFill/>
          <a:ln>
            <a:noFill/>
          </a:ln>
        </p:spPr>
        <p:txBody>
          <a:bodyPr spcFirstLastPara="1" wrap="square" lIns="91425" tIns="91425" rIns="91425" bIns="91425" anchor="t" anchorCtr="0">
            <a:spAutoFit/>
          </a:bodyPr>
          <a:lstStyle/>
          <a:p>
            <a:pPr marL="285750" lvl="0" indent="-317500" algn="l" rtl="0">
              <a:lnSpc>
                <a:spcPct val="115000"/>
              </a:lnSpc>
              <a:spcBef>
                <a:spcPts val="0"/>
              </a:spcBef>
              <a:spcAft>
                <a:spcPts val="0"/>
              </a:spcAft>
              <a:buSzPts val="1400"/>
              <a:buFont typeface="Calibri"/>
              <a:buChar char="●"/>
            </a:pPr>
            <a:r>
              <a:rPr lang="en" dirty="0">
                <a:latin typeface="Calibri"/>
                <a:ea typeface="Calibri"/>
                <a:cs typeface="Calibri"/>
                <a:sym typeface="Calibri"/>
              </a:rPr>
              <a:t>The </a:t>
            </a:r>
            <a:r>
              <a:rPr lang="en" b="1" dirty="0">
                <a:solidFill>
                  <a:srgbClr val="FF0000"/>
                </a:solidFill>
                <a:latin typeface="Calibri"/>
                <a:ea typeface="Calibri"/>
                <a:cs typeface="Calibri"/>
                <a:sym typeface="Calibri"/>
              </a:rPr>
              <a:t>Gaming Score</a:t>
            </a:r>
            <a:r>
              <a:rPr lang="en" b="1" dirty="0">
                <a:latin typeface="Calibri"/>
                <a:ea typeface="Calibri"/>
                <a:cs typeface="Calibri"/>
                <a:sym typeface="Calibri"/>
              </a:rPr>
              <a:t> </a:t>
            </a:r>
            <a:r>
              <a:rPr lang="en" dirty="0">
                <a:latin typeface="Calibri"/>
                <a:ea typeface="Calibri"/>
                <a:cs typeface="Calibri"/>
                <a:sym typeface="Calibri"/>
              </a:rPr>
              <a:t>depends on how well the CPU performs in gaming.</a:t>
            </a:r>
            <a:endParaRPr dirty="0">
              <a:latin typeface="Calibri"/>
              <a:ea typeface="Calibri"/>
              <a:cs typeface="Calibri"/>
              <a:sym typeface="Calibri"/>
            </a:endParaRPr>
          </a:p>
          <a:p>
            <a:pPr marL="285750" lvl="0" indent="-330200" algn="l" rtl="0">
              <a:lnSpc>
                <a:spcPct val="115000"/>
              </a:lnSpc>
              <a:spcBef>
                <a:spcPts val="0"/>
              </a:spcBef>
              <a:spcAft>
                <a:spcPts val="0"/>
              </a:spcAft>
              <a:buClr>
                <a:srgbClr val="202124"/>
              </a:buClr>
              <a:buSzPts val="1600"/>
              <a:buFont typeface="Calibri"/>
              <a:buChar char="●"/>
            </a:pPr>
            <a:r>
              <a:rPr lang="en" b="1" dirty="0">
                <a:solidFill>
                  <a:srgbClr val="980000"/>
                </a:solidFill>
                <a:highlight>
                  <a:schemeClr val="lt1"/>
                </a:highlight>
                <a:latin typeface="Calibri"/>
                <a:ea typeface="Calibri"/>
                <a:cs typeface="Calibri"/>
                <a:sym typeface="Calibri"/>
              </a:rPr>
              <a:t>Benchmarks</a:t>
            </a:r>
            <a:r>
              <a:rPr lang="en" dirty="0">
                <a:solidFill>
                  <a:srgbClr val="980000"/>
                </a:solidFill>
                <a:highlight>
                  <a:schemeClr val="lt1"/>
                </a:highlight>
                <a:latin typeface="Calibri"/>
                <a:ea typeface="Calibri"/>
                <a:cs typeface="Calibri"/>
                <a:sym typeface="Calibri"/>
              </a:rPr>
              <a:t> </a:t>
            </a:r>
            <a:r>
              <a:rPr lang="en" dirty="0">
                <a:solidFill>
                  <a:srgbClr val="202124"/>
                </a:solidFill>
                <a:highlight>
                  <a:schemeClr val="lt1"/>
                </a:highlight>
                <a:latin typeface="Calibri"/>
                <a:ea typeface="Calibri"/>
                <a:cs typeface="Calibri"/>
                <a:sym typeface="Calibri"/>
              </a:rPr>
              <a:t>allow easy comparison between multiple CPUs by scoring their performance on a standardized series of tests, and they are useful in many instances: When buying or building a new PC.</a:t>
            </a:r>
            <a:endParaRPr dirty="0">
              <a:solidFill>
                <a:srgbClr val="202124"/>
              </a:solidFill>
              <a:highlight>
                <a:schemeClr val="lt1"/>
              </a:highlight>
              <a:latin typeface="Calibri"/>
              <a:ea typeface="Calibri"/>
              <a:cs typeface="Calibri"/>
              <a:sym typeface="Calibri"/>
            </a:endParaRPr>
          </a:p>
          <a:p>
            <a:pPr marL="285750" lvl="0" indent="-317500" algn="l" rtl="0">
              <a:lnSpc>
                <a:spcPct val="115000"/>
              </a:lnSpc>
              <a:spcBef>
                <a:spcPts val="0"/>
              </a:spcBef>
              <a:spcAft>
                <a:spcPts val="0"/>
              </a:spcAft>
              <a:buClr>
                <a:srgbClr val="202124"/>
              </a:buClr>
              <a:buSzPts val="1400"/>
              <a:buFont typeface="Calibri"/>
              <a:buChar char="●"/>
            </a:pPr>
            <a:r>
              <a:rPr lang="en" b="1" dirty="0">
                <a:solidFill>
                  <a:srgbClr val="980000"/>
                </a:solidFill>
                <a:highlight>
                  <a:schemeClr val="lt1"/>
                </a:highlight>
                <a:latin typeface="Calibri"/>
                <a:ea typeface="Calibri"/>
                <a:cs typeface="Calibri"/>
                <a:sym typeface="Calibri"/>
              </a:rPr>
              <a:t>CPUmark/$Price</a:t>
            </a:r>
            <a:r>
              <a:rPr lang="en" dirty="0">
                <a:solidFill>
                  <a:srgbClr val="202124"/>
                </a:solidFill>
                <a:highlight>
                  <a:schemeClr val="lt1"/>
                </a:highlight>
                <a:latin typeface="Calibri"/>
                <a:ea typeface="Calibri"/>
                <a:cs typeface="Calibri"/>
                <a:sym typeface="Calibri"/>
              </a:rPr>
              <a:t> is a score that denotes the CPU performance for every dollar spent.</a:t>
            </a:r>
            <a:endParaRPr dirty="0">
              <a:solidFill>
                <a:srgbClr val="202124"/>
              </a:solidFill>
              <a:highlight>
                <a:schemeClr val="lt1"/>
              </a:highlight>
              <a:latin typeface="Calibri"/>
              <a:ea typeface="Calibri"/>
              <a:cs typeface="Calibri"/>
              <a:sym typeface="Calibri"/>
            </a:endParaRPr>
          </a:p>
        </p:txBody>
      </p:sp>
      <p:pic>
        <p:nvPicPr>
          <p:cNvPr id="293" name="Google Shape;293;p15"/>
          <p:cNvPicPr preferRelativeResize="0"/>
          <p:nvPr/>
        </p:nvPicPr>
        <p:blipFill>
          <a:blip r:embed="rId3">
            <a:alphaModFix/>
          </a:blip>
          <a:stretch>
            <a:fillRect/>
          </a:stretch>
        </p:blipFill>
        <p:spPr>
          <a:xfrm>
            <a:off x="5152900" y="885800"/>
            <a:ext cx="3766950" cy="2859150"/>
          </a:xfrm>
          <a:prstGeom prst="rect">
            <a:avLst/>
          </a:prstGeom>
          <a:noFill/>
          <a:ln>
            <a:noFill/>
          </a:ln>
        </p:spPr>
      </p:pic>
      <p:sp>
        <p:nvSpPr>
          <p:cNvPr id="294" name="Google Shape;294;p15"/>
          <p:cNvSpPr txBox="1"/>
          <p:nvPr/>
        </p:nvSpPr>
        <p:spPr>
          <a:xfrm>
            <a:off x="583200" y="4472025"/>
            <a:ext cx="79776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Calibri"/>
                <a:ea typeface="Calibri"/>
                <a:cs typeface="Calibri"/>
                <a:sym typeface="Calibri"/>
              </a:rPr>
              <a:t>*The data is gathered from https://www.cpubenchmark.net</a:t>
            </a:r>
            <a:endParaRPr sz="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6"/>
          <p:cNvSpPr txBox="1"/>
          <p:nvPr/>
        </p:nvSpPr>
        <p:spPr>
          <a:xfrm>
            <a:off x="1036650" y="108950"/>
            <a:ext cx="70707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u="sng">
                <a:solidFill>
                  <a:srgbClr val="6FA8DC"/>
                </a:solidFill>
                <a:latin typeface="Calibri"/>
                <a:ea typeface="Calibri"/>
                <a:cs typeface="Calibri"/>
                <a:sym typeface="Calibri"/>
              </a:rPr>
              <a:t>Choosing the right CPU for your setup</a:t>
            </a:r>
            <a:endParaRPr sz="2500" b="1" u="sng">
              <a:solidFill>
                <a:srgbClr val="6FA8DC"/>
              </a:solidFill>
              <a:latin typeface="Calibri"/>
              <a:ea typeface="Calibri"/>
              <a:cs typeface="Calibri"/>
              <a:sym typeface="Calibri"/>
            </a:endParaRPr>
          </a:p>
        </p:txBody>
      </p:sp>
      <p:sp>
        <p:nvSpPr>
          <p:cNvPr id="300" name="Google Shape;300;p16"/>
          <p:cNvSpPr txBox="1"/>
          <p:nvPr/>
        </p:nvSpPr>
        <p:spPr>
          <a:xfrm>
            <a:off x="5981600" y="1114850"/>
            <a:ext cx="186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
        <p:nvSpPr>
          <p:cNvPr id="301" name="Google Shape;301;p16"/>
          <p:cNvSpPr txBox="1"/>
          <p:nvPr/>
        </p:nvSpPr>
        <p:spPr>
          <a:xfrm>
            <a:off x="6045975" y="1616400"/>
            <a:ext cx="206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pic>
        <p:nvPicPr>
          <p:cNvPr id="302" name="Google Shape;302;p16"/>
          <p:cNvPicPr preferRelativeResize="0"/>
          <p:nvPr/>
        </p:nvPicPr>
        <p:blipFill>
          <a:blip r:embed="rId3">
            <a:alphaModFix/>
          </a:blip>
          <a:stretch>
            <a:fillRect/>
          </a:stretch>
        </p:blipFill>
        <p:spPr>
          <a:xfrm>
            <a:off x="5013248" y="818913"/>
            <a:ext cx="3922050" cy="2353226"/>
          </a:xfrm>
          <a:prstGeom prst="rect">
            <a:avLst/>
          </a:prstGeom>
          <a:noFill/>
          <a:ln>
            <a:noFill/>
          </a:ln>
        </p:spPr>
      </p:pic>
      <p:sp>
        <p:nvSpPr>
          <p:cNvPr id="303" name="Google Shape;303;p16"/>
          <p:cNvSpPr txBox="1"/>
          <p:nvPr/>
        </p:nvSpPr>
        <p:spPr>
          <a:xfrm>
            <a:off x="787225" y="818925"/>
            <a:ext cx="3922200" cy="298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With the help of this chart we can understand that:</a:t>
            </a:r>
            <a:endParaRPr b="1">
              <a:latin typeface="Calibri"/>
              <a:ea typeface="Calibri"/>
              <a:cs typeface="Calibri"/>
              <a:sym typeface="Calibri"/>
            </a:endParaRPr>
          </a:p>
          <a:p>
            <a:pPr marL="342900" lvl="0" indent="-317500" algn="l" rtl="0">
              <a:spcBef>
                <a:spcPts val="0"/>
              </a:spcBef>
              <a:spcAft>
                <a:spcPts val="0"/>
              </a:spcAft>
              <a:buSzPts val="1400"/>
              <a:buFont typeface="Calibri"/>
              <a:buChar char="●"/>
            </a:pPr>
            <a:r>
              <a:rPr lang="en">
                <a:latin typeface="Calibri"/>
                <a:ea typeface="Calibri"/>
                <a:cs typeface="Calibri"/>
                <a:sym typeface="Calibri"/>
              </a:rPr>
              <a:t>We should focus on the CPUs which have high </a:t>
            </a:r>
            <a:r>
              <a:rPr lang="en" b="1">
                <a:solidFill>
                  <a:srgbClr val="E69138"/>
                </a:solidFill>
                <a:latin typeface="Calibri"/>
                <a:ea typeface="Calibri"/>
                <a:cs typeface="Calibri"/>
                <a:sym typeface="Calibri"/>
              </a:rPr>
              <a:t>gaming score</a:t>
            </a:r>
            <a:r>
              <a:rPr lang="en">
                <a:latin typeface="Calibri"/>
                <a:ea typeface="Calibri"/>
                <a:cs typeface="Calibri"/>
                <a:sym typeface="Calibri"/>
              </a:rPr>
              <a:t> and a high </a:t>
            </a:r>
            <a:r>
              <a:rPr lang="en" b="1">
                <a:solidFill>
                  <a:srgbClr val="E69138"/>
                </a:solidFill>
                <a:latin typeface="Calibri"/>
                <a:ea typeface="Calibri"/>
                <a:cs typeface="Calibri"/>
                <a:sym typeface="Calibri"/>
              </a:rPr>
              <a:t>CPUmark/$Price</a:t>
            </a:r>
            <a:r>
              <a:rPr lang="en">
                <a:latin typeface="Calibri"/>
                <a:ea typeface="Calibri"/>
                <a:cs typeface="Calibri"/>
                <a:sym typeface="Calibri"/>
              </a:rPr>
              <a:t> to get the best value for money.</a:t>
            </a:r>
            <a:endParaRPr>
              <a:latin typeface="Calibri"/>
              <a:ea typeface="Calibri"/>
              <a:cs typeface="Calibri"/>
              <a:sym typeface="Calibri"/>
            </a:endParaRPr>
          </a:p>
          <a:p>
            <a:pPr marL="342900" lvl="0" indent="-317500" algn="l" rtl="0">
              <a:spcBef>
                <a:spcPts val="0"/>
              </a:spcBef>
              <a:spcAft>
                <a:spcPts val="0"/>
              </a:spcAft>
              <a:buSzPts val="1400"/>
              <a:buFont typeface="Calibri"/>
              <a:buChar char="●"/>
            </a:pPr>
            <a:r>
              <a:rPr lang="en">
                <a:latin typeface="Calibri"/>
                <a:ea typeface="Calibri"/>
                <a:cs typeface="Calibri"/>
                <a:sym typeface="Calibri"/>
              </a:rPr>
              <a:t>The </a:t>
            </a:r>
            <a:r>
              <a:rPr lang="en" b="1">
                <a:latin typeface="Calibri"/>
                <a:ea typeface="Calibri"/>
                <a:cs typeface="Calibri"/>
                <a:sym typeface="Calibri"/>
              </a:rPr>
              <a:t>i9-13900KS</a:t>
            </a:r>
            <a:r>
              <a:rPr lang="en">
                <a:latin typeface="Calibri"/>
                <a:ea typeface="Calibri"/>
                <a:cs typeface="Calibri"/>
                <a:sym typeface="Calibri"/>
              </a:rPr>
              <a:t> has the </a:t>
            </a:r>
            <a:r>
              <a:rPr lang="en" b="1">
                <a:latin typeface="Calibri"/>
                <a:ea typeface="Calibri"/>
                <a:cs typeface="Calibri"/>
                <a:sym typeface="Calibri"/>
              </a:rPr>
              <a:t>highest gaming score</a:t>
            </a:r>
            <a:r>
              <a:rPr lang="en">
                <a:latin typeface="Calibri"/>
                <a:ea typeface="Calibri"/>
                <a:cs typeface="Calibri"/>
                <a:sym typeface="Calibri"/>
              </a:rPr>
              <a:t> but has a </a:t>
            </a:r>
            <a:r>
              <a:rPr lang="en" b="1">
                <a:latin typeface="Calibri"/>
                <a:ea typeface="Calibri"/>
                <a:cs typeface="Calibri"/>
                <a:sym typeface="Calibri"/>
              </a:rPr>
              <a:t>low CPUmark/$Price</a:t>
            </a:r>
            <a:r>
              <a:rPr lang="en">
                <a:latin typeface="Calibri"/>
                <a:ea typeface="Calibri"/>
                <a:cs typeface="Calibri"/>
                <a:sym typeface="Calibri"/>
              </a:rPr>
              <a:t>. So, it won’t be a good choice if you want to be efficient with your money.</a:t>
            </a:r>
            <a:endParaRPr>
              <a:latin typeface="Calibri"/>
              <a:ea typeface="Calibri"/>
              <a:cs typeface="Calibri"/>
              <a:sym typeface="Calibri"/>
            </a:endParaRPr>
          </a:p>
          <a:p>
            <a:pPr marL="342900" lvl="0" indent="-317500" algn="l" rtl="0">
              <a:spcBef>
                <a:spcPts val="0"/>
              </a:spcBef>
              <a:spcAft>
                <a:spcPts val="0"/>
              </a:spcAft>
              <a:buSzPts val="1400"/>
              <a:buFont typeface="Calibri"/>
              <a:buChar char="●"/>
            </a:pPr>
            <a:r>
              <a:rPr lang="en">
                <a:latin typeface="Calibri"/>
                <a:ea typeface="Calibri"/>
                <a:cs typeface="Calibri"/>
                <a:sym typeface="Calibri"/>
              </a:rPr>
              <a:t>On the other hand, </a:t>
            </a:r>
            <a:r>
              <a:rPr lang="en" b="1">
                <a:latin typeface="Calibri"/>
                <a:ea typeface="Calibri"/>
                <a:cs typeface="Calibri"/>
                <a:sym typeface="Calibri"/>
              </a:rPr>
              <a:t>i5-13600</a:t>
            </a:r>
            <a:r>
              <a:rPr lang="en">
                <a:latin typeface="Calibri"/>
                <a:ea typeface="Calibri"/>
                <a:cs typeface="Calibri"/>
                <a:sym typeface="Calibri"/>
              </a:rPr>
              <a:t> has the</a:t>
            </a:r>
            <a:r>
              <a:rPr lang="en" b="1">
                <a:latin typeface="Calibri"/>
                <a:ea typeface="Calibri"/>
                <a:cs typeface="Calibri"/>
                <a:sym typeface="Calibri"/>
              </a:rPr>
              <a:t> highest CPUmark/$Price</a:t>
            </a:r>
            <a:r>
              <a:rPr lang="en">
                <a:latin typeface="Calibri"/>
                <a:ea typeface="Calibri"/>
                <a:cs typeface="Calibri"/>
                <a:sym typeface="Calibri"/>
              </a:rPr>
              <a:t> but </a:t>
            </a:r>
            <a:r>
              <a:rPr lang="en" b="1">
                <a:latin typeface="Calibri"/>
                <a:ea typeface="Calibri"/>
                <a:cs typeface="Calibri"/>
                <a:sym typeface="Calibri"/>
              </a:rPr>
              <a:t>lower gaming score</a:t>
            </a:r>
            <a:r>
              <a:rPr lang="en">
                <a:latin typeface="Calibri"/>
                <a:ea typeface="Calibri"/>
                <a:cs typeface="Calibri"/>
                <a:sym typeface="Calibri"/>
              </a:rPr>
              <a:t>. So, it won’t be that great for gaming.</a:t>
            </a:r>
            <a:endParaRPr b="1">
              <a:solidFill>
                <a:srgbClr val="0000FF"/>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304" name="Google Shape;304;p16"/>
          <p:cNvSpPr txBox="1"/>
          <p:nvPr/>
        </p:nvSpPr>
        <p:spPr>
          <a:xfrm>
            <a:off x="700850" y="4632900"/>
            <a:ext cx="53451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Calibri"/>
                <a:ea typeface="Calibri"/>
                <a:cs typeface="Calibri"/>
                <a:sym typeface="Calibri"/>
              </a:rPr>
              <a:t>*The latest prices are gathered from  https://www.amazon.com</a:t>
            </a:r>
            <a:endParaRPr sz="800">
              <a:latin typeface="Calibri"/>
              <a:ea typeface="Calibri"/>
              <a:cs typeface="Calibri"/>
              <a:sym typeface="Calibri"/>
            </a:endParaRPr>
          </a:p>
        </p:txBody>
      </p:sp>
      <p:sp>
        <p:nvSpPr>
          <p:cNvPr id="305" name="Google Shape;305;p16"/>
          <p:cNvSpPr txBox="1"/>
          <p:nvPr/>
        </p:nvSpPr>
        <p:spPr>
          <a:xfrm>
            <a:off x="787225" y="3594725"/>
            <a:ext cx="7668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0000FF"/>
                </a:solidFill>
                <a:latin typeface="Calibri"/>
                <a:ea typeface="Calibri"/>
                <a:cs typeface="Calibri"/>
                <a:sym typeface="Calibri"/>
              </a:rPr>
              <a:t>After studying the chart we can get an insight of some good CPUs like: Ryzen 9 7900X, i5-13600KF, Ryzen 5 7600 and i9-13900KF.</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7"/>
          <p:cNvSpPr txBox="1">
            <a:spLocks noGrp="1"/>
          </p:cNvSpPr>
          <p:nvPr>
            <p:ph type="title" idx="4294967295"/>
          </p:nvPr>
        </p:nvSpPr>
        <p:spPr>
          <a:xfrm>
            <a:off x="453450" y="121775"/>
            <a:ext cx="8237100" cy="57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500" u="sng">
                <a:solidFill>
                  <a:srgbClr val="6D9EEB"/>
                </a:solidFill>
                <a:latin typeface="Calibri"/>
                <a:ea typeface="Calibri"/>
                <a:cs typeface="Calibri"/>
                <a:sym typeface="Calibri"/>
              </a:rPr>
              <a:t>Basic information regarding GPUs</a:t>
            </a:r>
            <a:endParaRPr sz="2800" u="sng">
              <a:solidFill>
                <a:srgbClr val="6D9EEB"/>
              </a:solidFill>
              <a:latin typeface="Calibri"/>
              <a:ea typeface="Calibri"/>
              <a:cs typeface="Calibri"/>
              <a:sym typeface="Calibri"/>
            </a:endParaRPr>
          </a:p>
        </p:txBody>
      </p:sp>
      <p:sp>
        <p:nvSpPr>
          <p:cNvPr id="311" name="Google Shape;311;p17"/>
          <p:cNvSpPr txBox="1"/>
          <p:nvPr/>
        </p:nvSpPr>
        <p:spPr>
          <a:xfrm>
            <a:off x="453450" y="1260625"/>
            <a:ext cx="82371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dirty="0">
                <a:latin typeface="Calibri"/>
                <a:ea typeface="Calibri"/>
                <a:cs typeface="Calibri"/>
                <a:sym typeface="Calibri"/>
              </a:rPr>
              <a:t>Discrete GPUs have their own </a:t>
            </a:r>
            <a:r>
              <a:rPr lang="en" b="1" dirty="0">
                <a:latin typeface="Calibri"/>
                <a:ea typeface="Calibri"/>
                <a:cs typeface="Calibri"/>
                <a:sym typeface="Calibri"/>
              </a:rPr>
              <a:t>microprocessor chip</a:t>
            </a:r>
            <a:r>
              <a:rPr lang="en" dirty="0">
                <a:latin typeface="Calibri"/>
                <a:ea typeface="Calibri"/>
                <a:cs typeface="Calibri"/>
                <a:sym typeface="Calibri"/>
              </a:rPr>
              <a:t> and set of </a:t>
            </a:r>
            <a:r>
              <a:rPr lang="en" b="1" dirty="0">
                <a:latin typeface="Calibri"/>
                <a:ea typeface="Calibri"/>
                <a:cs typeface="Calibri"/>
                <a:sym typeface="Calibri"/>
              </a:rPr>
              <a:t>VRAMs</a:t>
            </a:r>
            <a:r>
              <a:rPr lang="en" dirty="0">
                <a:latin typeface="Calibri"/>
                <a:ea typeface="Calibri"/>
                <a:cs typeface="Calibri"/>
                <a:sym typeface="Calibri"/>
              </a:rPr>
              <a:t>(Video memory) which independently processes and render graphics mostly without taking help of CPU and RAM.</a:t>
            </a:r>
            <a:endParaRPr dirty="0">
              <a:latin typeface="Calibri"/>
              <a:ea typeface="Calibri"/>
              <a:cs typeface="Calibri"/>
              <a:sym typeface="Calibri"/>
            </a:endParaRPr>
          </a:p>
        </p:txBody>
      </p:sp>
      <p:sp>
        <p:nvSpPr>
          <p:cNvPr id="312" name="Google Shape;312;p17"/>
          <p:cNvSpPr txBox="1"/>
          <p:nvPr/>
        </p:nvSpPr>
        <p:spPr>
          <a:xfrm>
            <a:off x="453450" y="2023888"/>
            <a:ext cx="82371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So, when it comes for Gaming PC, GPUs are must have. Due to providing a massive boost in performance.</a:t>
            </a:r>
            <a:endParaRPr>
              <a:latin typeface="Calibri"/>
              <a:ea typeface="Calibri"/>
              <a:cs typeface="Calibri"/>
              <a:sym typeface="Calibri"/>
            </a:endParaRPr>
          </a:p>
        </p:txBody>
      </p:sp>
      <p:sp>
        <p:nvSpPr>
          <p:cNvPr id="313" name="Google Shape;313;p17"/>
          <p:cNvSpPr txBox="1"/>
          <p:nvPr/>
        </p:nvSpPr>
        <p:spPr>
          <a:xfrm>
            <a:off x="453450" y="2571750"/>
            <a:ext cx="82371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But there are some GPUs which are different from others. Most GPUs use </a:t>
            </a:r>
            <a:r>
              <a:rPr lang="en" b="1">
                <a:latin typeface="Calibri"/>
                <a:ea typeface="Calibri"/>
                <a:cs typeface="Calibri"/>
                <a:sym typeface="Calibri"/>
              </a:rPr>
              <a:t>faster VRAM</a:t>
            </a:r>
            <a:r>
              <a:rPr lang="en">
                <a:latin typeface="Calibri"/>
                <a:ea typeface="Calibri"/>
                <a:cs typeface="Calibri"/>
                <a:sym typeface="Calibri"/>
              </a:rPr>
              <a:t> to render graphics quickly with super low latency &amp; provide a smoother experience. On the other hand, there are some GPUs which have </a:t>
            </a:r>
            <a:r>
              <a:rPr lang="en" b="1">
                <a:latin typeface="Calibri"/>
                <a:ea typeface="Calibri"/>
                <a:cs typeface="Calibri"/>
                <a:sym typeface="Calibri"/>
              </a:rPr>
              <a:t>Better/powerful  Microprocessor chip</a:t>
            </a:r>
            <a:r>
              <a:rPr lang="en">
                <a:latin typeface="Calibri"/>
                <a:ea typeface="Calibri"/>
                <a:cs typeface="Calibri"/>
                <a:sym typeface="Calibri"/>
              </a:rPr>
              <a:t> but </a:t>
            </a:r>
            <a:r>
              <a:rPr lang="en" b="1">
                <a:latin typeface="Calibri"/>
                <a:ea typeface="Calibri"/>
                <a:cs typeface="Calibri"/>
                <a:sym typeface="Calibri"/>
              </a:rPr>
              <a:t>slower VRAM</a:t>
            </a:r>
            <a:r>
              <a:rPr lang="en">
                <a:latin typeface="Calibri"/>
                <a:ea typeface="Calibri"/>
                <a:cs typeface="Calibri"/>
                <a:sym typeface="Calibri"/>
              </a:rPr>
              <a:t>.These GPUs are used in extreme platforms for crypto mining, streaming, server-type workstations.</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8"/>
          <p:cNvSpPr txBox="1"/>
          <p:nvPr/>
        </p:nvSpPr>
        <p:spPr>
          <a:xfrm>
            <a:off x="516750" y="229600"/>
            <a:ext cx="81105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u="sng">
                <a:solidFill>
                  <a:srgbClr val="4A86E8"/>
                </a:solidFill>
                <a:latin typeface="Calibri"/>
                <a:ea typeface="Calibri"/>
                <a:cs typeface="Calibri"/>
                <a:sym typeface="Calibri"/>
              </a:rPr>
              <a:t>G3D-mark, Gaming score and Price of latest GPUs</a:t>
            </a:r>
            <a:endParaRPr>
              <a:latin typeface="Nunito"/>
              <a:ea typeface="Nunito"/>
              <a:cs typeface="Nunito"/>
              <a:sym typeface="Nunito"/>
            </a:endParaRPr>
          </a:p>
        </p:txBody>
      </p:sp>
      <p:sp>
        <p:nvSpPr>
          <p:cNvPr id="319" name="Google Shape;319;p18"/>
          <p:cNvSpPr txBox="1"/>
          <p:nvPr/>
        </p:nvSpPr>
        <p:spPr>
          <a:xfrm>
            <a:off x="516750" y="1110000"/>
            <a:ext cx="405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20" name="Google Shape;320;p18"/>
          <p:cNvSpPr txBox="1"/>
          <p:nvPr/>
        </p:nvSpPr>
        <p:spPr>
          <a:xfrm>
            <a:off x="516750" y="926425"/>
            <a:ext cx="4618200" cy="2134800"/>
          </a:xfrm>
          <a:prstGeom prst="rect">
            <a:avLst/>
          </a:prstGeom>
          <a:noFill/>
          <a:ln>
            <a:noFill/>
          </a:ln>
        </p:spPr>
        <p:txBody>
          <a:bodyPr spcFirstLastPara="1" wrap="square" lIns="91425" tIns="91425" rIns="91425" bIns="91425" anchor="t" anchorCtr="0">
            <a:spAutoFit/>
          </a:bodyPr>
          <a:lstStyle/>
          <a:p>
            <a:pPr marL="285750" lvl="0" indent="-317500" algn="l" rtl="0">
              <a:lnSpc>
                <a:spcPct val="115000"/>
              </a:lnSpc>
              <a:spcBef>
                <a:spcPts val="0"/>
              </a:spcBef>
              <a:spcAft>
                <a:spcPts val="0"/>
              </a:spcAft>
              <a:buSzPts val="1400"/>
              <a:buFont typeface="Calibri"/>
              <a:buChar char="❖"/>
            </a:pPr>
            <a:r>
              <a:rPr lang="en">
                <a:latin typeface="Calibri"/>
                <a:ea typeface="Calibri"/>
                <a:cs typeface="Calibri"/>
                <a:sym typeface="Calibri"/>
              </a:rPr>
              <a:t>The </a:t>
            </a:r>
            <a:r>
              <a:rPr lang="en" b="1">
                <a:solidFill>
                  <a:srgbClr val="38761D"/>
                </a:solidFill>
                <a:latin typeface="Calibri"/>
                <a:ea typeface="Calibri"/>
                <a:cs typeface="Calibri"/>
                <a:sym typeface="Calibri"/>
              </a:rPr>
              <a:t>G3DMark</a:t>
            </a:r>
            <a:r>
              <a:rPr lang="en">
                <a:solidFill>
                  <a:srgbClr val="202124"/>
                </a:solidFill>
                <a:highlight>
                  <a:schemeClr val="lt1"/>
                </a:highlight>
                <a:latin typeface="Calibri"/>
                <a:ea typeface="Calibri"/>
                <a:cs typeface="Calibri"/>
                <a:sym typeface="Calibri"/>
              </a:rPr>
              <a:t> represents a summary of the test suite. These mark values only appear if all the tests in a particular suite have been run.</a:t>
            </a:r>
            <a:endParaRPr>
              <a:latin typeface="Calibri"/>
              <a:ea typeface="Calibri"/>
              <a:cs typeface="Calibri"/>
              <a:sym typeface="Calibri"/>
            </a:endParaRPr>
          </a:p>
          <a:p>
            <a:pPr marL="285750" lvl="0" indent="-317500" algn="l" rtl="0">
              <a:lnSpc>
                <a:spcPct val="115000"/>
              </a:lnSpc>
              <a:spcBef>
                <a:spcPts val="0"/>
              </a:spcBef>
              <a:spcAft>
                <a:spcPts val="0"/>
              </a:spcAft>
              <a:buSzPts val="1400"/>
              <a:buFont typeface="Calibri"/>
              <a:buChar char="❖"/>
            </a:pPr>
            <a:r>
              <a:rPr lang="en" b="1">
                <a:solidFill>
                  <a:srgbClr val="38761D"/>
                </a:solidFill>
                <a:latin typeface="Calibri"/>
                <a:ea typeface="Calibri"/>
                <a:cs typeface="Calibri"/>
                <a:sym typeface="Calibri"/>
              </a:rPr>
              <a:t>G3D/$Price</a:t>
            </a:r>
            <a:r>
              <a:rPr lang="en">
                <a:latin typeface="Calibri"/>
                <a:ea typeface="Calibri"/>
                <a:cs typeface="Calibri"/>
                <a:sym typeface="Calibri"/>
              </a:rPr>
              <a:t> </a:t>
            </a:r>
            <a:r>
              <a:rPr lang="en">
                <a:solidFill>
                  <a:srgbClr val="444444"/>
                </a:solidFill>
                <a:highlight>
                  <a:srgbClr val="F0F6F8"/>
                </a:highlight>
                <a:latin typeface="Calibri"/>
                <a:ea typeface="Calibri"/>
                <a:cs typeface="Calibri"/>
                <a:sym typeface="Calibri"/>
              </a:rPr>
              <a:t>shows the value for money, in terms of the G3DMark per dollar.</a:t>
            </a:r>
            <a:endParaRPr>
              <a:solidFill>
                <a:srgbClr val="444444"/>
              </a:solidFill>
              <a:highlight>
                <a:srgbClr val="F0F6F8"/>
              </a:highlight>
              <a:latin typeface="Calibri"/>
              <a:ea typeface="Calibri"/>
              <a:cs typeface="Calibri"/>
              <a:sym typeface="Calibri"/>
            </a:endParaRPr>
          </a:p>
          <a:p>
            <a:pPr marL="285750" lvl="0" indent="-317500" algn="l" rtl="0">
              <a:lnSpc>
                <a:spcPct val="115000"/>
              </a:lnSpc>
              <a:spcBef>
                <a:spcPts val="0"/>
              </a:spcBef>
              <a:spcAft>
                <a:spcPts val="0"/>
              </a:spcAft>
              <a:buClr>
                <a:srgbClr val="444444"/>
              </a:buClr>
              <a:buSzPts val="1400"/>
              <a:buFont typeface="Calibri"/>
              <a:buChar char="❖"/>
            </a:pPr>
            <a:r>
              <a:rPr lang="en">
                <a:solidFill>
                  <a:srgbClr val="444444"/>
                </a:solidFill>
                <a:highlight>
                  <a:srgbClr val="F0F6F8"/>
                </a:highlight>
                <a:latin typeface="Calibri"/>
                <a:ea typeface="Calibri"/>
                <a:cs typeface="Calibri"/>
                <a:sym typeface="Calibri"/>
              </a:rPr>
              <a:t>Gaming Score denotes the performance with respect to the highest performance a GPU can deliver under ideal condition.</a:t>
            </a:r>
            <a:endParaRPr>
              <a:solidFill>
                <a:srgbClr val="444444"/>
              </a:solidFill>
              <a:highlight>
                <a:srgbClr val="F0F6F8"/>
              </a:highlight>
              <a:latin typeface="Calibri"/>
              <a:ea typeface="Calibri"/>
              <a:cs typeface="Calibri"/>
              <a:sym typeface="Calibri"/>
            </a:endParaRPr>
          </a:p>
        </p:txBody>
      </p:sp>
      <p:sp>
        <p:nvSpPr>
          <p:cNvPr id="321" name="Google Shape;321;p18"/>
          <p:cNvSpPr txBox="1"/>
          <p:nvPr/>
        </p:nvSpPr>
        <p:spPr>
          <a:xfrm>
            <a:off x="516750" y="4689625"/>
            <a:ext cx="44949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Calibri"/>
                <a:ea typeface="Calibri"/>
                <a:cs typeface="Calibri"/>
                <a:sym typeface="Calibri"/>
              </a:rPr>
              <a:t>*The data is taken from https://www.videocardbenchmark.net</a:t>
            </a:r>
            <a:endParaRPr sz="800">
              <a:latin typeface="Calibri"/>
              <a:ea typeface="Calibri"/>
              <a:cs typeface="Calibri"/>
              <a:sym typeface="Calibri"/>
            </a:endParaRPr>
          </a:p>
        </p:txBody>
      </p:sp>
      <p:pic>
        <p:nvPicPr>
          <p:cNvPr id="322" name="Google Shape;322;p18"/>
          <p:cNvPicPr preferRelativeResize="0"/>
          <p:nvPr/>
        </p:nvPicPr>
        <p:blipFill>
          <a:blip r:embed="rId3">
            <a:alphaModFix/>
          </a:blip>
          <a:stretch>
            <a:fillRect/>
          </a:stretch>
        </p:blipFill>
        <p:spPr>
          <a:xfrm>
            <a:off x="5134950" y="926425"/>
            <a:ext cx="3827550" cy="250458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19"/>
          <p:cNvSpPr txBox="1"/>
          <p:nvPr/>
        </p:nvSpPr>
        <p:spPr>
          <a:xfrm>
            <a:off x="474600" y="345425"/>
            <a:ext cx="81948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u="sng" dirty="0">
                <a:solidFill>
                  <a:srgbClr val="6FA8DC"/>
                </a:solidFill>
                <a:latin typeface="Calibri"/>
                <a:ea typeface="Calibri"/>
                <a:cs typeface="Calibri"/>
                <a:sym typeface="Calibri"/>
              </a:rPr>
              <a:t>Choosing the right GPU for your setup</a:t>
            </a:r>
            <a:endParaRPr dirty="0">
              <a:latin typeface="Nunito"/>
              <a:ea typeface="Nunito"/>
              <a:cs typeface="Nunito"/>
              <a:sym typeface="Nunito"/>
            </a:endParaRPr>
          </a:p>
        </p:txBody>
      </p:sp>
      <p:pic>
        <p:nvPicPr>
          <p:cNvPr id="328" name="Google Shape;328;p19"/>
          <p:cNvPicPr preferRelativeResize="0"/>
          <p:nvPr/>
        </p:nvPicPr>
        <p:blipFill>
          <a:blip r:embed="rId3">
            <a:alphaModFix/>
          </a:blip>
          <a:stretch>
            <a:fillRect/>
          </a:stretch>
        </p:blipFill>
        <p:spPr>
          <a:xfrm>
            <a:off x="5173675" y="914825"/>
            <a:ext cx="3742726" cy="2245625"/>
          </a:xfrm>
          <a:prstGeom prst="rect">
            <a:avLst/>
          </a:prstGeom>
          <a:noFill/>
          <a:ln>
            <a:noFill/>
          </a:ln>
        </p:spPr>
      </p:pic>
      <p:sp>
        <p:nvSpPr>
          <p:cNvPr id="329" name="Google Shape;329;p19"/>
          <p:cNvSpPr txBox="1"/>
          <p:nvPr/>
        </p:nvSpPr>
        <p:spPr>
          <a:xfrm>
            <a:off x="474600" y="1191100"/>
            <a:ext cx="4097400" cy="276995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Calibri"/>
                <a:ea typeface="Calibri"/>
                <a:cs typeface="Calibri"/>
                <a:sym typeface="Calibri"/>
              </a:rPr>
              <a:t>With the help of this chart we can understand that:</a:t>
            </a:r>
            <a:endParaRPr b="1" dirty="0">
              <a:latin typeface="Calibri"/>
              <a:ea typeface="Calibri"/>
              <a:cs typeface="Calibri"/>
              <a:sym typeface="Calibri"/>
            </a:endParaRPr>
          </a:p>
          <a:p>
            <a:pPr marL="342900" lvl="0" indent="-317500" algn="l" rtl="0">
              <a:spcBef>
                <a:spcPts val="0"/>
              </a:spcBef>
              <a:spcAft>
                <a:spcPts val="0"/>
              </a:spcAft>
              <a:buSzPts val="1400"/>
              <a:buFont typeface="Calibri"/>
              <a:buChar char="●"/>
            </a:pPr>
            <a:r>
              <a:rPr lang="en" dirty="0">
                <a:latin typeface="Calibri"/>
                <a:ea typeface="Calibri"/>
                <a:cs typeface="Calibri"/>
                <a:sym typeface="Calibri"/>
              </a:rPr>
              <a:t>We should focus on GPUs that have high</a:t>
            </a:r>
            <a:r>
              <a:rPr lang="en" b="1" dirty="0">
                <a:solidFill>
                  <a:srgbClr val="FF9900"/>
                </a:solidFill>
                <a:latin typeface="Calibri"/>
                <a:ea typeface="Calibri"/>
                <a:cs typeface="Calibri"/>
                <a:sym typeface="Calibri"/>
              </a:rPr>
              <a:t> gaming score</a:t>
            </a:r>
            <a:r>
              <a:rPr lang="en" dirty="0">
                <a:latin typeface="Calibri"/>
                <a:ea typeface="Calibri"/>
                <a:cs typeface="Calibri"/>
                <a:sym typeface="Calibri"/>
              </a:rPr>
              <a:t> along with high </a:t>
            </a:r>
            <a:r>
              <a:rPr lang="en" b="1" dirty="0">
                <a:solidFill>
                  <a:srgbClr val="FF9900"/>
                </a:solidFill>
                <a:latin typeface="Calibri"/>
                <a:ea typeface="Calibri"/>
                <a:cs typeface="Calibri"/>
                <a:sym typeface="Calibri"/>
              </a:rPr>
              <a:t>G3D/$price</a:t>
            </a:r>
            <a:r>
              <a:rPr lang="en" dirty="0">
                <a:latin typeface="Calibri"/>
                <a:ea typeface="Calibri"/>
                <a:cs typeface="Calibri"/>
                <a:sym typeface="Calibri"/>
              </a:rPr>
              <a:t> which ensures that you can get the best GPU for your money.</a:t>
            </a:r>
            <a:endParaRPr dirty="0">
              <a:latin typeface="Calibri"/>
              <a:ea typeface="Calibri"/>
              <a:cs typeface="Calibri"/>
              <a:sym typeface="Calibri"/>
            </a:endParaRPr>
          </a:p>
          <a:p>
            <a:pPr marL="457200" lvl="0" indent="0" algn="l" rtl="0">
              <a:spcBef>
                <a:spcPts val="0"/>
              </a:spcBef>
              <a:spcAft>
                <a:spcPts val="0"/>
              </a:spcAft>
              <a:buNone/>
            </a:pPr>
            <a:endParaRPr dirty="0">
              <a:latin typeface="Calibri"/>
              <a:ea typeface="Calibri"/>
              <a:cs typeface="Calibri"/>
              <a:sym typeface="Calibri"/>
            </a:endParaRPr>
          </a:p>
          <a:p>
            <a:pPr marL="342900" lvl="0" indent="-317500" algn="l" rtl="0">
              <a:spcBef>
                <a:spcPts val="0"/>
              </a:spcBef>
              <a:spcAft>
                <a:spcPts val="0"/>
              </a:spcAft>
              <a:buSzPts val="1400"/>
              <a:buFont typeface="Calibri"/>
              <a:buChar char="●"/>
            </a:pPr>
            <a:r>
              <a:rPr lang="en" dirty="0">
                <a:latin typeface="Calibri"/>
                <a:ea typeface="Calibri"/>
                <a:cs typeface="Calibri"/>
                <a:sym typeface="Calibri"/>
              </a:rPr>
              <a:t>We can see that </a:t>
            </a:r>
            <a:r>
              <a:rPr lang="en" b="1" dirty="0">
                <a:latin typeface="Calibri"/>
                <a:ea typeface="Calibri"/>
                <a:cs typeface="Calibri"/>
                <a:sym typeface="Calibri"/>
              </a:rPr>
              <a:t>Geforce RTX 4090</a:t>
            </a:r>
            <a:r>
              <a:rPr lang="en" dirty="0">
                <a:latin typeface="Calibri"/>
                <a:ea typeface="Calibri"/>
                <a:cs typeface="Calibri"/>
                <a:sym typeface="Calibri"/>
              </a:rPr>
              <a:t> has the </a:t>
            </a:r>
            <a:r>
              <a:rPr lang="en" b="1" dirty="0">
                <a:latin typeface="Calibri"/>
                <a:ea typeface="Calibri"/>
                <a:cs typeface="Calibri"/>
                <a:sym typeface="Calibri"/>
              </a:rPr>
              <a:t>highest gaming score</a:t>
            </a:r>
            <a:r>
              <a:rPr lang="en" dirty="0">
                <a:latin typeface="Calibri"/>
                <a:ea typeface="Calibri"/>
                <a:cs typeface="Calibri"/>
                <a:sym typeface="Calibri"/>
              </a:rPr>
              <a:t> but a </a:t>
            </a:r>
            <a:r>
              <a:rPr lang="en" b="1" dirty="0">
                <a:latin typeface="Calibri"/>
                <a:ea typeface="Calibri"/>
                <a:cs typeface="Calibri"/>
                <a:sym typeface="Calibri"/>
              </a:rPr>
              <a:t>kind of low </a:t>
            </a:r>
            <a:r>
              <a:rPr lang="en" b="1" dirty="0">
                <a:solidFill>
                  <a:schemeClr val="dk2"/>
                </a:solidFill>
                <a:latin typeface="Calibri"/>
                <a:ea typeface="Calibri"/>
                <a:cs typeface="Calibri"/>
                <a:sym typeface="Calibri"/>
              </a:rPr>
              <a:t>G3D/$price</a:t>
            </a:r>
            <a:r>
              <a:rPr lang="en" dirty="0">
                <a:solidFill>
                  <a:schemeClr val="dk2"/>
                </a:solidFill>
                <a:latin typeface="Calibri"/>
                <a:ea typeface="Calibri"/>
                <a:cs typeface="Calibri"/>
                <a:sym typeface="Calibri"/>
              </a:rPr>
              <a:t>. So, it won’t be an efficient choice.</a:t>
            </a:r>
          </a:p>
          <a:p>
            <a:pPr marL="25400" lvl="0" algn="l" rtl="0">
              <a:spcBef>
                <a:spcPts val="0"/>
              </a:spcBef>
              <a:spcAft>
                <a:spcPts val="0"/>
              </a:spcAft>
              <a:buSzPts val="1400"/>
            </a:pPr>
            <a:endParaRPr dirty="0">
              <a:solidFill>
                <a:schemeClr val="dk2"/>
              </a:solidFill>
              <a:latin typeface="Calibri"/>
              <a:ea typeface="Calibri"/>
              <a:cs typeface="Calibri"/>
              <a:sym typeface="Calibri"/>
            </a:endParaRPr>
          </a:p>
          <a:p>
            <a:pPr marL="342900" lvl="0" indent="-317500" algn="l" rtl="0">
              <a:spcBef>
                <a:spcPts val="0"/>
              </a:spcBef>
              <a:spcAft>
                <a:spcPts val="0"/>
              </a:spcAft>
              <a:buClr>
                <a:schemeClr val="dk2"/>
              </a:buClr>
              <a:buSzPts val="1400"/>
              <a:buFont typeface="Calibri"/>
              <a:buChar char="●"/>
            </a:pPr>
            <a:r>
              <a:rPr lang="en" dirty="0">
                <a:solidFill>
                  <a:schemeClr val="dk2"/>
                </a:solidFill>
                <a:latin typeface="Calibri"/>
                <a:ea typeface="Calibri"/>
                <a:cs typeface="Calibri"/>
                <a:sym typeface="Calibri"/>
              </a:rPr>
              <a:t>Also, we can see that </a:t>
            </a:r>
            <a:r>
              <a:rPr lang="en" b="1" dirty="0">
                <a:solidFill>
                  <a:schemeClr val="dk2"/>
                </a:solidFill>
                <a:latin typeface="Calibri"/>
                <a:ea typeface="Calibri"/>
                <a:cs typeface="Calibri"/>
                <a:sym typeface="Calibri"/>
              </a:rPr>
              <a:t>RX 6750XT</a:t>
            </a:r>
            <a:r>
              <a:rPr lang="en" dirty="0">
                <a:solidFill>
                  <a:schemeClr val="dk2"/>
                </a:solidFill>
                <a:latin typeface="Calibri"/>
                <a:ea typeface="Calibri"/>
                <a:cs typeface="Calibri"/>
                <a:sym typeface="Calibri"/>
              </a:rPr>
              <a:t> has the </a:t>
            </a:r>
            <a:r>
              <a:rPr lang="en" b="1" dirty="0">
                <a:solidFill>
                  <a:schemeClr val="dk2"/>
                </a:solidFill>
                <a:latin typeface="Calibri"/>
                <a:ea typeface="Calibri"/>
                <a:cs typeface="Calibri"/>
                <a:sym typeface="Calibri"/>
              </a:rPr>
              <a:t>highest G3D/$price</a:t>
            </a:r>
            <a:r>
              <a:rPr lang="en" dirty="0">
                <a:solidFill>
                  <a:schemeClr val="dk2"/>
                </a:solidFill>
                <a:latin typeface="Calibri"/>
                <a:ea typeface="Calibri"/>
                <a:cs typeface="Calibri"/>
                <a:sym typeface="Calibri"/>
              </a:rPr>
              <a:t> but a </a:t>
            </a:r>
            <a:r>
              <a:rPr lang="en" b="1" dirty="0">
                <a:solidFill>
                  <a:schemeClr val="dk2"/>
                </a:solidFill>
                <a:latin typeface="Calibri"/>
                <a:ea typeface="Calibri"/>
                <a:cs typeface="Calibri"/>
                <a:sym typeface="Calibri"/>
              </a:rPr>
              <a:t>respectively low gaming score</a:t>
            </a:r>
            <a:r>
              <a:rPr lang="en" dirty="0">
                <a:solidFill>
                  <a:schemeClr val="dk2"/>
                </a:solidFill>
                <a:latin typeface="Calibri"/>
                <a:ea typeface="Calibri"/>
                <a:cs typeface="Calibri"/>
                <a:sym typeface="Calibri"/>
              </a:rPr>
              <a:t>.</a:t>
            </a:r>
            <a:endParaRPr dirty="0">
              <a:solidFill>
                <a:schemeClr val="dk2"/>
              </a:solidFill>
              <a:latin typeface="Calibri"/>
              <a:ea typeface="Calibri"/>
              <a:cs typeface="Calibri"/>
              <a:sym typeface="Calibri"/>
            </a:endParaRPr>
          </a:p>
          <a:p>
            <a:pPr marL="457200" lvl="0" indent="0" algn="l" rtl="0">
              <a:spcBef>
                <a:spcPts val="0"/>
              </a:spcBef>
              <a:spcAft>
                <a:spcPts val="0"/>
              </a:spcAft>
              <a:buNone/>
            </a:pPr>
            <a:endParaRPr dirty="0">
              <a:solidFill>
                <a:schemeClr val="dk2"/>
              </a:solidFill>
              <a:latin typeface="Calibri"/>
              <a:ea typeface="Calibri"/>
              <a:cs typeface="Calibri"/>
              <a:sym typeface="Calibri"/>
            </a:endParaRPr>
          </a:p>
        </p:txBody>
      </p:sp>
      <p:sp>
        <p:nvSpPr>
          <p:cNvPr id="330" name="Google Shape;330;p19"/>
          <p:cNvSpPr txBox="1"/>
          <p:nvPr/>
        </p:nvSpPr>
        <p:spPr>
          <a:xfrm>
            <a:off x="474600" y="3653259"/>
            <a:ext cx="8194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rgbClr val="0000FF"/>
                </a:solidFill>
                <a:latin typeface="Calibri"/>
                <a:ea typeface="Calibri"/>
                <a:cs typeface="Calibri"/>
                <a:sym typeface="Calibri"/>
              </a:rPr>
              <a:t>After studying the chart we can get an insight of some good GPUs like: GeForce RTX 4070 Ti, RX 6950 XT, GeForce RTX 3070 Ti, RX 6800 XT.</a:t>
            </a:r>
            <a:endParaRPr dirty="0">
              <a:latin typeface="Nunito"/>
              <a:ea typeface="Nunito"/>
              <a:cs typeface="Nunito"/>
              <a:sym typeface="Nunito"/>
            </a:endParaRPr>
          </a:p>
        </p:txBody>
      </p:sp>
      <p:sp>
        <p:nvSpPr>
          <p:cNvPr id="331" name="Google Shape;331;p19"/>
          <p:cNvSpPr txBox="1"/>
          <p:nvPr/>
        </p:nvSpPr>
        <p:spPr>
          <a:xfrm>
            <a:off x="474600" y="4632900"/>
            <a:ext cx="53451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Calibri"/>
                <a:ea typeface="Calibri"/>
                <a:cs typeface="Calibri"/>
                <a:sym typeface="Calibri"/>
              </a:rPr>
              <a:t>*The latest prices are gathered from  https://www.amazon.com</a:t>
            </a:r>
            <a:endParaRPr sz="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0"/>
          <p:cNvSpPr txBox="1"/>
          <p:nvPr/>
        </p:nvSpPr>
        <p:spPr>
          <a:xfrm>
            <a:off x="533175" y="104275"/>
            <a:ext cx="82398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u="sng">
                <a:solidFill>
                  <a:srgbClr val="6FA8DC"/>
                </a:solidFill>
                <a:latin typeface="Calibri"/>
                <a:ea typeface="Calibri"/>
                <a:cs typeface="Calibri"/>
                <a:sym typeface="Calibri"/>
              </a:rPr>
              <a:t>Conclusion</a:t>
            </a:r>
            <a:endParaRPr sz="2500" b="1" u="sng">
              <a:solidFill>
                <a:srgbClr val="6FA8DC"/>
              </a:solidFill>
              <a:latin typeface="Calibri"/>
              <a:ea typeface="Calibri"/>
              <a:cs typeface="Calibri"/>
              <a:sym typeface="Calibri"/>
            </a:endParaRPr>
          </a:p>
        </p:txBody>
      </p:sp>
      <p:sp>
        <p:nvSpPr>
          <p:cNvPr id="337" name="Google Shape;337;p20"/>
          <p:cNvSpPr txBox="1"/>
          <p:nvPr/>
        </p:nvSpPr>
        <p:spPr>
          <a:xfrm>
            <a:off x="533175" y="1040500"/>
            <a:ext cx="8239800" cy="255451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Calibri"/>
                <a:ea typeface="Calibri"/>
                <a:cs typeface="Calibri"/>
                <a:sym typeface="Calibri"/>
              </a:rPr>
              <a:t>In conclusion, we can say that analytics gives us insights and helps to make better choices. </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a:p>
            <a:pPr marL="457200" lvl="0" indent="-317500" algn="l" rtl="0">
              <a:spcBef>
                <a:spcPts val="0"/>
              </a:spcBef>
              <a:spcAft>
                <a:spcPts val="0"/>
              </a:spcAft>
              <a:buClr>
                <a:srgbClr val="741B47"/>
              </a:buClr>
              <a:buSzPts val="1400"/>
              <a:buFont typeface="Calibri"/>
              <a:buChar char="●"/>
            </a:pPr>
            <a:r>
              <a:rPr lang="en" dirty="0">
                <a:solidFill>
                  <a:srgbClr val="741B47"/>
                </a:solidFill>
                <a:latin typeface="Calibri"/>
                <a:ea typeface="Calibri"/>
                <a:cs typeface="Calibri"/>
                <a:sym typeface="Calibri"/>
              </a:rPr>
              <a:t>Although CPUs and GPUs are main components for pc building, there are also other necessary peripherals such as: motherboard, RAM, power supply, coolers, fans, monitor, keyboard and mouse.</a:t>
            </a:r>
            <a:endParaRPr dirty="0">
              <a:solidFill>
                <a:srgbClr val="741B47"/>
              </a:solidFill>
              <a:latin typeface="Calibri"/>
              <a:ea typeface="Calibri"/>
              <a:cs typeface="Calibri"/>
              <a:sym typeface="Calibri"/>
            </a:endParaRPr>
          </a:p>
          <a:p>
            <a:pPr marL="457200" lvl="0" indent="0" algn="l" rtl="0">
              <a:spcBef>
                <a:spcPts val="0"/>
              </a:spcBef>
              <a:spcAft>
                <a:spcPts val="0"/>
              </a:spcAft>
              <a:buNone/>
            </a:pPr>
            <a:endParaRPr dirty="0">
              <a:latin typeface="Calibri"/>
              <a:ea typeface="Calibri"/>
              <a:cs typeface="Calibri"/>
              <a:sym typeface="Calibri"/>
            </a:endParaRPr>
          </a:p>
          <a:p>
            <a:pPr marL="457200" lvl="0" indent="-317500" algn="l" rtl="0">
              <a:spcBef>
                <a:spcPts val="0"/>
              </a:spcBef>
              <a:spcAft>
                <a:spcPts val="0"/>
              </a:spcAft>
              <a:buClr>
                <a:srgbClr val="1C4587"/>
              </a:buClr>
              <a:buSzPts val="1400"/>
              <a:buFont typeface="Calibri"/>
              <a:buChar char="●"/>
            </a:pPr>
            <a:r>
              <a:rPr lang="en" dirty="0">
                <a:solidFill>
                  <a:srgbClr val="1C4587"/>
                </a:solidFill>
                <a:latin typeface="Calibri"/>
                <a:ea typeface="Calibri"/>
                <a:cs typeface="Calibri"/>
                <a:sym typeface="Calibri"/>
              </a:rPr>
              <a:t>If we efficiently spend our money, we can build a well-balanced gaming pc. Maybe with some cool RGB and a curved OLED. Which is better in my opinion than going all out on CPU &amp; GPU and then build your own DIY case with cardboards.</a:t>
            </a:r>
            <a:endParaRPr dirty="0">
              <a:solidFill>
                <a:srgbClr val="1C4587"/>
              </a:solidFill>
              <a:latin typeface="Calibri"/>
              <a:ea typeface="Calibri"/>
              <a:cs typeface="Calibri"/>
              <a:sym typeface="Calibri"/>
            </a:endParaRPr>
          </a:p>
          <a:p>
            <a:pPr marL="457200" lvl="0" indent="0" algn="l" rtl="0">
              <a:spcBef>
                <a:spcPts val="0"/>
              </a:spcBef>
              <a:spcAft>
                <a:spcPts val="0"/>
              </a:spcAft>
              <a:buNone/>
            </a:pPr>
            <a:endParaRPr dirty="0">
              <a:latin typeface="Calibri"/>
              <a:ea typeface="Calibri"/>
              <a:cs typeface="Calibri"/>
              <a:sym typeface="Calibri"/>
            </a:endParaRPr>
          </a:p>
          <a:p>
            <a:pPr marL="457200" lvl="0" indent="-317500" algn="l" rtl="0">
              <a:spcBef>
                <a:spcPts val="0"/>
              </a:spcBef>
              <a:spcAft>
                <a:spcPts val="0"/>
              </a:spcAft>
              <a:buClr>
                <a:srgbClr val="274E13"/>
              </a:buClr>
              <a:buSzPts val="1400"/>
              <a:buFont typeface="Calibri"/>
              <a:buChar char="●"/>
            </a:pPr>
            <a:r>
              <a:rPr lang="en" dirty="0">
                <a:solidFill>
                  <a:srgbClr val="274E13"/>
                </a:solidFill>
                <a:latin typeface="Calibri"/>
                <a:ea typeface="Calibri"/>
                <a:cs typeface="Calibri"/>
                <a:sym typeface="Calibri"/>
              </a:rPr>
              <a:t>Most important part to throw attention is that Intel CPUs tend to go well with Nvidia GPUs and Ryzen with Radeon. So, make sure to choose the right combo.</a:t>
            </a:r>
            <a:endParaRPr dirty="0">
              <a:solidFill>
                <a:srgbClr val="274E13"/>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1"/>
          <p:cNvSpPr txBox="1">
            <a:spLocks noGrp="1"/>
          </p:cNvSpPr>
          <p:nvPr>
            <p:ph type="title"/>
          </p:nvPr>
        </p:nvSpPr>
        <p:spPr>
          <a:xfrm>
            <a:off x="1507050" y="994175"/>
            <a:ext cx="6129900" cy="3521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4500">
                <a:latin typeface="Calibri"/>
                <a:ea typeface="Calibri"/>
                <a:cs typeface="Calibri"/>
                <a:sym typeface="Calibri"/>
              </a:rPr>
              <a:t>Thank You</a:t>
            </a:r>
            <a:endParaRPr sz="45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899</Words>
  <Application>Microsoft Office PowerPoint</Application>
  <PresentationFormat>On-screen Show (16:9)</PresentationFormat>
  <Paragraphs>52</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Maven Pro</vt:lpstr>
      <vt:lpstr>Calibri</vt:lpstr>
      <vt:lpstr>Arial</vt:lpstr>
      <vt:lpstr>Nunito</vt:lpstr>
      <vt:lpstr>Momentum</vt:lpstr>
      <vt:lpstr>Gaming CPUs &amp; GPUs</vt:lpstr>
      <vt:lpstr>Basic information regarding CPUs</vt:lpstr>
      <vt:lpstr>PowerPoint Presentation</vt:lpstr>
      <vt:lpstr>PowerPoint Presentation</vt:lpstr>
      <vt:lpstr>Basic information regarding GPUs</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Gaming CPUs &amp; GPUs</dc:title>
  <cp:lastModifiedBy>Rohit</cp:lastModifiedBy>
  <cp:revision>5</cp:revision>
  <dcterms:modified xsi:type="dcterms:W3CDTF">2023-02-08T18:00:28Z</dcterms:modified>
</cp:coreProperties>
</file>