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09e188e62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209e188e62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09e188e62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209e188e62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09e188e62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209e188e62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9e188e62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209e188e62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09e188e62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209e188e62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09e188e626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209e188e62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09e188e626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209e188e62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09e188e626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209e188e62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a205ab14f_0_9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22a205ab14f_0_9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09e188e6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209e188e6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09e188e62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209e188e62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09e188e62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209e188e62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09e188e62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209e188e62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09e188e62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209e188e62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09e188e62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209e188e62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09e188e62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209e188e62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1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5065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98100" y="2139250"/>
            <a:ext cx="41367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Calibri"/>
                <a:ea typeface="Calibri"/>
                <a:cs typeface="Calibri"/>
                <a:sym typeface="Calibri"/>
              </a:rPr>
              <a:t>IMDB Movie Analysis</a:t>
            </a:r>
            <a:endParaRPr sz="3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98094" y="2978050"/>
            <a:ext cx="41367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By Rohit Paul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1800" y="2978050"/>
            <a:ext cx="3899825" cy="204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1102025" y="106950"/>
            <a:ext cx="75057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2500" u="sng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IMDB Top 250 list</a:t>
            </a:r>
            <a:endParaRPr b="1" sz="2500" u="sng">
              <a:solidFill>
                <a:srgbClr val="741B4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125" y="754112"/>
            <a:ext cx="1808500" cy="413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9450" y="754088"/>
            <a:ext cx="2343150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1102025" y="106950"/>
            <a:ext cx="75057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2500" u="sng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IMDB Top Foreign language film</a:t>
            </a:r>
            <a:endParaRPr b="1" sz="2500" u="sng">
              <a:solidFill>
                <a:srgbClr val="741B4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2025" y="1750550"/>
            <a:ext cx="2994700" cy="164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/>
          <p:cNvSpPr txBox="1"/>
          <p:nvPr/>
        </p:nvSpPr>
        <p:spPr>
          <a:xfrm>
            <a:off x="4318975" y="1696475"/>
            <a:ext cx="4035000" cy="16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28575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These are the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 top foreign language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film within top 250 IMDB movies.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1102025" y="106950"/>
            <a:ext cx="75057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2500" u="sng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Best Directors</a:t>
            </a:r>
            <a:endParaRPr b="1" sz="2500" u="sng">
              <a:solidFill>
                <a:srgbClr val="741B4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819150" y="1244900"/>
            <a:ext cx="75057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To find the best director Pivot table is created </a:t>
            </a:r>
            <a:r>
              <a:rPr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mean of every director is calculated based on</a:t>
            </a:r>
            <a:r>
              <a:rPr b="1"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imdb_score</a:t>
            </a:r>
            <a:r>
              <a:rPr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Then the name of top 10 Directors are collected with</a:t>
            </a:r>
            <a:r>
              <a:rPr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highest mean of imdb_score</a:t>
            </a:r>
            <a:r>
              <a:rPr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2013" y="2291350"/>
            <a:ext cx="2466975" cy="20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7975" y="2366675"/>
            <a:ext cx="3832175" cy="207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1102025" y="106950"/>
            <a:ext cx="75057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2500" u="sng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Popular </a:t>
            </a:r>
            <a:r>
              <a:rPr b="1" lang="en" sz="2500" u="sng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genres</a:t>
            </a:r>
            <a:endParaRPr b="1" sz="2500" u="sng">
              <a:solidFill>
                <a:srgbClr val="741B4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819150" y="1244900"/>
            <a:ext cx="7505700" cy="3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The popular </a:t>
            </a:r>
            <a:r>
              <a:rPr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genres</a:t>
            </a:r>
            <a:r>
              <a:rPr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could be found by selecting the </a:t>
            </a:r>
            <a:r>
              <a:rPr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genre</a:t>
            </a:r>
            <a:r>
              <a:rPr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column &amp; using “|” as </a:t>
            </a:r>
            <a:r>
              <a:rPr b="1"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delimiter</a:t>
            </a:r>
            <a:r>
              <a:rPr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genres</a:t>
            </a:r>
            <a:r>
              <a:rPr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are </a:t>
            </a:r>
            <a:r>
              <a:rPr b="1"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separated</a:t>
            </a:r>
            <a:r>
              <a:rPr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&amp; by using </a:t>
            </a:r>
            <a:r>
              <a:rPr b="1"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UNIQUE</a:t>
            </a:r>
            <a:r>
              <a:rPr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formula unique </a:t>
            </a:r>
            <a:r>
              <a:rPr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genres</a:t>
            </a:r>
            <a:r>
              <a:rPr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are collected.</a:t>
            </a:r>
            <a:endParaRPr sz="14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Then using </a:t>
            </a:r>
            <a:r>
              <a:rPr b="1"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COUNTIF</a:t>
            </a:r>
            <a:r>
              <a:rPr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formula we can easily get number of times a </a:t>
            </a:r>
            <a:r>
              <a:rPr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genre keyword</a:t>
            </a:r>
            <a:r>
              <a:rPr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has </a:t>
            </a:r>
            <a:r>
              <a:rPr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occurred</a:t>
            </a:r>
            <a:r>
              <a:rPr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in the movies in the datasheet.</a:t>
            </a:r>
            <a:endParaRPr sz="14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2024" y="2444525"/>
            <a:ext cx="1055550" cy="246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7146" y="2731421"/>
            <a:ext cx="3476224" cy="189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5"/>
          <p:cNvSpPr txBox="1"/>
          <p:nvPr/>
        </p:nvSpPr>
        <p:spPr>
          <a:xfrm>
            <a:off x="5991350" y="2833300"/>
            <a:ext cx="2129400" cy="16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17145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We can see that the most popular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genres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are: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Drama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Comedy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Thriller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Action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Romance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1102025" y="106950"/>
            <a:ext cx="75057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2500" u="sng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Charts for Movies &amp; Actors</a:t>
            </a:r>
            <a:endParaRPr b="1" sz="2500" u="sng">
              <a:solidFill>
                <a:srgbClr val="741B4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819150" y="1244900"/>
            <a:ext cx="7505700" cy="3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To calculate the</a:t>
            </a:r>
            <a:r>
              <a:rPr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mean</a:t>
            </a:r>
            <a:r>
              <a:rPr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of the num_critic_for_reviews &amp; num_users_for_review</a:t>
            </a:r>
            <a:r>
              <a:rPr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for three lead actors namely </a:t>
            </a:r>
            <a:r>
              <a:rPr b="1"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‘</a:t>
            </a:r>
            <a:r>
              <a:rPr b="1"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Meryl Streep’</a:t>
            </a:r>
            <a:r>
              <a:rPr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, '</a:t>
            </a:r>
            <a:r>
              <a:rPr b="1"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Leonardo DiCaprio</a:t>
            </a:r>
            <a:r>
              <a:rPr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' &amp; '</a:t>
            </a:r>
            <a:r>
              <a:rPr b="1"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Brad Pitt</a:t>
            </a:r>
            <a:r>
              <a:rPr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three new data frames namely, Meryl_Streep, Leo_Caprio, and Brad_Pitt are created.</a:t>
            </a:r>
            <a:endParaRPr sz="14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Then, the rows of all these data frames are appended and stored them in a new data frame named </a:t>
            </a:r>
            <a:r>
              <a:rPr b="1"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combined</a:t>
            </a:r>
            <a:r>
              <a:rPr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Then, 'Combined' </a:t>
            </a:r>
            <a:r>
              <a:rPr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data frame</a:t>
            </a:r>
            <a:r>
              <a:rPr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is grouped by using the actor_1_name column &amp; mean of the num_critic_for_reviews and num_users_for_review are calculated.</a:t>
            </a:r>
            <a:endParaRPr sz="14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From this table we can see that </a:t>
            </a:r>
            <a:r>
              <a:rPr b="1" lang="en" sz="1400">
                <a:solidFill>
                  <a:srgbClr val="B45F06"/>
                </a:solidFill>
                <a:latin typeface="Calibri"/>
                <a:ea typeface="Calibri"/>
                <a:cs typeface="Calibri"/>
                <a:sym typeface="Calibri"/>
              </a:rPr>
              <a:t>Leonardo DiCaprio</a:t>
            </a:r>
            <a:r>
              <a:rPr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has the highest </a:t>
            </a:r>
            <a:r>
              <a:rPr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mean of the num_critic_for_reviews and num_users_for_reviews.</a:t>
            </a:r>
            <a:endParaRPr sz="14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3863" y="3078025"/>
            <a:ext cx="6236274" cy="8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1102025" y="106950"/>
            <a:ext cx="75057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2500" u="sng">
                <a:latin typeface="Calibri"/>
                <a:ea typeface="Calibri"/>
                <a:cs typeface="Calibri"/>
                <a:sym typeface="Calibri"/>
              </a:rPr>
              <a:t>Charts for Movies &amp; Actors</a:t>
            </a:r>
            <a:endParaRPr b="1" sz="2500" u="sng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5750" y="1387075"/>
            <a:ext cx="2915424" cy="169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5750" y="3143206"/>
            <a:ext cx="2915425" cy="176619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7"/>
          <p:cNvSpPr txBox="1"/>
          <p:nvPr/>
        </p:nvSpPr>
        <p:spPr>
          <a:xfrm>
            <a:off x="3959225" y="1404000"/>
            <a:ext cx="4132200" cy="16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2286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From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this above chart we can see the number of users voted for these 3 lead actors over the decades.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0" name="Google Shape;160;p27"/>
          <p:cNvSpPr txBox="1"/>
          <p:nvPr/>
        </p:nvSpPr>
        <p:spPr>
          <a:xfrm>
            <a:off x="4134250" y="3212500"/>
            <a:ext cx="3957300" cy="16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2286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From this bottom chart we can see the number of movies the lead actors have done in these time.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819150" y="126400"/>
            <a:ext cx="75057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2500" u="sng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b="1" sz="2500" u="sng">
              <a:solidFill>
                <a:srgbClr val="741B4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819150" y="810900"/>
            <a:ext cx="75057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06666"/>
                </a:solidFill>
                <a:latin typeface="Calibri"/>
                <a:ea typeface="Calibri"/>
                <a:cs typeface="Calibri"/>
                <a:sym typeface="Calibri"/>
              </a:rPr>
              <a:t>From above analysis we can draw a conclusion that, this project has much more diverse dataset thus, focusing on data cleaning and analysis is must. Working on this project enriched my knowledge and created a clear concept about data analysis.</a:t>
            </a:r>
            <a:endParaRPr sz="1400">
              <a:solidFill>
                <a:srgbClr val="E0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76A5AF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76A5AF"/>
                </a:solidFill>
                <a:latin typeface="Calibri"/>
                <a:ea typeface="Calibri"/>
                <a:cs typeface="Calibri"/>
                <a:sym typeface="Calibri"/>
              </a:rPr>
              <a:t>By calculating the profit of every film we can get an insight on how movies are selling and which type of stories and genres that people are liking.</a:t>
            </a:r>
            <a:endParaRPr sz="1400">
              <a:solidFill>
                <a:srgbClr val="76A5A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By analysing the top 250 movies we can get an insight about the top grossing and highly rated movies of of all time.</a:t>
            </a:r>
            <a:endParaRPr sz="14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By analysing the top rated directors we can have an insight of which director is making the most popular movies which people are eagerly waiting to watch.</a:t>
            </a:r>
            <a:endParaRPr sz="1400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By finding the popular genres we can have an insight of which type of movies are mostly filmed.</a:t>
            </a:r>
            <a:endParaRPr sz="1400">
              <a:solidFill>
                <a:srgbClr val="93C4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7F6000"/>
                </a:solidFill>
                <a:latin typeface="Calibri"/>
                <a:ea typeface="Calibri"/>
                <a:cs typeface="Calibri"/>
                <a:sym typeface="Calibri"/>
              </a:rPr>
              <a:t>From the </a:t>
            </a:r>
            <a:r>
              <a:rPr lang="en" sz="1400">
                <a:solidFill>
                  <a:srgbClr val="7F6000"/>
                </a:solidFill>
                <a:latin typeface="Calibri"/>
                <a:ea typeface="Calibri"/>
                <a:cs typeface="Calibri"/>
                <a:sym typeface="Calibri"/>
              </a:rPr>
              <a:t>charts</a:t>
            </a:r>
            <a:r>
              <a:rPr lang="en" sz="1400">
                <a:solidFill>
                  <a:srgbClr val="7F6000"/>
                </a:solidFill>
                <a:latin typeface="Calibri"/>
                <a:ea typeface="Calibri"/>
                <a:cs typeface="Calibri"/>
                <a:sym typeface="Calibri"/>
              </a:rPr>
              <a:t> about the actors we can have insights about which actors are doing most number of movies and their popularity over decades.</a:t>
            </a:r>
            <a:endParaRPr sz="1400">
              <a:solidFill>
                <a:srgbClr val="7F6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06666"/>
                </a:solidFill>
                <a:latin typeface="Calibri"/>
                <a:ea typeface="Calibri"/>
                <a:cs typeface="Calibri"/>
                <a:sym typeface="Calibri"/>
              </a:rPr>
              <a:t>All these insights will help us to answer the “Why?”s and get the root cause.</a:t>
            </a:r>
            <a:endParaRPr sz="1400">
              <a:solidFill>
                <a:srgbClr val="E0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E0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819150" y="2285850"/>
            <a:ext cx="75057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35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1" sz="35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965900" y="461775"/>
            <a:ext cx="75057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2500" u="sng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  <a:endParaRPr b="1" sz="2500" u="sng">
              <a:solidFill>
                <a:srgbClr val="741B4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819150" y="1244900"/>
            <a:ext cx="75057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This project is based on </a:t>
            </a:r>
            <a:r>
              <a:rPr b="1" lang="en" sz="1400">
                <a:latin typeface="Calibri"/>
                <a:ea typeface="Calibri"/>
                <a:cs typeface="Calibri"/>
                <a:sym typeface="Calibri"/>
              </a:rPr>
              <a:t>IMDB</a:t>
            </a: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 movie analysis.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As an analyst we have to go through the data and frame the problems.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By asking “What are the problems?” we can shed some light on the problems and answers those 5 “Why?”s to understand the root cause &amp; provide better, to the point insights.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965900" y="461775"/>
            <a:ext cx="75057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2500" u="sng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Approach</a:t>
            </a:r>
            <a:endParaRPr b="1" sz="2500" u="sng">
              <a:solidFill>
                <a:srgbClr val="741B4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819150" y="1244900"/>
            <a:ext cx="75057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The data for this project is </a:t>
            </a: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already</a:t>
            </a: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 provided by .csv format.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After importing the data into excel</a:t>
            </a:r>
            <a:r>
              <a:rPr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number of tasks are performed to understand and </a:t>
            </a:r>
            <a:r>
              <a:rPr b="1"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clean</a:t>
            </a:r>
            <a:r>
              <a:rPr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the datasheet. The tasks are:</a:t>
            </a:r>
            <a:endParaRPr sz="14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■"/>
            </a:pPr>
            <a:r>
              <a:rPr lang="en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Understanding the columns, data. Trying to get an overview of the data.</a:t>
            </a:r>
            <a:endParaRPr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■"/>
            </a:pPr>
            <a:r>
              <a:rPr lang="en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Dropping rows with missing data points.</a:t>
            </a:r>
            <a:endParaRPr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■"/>
            </a:pPr>
            <a:r>
              <a:rPr lang="en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Creating pivot tables and charts to analyze the data properly.</a:t>
            </a:r>
            <a:endParaRPr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After the data in cleaned and pivot tables are created, formulas are applied to get the required answers.</a:t>
            </a:r>
            <a:endParaRPr sz="14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Charts are then prepared with the help of those pivot tables and and the values that were calculated previously.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965900" y="461775"/>
            <a:ext cx="75057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2500" u="sng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Techstack used</a:t>
            </a:r>
            <a:endParaRPr b="1" sz="2500" u="sng">
              <a:solidFill>
                <a:srgbClr val="741B4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819150" y="1244900"/>
            <a:ext cx="75057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To analyze the data and to create easily understandable charts</a:t>
            </a:r>
            <a:r>
              <a:rPr b="1"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4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Microsoft Excel</a:t>
            </a:r>
            <a:r>
              <a:rPr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&amp; </a:t>
            </a:r>
            <a:r>
              <a:rPr b="1" lang="en" sz="1400">
                <a:solidFill>
                  <a:srgbClr val="F6B26B"/>
                </a:solidFill>
                <a:latin typeface="Calibri"/>
                <a:ea typeface="Calibri"/>
                <a:cs typeface="Calibri"/>
                <a:sym typeface="Calibri"/>
              </a:rPr>
              <a:t>Power BI</a:t>
            </a:r>
            <a:r>
              <a:rPr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is used.</a:t>
            </a:r>
            <a:endParaRPr sz="14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Later </a:t>
            </a:r>
            <a:r>
              <a:rPr b="1" lang="en" sz="14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Google Slides</a:t>
            </a:r>
            <a:r>
              <a:rPr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in used to create this presentation.</a:t>
            </a:r>
            <a:endParaRPr sz="14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819150" y="2285850"/>
            <a:ext cx="75057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3000" u="sng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Insights &amp; Results</a:t>
            </a:r>
            <a:endParaRPr b="1" sz="2500" u="sng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1043700" y="102000"/>
            <a:ext cx="75057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2500" u="sng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Cleaning the Data</a:t>
            </a:r>
            <a:endParaRPr b="1" sz="2500" u="sng">
              <a:solidFill>
                <a:srgbClr val="741B4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819150" y="1244900"/>
            <a:ext cx="75057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Cleaning</a:t>
            </a:r>
            <a:r>
              <a:rPr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the data is one of the important and </a:t>
            </a:r>
            <a:r>
              <a:rPr b="1"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preliminary</a:t>
            </a:r>
            <a:r>
              <a:rPr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steps in any analysis process.</a:t>
            </a:r>
            <a:endParaRPr sz="14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In this process, the imported data is transformed into a </a:t>
            </a:r>
            <a:r>
              <a:rPr b="1"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table</a:t>
            </a:r>
            <a:r>
              <a:rPr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format. Then with the help of </a:t>
            </a:r>
            <a:r>
              <a:rPr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different</a:t>
            </a:r>
            <a:r>
              <a:rPr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technique and tools, rows </a:t>
            </a:r>
            <a:r>
              <a:rPr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with</a:t>
            </a:r>
            <a:r>
              <a:rPr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r>
              <a:rPr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values are dropped and </a:t>
            </a:r>
            <a:r>
              <a:rPr b="1"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duplicate</a:t>
            </a:r>
            <a:r>
              <a:rPr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values are deleted.</a:t>
            </a:r>
            <a:endParaRPr sz="14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Initially the table had </a:t>
            </a:r>
            <a:r>
              <a:rPr b="1"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28</a:t>
            </a:r>
            <a:r>
              <a:rPr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columns &amp; </a:t>
            </a:r>
            <a:r>
              <a:rPr b="1"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5044</a:t>
            </a:r>
            <a:r>
              <a:rPr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rows. After the data is cleaned, the table reduced to </a:t>
            </a:r>
            <a:r>
              <a:rPr b="1"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28</a:t>
            </a:r>
            <a:r>
              <a:rPr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columns &amp; </a:t>
            </a:r>
            <a:r>
              <a:rPr b="1"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3769</a:t>
            </a:r>
            <a:r>
              <a:rPr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rows. </a:t>
            </a:r>
            <a:endParaRPr sz="14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1092300" y="92300"/>
            <a:ext cx="75057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2500" u="sng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Movies with </a:t>
            </a:r>
            <a:r>
              <a:rPr b="1" lang="en" sz="2500" u="sng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highest</a:t>
            </a:r>
            <a:r>
              <a:rPr b="1" lang="en" sz="2500" u="sng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 profit</a:t>
            </a:r>
            <a:endParaRPr b="1" sz="2500" u="sng">
              <a:solidFill>
                <a:srgbClr val="741B4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819150" y="1244900"/>
            <a:ext cx="75057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To calculate the </a:t>
            </a:r>
            <a:r>
              <a:rPr b="1"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profit</a:t>
            </a:r>
            <a:r>
              <a:rPr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for each movie titles, a new “Profit” column is introduced to the datasheet.</a:t>
            </a:r>
            <a:endParaRPr sz="14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Profit is calculated by calculating the difference between </a:t>
            </a:r>
            <a:r>
              <a:rPr b="1"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Gross</a:t>
            </a:r>
            <a:r>
              <a:rPr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Budget</a:t>
            </a:r>
            <a:r>
              <a:rPr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column.</a:t>
            </a:r>
            <a:endParaRPr sz="14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n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The formula used is: </a:t>
            </a:r>
            <a:r>
              <a:rPr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=[@gross] - [@budget]</a:t>
            </a:r>
            <a:endParaRPr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900" y="2571750"/>
            <a:ext cx="3770275" cy="18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4941250" y="2580500"/>
            <a:ext cx="3383700" cy="18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28575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Here’s a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chart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of top 25 movies with highest profit.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28575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The top 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movies with 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highest profit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are: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Avatar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Jurassic World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Titanic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1102025" y="106950"/>
            <a:ext cx="75057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2500" u="sng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IMDB Top 250</a:t>
            </a:r>
            <a:endParaRPr b="1" sz="2500" u="sng">
              <a:solidFill>
                <a:srgbClr val="741B4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819150" y="1244900"/>
            <a:ext cx="75057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find</a:t>
            </a:r>
            <a:r>
              <a:rPr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out </a:t>
            </a:r>
            <a:r>
              <a:rPr b="1"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top 250 movies</a:t>
            </a:r>
            <a:r>
              <a:rPr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of imdb a </a:t>
            </a:r>
            <a:r>
              <a:rPr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column is introduced named “IMDB_Top_250”</a:t>
            </a:r>
            <a:endParaRPr sz="14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With the help of </a:t>
            </a:r>
            <a:r>
              <a:rPr b="1"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formula the movies are found with more than 25,000 num_voted_users. Then the column is </a:t>
            </a:r>
            <a:r>
              <a:rPr b="1"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sorted</a:t>
            </a:r>
            <a:r>
              <a:rPr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from largest to smallest value based on the number of reviews and top 250 movies are </a:t>
            </a:r>
            <a:r>
              <a:rPr b="1"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selected</a:t>
            </a:r>
            <a:r>
              <a:rPr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gathered</a:t>
            </a:r>
            <a:r>
              <a:rPr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n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The formula used: </a:t>
            </a:r>
            <a:r>
              <a:rPr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=IF(IMDB_Movies4[@[num_voted_users]]&gt;25000, IMDB_Movies4[@[num_voted_users]], 0)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formula is applied movies with value “</a:t>
            </a: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0”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filtered out.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Again </a:t>
            </a:r>
            <a: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formula is used to check if the movie is in foreign language.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formula used: </a:t>
            </a:r>
            <a:r>
              <a:rPr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=IF([@language]&lt;&gt;"English", [@[movie_title]], "-")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the formula is applied </a:t>
            </a: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rows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containing value “-” is filtered out to find out top </a:t>
            </a: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foreign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language imdb film.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956175" y="0"/>
            <a:ext cx="75057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2500" u="sng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IMDB Top 250 list</a:t>
            </a:r>
            <a:endParaRPr b="1" sz="2500" u="sng">
              <a:solidFill>
                <a:srgbClr val="741B4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200" y="655325"/>
            <a:ext cx="1847375" cy="4280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1375" y="663989"/>
            <a:ext cx="1847375" cy="4263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6551" y="677389"/>
            <a:ext cx="1847375" cy="4236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81727" y="732100"/>
            <a:ext cx="1804875" cy="41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