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34bb1211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34bb1211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34bb1211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234bb1211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34bb1211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234bb1211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0ec634439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0ec634439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34bb121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34bb121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34bb1211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34bb121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34bb1211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34bb1211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34bb1211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34bb1211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34bb1211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34bb1211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34bb1211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34bb1211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34bb1211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34bb1211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60925" y="1135050"/>
            <a:ext cx="3910800" cy="6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Hiring process analytics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5644450" y="3704200"/>
            <a:ext cx="25092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By Rohit Paul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2525" y="1477900"/>
            <a:ext cx="3338950" cy="250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965900" y="461775"/>
            <a:ext cx="75057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 u="sng">
                <a:latin typeface="Calibri"/>
                <a:ea typeface="Calibri"/>
                <a:cs typeface="Calibri"/>
                <a:sym typeface="Calibri"/>
              </a:rPr>
              <a:t>Represent different post tiers using chart</a:t>
            </a:r>
            <a:endParaRPr b="1" sz="24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819150" y="1244900"/>
            <a:ext cx="75057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 u="sng">
                <a:solidFill>
                  <a:srgbClr val="660000"/>
                </a:solidFill>
              </a:rPr>
              <a:t>Representing the data using charts</a:t>
            </a:r>
            <a:r>
              <a:rPr b="1" lang="en" sz="1400"/>
              <a:t>: </a:t>
            </a:r>
            <a:r>
              <a:rPr lang="en" sz="1400"/>
              <a:t>Representing the data of a company is really important to understand the </a:t>
            </a:r>
            <a:r>
              <a:rPr b="1" lang="en" sz="1400"/>
              <a:t>trend</a:t>
            </a:r>
            <a:r>
              <a:rPr lang="en" sz="1400"/>
              <a:t> going in the company. We can get the required data for the chart from </a:t>
            </a:r>
            <a:r>
              <a:rPr b="1" lang="en" sz="1400"/>
              <a:t>pivot table</a:t>
            </a:r>
            <a:r>
              <a:rPr lang="en" sz="1400"/>
              <a:t> or by using the</a:t>
            </a:r>
            <a:r>
              <a:rPr b="1" lang="en" sz="1400"/>
              <a:t> function</a:t>
            </a:r>
            <a:r>
              <a:rPr lang="en" sz="1400"/>
              <a:t> =countif().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93" name="Google Shape;193;p22"/>
          <p:cNvPicPr preferRelativeResize="0"/>
          <p:nvPr/>
        </p:nvPicPr>
        <p:blipFill rotWithShape="1">
          <a:blip r:embed="rId3">
            <a:alphaModFix/>
          </a:blip>
          <a:srcRect b="0" l="0" r="0" t="2572"/>
          <a:stretch/>
        </p:blipFill>
        <p:spPr>
          <a:xfrm>
            <a:off x="4572000" y="2405475"/>
            <a:ext cx="3752851" cy="220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1175" y="2313301"/>
            <a:ext cx="1814425" cy="22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965900" y="461775"/>
            <a:ext cx="75057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 u="sng"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b="1" sz="24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819150" y="1244900"/>
            <a:ext cx="75057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06666"/>
                </a:solidFill>
              </a:rPr>
              <a:t>From above analysis we can draw a conclusion that, analysing the data and the charts helps understanding the trends in the hiring process:</a:t>
            </a:r>
            <a:endParaRPr sz="1400">
              <a:solidFill>
                <a:srgbClr val="E06666"/>
              </a:solidFill>
            </a:endParaRPr>
          </a:p>
          <a:p>
            <a:pPr indent="-317500" lvl="0" marL="342900" rtl="0" algn="l">
              <a:spcBef>
                <a:spcPts val="1200"/>
              </a:spcBef>
              <a:spcAft>
                <a:spcPts val="0"/>
              </a:spcAft>
              <a:buClr>
                <a:srgbClr val="B4A7D6"/>
              </a:buClr>
              <a:buSzPts val="1400"/>
              <a:buChar char="●"/>
            </a:pPr>
            <a:r>
              <a:rPr lang="en" sz="1400">
                <a:solidFill>
                  <a:srgbClr val="B4A7D6"/>
                </a:solidFill>
              </a:rPr>
              <a:t>From the salary interval table, we can have an insight of what are most commonly paid salary range and how much salary is paid in those range of salaries.</a:t>
            </a:r>
            <a:endParaRPr sz="1400">
              <a:solidFill>
                <a:srgbClr val="B4A7D6"/>
              </a:solidFill>
            </a:endParaRPr>
          </a:p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Char char="●"/>
            </a:pPr>
            <a:r>
              <a:rPr lang="en" sz="1400">
                <a:solidFill>
                  <a:srgbClr val="8E7CC3"/>
                </a:solidFill>
              </a:rPr>
              <a:t>From the chart we can see which department has the most number of employees.</a:t>
            </a:r>
            <a:endParaRPr sz="1400">
              <a:solidFill>
                <a:srgbClr val="8E7CC3"/>
              </a:solidFill>
            </a:endParaRPr>
          </a:p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400"/>
              <a:buChar char="●"/>
            </a:pPr>
            <a:r>
              <a:rPr lang="en" sz="1400">
                <a:solidFill>
                  <a:srgbClr val="3D85C6"/>
                </a:solidFill>
              </a:rPr>
              <a:t>From the post tier chart we can have an insight of how many people are working under the posts.</a:t>
            </a:r>
            <a:endParaRPr sz="1400"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06666"/>
                </a:solidFill>
              </a:rPr>
              <a:t>All these insights and charts will help the hiring team to decide and take required steps to hire people for the company.</a:t>
            </a:r>
            <a:endParaRPr sz="14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819150" y="2285850"/>
            <a:ext cx="75057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sz="3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965900" y="461775"/>
            <a:ext cx="75057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 u="sng"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b="1" sz="25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244900"/>
            <a:ext cx="7505700" cy="31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Hiring process is the most important and fundamental function of any </a:t>
            </a:r>
            <a:r>
              <a:rPr lang="en" sz="1400"/>
              <a:t>organization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3429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As an data analyst, our job is to go through the data pointing out underlying</a:t>
            </a:r>
            <a:r>
              <a:rPr b="1" lang="en" sz="1400"/>
              <a:t> trends</a:t>
            </a:r>
            <a:r>
              <a:rPr lang="en" sz="1400"/>
              <a:t> (such as number of interviews &amp; rejections, types of jobs, vacancies etc) and draw</a:t>
            </a:r>
            <a:r>
              <a:rPr b="1" lang="en" sz="1400"/>
              <a:t> insights</a:t>
            </a:r>
            <a:r>
              <a:rPr lang="en" sz="1400"/>
              <a:t> out of it.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3429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These trends and insights helps the</a:t>
            </a:r>
            <a:r>
              <a:rPr b="1" lang="en" sz="1400"/>
              <a:t> hiring team</a:t>
            </a:r>
            <a:r>
              <a:rPr lang="en" sz="1400"/>
              <a:t> to works upon and make important decisions.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965900" y="461775"/>
            <a:ext cx="75057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 u="sng">
                <a:latin typeface="Calibri"/>
                <a:ea typeface="Calibri"/>
                <a:cs typeface="Calibri"/>
                <a:sym typeface="Calibri"/>
              </a:rPr>
              <a:t>Approach</a:t>
            </a:r>
            <a:endParaRPr b="1" sz="25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244900"/>
            <a:ext cx="7505700" cy="31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datasheet is already provided for the project in .xlxs format.</a:t>
            </a:r>
            <a:endParaRPr sz="1400"/>
          </a:p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After accessing the datasheet in excel a number of tasks are performed to understand and clean the datasheet. The tasks are: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Understanding the columns, data. Trying to get an overview of the data.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Removing</a:t>
            </a:r>
            <a:r>
              <a:rPr lang="en" sz="1400"/>
              <a:t> missing </a:t>
            </a:r>
            <a:r>
              <a:rPr lang="en" sz="1400"/>
              <a:t>data points</a:t>
            </a:r>
            <a:r>
              <a:rPr lang="en" sz="1400"/>
              <a:t>.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Creating pivot tables and charts to analyze the data properly.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After the data in cleaned and pivot tables are created formulas are applied to get the required answers.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Charts are then prepared with the help of those pivot tables and and the values that are calculated previously.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965900" y="461775"/>
            <a:ext cx="75057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 u="sng">
                <a:latin typeface="Calibri"/>
                <a:ea typeface="Calibri"/>
                <a:cs typeface="Calibri"/>
                <a:sym typeface="Calibri"/>
              </a:rPr>
              <a:t>Tech-stack used</a:t>
            </a:r>
            <a:endParaRPr b="1" sz="25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244900"/>
            <a:ext cx="7505700" cy="31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analyze the data and to create easily understandable charts</a:t>
            </a:r>
            <a:r>
              <a:rPr b="1" lang="en" sz="1400"/>
              <a:t> </a:t>
            </a:r>
            <a:r>
              <a:rPr b="1" lang="en" sz="1400">
                <a:solidFill>
                  <a:srgbClr val="38761D"/>
                </a:solidFill>
              </a:rPr>
              <a:t>Microsoft Excel</a:t>
            </a:r>
            <a:r>
              <a:rPr lang="en" sz="1400"/>
              <a:t> &amp; </a:t>
            </a:r>
            <a:r>
              <a:rPr b="1" lang="en" sz="1400">
                <a:solidFill>
                  <a:srgbClr val="F6B26B"/>
                </a:solidFill>
              </a:rPr>
              <a:t>Power BI</a:t>
            </a:r>
            <a:r>
              <a:rPr lang="en" sz="1400"/>
              <a:t> is used.</a:t>
            </a:r>
            <a:endParaRPr sz="1400"/>
          </a:p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Later </a:t>
            </a:r>
            <a:r>
              <a:rPr b="1" lang="en" sz="1400">
                <a:solidFill>
                  <a:srgbClr val="FF9900"/>
                </a:solidFill>
              </a:rPr>
              <a:t>Google Slides</a:t>
            </a:r>
            <a:r>
              <a:rPr lang="en" sz="1400"/>
              <a:t> in used to create this presentation.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2285850"/>
            <a:ext cx="75057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Calibri"/>
                <a:ea typeface="Calibri"/>
                <a:cs typeface="Calibri"/>
                <a:sym typeface="Calibri"/>
              </a:rPr>
              <a:t>Insights &amp; Results</a:t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965900" y="461775"/>
            <a:ext cx="75057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 u="sng">
                <a:latin typeface="Calibri"/>
                <a:ea typeface="Calibri"/>
                <a:cs typeface="Calibri"/>
                <a:sym typeface="Calibri"/>
              </a:rPr>
              <a:t>No. of Males and Females hired by the company</a:t>
            </a:r>
            <a:endParaRPr b="1" sz="25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244900"/>
            <a:ext cx="75057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 u="sng">
                <a:solidFill>
                  <a:srgbClr val="660000"/>
                </a:solidFill>
              </a:rPr>
              <a:t>Number of males hired</a:t>
            </a:r>
            <a:r>
              <a:rPr b="1" lang="en" sz="1400"/>
              <a:t>:  </a:t>
            </a:r>
            <a:r>
              <a:rPr b="1" lang="en" sz="1400">
                <a:solidFill>
                  <a:srgbClr val="FF9900"/>
                </a:solidFill>
              </a:rPr>
              <a:t>Formula used: </a:t>
            </a:r>
            <a:r>
              <a:rPr lang="en" sz="1400"/>
              <a:t>=countifs(event_name,”Male”,status,”Hired”)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=COUNTIFS(D:D,D2,C:C,C2)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0" marL="3429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 sz="1400" u="sng">
                <a:solidFill>
                  <a:srgbClr val="660000"/>
                </a:solidFill>
              </a:rPr>
              <a:t>Number of females hired</a:t>
            </a:r>
            <a:r>
              <a:rPr b="1" lang="en" sz="1400"/>
              <a:t>: </a:t>
            </a:r>
            <a:r>
              <a:rPr b="1" lang="en" sz="1400">
                <a:solidFill>
                  <a:srgbClr val="F6B26B"/>
                </a:solidFill>
              </a:rPr>
              <a:t>Formula used:</a:t>
            </a:r>
            <a:r>
              <a:rPr b="1" lang="en" sz="1400"/>
              <a:t> </a:t>
            </a:r>
            <a:r>
              <a:rPr lang="en" sz="1400"/>
              <a:t>=countifs(event_name,”Female”,status,”Hired”)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=COUNTIFS(D:D,D3,C:C,C2)</a:t>
            </a:r>
            <a:endParaRPr sz="1400"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275" y="1604550"/>
            <a:ext cx="3731399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9275" y="2649200"/>
            <a:ext cx="373140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7375" y="2985350"/>
            <a:ext cx="3011750" cy="170831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 txBox="1"/>
          <p:nvPr/>
        </p:nvSpPr>
        <p:spPr>
          <a:xfrm>
            <a:off x="4693000" y="3374963"/>
            <a:ext cx="27654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2286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From the chart we can easily conduct a side-by-side comparison of males and females hired.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965900" y="461775"/>
            <a:ext cx="75057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 u="sng">
                <a:latin typeface="Calibri"/>
                <a:ea typeface="Calibri"/>
                <a:cs typeface="Calibri"/>
                <a:sym typeface="Calibri"/>
              </a:rPr>
              <a:t>Average salary offered</a:t>
            </a:r>
            <a:r>
              <a:rPr b="1" lang="en" sz="2500" u="sng">
                <a:latin typeface="Calibri"/>
                <a:ea typeface="Calibri"/>
                <a:cs typeface="Calibri"/>
                <a:sym typeface="Calibri"/>
              </a:rPr>
              <a:t> in this company</a:t>
            </a:r>
            <a:endParaRPr b="1" sz="25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244900"/>
            <a:ext cx="75057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 u="sng">
                <a:solidFill>
                  <a:srgbClr val="660000"/>
                </a:solidFill>
              </a:rPr>
              <a:t>Average salary offered</a:t>
            </a:r>
            <a:r>
              <a:rPr b="1" lang="en" sz="1400"/>
              <a:t>:  </a:t>
            </a:r>
            <a:r>
              <a:rPr b="1" lang="en" sz="1400">
                <a:solidFill>
                  <a:srgbClr val="FF9900"/>
                </a:solidFill>
              </a:rPr>
              <a:t>Formula used: </a:t>
            </a:r>
            <a:r>
              <a:rPr lang="en" sz="1400"/>
              <a:t>=average(offered_salary)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=AVERAGE(G:G)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9875" y="1634625"/>
            <a:ext cx="3250691" cy="15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5263" y="2157500"/>
            <a:ext cx="2886975" cy="16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965900" y="461775"/>
            <a:ext cx="75057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 u="sng">
                <a:latin typeface="Calibri"/>
                <a:ea typeface="Calibri"/>
                <a:cs typeface="Calibri"/>
                <a:sym typeface="Calibri"/>
              </a:rPr>
              <a:t>Draw class intervals for the salary in the company</a:t>
            </a:r>
            <a:endParaRPr b="1" sz="25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819150" y="1244900"/>
            <a:ext cx="75057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 u="sng">
                <a:solidFill>
                  <a:srgbClr val="660000"/>
                </a:solidFill>
              </a:rPr>
              <a:t>Class intervals for salary</a:t>
            </a:r>
            <a:r>
              <a:rPr b="1" lang="en" sz="1400"/>
              <a:t>: Class </a:t>
            </a:r>
            <a:r>
              <a:rPr b="1" lang="en" sz="1400"/>
              <a:t>intervals</a:t>
            </a:r>
            <a:r>
              <a:rPr lang="en" sz="1400"/>
              <a:t> helps us to shrink the data into a smaller table which helps a lot with </a:t>
            </a:r>
            <a:r>
              <a:rPr b="1" lang="en" sz="1400"/>
              <a:t>readability</a:t>
            </a:r>
            <a:r>
              <a:rPr lang="en" sz="1400"/>
              <a:t> of </a:t>
            </a:r>
            <a:r>
              <a:rPr lang="en" sz="1400"/>
              <a:t>the</a:t>
            </a:r>
            <a:r>
              <a:rPr lang="en" sz="1400"/>
              <a:t> data and also helps getting </a:t>
            </a:r>
            <a:r>
              <a:rPr b="1" lang="en" sz="1400"/>
              <a:t>clearer</a:t>
            </a:r>
            <a:r>
              <a:rPr lang="en" sz="1400"/>
              <a:t> insights. With the help of </a:t>
            </a:r>
            <a:r>
              <a:rPr b="1" lang="en" sz="1400"/>
              <a:t>pivot table</a:t>
            </a:r>
            <a:r>
              <a:rPr lang="en" sz="1400"/>
              <a:t> and</a:t>
            </a:r>
            <a:r>
              <a:rPr b="1" lang="en" sz="1400"/>
              <a:t> group by</a:t>
            </a:r>
            <a:r>
              <a:rPr lang="en" sz="1400"/>
              <a:t> function in Excel, class </a:t>
            </a:r>
            <a:r>
              <a:rPr lang="en" sz="1400"/>
              <a:t>intervals</a:t>
            </a:r>
            <a:r>
              <a:rPr lang="en" sz="1400"/>
              <a:t> could be easily made.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613" y="2217550"/>
            <a:ext cx="3192775" cy="22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965900" y="461775"/>
            <a:ext cx="75057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 u="sng">
                <a:latin typeface="Calibri"/>
                <a:ea typeface="Calibri"/>
                <a:cs typeface="Calibri"/>
                <a:sym typeface="Calibri"/>
              </a:rPr>
              <a:t>People working in different department</a:t>
            </a:r>
            <a:r>
              <a:rPr lang="en" sz="2400">
                <a:solidFill>
                  <a:srgbClr val="8492A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4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819150" y="1244900"/>
            <a:ext cx="75057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 u="sng">
                <a:solidFill>
                  <a:srgbClr val="660000"/>
                </a:solidFill>
              </a:rPr>
              <a:t>Pie-chart to represent proportion of people work in different department in the company</a:t>
            </a:r>
            <a:r>
              <a:rPr b="1" lang="en" sz="1400"/>
              <a:t>: Pie-charts</a:t>
            </a:r>
            <a:r>
              <a:rPr lang="en" sz="1400"/>
              <a:t> are one of the most unique way of representation to depict this type of data. We can get the required table from the </a:t>
            </a:r>
            <a:r>
              <a:rPr b="1" lang="en" sz="1400"/>
              <a:t>pivot table</a:t>
            </a:r>
            <a:r>
              <a:rPr lang="en" sz="1400"/>
              <a:t> or else we can use =countif() to </a:t>
            </a:r>
            <a:r>
              <a:rPr lang="en" sz="1400"/>
              <a:t>calculate</a:t>
            </a:r>
            <a:r>
              <a:rPr lang="en" sz="1400"/>
              <a:t> number of people working in different department.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900" y="2619300"/>
            <a:ext cx="3856403" cy="1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675" y="2598053"/>
            <a:ext cx="3543925" cy="1999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