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0" r:id="rId6"/>
    <p:sldId id="301" r:id="rId7"/>
    <p:sldId id="302" r:id="rId8"/>
    <p:sldId id="303" r:id="rId9"/>
    <p:sldId id="304" r:id="rId10"/>
    <p:sldId id="305" r:id="rId11"/>
    <p:sldId id="306" r:id="rId12"/>
    <p:sldId id="307" r:id="rId13"/>
    <p:sldId id="308" r:id="rId14"/>
    <p:sldId id="309" r:id="rId15"/>
    <p:sldId id="31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79" d="100"/>
          <a:sy n="79" d="100"/>
        </p:scale>
        <p:origin x="77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D0C39E-8FC8-41C4-8546-EF3B8ACD86CD}"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9E2FF46D-E15D-4131-92F1-B18B1406F98E}">
      <dgm:prSet/>
      <dgm:spPr/>
      <dgm:t>
        <a:bodyPr/>
        <a:lstStyle/>
        <a:p>
          <a:r>
            <a:rPr lang="en-US" dirty="0"/>
            <a:t>This project is based on optimizing the price and making proper product development decisions of a car manufacturer to maximize profitability while meeting consumer demand.</a:t>
          </a:r>
        </a:p>
      </dgm:t>
    </dgm:pt>
    <dgm:pt modelId="{7DF00293-9CCE-49FD-A6B7-B3CA229A5005}" type="parTrans" cxnId="{0031B414-E69E-4F91-8DE2-CD8649058451}">
      <dgm:prSet/>
      <dgm:spPr/>
      <dgm:t>
        <a:bodyPr/>
        <a:lstStyle/>
        <a:p>
          <a:endParaRPr lang="en-US"/>
        </a:p>
      </dgm:t>
    </dgm:pt>
    <dgm:pt modelId="{48E1C5AB-9AB0-4811-88E0-6A3270857E39}" type="sibTrans" cxnId="{0031B414-E69E-4F91-8DE2-CD8649058451}">
      <dgm:prSet/>
      <dgm:spPr/>
      <dgm:t>
        <a:bodyPr/>
        <a:lstStyle/>
        <a:p>
          <a:endParaRPr lang="en-US"/>
        </a:p>
      </dgm:t>
    </dgm:pt>
    <dgm:pt modelId="{E3623356-0149-492C-8E1A-B5C930D1D887}">
      <dgm:prSet/>
      <dgm:spPr/>
      <dgm:t>
        <a:bodyPr/>
        <a:lstStyle/>
        <a:p>
          <a:r>
            <a:rPr lang="en-US" dirty="0"/>
            <a:t>The automotive car industry is growing rapidly for past few decades. With the growth of these industries, several new technologies are adopted.</a:t>
          </a:r>
        </a:p>
      </dgm:t>
    </dgm:pt>
    <dgm:pt modelId="{031B77FD-39AE-4DDB-B08A-5940FF91F4A3}" type="parTrans" cxnId="{0CE35136-1FFC-495E-80CD-DF07A60FBAED}">
      <dgm:prSet/>
      <dgm:spPr/>
      <dgm:t>
        <a:bodyPr/>
        <a:lstStyle/>
        <a:p>
          <a:endParaRPr lang="en-US"/>
        </a:p>
      </dgm:t>
    </dgm:pt>
    <dgm:pt modelId="{C11898D2-5AF8-41A3-9CD5-61DB0A9D26BF}" type="sibTrans" cxnId="{0CE35136-1FFC-495E-80CD-DF07A60FBAED}">
      <dgm:prSet/>
      <dgm:spPr/>
      <dgm:t>
        <a:bodyPr/>
        <a:lstStyle/>
        <a:p>
          <a:endParaRPr lang="en-US"/>
        </a:p>
      </dgm:t>
    </dgm:pt>
    <dgm:pt modelId="{15E8807A-420B-4300-BA41-78CA2C98B6B2}">
      <dgm:prSet/>
      <dgm:spPr/>
      <dgm:t>
        <a:bodyPr/>
        <a:lstStyle/>
        <a:p>
          <a:r>
            <a:rPr lang="en-US"/>
            <a:t>With his evolving, car industry increasing focus on fuel efficiency, environmental sustainability, and technological innovation. With increasing competition among manufacturers and a changing consumer landscape.</a:t>
          </a:r>
        </a:p>
      </dgm:t>
    </dgm:pt>
    <dgm:pt modelId="{10EF8C03-A3B5-4048-8E59-AF531F4A2FF8}" type="parTrans" cxnId="{7CBFC4DC-8DCF-4EE1-8D37-B8499C5B0938}">
      <dgm:prSet/>
      <dgm:spPr/>
      <dgm:t>
        <a:bodyPr/>
        <a:lstStyle/>
        <a:p>
          <a:endParaRPr lang="en-US"/>
        </a:p>
      </dgm:t>
    </dgm:pt>
    <dgm:pt modelId="{ACE71D2A-D565-428E-92E2-118BA4BFDBBA}" type="sibTrans" cxnId="{7CBFC4DC-8DCF-4EE1-8D37-B8499C5B0938}">
      <dgm:prSet/>
      <dgm:spPr/>
      <dgm:t>
        <a:bodyPr/>
        <a:lstStyle/>
        <a:p>
          <a:endParaRPr lang="en-US"/>
        </a:p>
      </dgm:t>
    </dgm:pt>
    <dgm:pt modelId="{3CA88591-7B7F-401B-9636-D6477D5E16A6}">
      <dgm:prSet/>
      <dgm:spPr/>
      <dgm:t>
        <a:bodyPr/>
        <a:lstStyle/>
        <a:p>
          <a:r>
            <a:rPr lang="en-US" dirty="0"/>
            <a:t>In the current scenario, it has become more important to understand the factors that drive consumer demand for cars than ever.</a:t>
          </a:r>
        </a:p>
      </dgm:t>
    </dgm:pt>
    <dgm:pt modelId="{96020699-DA79-4D95-A317-CEBCF0286613}" type="parTrans" cxnId="{08A5D12F-7870-4086-AFFB-64A7B0EE4171}">
      <dgm:prSet/>
      <dgm:spPr/>
      <dgm:t>
        <a:bodyPr/>
        <a:lstStyle/>
        <a:p>
          <a:endParaRPr lang="en-US"/>
        </a:p>
      </dgm:t>
    </dgm:pt>
    <dgm:pt modelId="{0182C75C-66BB-4B2A-99DC-A0745A269C32}" type="sibTrans" cxnId="{08A5D12F-7870-4086-AFFB-64A7B0EE4171}">
      <dgm:prSet/>
      <dgm:spPr/>
      <dgm:t>
        <a:bodyPr/>
        <a:lstStyle/>
        <a:p>
          <a:endParaRPr lang="en-US"/>
        </a:p>
      </dgm:t>
    </dgm:pt>
    <dgm:pt modelId="{BF3DABD3-011A-49F4-A3BE-A524B7BFD7A9}" type="pres">
      <dgm:prSet presAssocID="{B5D0C39E-8FC8-41C4-8546-EF3B8ACD86CD}" presName="linear" presStyleCnt="0">
        <dgm:presLayoutVars>
          <dgm:animLvl val="lvl"/>
          <dgm:resizeHandles val="exact"/>
        </dgm:presLayoutVars>
      </dgm:prSet>
      <dgm:spPr/>
    </dgm:pt>
    <dgm:pt modelId="{68EF9C24-1427-46D9-8444-213C5FA6B57A}" type="pres">
      <dgm:prSet presAssocID="{9E2FF46D-E15D-4131-92F1-B18B1406F98E}" presName="parentText" presStyleLbl="node1" presStyleIdx="0" presStyleCnt="4">
        <dgm:presLayoutVars>
          <dgm:chMax val="0"/>
          <dgm:bulletEnabled val="1"/>
        </dgm:presLayoutVars>
      </dgm:prSet>
      <dgm:spPr/>
    </dgm:pt>
    <dgm:pt modelId="{10ED689E-0C10-4EAB-9F38-46D133C720D2}" type="pres">
      <dgm:prSet presAssocID="{48E1C5AB-9AB0-4811-88E0-6A3270857E39}" presName="spacer" presStyleCnt="0"/>
      <dgm:spPr/>
    </dgm:pt>
    <dgm:pt modelId="{ABBAB7A0-1465-4E54-B1D0-391141B242E7}" type="pres">
      <dgm:prSet presAssocID="{E3623356-0149-492C-8E1A-B5C930D1D887}" presName="parentText" presStyleLbl="node1" presStyleIdx="1" presStyleCnt="4">
        <dgm:presLayoutVars>
          <dgm:chMax val="0"/>
          <dgm:bulletEnabled val="1"/>
        </dgm:presLayoutVars>
      </dgm:prSet>
      <dgm:spPr/>
    </dgm:pt>
    <dgm:pt modelId="{F6168BD6-4644-47BE-BF45-F9BAEB2BCE0C}" type="pres">
      <dgm:prSet presAssocID="{C11898D2-5AF8-41A3-9CD5-61DB0A9D26BF}" presName="spacer" presStyleCnt="0"/>
      <dgm:spPr/>
    </dgm:pt>
    <dgm:pt modelId="{F5B33AAE-18F8-44C0-8886-FEA9C74251E7}" type="pres">
      <dgm:prSet presAssocID="{15E8807A-420B-4300-BA41-78CA2C98B6B2}" presName="parentText" presStyleLbl="node1" presStyleIdx="2" presStyleCnt="4">
        <dgm:presLayoutVars>
          <dgm:chMax val="0"/>
          <dgm:bulletEnabled val="1"/>
        </dgm:presLayoutVars>
      </dgm:prSet>
      <dgm:spPr/>
    </dgm:pt>
    <dgm:pt modelId="{24525619-CF5B-4D94-BCB3-6B81075BBBD6}" type="pres">
      <dgm:prSet presAssocID="{ACE71D2A-D565-428E-92E2-118BA4BFDBBA}" presName="spacer" presStyleCnt="0"/>
      <dgm:spPr/>
    </dgm:pt>
    <dgm:pt modelId="{0B3D8297-6FB9-421F-961F-5CEF2195E514}" type="pres">
      <dgm:prSet presAssocID="{3CA88591-7B7F-401B-9636-D6477D5E16A6}" presName="parentText" presStyleLbl="node1" presStyleIdx="3" presStyleCnt="4">
        <dgm:presLayoutVars>
          <dgm:chMax val="0"/>
          <dgm:bulletEnabled val="1"/>
        </dgm:presLayoutVars>
      </dgm:prSet>
      <dgm:spPr/>
    </dgm:pt>
  </dgm:ptLst>
  <dgm:cxnLst>
    <dgm:cxn modelId="{0031B414-E69E-4F91-8DE2-CD8649058451}" srcId="{B5D0C39E-8FC8-41C4-8546-EF3B8ACD86CD}" destId="{9E2FF46D-E15D-4131-92F1-B18B1406F98E}" srcOrd="0" destOrd="0" parTransId="{7DF00293-9CCE-49FD-A6B7-B3CA229A5005}" sibTransId="{48E1C5AB-9AB0-4811-88E0-6A3270857E39}"/>
    <dgm:cxn modelId="{7B871115-2071-45C1-BB62-6DC501CFA323}" type="presOf" srcId="{B5D0C39E-8FC8-41C4-8546-EF3B8ACD86CD}" destId="{BF3DABD3-011A-49F4-A3BE-A524B7BFD7A9}" srcOrd="0" destOrd="0" presId="urn:microsoft.com/office/officeart/2005/8/layout/vList2"/>
    <dgm:cxn modelId="{2E26B119-EAF0-4FCC-B37C-8EA07C6D88F7}" type="presOf" srcId="{15E8807A-420B-4300-BA41-78CA2C98B6B2}" destId="{F5B33AAE-18F8-44C0-8886-FEA9C74251E7}" srcOrd="0" destOrd="0" presId="urn:microsoft.com/office/officeart/2005/8/layout/vList2"/>
    <dgm:cxn modelId="{08A5D12F-7870-4086-AFFB-64A7B0EE4171}" srcId="{B5D0C39E-8FC8-41C4-8546-EF3B8ACD86CD}" destId="{3CA88591-7B7F-401B-9636-D6477D5E16A6}" srcOrd="3" destOrd="0" parTransId="{96020699-DA79-4D95-A317-CEBCF0286613}" sibTransId="{0182C75C-66BB-4B2A-99DC-A0745A269C32}"/>
    <dgm:cxn modelId="{0CE35136-1FFC-495E-80CD-DF07A60FBAED}" srcId="{B5D0C39E-8FC8-41C4-8546-EF3B8ACD86CD}" destId="{E3623356-0149-492C-8E1A-B5C930D1D887}" srcOrd="1" destOrd="0" parTransId="{031B77FD-39AE-4DDB-B08A-5940FF91F4A3}" sibTransId="{C11898D2-5AF8-41A3-9CD5-61DB0A9D26BF}"/>
    <dgm:cxn modelId="{0A768941-4438-469F-A31E-0EF671E864A7}" type="presOf" srcId="{9E2FF46D-E15D-4131-92F1-B18B1406F98E}" destId="{68EF9C24-1427-46D9-8444-213C5FA6B57A}" srcOrd="0" destOrd="0" presId="urn:microsoft.com/office/officeart/2005/8/layout/vList2"/>
    <dgm:cxn modelId="{FE1EE76C-E7B4-45F6-8F8C-D0750CB36D97}" type="presOf" srcId="{3CA88591-7B7F-401B-9636-D6477D5E16A6}" destId="{0B3D8297-6FB9-421F-961F-5CEF2195E514}" srcOrd="0" destOrd="0" presId="urn:microsoft.com/office/officeart/2005/8/layout/vList2"/>
    <dgm:cxn modelId="{8036418A-324F-4832-A911-CDB4C5CD088F}" type="presOf" srcId="{E3623356-0149-492C-8E1A-B5C930D1D887}" destId="{ABBAB7A0-1465-4E54-B1D0-391141B242E7}" srcOrd="0" destOrd="0" presId="urn:microsoft.com/office/officeart/2005/8/layout/vList2"/>
    <dgm:cxn modelId="{7CBFC4DC-8DCF-4EE1-8D37-B8499C5B0938}" srcId="{B5D0C39E-8FC8-41C4-8546-EF3B8ACD86CD}" destId="{15E8807A-420B-4300-BA41-78CA2C98B6B2}" srcOrd="2" destOrd="0" parTransId="{10EF8C03-A3B5-4048-8E59-AF531F4A2FF8}" sibTransId="{ACE71D2A-D565-428E-92E2-118BA4BFDBBA}"/>
    <dgm:cxn modelId="{FA9582D3-A221-4090-809A-E0B10DF7421D}" type="presParOf" srcId="{BF3DABD3-011A-49F4-A3BE-A524B7BFD7A9}" destId="{68EF9C24-1427-46D9-8444-213C5FA6B57A}" srcOrd="0" destOrd="0" presId="urn:microsoft.com/office/officeart/2005/8/layout/vList2"/>
    <dgm:cxn modelId="{30E9425B-66E6-43FB-9672-D2FF322951DC}" type="presParOf" srcId="{BF3DABD3-011A-49F4-A3BE-A524B7BFD7A9}" destId="{10ED689E-0C10-4EAB-9F38-46D133C720D2}" srcOrd="1" destOrd="0" presId="urn:microsoft.com/office/officeart/2005/8/layout/vList2"/>
    <dgm:cxn modelId="{B8F37C96-4B7D-4DC3-88EB-122AE0F1F72B}" type="presParOf" srcId="{BF3DABD3-011A-49F4-A3BE-A524B7BFD7A9}" destId="{ABBAB7A0-1465-4E54-B1D0-391141B242E7}" srcOrd="2" destOrd="0" presId="urn:microsoft.com/office/officeart/2005/8/layout/vList2"/>
    <dgm:cxn modelId="{27BEC131-B234-44B7-A749-743DA150D52C}" type="presParOf" srcId="{BF3DABD3-011A-49F4-A3BE-A524B7BFD7A9}" destId="{F6168BD6-4644-47BE-BF45-F9BAEB2BCE0C}" srcOrd="3" destOrd="0" presId="urn:microsoft.com/office/officeart/2005/8/layout/vList2"/>
    <dgm:cxn modelId="{20D7E9CC-E632-4707-8DC1-42DA3CFADBC8}" type="presParOf" srcId="{BF3DABD3-011A-49F4-A3BE-A524B7BFD7A9}" destId="{F5B33AAE-18F8-44C0-8886-FEA9C74251E7}" srcOrd="4" destOrd="0" presId="urn:microsoft.com/office/officeart/2005/8/layout/vList2"/>
    <dgm:cxn modelId="{83F1705D-CE4C-41E3-A124-5251DB8D9149}" type="presParOf" srcId="{BF3DABD3-011A-49F4-A3BE-A524B7BFD7A9}" destId="{24525619-CF5B-4D94-BCB3-6B81075BBBD6}" srcOrd="5" destOrd="0" presId="urn:microsoft.com/office/officeart/2005/8/layout/vList2"/>
    <dgm:cxn modelId="{1AE639CC-24CA-4AEB-87FB-A5E050A2D55A}" type="presParOf" srcId="{BF3DABD3-011A-49F4-A3BE-A524B7BFD7A9}" destId="{0B3D8297-6FB9-421F-961F-5CEF2195E514}"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EF9C24-1427-46D9-8444-213C5FA6B57A}">
      <dsp:nvSpPr>
        <dsp:cNvPr id="0" name=""/>
        <dsp:cNvSpPr/>
      </dsp:nvSpPr>
      <dsp:spPr>
        <a:xfrm>
          <a:off x="0" y="40243"/>
          <a:ext cx="6797675" cy="1349156"/>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This project is based on optimizing the price and making proper product development decisions of a car manufacturer to maximize profitability while meeting consumer demand.</a:t>
          </a:r>
        </a:p>
      </dsp:txBody>
      <dsp:txXfrm>
        <a:off x="65860" y="106103"/>
        <a:ext cx="6665955" cy="1217436"/>
      </dsp:txXfrm>
    </dsp:sp>
    <dsp:sp modelId="{ABBAB7A0-1465-4E54-B1D0-391141B242E7}">
      <dsp:nvSpPr>
        <dsp:cNvPr id="0" name=""/>
        <dsp:cNvSpPr/>
      </dsp:nvSpPr>
      <dsp:spPr>
        <a:xfrm>
          <a:off x="0" y="1446999"/>
          <a:ext cx="6797675" cy="1349156"/>
        </a:xfrm>
        <a:prstGeom prst="roundRect">
          <a:avLst/>
        </a:prstGeom>
        <a:solidFill>
          <a:schemeClr val="accent2">
            <a:hueOff val="-3450629"/>
            <a:satOff val="15286"/>
            <a:lumOff val="-562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The automotive car industry is growing rapidly for past few decades. With the growth of these industries, several new technologies are adopted.</a:t>
          </a:r>
        </a:p>
      </dsp:txBody>
      <dsp:txXfrm>
        <a:off x="65860" y="1512859"/>
        <a:ext cx="6665955" cy="1217436"/>
      </dsp:txXfrm>
    </dsp:sp>
    <dsp:sp modelId="{F5B33AAE-18F8-44C0-8886-FEA9C74251E7}">
      <dsp:nvSpPr>
        <dsp:cNvPr id="0" name=""/>
        <dsp:cNvSpPr/>
      </dsp:nvSpPr>
      <dsp:spPr>
        <a:xfrm>
          <a:off x="0" y="2853756"/>
          <a:ext cx="6797675" cy="1349156"/>
        </a:xfrm>
        <a:prstGeom prst="roundRect">
          <a:avLst/>
        </a:prstGeom>
        <a:solidFill>
          <a:schemeClr val="accent2">
            <a:hueOff val="-6901259"/>
            <a:satOff val="30573"/>
            <a:lumOff val="-1124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With his evolving, car industry increasing focus on fuel efficiency, environmental sustainability, and technological innovation. With increasing competition among manufacturers and a changing consumer landscape.</a:t>
          </a:r>
        </a:p>
      </dsp:txBody>
      <dsp:txXfrm>
        <a:off x="65860" y="2919616"/>
        <a:ext cx="6665955" cy="1217436"/>
      </dsp:txXfrm>
    </dsp:sp>
    <dsp:sp modelId="{0B3D8297-6FB9-421F-961F-5CEF2195E514}">
      <dsp:nvSpPr>
        <dsp:cNvPr id="0" name=""/>
        <dsp:cNvSpPr/>
      </dsp:nvSpPr>
      <dsp:spPr>
        <a:xfrm>
          <a:off x="0" y="4260512"/>
          <a:ext cx="6797675" cy="1349156"/>
        </a:xfrm>
        <a:prstGeom prst="roundRect">
          <a:avLst/>
        </a:prstGeom>
        <a:solidFill>
          <a:schemeClr val="accent2">
            <a:hueOff val="-10351888"/>
            <a:satOff val="45859"/>
            <a:lumOff val="-1686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In the current scenario, it has become more important to understand the factors that drive consumer demand for cars than ever.</a:t>
          </a:r>
        </a:p>
      </dsp:txBody>
      <dsp:txXfrm>
        <a:off x="65860" y="4326372"/>
        <a:ext cx="6665955" cy="121743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5/6/2023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5/6/2023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5/6/2023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5/6/2023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5/6/2023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5/6/2023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5/6/2023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5/6/2023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5/6/2023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5/6/2023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drive.google.com/file/d/16Vvmx_BiJkkLKK7KBn9iq8MLQ4BBpKj1/view?usp=share_link" TargetMode="External"/><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hyperlink" Target="https://docs.google.com/spreadsheets/d/1S7rij0tDbyqH7G0-WG0YI9YyzPP6Ci7J/edit?usp=sharing&amp;ouid=101360921551009065004&amp;rtpof=true&amp;sd=true"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5810330-F0B5-43C9-BC34-094FFB5C0529}"/>
              </a:ext>
            </a:extLst>
          </p:cNvPr>
          <p:cNvPicPr>
            <a:picLocks noChangeAspect="1"/>
          </p:cNvPicPr>
          <p:nvPr/>
        </p:nvPicPr>
        <p:blipFill>
          <a:blip r:embed="rId3"/>
          <a:srcRect t="16548" b="16548"/>
          <a:stretch/>
        </p:blipFill>
        <p:spPr>
          <a:xfrm>
            <a:off x="-32" y="10"/>
            <a:ext cx="12192031" cy="4915066"/>
          </a:xfrm>
          <a:prstGeom prst="rect">
            <a:avLst/>
          </a:prstGeom>
        </p:spPr>
      </p:pic>
      <p:sp>
        <p:nvSpPr>
          <p:cNvPr id="44" name="Rectangle 43">
            <a:extLst>
              <a:ext uri="{FF2B5EF4-FFF2-40B4-BE49-F238E27FC236}">
                <a16:creationId xmlns:a16="http://schemas.microsoft.com/office/drawing/2014/main" id="{0B4FB531-34DA-4777-9BD5-5B885DC38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15076"/>
            <a:ext cx="12188952" cy="194292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28675" y="5120639"/>
            <a:ext cx="7137263" cy="1280161"/>
          </a:xfrm>
        </p:spPr>
        <p:txBody>
          <a:bodyPr anchor="ctr">
            <a:normAutofit/>
          </a:bodyPr>
          <a:lstStyle/>
          <a:p>
            <a:pPr algn="r"/>
            <a:r>
              <a:rPr lang="en-US" sz="4100">
                <a:solidFill>
                  <a:srgbClr val="FFFFFF"/>
                </a:solidFill>
                <a:latin typeface="Calibri" panose="020F0502020204030204" pitchFamily="34" charset="0"/>
                <a:ea typeface="Calibri" panose="020F0502020204030204" pitchFamily="34" charset="0"/>
                <a:cs typeface="Calibri" panose="020F0502020204030204" pitchFamily="34" charset="0"/>
              </a:rPr>
              <a:t>Analyzing the Impact of Car Features on Price and Profitability</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289580" y="5120639"/>
            <a:ext cx="3073745" cy="1280160"/>
          </a:xfrm>
        </p:spPr>
        <p:txBody>
          <a:bodyPr anchor="ctr">
            <a:normAutofit/>
          </a:bodyPr>
          <a:lstStyle/>
          <a:p>
            <a:r>
              <a:rPr lang="en-US" sz="1500">
                <a:solidFill>
                  <a:srgbClr val="FFFFFF"/>
                </a:solidFill>
                <a:latin typeface="Calibri" panose="020F0502020204030204" pitchFamily="34" charset="0"/>
                <a:ea typeface="Calibri" panose="020F0502020204030204" pitchFamily="34" charset="0"/>
                <a:cs typeface="Calibri" panose="020F0502020204030204" pitchFamily="34" charset="0"/>
              </a:rPr>
              <a:t>By Rohit paul</a:t>
            </a:r>
          </a:p>
        </p:txBody>
      </p:sp>
      <p:cxnSp>
        <p:nvCxnSpPr>
          <p:cNvPr id="46" name="Straight Connector 45">
            <a:extLst>
              <a:ext uri="{FF2B5EF4-FFF2-40B4-BE49-F238E27FC236}">
                <a16:creationId xmlns:a16="http://schemas.microsoft.com/office/drawing/2014/main" id="{D5B557D3-D7B4-404B-84A1-9BD182BE5B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13" y="5760720"/>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4E7949-2779-33D8-5F8D-6149825DCB71}"/>
              </a:ext>
            </a:extLst>
          </p:cNvPr>
          <p:cNvSpPr txBox="1"/>
          <p:nvPr/>
        </p:nvSpPr>
        <p:spPr>
          <a:xfrm>
            <a:off x="507460" y="486382"/>
            <a:ext cx="11177080" cy="646331"/>
          </a:xfrm>
          <a:prstGeom prst="rect">
            <a:avLst/>
          </a:prstGeom>
          <a:noFill/>
        </p:spPr>
        <p:txBody>
          <a:bodyPr wrap="square" rtlCol="0">
            <a:spAutoFit/>
          </a:bodyPr>
          <a:lstStyle/>
          <a:p>
            <a:pPr algn="ctr"/>
            <a:r>
              <a:rPr lang="en-US" sz="3600" dirty="0">
                <a:latin typeface="Calibri" panose="020F0502020204030204" pitchFamily="34" charset="0"/>
                <a:ea typeface="Calibri" panose="020F0502020204030204" pitchFamily="34" charset="0"/>
                <a:cs typeface="Calibri" panose="020F0502020204030204" pitchFamily="34" charset="0"/>
              </a:rPr>
              <a:t> </a:t>
            </a:r>
            <a:r>
              <a:rPr lang="en-US" sz="3600" dirty="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US" sz="3600" b="1" u="sng" dirty="0">
                <a:solidFill>
                  <a:srgbClr val="FF0000"/>
                </a:solidFill>
                <a:latin typeface="Calibri" panose="020F0502020204030204" pitchFamily="34" charset="0"/>
                <a:ea typeface="Calibri" panose="020F0502020204030204" pitchFamily="34" charset="0"/>
                <a:cs typeface="Calibri" panose="020F0502020204030204" pitchFamily="34" charset="0"/>
              </a:rPr>
              <a:t>Fuel efficiency &amp; the no. of cylinders in car e relation</a:t>
            </a:r>
            <a:endParaRPr lang="en-IN" sz="3600" b="1" u="sng" dirty="0">
              <a:solidFill>
                <a:srgbClr val="FF0000"/>
              </a:solidFill>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6508B821-95C7-CEE6-CC7B-74E254209914}"/>
              </a:ext>
            </a:extLst>
          </p:cNvPr>
          <p:cNvSpPr txBox="1"/>
          <p:nvPr/>
        </p:nvSpPr>
        <p:spPr>
          <a:xfrm>
            <a:off x="507460" y="1132713"/>
            <a:ext cx="11177080" cy="2800767"/>
          </a:xfrm>
          <a:prstGeom prst="rect">
            <a:avLst/>
          </a:prstGeom>
          <a:noFill/>
        </p:spPr>
        <p:txBody>
          <a:bodyPr wrap="square" rtlCol="0">
            <a:spAutoFit/>
          </a:bodyPr>
          <a:lstStyle/>
          <a:p>
            <a:pPr marL="285750" indent="-285750">
              <a:buFont typeface="Wingdings" panose="05000000000000000000" pitchFamily="2" charset="2"/>
              <a:buChar char="q"/>
            </a:pPr>
            <a:r>
              <a:rPr lang="en-IN" sz="1600" b="1" u="sng" dirty="0">
                <a:solidFill>
                  <a:srgbClr val="00B050"/>
                </a:solidFill>
                <a:latin typeface="Calibri" panose="020F0502020204030204" pitchFamily="34" charset="0"/>
                <a:ea typeface="Calibri" panose="020F0502020204030204" pitchFamily="34" charset="0"/>
                <a:cs typeface="Calibri" panose="020F0502020204030204" pitchFamily="34" charset="0"/>
              </a:rPr>
              <a:t>Task 5.A: Scatter-plot:</a:t>
            </a:r>
          </a:p>
          <a:p>
            <a:pPr marL="285750" indent="-285750">
              <a:buFont typeface="Wingdings" panose="05000000000000000000" pitchFamily="2" charset="2"/>
              <a:buChar char="q"/>
            </a:pPr>
            <a:endParaRPr lang="en-IN" sz="1600" b="1" u="sng" dirty="0">
              <a:latin typeface="Calibri" panose="020F0502020204030204" pitchFamily="34" charset="0"/>
              <a:ea typeface="Calibri" panose="020F0502020204030204" pitchFamily="34" charset="0"/>
              <a:cs typeface="Calibri" panose="020F0502020204030204" pitchFamily="34" charset="0"/>
            </a:endParaRPr>
          </a:p>
          <a:p>
            <a:endParaRPr lang="en-IN" sz="1600" dirty="0">
              <a:latin typeface="Calibri" panose="020F0502020204030204" pitchFamily="34" charset="0"/>
              <a:ea typeface="Calibri" panose="020F0502020204030204" pitchFamily="34" charset="0"/>
              <a:cs typeface="Calibri" panose="020F0502020204030204" pitchFamily="34" charset="0"/>
            </a:endParaRPr>
          </a:p>
          <a:p>
            <a:endParaRPr lang="en-IN" sz="1600" dirty="0">
              <a:latin typeface="Calibri" panose="020F0502020204030204" pitchFamily="34" charset="0"/>
              <a:ea typeface="Calibri" panose="020F0502020204030204" pitchFamily="34" charset="0"/>
              <a:cs typeface="Calibri" panose="020F0502020204030204" pitchFamily="34" charset="0"/>
            </a:endParaRPr>
          </a:p>
          <a:p>
            <a:endParaRPr lang="en-IN" sz="1600" dirty="0">
              <a:latin typeface="Calibri" panose="020F0502020204030204" pitchFamily="34" charset="0"/>
              <a:ea typeface="Calibri" panose="020F0502020204030204" pitchFamily="34" charset="0"/>
              <a:cs typeface="Calibri" panose="020F0502020204030204" pitchFamily="34" charset="0"/>
            </a:endParaRPr>
          </a:p>
          <a:p>
            <a:endParaRPr lang="en-IN" sz="1600" dirty="0">
              <a:latin typeface="Calibri" panose="020F0502020204030204" pitchFamily="34" charset="0"/>
              <a:ea typeface="Calibri" panose="020F0502020204030204" pitchFamily="34" charset="0"/>
              <a:cs typeface="Calibri" panose="020F0502020204030204" pitchFamily="34" charset="0"/>
            </a:endParaRPr>
          </a:p>
          <a:p>
            <a:endParaRPr lang="en-IN" sz="1600" dirty="0">
              <a:latin typeface="Calibri" panose="020F0502020204030204" pitchFamily="34" charset="0"/>
              <a:ea typeface="Calibri" panose="020F0502020204030204" pitchFamily="34" charset="0"/>
              <a:cs typeface="Calibri" panose="020F0502020204030204" pitchFamily="34" charset="0"/>
            </a:endParaRPr>
          </a:p>
          <a:p>
            <a:endParaRPr lang="en-IN" sz="1600" dirty="0">
              <a:latin typeface="Calibri" panose="020F0502020204030204" pitchFamily="34" charset="0"/>
              <a:ea typeface="Calibri" panose="020F0502020204030204" pitchFamily="34" charset="0"/>
              <a:cs typeface="Calibri" panose="020F0502020204030204" pitchFamily="34" charset="0"/>
            </a:endParaRPr>
          </a:p>
          <a:p>
            <a:endParaRPr lang="en-IN" sz="1600" dirty="0">
              <a:latin typeface="Calibri" panose="020F0502020204030204" pitchFamily="34" charset="0"/>
              <a:ea typeface="Calibri" panose="020F0502020204030204" pitchFamily="34" charset="0"/>
              <a:cs typeface="Calibri" panose="020F0502020204030204" pitchFamily="34" charset="0"/>
            </a:endParaRPr>
          </a:p>
          <a:p>
            <a:endParaRPr lang="en-IN" sz="1600" b="1" u="sng" dirty="0">
              <a:solidFill>
                <a:srgbClr val="00B050"/>
              </a:solidFill>
              <a:latin typeface="Calibri" panose="020F0502020204030204" pitchFamily="34" charset="0"/>
              <a:ea typeface="Calibri" panose="020F0502020204030204" pitchFamily="34" charset="0"/>
              <a:cs typeface="Calibri" panose="020F0502020204030204" pitchFamily="34" charset="0"/>
            </a:endParaRPr>
          </a:p>
          <a:p>
            <a:endParaRPr lang="en-IN" sz="1600" dirty="0">
              <a:latin typeface="Calibri" panose="020F0502020204030204" pitchFamily="34" charset="0"/>
              <a:ea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F5BF71D0-7D4F-CF28-816A-5074AE619C5C}"/>
              </a:ext>
            </a:extLst>
          </p:cNvPr>
          <p:cNvPicPr>
            <a:picLocks noChangeAspect="1"/>
          </p:cNvPicPr>
          <p:nvPr/>
        </p:nvPicPr>
        <p:blipFill>
          <a:blip r:embed="rId2"/>
          <a:stretch>
            <a:fillRect/>
          </a:stretch>
        </p:blipFill>
        <p:spPr>
          <a:xfrm>
            <a:off x="3047638" y="1379042"/>
            <a:ext cx="4618120" cy="2164268"/>
          </a:xfrm>
          <a:prstGeom prst="rect">
            <a:avLst/>
          </a:prstGeom>
        </p:spPr>
      </p:pic>
      <p:pic>
        <p:nvPicPr>
          <p:cNvPr id="10" name="Picture 9">
            <a:extLst>
              <a:ext uri="{FF2B5EF4-FFF2-40B4-BE49-F238E27FC236}">
                <a16:creationId xmlns:a16="http://schemas.microsoft.com/office/drawing/2014/main" id="{FAAE17DB-2516-F9F4-F3F3-129185E5101A}"/>
              </a:ext>
            </a:extLst>
          </p:cNvPr>
          <p:cNvPicPr>
            <a:picLocks noChangeAspect="1"/>
          </p:cNvPicPr>
          <p:nvPr/>
        </p:nvPicPr>
        <p:blipFill>
          <a:blip r:embed="rId3"/>
          <a:stretch>
            <a:fillRect/>
          </a:stretch>
        </p:blipFill>
        <p:spPr>
          <a:xfrm>
            <a:off x="8615749" y="4189107"/>
            <a:ext cx="3208298" cy="2049958"/>
          </a:xfrm>
          <a:prstGeom prst="rect">
            <a:avLst/>
          </a:prstGeom>
        </p:spPr>
      </p:pic>
      <p:sp>
        <p:nvSpPr>
          <p:cNvPr id="11" name="TextBox 10">
            <a:extLst>
              <a:ext uri="{FF2B5EF4-FFF2-40B4-BE49-F238E27FC236}">
                <a16:creationId xmlns:a16="http://schemas.microsoft.com/office/drawing/2014/main" id="{43CD1D25-E5BB-5F31-095F-9DB38B460D1F}"/>
              </a:ext>
            </a:extLst>
          </p:cNvPr>
          <p:cNvSpPr txBox="1"/>
          <p:nvPr/>
        </p:nvSpPr>
        <p:spPr>
          <a:xfrm>
            <a:off x="507460" y="4189107"/>
            <a:ext cx="8082405" cy="830997"/>
          </a:xfrm>
          <a:prstGeom prst="rect">
            <a:avLst/>
          </a:prstGeom>
          <a:noFill/>
        </p:spPr>
        <p:txBody>
          <a:bodyPr wrap="none" rtlCol="0">
            <a:spAutoFit/>
          </a:bodyPr>
          <a:lstStyle/>
          <a:p>
            <a:r>
              <a:rPr lang="en-IN" sz="1600" b="1" u="sng" dirty="0">
                <a:solidFill>
                  <a:srgbClr val="00B050"/>
                </a:solidFill>
                <a:latin typeface="Calibri" panose="020F0502020204030204" pitchFamily="34" charset="0"/>
                <a:ea typeface="Calibri" panose="020F0502020204030204" pitchFamily="34" charset="0"/>
                <a:cs typeface="Calibri" panose="020F0502020204030204" pitchFamily="34" charset="0"/>
              </a:rPr>
              <a:t>Task 5.B: Coefficient value: </a:t>
            </a:r>
            <a:r>
              <a:rPr lang="en-IN" sz="1600" dirty="0">
                <a:solidFill>
                  <a:srgbClr val="00B050"/>
                </a:solidFill>
                <a:latin typeface="Calibri" panose="020F0502020204030204" pitchFamily="34" charset="0"/>
                <a:ea typeface="Calibri" panose="020F0502020204030204" pitchFamily="34" charset="0"/>
                <a:cs typeface="Calibri" panose="020F0502020204030204" pitchFamily="34" charset="0"/>
              </a:rPr>
              <a:t> </a:t>
            </a:r>
            <a:r>
              <a:rPr lang="en-US" sz="1600" dirty="0">
                <a:latin typeface="Calibri" panose="020F0502020204030204" pitchFamily="34" charset="0"/>
                <a:ea typeface="Calibri" panose="020F0502020204030204" pitchFamily="34" charset="0"/>
                <a:cs typeface="Calibri" panose="020F0502020204030204" pitchFamily="34" charset="0"/>
              </a:rPr>
              <a:t>We used The Quick Measure Feature Of Power Bi to Calculate the </a:t>
            </a:r>
          </a:p>
          <a:p>
            <a:r>
              <a:rPr lang="en-US" sz="1600" dirty="0">
                <a:latin typeface="Calibri" panose="020F0502020204030204" pitchFamily="34" charset="0"/>
                <a:ea typeface="Calibri" panose="020F0502020204030204" pitchFamily="34" charset="0"/>
                <a:cs typeface="Calibri" panose="020F0502020204030204" pitchFamily="34" charset="0"/>
              </a:rPr>
              <a:t> Correlation Coefficient Where We took Make Column as the Category Number Of cylinders on </a:t>
            </a:r>
          </a:p>
          <a:p>
            <a:r>
              <a:rPr lang="en-US" sz="1600" dirty="0">
                <a:latin typeface="Calibri" panose="020F0502020204030204" pitchFamily="34" charset="0"/>
                <a:ea typeface="Calibri" panose="020F0502020204030204" pitchFamily="34" charset="0"/>
                <a:cs typeface="Calibri" panose="020F0502020204030204" pitchFamily="34" charset="0"/>
              </a:rPr>
              <a:t>X Axis and Highway MPG on Y Axis</a:t>
            </a:r>
            <a:r>
              <a:rPr lang="en-US" sz="1600" dirty="0">
                <a:solidFill>
                  <a:srgbClr val="00B050"/>
                </a:solidFill>
                <a:latin typeface="Calibri" panose="020F0502020204030204" pitchFamily="34" charset="0"/>
                <a:ea typeface="Calibri" panose="020F0502020204030204" pitchFamily="34" charset="0"/>
                <a:cs typeface="Calibri" panose="020F0502020204030204" pitchFamily="34" charset="0"/>
              </a:rPr>
              <a:t>.</a:t>
            </a:r>
            <a:endParaRPr lang="en-IN" sz="1600" b="1" u="sng" dirty="0">
              <a:solidFill>
                <a:srgbClr val="00B050"/>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24754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4E7949-2779-33D8-5F8D-6149825DCB71}"/>
              </a:ext>
            </a:extLst>
          </p:cNvPr>
          <p:cNvSpPr txBox="1"/>
          <p:nvPr/>
        </p:nvSpPr>
        <p:spPr>
          <a:xfrm>
            <a:off x="507460" y="486382"/>
            <a:ext cx="11177080" cy="646331"/>
          </a:xfrm>
          <a:prstGeom prst="rect">
            <a:avLst/>
          </a:prstGeom>
          <a:noFill/>
        </p:spPr>
        <p:txBody>
          <a:bodyPr wrap="square" rtlCol="0">
            <a:spAutoFit/>
          </a:bodyPr>
          <a:lstStyle/>
          <a:p>
            <a:pPr algn="ctr"/>
            <a:r>
              <a:rPr lang="en-US" sz="3600" dirty="0">
                <a:latin typeface="Calibri" panose="020F0502020204030204" pitchFamily="34" charset="0"/>
                <a:ea typeface="Calibri" panose="020F0502020204030204" pitchFamily="34" charset="0"/>
                <a:cs typeface="Calibri" panose="020F0502020204030204" pitchFamily="34" charset="0"/>
              </a:rPr>
              <a:t> </a:t>
            </a:r>
            <a:r>
              <a:rPr lang="en-US" sz="3600" b="1" dirty="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US" sz="3600" b="1" u="sng" dirty="0">
                <a:solidFill>
                  <a:srgbClr val="FF0000"/>
                </a:solidFill>
                <a:latin typeface="Calibri" panose="020F0502020204030204" pitchFamily="34" charset="0"/>
                <a:ea typeface="Calibri" panose="020F0502020204030204" pitchFamily="34" charset="0"/>
                <a:cs typeface="Calibri" panose="020F0502020204030204" pitchFamily="34" charset="0"/>
              </a:rPr>
              <a:t>Conclusion</a:t>
            </a:r>
            <a:endParaRPr lang="en-IN" sz="3600" b="1" u="sng" dirty="0">
              <a:solidFill>
                <a:srgbClr val="FF0000"/>
              </a:solidFill>
              <a:latin typeface="Calibri" panose="020F0502020204030204" pitchFamily="34" charset="0"/>
              <a:ea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105015FC-5493-FE46-985C-7C2A1939DB6D}"/>
              </a:ext>
            </a:extLst>
          </p:cNvPr>
          <p:cNvSpPr txBox="1"/>
          <p:nvPr/>
        </p:nvSpPr>
        <p:spPr>
          <a:xfrm>
            <a:off x="507460" y="1512092"/>
            <a:ext cx="11177080" cy="2062103"/>
          </a:xfrm>
          <a:prstGeom prst="rect">
            <a:avLst/>
          </a:prstGeom>
          <a:noFill/>
        </p:spPr>
        <p:txBody>
          <a:bodyPr wrap="square" rtlCol="0">
            <a:spAutoFit/>
          </a:bodyPr>
          <a:lstStyle/>
          <a:p>
            <a:pPr marL="285750" indent="-285750">
              <a:buFont typeface="Wingdings" panose="05000000000000000000" pitchFamily="2" charset="2"/>
              <a:buChar char="v"/>
            </a:pPr>
            <a:r>
              <a:rPr lang="en-US" sz="1600" dirty="0">
                <a:latin typeface="Calibri" panose="020F0502020204030204" pitchFamily="34" charset="0"/>
                <a:ea typeface="Calibri" panose="020F0502020204030204" pitchFamily="34" charset="0"/>
                <a:cs typeface="Calibri" panose="020F0502020204030204" pitchFamily="34" charset="0"/>
              </a:rPr>
              <a:t>The analysis depicts the most popular car manufacturers and focuses on the cars which are costlier than other brands available in the market.</a:t>
            </a:r>
          </a:p>
          <a:p>
            <a:endParaRPr lang="en-US" sz="16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v"/>
            </a:pPr>
            <a:r>
              <a:rPr lang="en-US" sz="1600" dirty="0">
                <a:latin typeface="Calibri" panose="020F0502020204030204" pitchFamily="34" charset="0"/>
                <a:ea typeface="Calibri" panose="020F0502020204030204" pitchFamily="34" charset="0"/>
                <a:cs typeface="Calibri" panose="020F0502020204030204" pitchFamily="34" charset="0"/>
              </a:rPr>
              <a:t>During The Analysis, We noticed How the Car price fluctuates depending on various factors. In this study we saw how the Engine HP, MPG Of Car And Cylinder numbers alone creates a </a:t>
            </a:r>
            <a:r>
              <a:rPr lang="en-US" sz="1600">
                <a:latin typeface="Calibri" panose="020F0502020204030204" pitchFamily="34" charset="0"/>
                <a:ea typeface="Calibri" panose="020F0502020204030204" pitchFamily="34" charset="0"/>
                <a:cs typeface="Calibri" panose="020F0502020204030204" pitchFamily="34" charset="0"/>
              </a:rPr>
              <a:t>huge difference </a:t>
            </a:r>
            <a:r>
              <a:rPr lang="en-US" sz="1600" dirty="0">
                <a:latin typeface="Calibri" panose="020F0502020204030204" pitchFamily="34" charset="0"/>
                <a:ea typeface="Calibri" panose="020F0502020204030204" pitchFamily="34" charset="0"/>
                <a:cs typeface="Calibri" panose="020F0502020204030204" pitchFamily="34" charset="0"/>
              </a:rPr>
              <a:t>in Price Of the Cars.</a:t>
            </a:r>
          </a:p>
          <a:p>
            <a:endParaRPr lang="en-US" sz="16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v"/>
            </a:pPr>
            <a:r>
              <a:rPr lang="en-US" sz="1600" dirty="0">
                <a:latin typeface="Calibri" panose="020F0502020204030204" pitchFamily="34" charset="0"/>
                <a:ea typeface="Calibri" panose="020F0502020204030204" pitchFamily="34" charset="0"/>
                <a:cs typeface="Calibri" panose="020F0502020204030204" pitchFamily="34" charset="0"/>
              </a:rPr>
              <a:t>After the analysis, we have also created an interactive dashboard with the help of Power bi. The dashboard helps to understand the analysis further which helps in creating clearer insights.</a:t>
            </a:r>
            <a:endParaRPr lang="en-IN" sz="16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862472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 name="Straight Connector 9">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0AF4F2BA-3C03-4E2C-8ABC-0949B61B3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D835E707-B63B-45F5-5240-AE4C6AEF1D16}"/>
              </a:ext>
            </a:extLst>
          </p:cNvPr>
          <p:cNvPicPr>
            <a:picLocks noChangeAspect="1"/>
          </p:cNvPicPr>
          <p:nvPr/>
        </p:nvPicPr>
        <p:blipFill rotWithShape="1">
          <a:blip r:embed="rId2">
            <a:alphaModFix amt="35000"/>
          </a:blip>
          <a:srcRect t="24802" b="18948"/>
          <a:stretch/>
        </p:blipFill>
        <p:spPr>
          <a:xfrm>
            <a:off x="20" y="10"/>
            <a:ext cx="12191980" cy="6857990"/>
          </a:xfrm>
          <a:prstGeom prst="rect">
            <a:avLst/>
          </a:prstGeom>
        </p:spPr>
      </p:pic>
      <p:sp>
        <p:nvSpPr>
          <p:cNvPr id="2" name="Title 1">
            <a:extLst>
              <a:ext uri="{FF2B5EF4-FFF2-40B4-BE49-F238E27FC236}">
                <a16:creationId xmlns:a16="http://schemas.microsoft.com/office/drawing/2014/main" id="{CD3A4338-3FC6-4539-9075-277144BC77C7}"/>
              </a:ext>
            </a:extLst>
          </p:cNvPr>
          <p:cNvSpPr>
            <a:spLocks noGrp="1"/>
          </p:cNvSpPr>
          <p:nvPr>
            <p:ph type="title"/>
          </p:nvPr>
        </p:nvSpPr>
        <p:spPr>
          <a:xfrm>
            <a:off x="1097280" y="758952"/>
            <a:ext cx="10058400" cy="3566160"/>
          </a:xfrm>
        </p:spPr>
        <p:txBody>
          <a:bodyPr vert="horz" lIns="91440" tIns="45720" rIns="91440" bIns="45720" rtlCol="0" anchor="b">
            <a:normAutofit/>
          </a:bodyPr>
          <a:lstStyle/>
          <a:p>
            <a:r>
              <a:rPr lang="en-US" sz="8000">
                <a:solidFill>
                  <a:srgbClr val="FFFFFF"/>
                </a:solidFill>
              </a:rPr>
              <a:t>Thank you</a:t>
            </a:r>
          </a:p>
        </p:txBody>
      </p:sp>
      <p:cxnSp>
        <p:nvCxnSpPr>
          <p:cNvPr id="14" name="Straight Connector 13">
            <a:extLst>
              <a:ext uri="{FF2B5EF4-FFF2-40B4-BE49-F238E27FC236}">
                <a16:creationId xmlns:a16="http://schemas.microsoft.com/office/drawing/2014/main" id="{A07787ED-5EDC-4C54-AD87-55B60D0FE3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6" name="!!footer rectangle">
            <a:extLst>
              <a:ext uri="{FF2B5EF4-FFF2-40B4-BE49-F238E27FC236}">
                <a16:creationId xmlns:a16="http://schemas.microsoft.com/office/drawing/2014/main" id="{B40A8CA7-7D5A-43B0-A1A0-B558ECA9E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935693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1">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7" name="Rectangle 23">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492370" y="516835"/>
            <a:ext cx="3084844" cy="5772840"/>
          </a:xfrm>
        </p:spPr>
        <p:txBody>
          <a:bodyPr vert="horz" lIns="91440" tIns="45720" rIns="91440" bIns="45720" rtlCol="0" anchor="ctr">
            <a:normAutofit/>
          </a:bodyPr>
          <a:lstStyle/>
          <a:p>
            <a:pPr algn="ctr"/>
            <a:r>
              <a:rPr lang="en-US" sz="3600" b="1" u="sng" dirty="0">
                <a:solidFill>
                  <a:schemeClr val="bg1"/>
                </a:solidFill>
                <a:latin typeface="Calibri" panose="020F0502020204030204" pitchFamily="34" charset="0"/>
                <a:ea typeface="Calibri" panose="020F0502020204030204" pitchFamily="34" charset="0"/>
                <a:cs typeface="Calibri" panose="020F0502020204030204" pitchFamily="34" charset="0"/>
              </a:rPr>
              <a:t>Overview</a:t>
            </a:r>
          </a:p>
        </p:txBody>
      </p:sp>
      <p:graphicFrame>
        <p:nvGraphicFramePr>
          <p:cNvPr id="28" name="Content Placeholder 4">
            <a:extLst>
              <a:ext uri="{FF2B5EF4-FFF2-40B4-BE49-F238E27FC236}">
                <a16:creationId xmlns:a16="http://schemas.microsoft.com/office/drawing/2014/main" id="{DEBE5050-0EDC-BF21-5D1E-C9307D57F5D8}"/>
              </a:ext>
            </a:extLst>
          </p:cNvPr>
          <p:cNvGraphicFramePr>
            <a:graphicFrameLocks noGrp="1"/>
          </p:cNvGraphicFramePr>
          <p:nvPr>
            <p:ph idx="1"/>
            <p:extLst>
              <p:ext uri="{D42A27DB-BD31-4B8C-83A1-F6EECF244321}">
                <p14:modId xmlns:p14="http://schemas.microsoft.com/office/powerpoint/2010/main" val="4244710810"/>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33514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F85591C9-88F0-194A-A5E1-A1EDD3F66CE8}"/>
              </a:ext>
            </a:extLst>
          </p:cNvPr>
          <p:cNvSpPr>
            <a:spLocks noGrp="1"/>
          </p:cNvSpPr>
          <p:nvPr>
            <p:ph type="title"/>
          </p:nvPr>
        </p:nvSpPr>
        <p:spPr>
          <a:xfrm>
            <a:off x="5172074" y="286603"/>
            <a:ext cx="5983605" cy="1450757"/>
          </a:xfrm>
        </p:spPr>
        <p:txBody>
          <a:bodyPr>
            <a:normAutofit/>
          </a:bodyPr>
          <a:lstStyle/>
          <a:p>
            <a:pPr algn="ctr"/>
            <a:r>
              <a:rPr lang="en-IN" b="1" u="sng" dirty="0">
                <a:solidFill>
                  <a:srgbClr val="FF0000"/>
                </a:solidFill>
                <a:latin typeface="Calibri" panose="020F0502020204030204" pitchFamily="34" charset="0"/>
                <a:ea typeface="Calibri" panose="020F0502020204030204" pitchFamily="34" charset="0"/>
                <a:cs typeface="Calibri" panose="020F0502020204030204" pitchFamily="34" charset="0"/>
              </a:rPr>
              <a:t>Tech-stack used</a:t>
            </a:r>
          </a:p>
        </p:txBody>
      </p:sp>
      <p:pic>
        <p:nvPicPr>
          <p:cNvPr id="9" name="Picture 8" descr="Graph on document with pen">
            <a:extLst>
              <a:ext uri="{FF2B5EF4-FFF2-40B4-BE49-F238E27FC236}">
                <a16:creationId xmlns:a16="http://schemas.microsoft.com/office/drawing/2014/main" id="{86537685-97ED-9212-CA51-225F803B1185}"/>
              </a:ext>
            </a:extLst>
          </p:cNvPr>
          <p:cNvPicPr>
            <a:picLocks noChangeAspect="1"/>
          </p:cNvPicPr>
          <p:nvPr/>
        </p:nvPicPr>
        <p:blipFill rotWithShape="1">
          <a:blip r:embed="rId2"/>
          <a:srcRect l="32979" r="19258"/>
          <a:stretch/>
        </p:blipFill>
        <p:spPr>
          <a:xfrm>
            <a:off x="20" y="10"/>
            <a:ext cx="4580077" cy="6400784"/>
          </a:xfrm>
          <a:prstGeom prst="rect">
            <a:avLst/>
          </a:prstGeom>
        </p:spPr>
      </p:pic>
      <p:cxnSp>
        <p:nvCxnSpPr>
          <p:cNvPr id="15" name="!!Straight Connector">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Content Placeholder 6">
            <a:extLst>
              <a:ext uri="{FF2B5EF4-FFF2-40B4-BE49-F238E27FC236}">
                <a16:creationId xmlns:a16="http://schemas.microsoft.com/office/drawing/2014/main" id="{C6433845-60D0-54CE-CAE9-1702E722477C}"/>
              </a:ext>
            </a:extLst>
          </p:cNvPr>
          <p:cNvSpPr>
            <a:spLocks noGrp="1"/>
          </p:cNvSpPr>
          <p:nvPr>
            <p:ph idx="1"/>
          </p:nvPr>
        </p:nvSpPr>
        <p:spPr>
          <a:xfrm>
            <a:off x="5172074" y="2108201"/>
            <a:ext cx="5983606" cy="3760891"/>
          </a:xfrm>
        </p:spPr>
        <p:txBody>
          <a:bodyPr>
            <a:normAutofit lnSpcReduction="10000"/>
          </a:bodyPr>
          <a:lstStyle/>
          <a:p>
            <a:pPr>
              <a:buFont typeface="Wingdings" panose="05000000000000000000" pitchFamily="2" charset="2"/>
              <a:buChar char="v"/>
            </a:pPr>
            <a:r>
              <a:rPr lang="en-IN" sz="1600" dirty="0">
                <a:latin typeface="Calibri" panose="020F0502020204030204" pitchFamily="34" charset="0"/>
                <a:ea typeface="Calibri" panose="020F0502020204030204" pitchFamily="34" charset="0"/>
                <a:cs typeface="Calibri" panose="020F0502020204030204" pitchFamily="34" charset="0"/>
              </a:rPr>
              <a:t>For this project, </a:t>
            </a:r>
            <a:r>
              <a:rPr lang="en-IN" sz="1600" b="1" dirty="0">
                <a:latin typeface="Calibri" panose="020F0502020204030204" pitchFamily="34" charset="0"/>
                <a:ea typeface="Calibri" panose="020F0502020204030204" pitchFamily="34" charset="0"/>
                <a:cs typeface="Calibri" panose="020F0502020204030204" pitchFamily="34" charset="0"/>
              </a:rPr>
              <a:t>Excel</a:t>
            </a:r>
            <a:r>
              <a:rPr lang="en-IN" sz="1600" dirty="0">
                <a:latin typeface="Calibri" panose="020F0502020204030204" pitchFamily="34" charset="0"/>
                <a:ea typeface="Calibri" panose="020F0502020204030204" pitchFamily="34" charset="0"/>
                <a:cs typeface="Calibri" panose="020F0502020204030204" pitchFamily="34" charset="0"/>
              </a:rPr>
              <a:t> is used to visualize the data while solving the queries and </a:t>
            </a:r>
            <a:r>
              <a:rPr lang="en-IN" sz="1600" b="1" dirty="0">
                <a:latin typeface="Calibri" panose="020F0502020204030204" pitchFamily="34" charset="0"/>
                <a:ea typeface="Calibri" panose="020F0502020204030204" pitchFamily="34" charset="0"/>
                <a:cs typeface="Calibri" panose="020F0502020204030204" pitchFamily="34" charset="0"/>
              </a:rPr>
              <a:t>Power Bi</a:t>
            </a:r>
            <a:r>
              <a:rPr lang="en-IN" sz="1600" dirty="0">
                <a:latin typeface="Calibri" panose="020F0502020204030204" pitchFamily="34" charset="0"/>
                <a:ea typeface="Calibri" panose="020F0502020204030204" pitchFamily="34" charset="0"/>
                <a:cs typeface="Calibri" panose="020F0502020204030204" pitchFamily="34" charset="0"/>
              </a:rPr>
              <a:t> is used to create interactive charts and dashboards.</a:t>
            </a:r>
          </a:p>
          <a:p>
            <a:pPr>
              <a:buFont typeface="Wingdings" panose="05000000000000000000" pitchFamily="2" charset="2"/>
              <a:buChar char="v"/>
            </a:pPr>
            <a:r>
              <a:rPr lang="en-IN" sz="1600" dirty="0">
                <a:latin typeface="Calibri" panose="020F0502020204030204" pitchFamily="34" charset="0"/>
                <a:ea typeface="Calibri" panose="020F0502020204030204" pitchFamily="34" charset="0"/>
                <a:cs typeface="Calibri" panose="020F0502020204030204" pitchFamily="34" charset="0"/>
              </a:rPr>
              <a:t>After the queries are solved and charts are prepared, a well explained presentation is created using </a:t>
            </a:r>
            <a:r>
              <a:rPr lang="en-IN" sz="1600" b="1" dirty="0" err="1">
                <a:latin typeface="Calibri" panose="020F0502020204030204" pitchFamily="34" charset="0"/>
                <a:ea typeface="Calibri" panose="020F0502020204030204" pitchFamily="34" charset="0"/>
                <a:cs typeface="Calibri" panose="020F0502020204030204" pitchFamily="34" charset="0"/>
              </a:rPr>
              <a:t>Powerpoint</a:t>
            </a:r>
            <a:r>
              <a:rPr lang="en-IN" sz="1600" dirty="0">
                <a:latin typeface="Calibri" panose="020F0502020204030204" pitchFamily="34" charset="0"/>
                <a:ea typeface="Calibri" panose="020F0502020204030204" pitchFamily="34" charset="0"/>
                <a:cs typeface="Calibri" panose="020F0502020204030204" pitchFamily="34" charset="0"/>
              </a:rPr>
              <a:t>.</a:t>
            </a:r>
          </a:p>
          <a:p>
            <a:pPr>
              <a:buFont typeface="Wingdings" panose="05000000000000000000" pitchFamily="2" charset="2"/>
              <a:buChar char="v"/>
            </a:pPr>
            <a:r>
              <a:rPr lang="en-IN" sz="1600" dirty="0">
                <a:latin typeface="Calibri" panose="020F0502020204030204" pitchFamily="34" charset="0"/>
                <a:ea typeface="Calibri" panose="020F0502020204030204" pitchFamily="34" charset="0"/>
                <a:cs typeface="Calibri" panose="020F0502020204030204" pitchFamily="34" charset="0"/>
              </a:rPr>
              <a:t>The dashboard link: </a:t>
            </a:r>
            <a:r>
              <a:rPr lang="en-IN" sz="1600" dirty="0">
                <a:latin typeface="Calibri" panose="020F0502020204030204" pitchFamily="34" charset="0"/>
                <a:ea typeface="Calibri" panose="020F0502020204030204" pitchFamily="34" charset="0"/>
                <a:cs typeface="Calibri" panose="020F0502020204030204" pitchFamily="34" charset="0"/>
                <a:hlinkClick r:id="rId3"/>
              </a:rPr>
              <a:t>https://drive.google.com/file/d/16Vvmx_BiJkkLKK7KBn9iq8MLQ4BBpKj1/view?usp=share_link</a:t>
            </a:r>
            <a:endParaRPr lang="en-IN" sz="1600" dirty="0">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v"/>
            </a:pPr>
            <a:r>
              <a:rPr lang="en-IN" sz="1600" dirty="0">
                <a:latin typeface="Calibri" panose="020F0502020204030204" pitchFamily="34" charset="0"/>
                <a:ea typeface="Calibri" panose="020F0502020204030204" pitchFamily="34" charset="0"/>
                <a:cs typeface="Calibri" panose="020F0502020204030204" pitchFamily="34" charset="0"/>
              </a:rPr>
              <a:t>The excel file link:  </a:t>
            </a:r>
            <a:r>
              <a:rPr lang="en-IN" sz="1600" dirty="0">
                <a:latin typeface="Calibri" panose="020F0502020204030204" pitchFamily="34" charset="0"/>
                <a:ea typeface="Calibri" panose="020F0502020204030204" pitchFamily="34" charset="0"/>
                <a:cs typeface="Calibri" panose="020F0502020204030204" pitchFamily="34" charset="0"/>
                <a:hlinkClick r:id="rId4"/>
              </a:rPr>
              <a:t>https://docs.google.com/spreadsheets/d/1S7rij0tDbyqH7G0-WG0YI9YyzPP6Ci7J/edit?usp=sharing&amp;ouid=101360921551009065004&amp;rtpof=true&amp;sd=true</a:t>
            </a:r>
            <a:endParaRPr lang="en-IN" sz="1600" dirty="0">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v"/>
            </a:pP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17" name="Rectangle 16">
            <a:extLst>
              <a:ext uri="{FF2B5EF4-FFF2-40B4-BE49-F238E27FC236}">
                <a16:creationId xmlns:a16="http://schemas.microsoft.com/office/drawing/2014/main" id="{C1B60310-C5C3-46A0-A452-2A0B008434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01645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0E58038-8ACE-4AD9-B404-25C603550D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7" descr="Magnifying glass showing decling performance">
            <a:extLst>
              <a:ext uri="{FF2B5EF4-FFF2-40B4-BE49-F238E27FC236}">
                <a16:creationId xmlns:a16="http://schemas.microsoft.com/office/drawing/2014/main" id="{CDE1A5AA-6E2B-E1F7-F941-1D449FCF5866}"/>
              </a:ext>
            </a:extLst>
          </p:cNvPr>
          <p:cNvPicPr>
            <a:picLocks noChangeAspect="1"/>
          </p:cNvPicPr>
          <p:nvPr/>
        </p:nvPicPr>
        <p:blipFill rotWithShape="1">
          <a:blip r:embed="rId2">
            <a:duotone>
              <a:schemeClr val="bg2">
                <a:shade val="45000"/>
                <a:satMod val="135000"/>
              </a:schemeClr>
              <a:prstClr val="white"/>
            </a:duotone>
            <a:alphaModFix amt="45000"/>
          </a:blip>
          <a:srcRect t="1220" b="14510"/>
          <a:stretch/>
        </p:blipFill>
        <p:spPr>
          <a:xfrm>
            <a:off x="20" y="10"/>
            <a:ext cx="12191980" cy="6857990"/>
          </a:xfrm>
          <a:prstGeom prst="rect">
            <a:avLst/>
          </a:prstGeom>
        </p:spPr>
      </p:pic>
      <p:sp>
        <p:nvSpPr>
          <p:cNvPr id="5" name="Title 4">
            <a:extLst>
              <a:ext uri="{FF2B5EF4-FFF2-40B4-BE49-F238E27FC236}">
                <a16:creationId xmlns:a16="http://schemas.microsoft.com/office/drawing/2014/main" id="{F929C90D-2D02-EDA7-CE96-D8CA90052486}"/>
              </a:ext>
            </a:extLst>
          </p:cNvPr>
          <p:cNvSpPr>
            <a:spLocks noGrp="1"/>
          </p:cNvSpPr>
          <p:nvPr>
            <p:ph type="title"/>
          </p:nvPr>
        </p:nvSpPr>
        <p:spPr>
          <a:xfrm>
            <a:off x="1097280" y="286603"/>
            <a:ext cx="10058400" cy="1450757"/>
          </a:xfrm>
        </p:spPr>
        <p:txBody>
          <a:bodyPr>
            <a:normAutofit/>
          </a:bodyPr>
          <a:lstStyle/>
          <a:p>
            <a:r>
              <a:rPr lang="en-IN" b="1" u="sng">
                <a:latin typeface="Calibri" panose="020F0502020204030204" pitchFamily="34" charset="0"/>
                <a:ea typeface="Calibri" panose="020F0502020204030204" pitchFamily="34" charset="0"/>
                <a:cs typeface="Calibri" panose="020F0502020204030204" pitchFamily="34" charset="0"/>
              </a:rPr>
              <a:t>Approach</a:t>
            </a:r>
          </a:p>
        </p:txBody>
      </p:sp>
      <p:cxnSp>
        <p:nvCxnSpPr>
          <p:cNvPr id="14" name="Straight Connector 13">
            <a:extLst>
              <a:ext uri="{FF2B5EF4-FFF2-40B4-BE49-F238E27FC236}">
                <a16:creationId xmlns:a16="http://schemas.microsoft.com/office/drawing/2014/main" id="{38A34772-9011-42B5-AA63-FD6DEC92EE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9107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5">
            <a:extLst>
              <a:ext uri="{FF2B5EF4-FFF2-40B4-BE49-F238E27FC236}">
                <a16:creationId xmlns:a16="http://schemas.microsoft.com/office/drawing/2014/main" id="{E17B9C57-6DC0-D4E9-2AF0-7860A74E5F7E}"/>
              </a:ext>
            </a:extLst>
          </p:cNvPr>
          <p:cNvSpPr>
            <a:spLocks noGrp="1"/>
          </p:cNvSpPr>
          <p:nvPr>
            <p:ph idx="1"/>
          </p:nvPr>
        </p:nvSpPr>
        <p:spPr>
          <a:xfrm>
            <a:off x="1097280" y="2108201"/>
            <a:ext cx="10058400" cy="3760891"/>
          </a:xfrm>
        </p:spPr>
        <p:txBody>
          <a:bodyPr>
            <a:normAutofit/>
          </a:bodyPr>
          <a:lstStyle/>
          <a:p>
            <a:pPr>
              <a:lnSpc>
                <a:spcPct val="90000"/>
              </a:lnSpc>
              <a:buFont typeface="Wingdings" panose="05000000000000000000" pitchFamily="2" charset="2"/>
              <a:buChar char="v"/>
            </a:pPr>
            <a:r>
              <a:rPr lang="en-IN" dirty="0">
                <a:latin typeface="Calibri" panose="020F0502020204030204" pitchFamily="34" charset="0"/>
                <a:ea typeface="Calibri" panose="020F0502020204030204" pitchFamily="34" charset="0"/>
                <a:cs typeface="Calibri" panose="020F0502020204030204" pitchFamily="34" charset="0"/>
              </a:rPr>
              <a:t>The datasheet is already provided in the from of .csv format.</a:t>
            </a:r>
          </a:p>
          <a:p>
            <a:pPr>
              <a:lnSpc>
                <a:spcPct val="90000"/>
              </a:lnSpc>
              <a:buFont typeface="Wingdings" panose="05000000000000000000" pitchFamily="2" charset="2"/>
              <a:buChar char="v"/>
            </a:pPr>
            <a:r>
              <a:rPr lang="en-US" dirty="0">
                <a:latin typeface="Calibri" panose="020F0502020204030204" pitchFamily="34" charset="0"/>
                <a:ea typeface="Calibri" panose="020F0502020204030204" pitchFamily="34" charset="0"/>
                <a:cs typeface="Calibri" panose="020F0502020204030204" pitchFamily="34" charset="0"/>
              </a:rPr>
              <a:t>After importing the data into excel, number of tasks are performed to understand and clean the datasheet. The tasks are:</a:t>
            </a:r>
          </a:p>
          <a:p>
            <a:pPr lvl="1">
              <a:lnSpc>
                <a:spcPct val="90000"/>
              </a:lnSpc>
              <a:buFont typeface="Wingdings" panose="05000000000000000000" pitchFamily="2" charset="2"/>
              <a:buChar char="v"/>
            </a:pPr>
            <a:r>
              <a:rPr lang="en-US" dirty="0">
                <a:latin typeface="Calibri" panose="020F0502020204030204" pitchFamily="34" charset="0"/>
                <a:ea typeface="Calibri" panose="020F0502020204030204" pitchFamily="34" charset="0"/>
                <a:cs typeface="Calibri" panose="020F0502020204030204" pitchFamily="34" charset="0"/>
              </a:rPr>
              <a:t>Understanding the columns, data. Trying to get an overview of the data.</a:t>
            </a:r>
          </a:p>
          <a:p>
            <a:pPr lvl="1">
              <a:lnSpc>
                <a:spcPct val="90000"/>
              </a:lnSpc>
              <a:buFont typeface="Wingdings" panose="05000000000000000000" pitchFamily="2" charset="2"/>
              <a:buChar char="v"/>
            </a:pPr>
            <a:r>
              <a:rPr lang="en-US" dirty="0">
                <a:latin typeface="Calibri" panose="020F0502020204030204" pitchFamily="34" charset="0"/>
                <a:ea typeface="Calibri" panose="020F0502020204030204" pitchFamily="34" charset="0"/>
                <a:cs typeface="Calibri" panose="020F0502020204030204" pitchFamily="34" charset="0"/>
              </a:rPr>
              <a:t>Dropping rows with missing and duplicate data.</a:t>
            </a:r>
          </a:p>
          <a:p>
            <a:pPr lvl="1">
              <a:lnSpc>
                <a:spcPct val="90000"/>
              </a:lnSpc>
              <a:buFont typeface="Wingdings" panose="05000000000000000000" pitchFamily="2" charset="2"/>
              <a:buChar char="v"/>
            </a:pPr>
            <a:r>
              <a:rPr lang="en-US" dirty="0">
                <a:latin typeface="Calibri" panose="020F0502020204030204" pitchFamily="34" charset="0"/>
                <a:ea typeface="Calibri" panose="020F0502020204030204" pitchFamily="34" charset="0"/>
                <a:cs typeface="Calibri" panose="020F0502020204030204" pitchFamily="34" charset="0"/>
              </a:rPr>
              <a:t>Creating pivot tables and charts to analyze the data properly.</a:t>
            </a:r>
          </a:p>
          <a:p>
            <a:pPr>
              <a:lnSpc>
                <a:spcPct val="90000"/>
              </a:lnSpc>
              <a:buFont typeface="Wingdings" panose="05000000000000000000" pitchFamily="2" charset="2"/>
              <a:buChar char="v"/>
            </a:pPr>
            <a:r>
              <a:rPr lang="en-IN" dirty="0">
                <a:latin typeface="Calibri" panose="020F0502020204030204" pitchFamily="34" charset="0"/>
                <a:ea typeface="Calibri" panose="020F0502020204030204" pitchFamily="34" charset="0"/>
                <a:cs typeface="Calibri" panose="020F0502020204030204" pitchFamily="34" charset="0"/>
              </a:rPr>
              <a:t>After the data is cleaned, correlation matrix is created using data analysis tool from excel and pivot tables are created.</a:t>
            </a:r>
          </a:p>
          <a:p>
            <a:pPr>
              <a:lnSpc>
                <a:spcPct val="90000"/>
              </a:lnSpc>
              <a:buFont typeface="Wingdings" panose="05000000000000000000" pitchFamily="2" charset="2"/>
              <a:buChar char="v"/>
            </a:pPr>
            <a:r>
              <a:rPr lang="en-IN" dirty="0">
                <a:latin typeface="Calibri" panose="020F0502020204030204" pitchFamily="34" charset="0"/>
                <a:ea typeface="Calibri" panose="020F0502020204030204" pitchFamily="34" charset="0"/>
                <a:cs typeface="Calibri" panose="020F0502020204030204" pitchFamily="34" charset="0"/>
              </a:rPr>
              <a:t>Then the file is loaded into power bi to create charts from it and using measures create needed columns such as “</a:t>
            </a:r>
            <a:r>
              <a:rPr lang="en-IN" dirty="0" err="1">
                <a:latin typeface="Calibri" panose="020F0502020204030204" pitchFamily="34" charset="0"/>
                <a:ea typeface="Calibri" panose="020F0502020204030204" pitchFamily="34" charset="0"/>
                <a:cs typeface="Calibri" panose="020F0502020204030204" pitchFamily="34" charset="0"/>
              </a:rPr>
              <a:t>Avg_MPG</a:t>
            </a:r>
            <a:r>
              <a:rPr lang="en-IN" dirty="0">
                <a:latin typeface="Calibri" panose="020F0502020204030204" pitchFamily="34" charset="0"/>
                <a:ea typeface="Calibri" panose="020F0502020204030204" pitchFamily="34" charset="0"/>
                <a:cs typeface="Calibri" panose="020F0502020204030204" pitchFamily="34" charset="0"/>
              </a:rPr>
              <a:t>” and later an interactive dashboard is created.</a:t>
            </a:r>
          </a:p>
        </p:txBody>
      </p:sp>
      <p:sp>
        <p:nvSpPr>
          <p:cNvPr id="16" name="Rectangle 15">
            <a:extLst>
              <a:ext uri="{FF2B5EF4-FFF2-40B4-BE49-F238E27FC236}">
                <a16:creationId xmlns:a16="http://schemas.microsoft.com/office/drawing/2014/main" id="{82BCDE19-2810-4337-9C49-8589C42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71175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 name="Straight Connector 9">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Magnifying glass showing decling performance">
            <a:extLst>
              <a:ext uri="{FF2B5EF4-FFF2-40B4-BE49-F238E27FC236}">
                <a16:creationId xmlns:a16="http://schemas.microsoft.com/office/drawing/2014/main" id="{07170CD1-3766-A02A-4C99-ED330F786F9F}"/>
              </a:ext>
            </a:extLst>
          </p:cNvPr>
          <p:cNvPicPr>
            <a:picLocks noChangeAspect="1"/>
          </p:cNvPicPr>
          <p:nvPr/>
        </p:nvPicPr>
        <p:blipFill rotWithShape="1">
          <a:blip r:embed="rId2"/>
          <a:srcRect t="1220" b="14510"/>
          <a:stretch/>
        </p:blipFill>
        <p:spPr>
          <a:xfrm>
            <a:off x="-3174" y="0"/>
            <a:ext cx="12191999" cy="6857990"/>
          </a:xfrm>
          <a:prstGeom prst="rect">
            <a:avLst/>
          </a:prstGeom>
        </p:spPr>
      </p:pic>
      <p:sp>
        <p:nvSpPr>
          <p:cNvPr id="12" name="Rectangle 11">
            <a:extLst>
              <a:ext uri="{FF2B5EF4-FFF2-40B4-BE49-F238E27FC236}">
                <a16:creationId xmlns:a16="http://schemas.microsoft.com/office/drawing/2014/main" id="{77D4E339-1FDC-4F64-BACC-DA1625A5A3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52794" y="0"/>
            <a:ext cx="9339206" cy="6858000"/>
          </a:xfrm>
          <a:prstGeom prst="rect">
            <a:avLst/>
          </a:prstGeom>
          <a:gradFill flip="none" rotWithShape="1">
            <a:gsLst>
              <a:gs pos="58000">
                <a:schemeClr val="tx1">
                  <a:alpha val="35000"/>
                </a:schemeClr>
              </a:gs>
              <a:gs pos="33000">
                <a:schemeClr val="tx1">
                  <a:alpha val="20000"/>
                </a:schemeClr>
              </a:gs>
              <a:gs pos="0">
                <a:schemeClr val="tx1">
                  <a:alpha val="0"/>
                </a:schemeClr>
              </a:gs>
              <a:gs pos="100000">
                <a:schemeClr val="tx1">
                  <a:alpha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9F6D8C2C-E212-CF14-1DC1-601B5C769612}"/>
              </a:ext>
            </a:extLst>
          </p:cNvPr>
          <p:cNvSpPr txBox="1"/>
          <p:nvPr/>
        </p:nvSpPr>
        <p:spPr>
          <a:xfrm>
            <a:off x="4985517" y="3331444"/>
            <a:ext cx="6470692" cy="1229306"/>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600" b="1" u="sng" spc="-50" dirty="0">
                <a:solidFill>
                  <a:schemeClr val="accent4">
                    <a:lumMod val="75000"/>
                  </a:schemeClr>
                </a:solidFill>
                <a:latin typeface="Calibri" panose="020F0502020204030204" pitchFamily="34" charset="0"/>
                <a:ea typeface="Calibri" panose="020F0502020204030204" pitchFamily="34" charset="0"/>
                <a:cs typeface="Calibri" panose="020F0502020204030204" pitchFamily="34" charset="0"/>
              </a:rPr>
              <a:t>Charts and Insights</a:t>
            </a:r>
          </a:p>
        </p:txBody>
      </p:sp>
      <p:cxnSp>
        <p:nvCxnSpPr>
          <p:cNvPr id="14" name="Straight Connector 13">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0211" y="4641183"/>
            <a:ext cx="6309360" cy="0"/>
          </a:xfrm>
          <a:prstGeom prst="line">
            <a:avLst/>
          </a:prstGeom>
          <a:ln w="19050">
            <a:solidFill>
              <a:schemeClr val="bg1">
                <a:alpha val="9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937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4E7949-2779-33D8-5F8D-6149825DCB71}"/>
              </a:ext>
            </a:extLst>
          </p:cNvPr>
          <p:cNvSpPr txBox="1"/>
          <p:nvPr/>
        </p:nvSpPr>
        <p:spPr>
          <a:xfrm>
            <a:off x="507460" y="486382"/>
            <a:ext cx="11177080" cy="646331"/>
          </a:xfrm>
          <a:prstGeom prst="rect">
            <a:avLst/>
          </a:prstGeom>
          <a:noFill/>
        </p:spPr>
        <p:txBody>
          <a:bodyPr wrap="square" rtlCol="0">
            <a:spAutoFit/>
          </a:bodyPr>
          <a:lstStyle/>
          <a:p>
            <a:pPr algn="ctr"/>
            <a:r>
              <a:rPr lang="en-US" sz="3600">
                <a:latin typeface="Calibri" panose="020F0502020204030204" pitchFamily="34" charset="0"/>
                <a:ea typeface="Calibri" panose="020F0502020204030204" pitchFamily="34" charset="0"/>
                <a:cs typeface="Calibri" panose="020F0502020204030204" pitchFamily="34" charset="0"/>
              </a:rPr>
              <a:t> </a:t>
            </a:r>
            <a:r>
              <a:rPr lang="en-US" sz="3600" b="1" u="sng">
                <a:solidFill>
                  <a:srgbClr val="FF0000"/>
                </a:solidFill>
                <a:latin typeface="Calibri" panose="020F0502020204030204" pitchFamily="34" charset="0"/>
                <a:ea typeface="Calibri" panose="020F0502020204030204" pitchFamily="34" charset="0"/>
                <a:cs typeface="Calibri" panose="020F0502020204030204" pitchFamily="34" charset="0"/>
              </a:rPr>
              <a:t>Car model popularity across different market categories</a:t>
            </a:r>
            <a:endParaRPr lang="en-IN" sz="3600" b="1" u="sng" dirty="0">
              <a:solidFill>
                <a:srgbClr val="FF0000"/>
              </a:solidFill>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6508B821-95C7-CEE6-CC7B-74E254209914}"/>
              </a:ext>
            </a:extLst>
          </p:cNvPr>
          <p:cNvSpPr txBox="1"/>
          <p:nvPr/>
        </p:nvSpPr>
        <p:spPr>
          <a:xfrm>
            <a:off x="507460" y="1132713"/>
            <a:ext cx="11177080" cy="3046988"/>
          </a:xfrm>
          <a:prstGeom prst="rect">
            <a:avLst/>
          </a:prstGeom>
          <a:noFill/>
        </p:spPr>
        <p:txBody>
          <a:bodyPr wrap="square" rtlCol="0">
            <a:spAutoFit/>
          </a:bodyPr>
          <a:lstStyle/>
          <a:p>
            <a:pPr marL="285750" indent="-285750">
              <a:buFont typeface="Wingdings" panose="05000000000000000000" pitchFamily="2" charset="2"/>
              <a:buChar char="q"/>
            </a:pPr>
            <a:r>
              <a:rPr lang="en-IN" sz="1600" b="1" u="sng">
                <a:solidFill>
                  <a:srgbClr val="00B050"/>
                </a:solidFill>
                <a:latin typeface="Calibri" panose="020F0502020204030204" pitchFamily="34" charset="0"/>
                <a:ea typeface="Calibri" panose="020F0502020204030204" pitchFamily="34" charset="0"/>
                <a:cs typeface="Calibri" panose="020F0502020204030204" pitchFamily="34" charset="0"/>
              </a:rPr>
              <a:t>Task 1.A: Pivot table:</a:t>
            </a:r>
          </a:p>
          <a:p>
            <a:pPr marL="285750" indent="-285750">
              <a:buFont typeface="Wingdings" panose="05000000000000000000" pitchFamily="2" charset="2"/>
              <a:buChar char="q"/>
            </a:pPr>
            <a:endParaRPr lang="en-IN" sz="1600" b="1" u="sng">
              <a:latin typeface="Calibri" panose="020F0502020204030204" pitchFamily="34" charset="0"/>
              <a:ea typeface="Calibri" panose="020F0502020204030204" pitchFamily="34" charset="0"/>
              <a:cs typeface="Calibri" panose="020F0502020204030204" pitchFamily="34" charset="0"/>
            </a:endParaRPr>
          </a:p>
          <a:p>
            <a:endParaRPr lang="en-IN" sz="1600">
              <a:latin typeface="Calibri" panose="020F0502020204030204" pitchFamily="34" charset="0"/>
              <a:ea typeface="Calibri" panose="020F0502020204030204" pitchFamily="34" charset="0"/>
              <a:cs typeface="Calibri" panose="020F0502020204030204" pitchFamily="34" charset="0"/>
            </a:endParaRPr>
          </a:p>
          <a:p>
            <a:endParaRPr lang="en-IN" sz="1600">
              <a:latin typeface="Calibri" panose="020F0502020204030204" pitchFamily="34" charset="0"/>
              <a:ea typeface="Calibri" panose="020F0502020204030204" pitchFamily="34" charset="0"/>
              <a:cs typeface="Calibri" panose="020F0502020204030204" pitchFamily="34" charset="0"/>
            </a:endParaRPr>
          </a:p>
          <a:p>
            <a:endParaRPr lang="en-IN" sz="1600">
              <a:latin typeface="Calibri" panose="020F0502020204030204" pitchFamily="34" charset="0"/>
              <a:ea typeface="Calibri" panose="020F0502020204030204" pitchFamily="34" charset="0"/>
              <a:cs typeface="Calibri" panose="020F0502020204030204" pitchFamily="34" charset="0"/>
            </a:endParaRPr>
          </a:p>
          <a:p>
            <a:endParaRPr lang="en-IN" sz="1600">
              <a:latin typeface="Calibri" panose="020F0502020204030204" pitchFamily="34" charset="0"/>
              <a:ea typeface="Calibri" panose="020F0502020204030204" pitchFamily="34" charset="0"/>
              <a:cs typeface="Calibri" panose="020F0502020204030204" pitchFamily="34" charset="0"/>
            </a:endParaRPr>
          </a:p>
          <a:p>
            <a:endParaRPr lang="en-IN" sz="1600">
              <a:latin typeface="Calibri" panose="020F0502020204030204" pitchFamily="34" charset="0"/>
              <a:ea typeface="Calibri" panose="020F0502020204030204" pitchFamily="34" charset="0"/>
              <a:cs typeface="Calibri" panose="020F0502020204030204" pitchFamily="34" charset="0"/>
            </a:endParaRPr>
          </a:p>
          <a:p>
            <a:endParaRPr lang="en-IN" sz="1600">
              <a:latin typeface="Calibri" panose="020F0502020204030204" pitchFamily="34" charset="0"/>
              <a:ea typeface="Calibri" panose="020F0502020204030204" pitchFamily="34" charset="0"/>
              <a:cs typeface="Calibri" panose="020F0502020204030204" pitchFamily="34" charset="0"/>
            </a:endParaRPr>
          </a:p>
          <a:p>
            <a:endParaRPr lang="en-IN" sz="1600">
              <a:latin typeface="Calibri" panose="020F0502020204030204" pitchFamily="34" charset="0"/>
              <a:ea typeface="Calibri" panose="020F0502020204030204" pitchFamily="34" charset="0"/>
              <a:cs typeface="Calibri" panose="020F0502020204030204" pitchFamily="34" charset="0"/>
            </a:endParaRPr>
          </a:p>
          <a:p>
            <a:endParaRPr lang="en-IN" sz="160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q"/>
            </a:pPr>
            <a:r>
              <a:rPr lang="en-IN" sz="1600" b="1" u="sng">
                <a:solidFill>
                  <a:srgbClr val="00B050"/>
                </a:solidFill>
                <a:latin typeface="Calibri" panose="020F0502020204030204" pitchFamily="34" charset="0"/>
                <a:ea typeface="Calibri" panose="020F0502020204030204" pitchFamily="34" charset="0"/>
                <a:cs typeface="Calibri" panose="020F0502020204030204" pitchFamily="34" charset="0"/>
              </a:rPr>
              <a:t>Task 1.B: Chart:</a:t>
            </a:r>
          </a:p>
          <a:p>
            <a:endParaRPr lang="en-IN" sz="1600" dirty="0">
              <a:latin typeface="Calibri" panose="020F0502020204030204" pitchFamily="34" charset="0"/>
              <a:ea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127D8F65-A346-4921-CEA6-6047969AEE1A}"/>
              </a:ext>
            </a:extLst>
          </p:cNvPr>
          <p:cNvPicPr>
            <a:picLocks noChangeAspect="1"/>
          </p:cNvPicPr>
          <p:nvPr/>
        </p:nvPicPr>
        <p:blipFill rotWithShape="1">
          <a:blip r:embed="rId2"/>
          <a:srcRect b="46731"/>
          <a:stretch/>
        </p:blipFill>
        <p:spPr>
          <a:xfrm>
            <a:off x="2775204" y="1132713"/>
            <a:ext cx="2624846" cy="2037207"/>
          </a:xfrm>
          <a:prstGeom prst="rect">
            <a:avLst/>
          </a:prstGeom>
        </p:spPr>
      </p:pic>
      <p:pic>
        <p:nvPicPr>
          <p:cNvPr id="10" name="Picture 9">
            <a:extLst>
              <a:ext uri="{FF2B5EF4-FFF2-40B4-BE49-F238E27FC236}">
                <a16:creationId xmlns:a16="http://schemas.microsoft.com/office/drawing/2014/main" id="{15162DB0-03B3-1057-79EC-721B3DF61CE0}"/>
              </a:ext>
            </a:extLst>
          </p:cNvPr>
          <p:cNvPicPr>
            <a:picLocks noChangeAspect="1"/>
          </p:cNvPicPr>
          <p:nvPr/>
        </p:nvPicPr>
        <p:blipFill>
          <a:blip r:embed="rId3"/>
          <a:stretch>
            <a:fillRect/>
          </a:stretch>
        </p:blipFill>
        <p:spPr>
          <a:xfrm>
            <a:off x="8315204" y="1187302"/>
            <a:ext cx="2915153" cy="2018013"/>
          </a:xfrm>
          <a:prstGeom prst="rect">
            <a:avLst/>
          </a:prstGeom>
        </p:spPr>
      </p:pic>
      <p:pic>
        <p:nvPicPr>
          <p:cNvPr id="12" name="Picture 11">
            <a:extLst>
              <a:ext uri="{FF2B5EF4-FFF2-40B4-BE49-F238E27FC236}">
                <a16:creationId xmlns:a16="http://schemas.microsoft.com/office/drawing/2014/main" id="{61412669-65CC-DCE5-4E81-7D2C005D6EC5}"/>
              </a:ext>
            </a:extLst>
          </p:cNvPr>
          <p:cNvPicPr>
            <a:picLocks noChangeAspect="1"/>
          </p:cNvPicPr>
          <p:nvPr/>
        </p:nvPicPr>
        <p:blipFill>
          <a:blip r:embed="rId4"/>
          <a:stretch>
            <a:fillRect/>
          </a:stretch>
        </p:blipFill>
        <p:spPr>
          <a:xfrm>
            <a:off x="5400050" y="1187302"/>
            <a:ext cx="2915154" cy="1982618"/>
          </a:xfrm>
          <a:prstGeom prst="rect">
            <a:avLst/>
          </a:prstGeom>
        </p:spPr>
      </p:pic>
      <p:pic>
        <p:nvPicPr>
          <p:cNvPr id="14" name="Picture 13">
            <a:extLst>
              <a:ext uri="{FF2B5EF4-FFF2-40B4-BE49-F238E27FC236}">
                <a16:creationId xmlns:a16="http://schemas.microsoft.com/office/drawing/2014/main" id="{7C0555A8-986B-A21E-1D2D-226C36DDF5C6}"/>
              </a:ext>
            </a:extLst>
          </p:cNvPr>
          <p:cNvPicPr>
            <a:picLocks noChangeAspect="1"/>
          </p:cNvPicPr>
          <p:nvPr/>
        </p:nvPicPr>
        <p:blipFill>
          <a:blip r:embed="rId5"/>
          <a:stretch>
            <a:fillRect/>
          </a:stretch>
        </p:blipFill>
        <p:spPr>
          <a:xfrm>
            <a:off x="2665489" y="3429000"/>
            <a:ext cx="3541195" cy="1851762"/>
          </a:xfrm>
          <a:prstGeom prst="rect">
            <a:avLst/>
          </a:prstGeom>
        </p:spPr>
      </p:pic>
      <p:sp>
        <p:nvSpPr>
          <p:cNvPr id="15" name="TextBox 14">
            <a:extLst>
              <a:ext uri="{FF2B5EF4-FFF2-40B4-BE49-F238E27FC236}">
                <a16:creationId xmlns:a16="http://schemas.microsoft.com/office/drawing/2014/main" id="{F5112683-20A9-2740-00D8-2B5742D62584}"/>
              </a:ext>
            </a:extLst>
          </p:cNvPr>
          <p:cNvSpPr txBox="1"/>
          <p:nvPr/>
        </p:nvSpPr>
        <p:spPr>
          <a:xfrm>
            <a:off x="6516085" y="3495346"/>
            <a:ext cx="4859054" cy="1908215"/>
          </a:xfrm>
          <a:prstGeom prst="rect">
            <a:avLst/>
          </a:prstGeom>
          <a:noFill/>
        </p:spPr>
        <p:txBody>
          <a:bodyPr wrap="square" rtlCol="0">
            <a:spAutoFit/>
          </a:bodyPr>
          <a:lstStyle/>
          <a:p>
            <a:pPr marL="285750" indent="-285750">
              <a:buFont typeface="Wingdings" panose="05000000000000000000" pitchFamily="2" charset="2"/>
              <a:buChar char="Ø"/>
            </a:pPr>
            <a:r>
              <a:rPr lang="en-IN" sz="1600">
                <a:solidFill>
                  <a:srgbClr val="002060"/>
                </a:solidFill>
                <a:latin typeface="Calibri" panose="020F0502020204030204" pitchFamily="34" charset="0"/>
                <a:ea typeface="Calibri" panose="020F0502020204030204" pitchFamily="34" charset="0"/>
                <a:cs typeface="Calibri" panose="020F0502020204030204" pitchFamily="34" charset="0"/>
              </a:rPr>
              <a:t>From the pivot table we can see that, the top 5 most popular car marketing categories are:</a:t>
            </a:r>
          </a:p>
          <a:p>
            <a:pPr marL="742950" lvl="1" indent="-285750">
              <a:buFont typeface="Wingdings" panose="05000000000000000000" pitchFamily="2" charset="2"/>
              <a:buChar char="§"/>
            </a:pPr>
            <a:r>
              <a:rPr lang="en-IN" sz="1400">
                <a:solidFill>
                  <a:schemeClr val="bg2">
                    <a:lumMod val="10000"/>
                  </a:schemeClr>
                </a:solidFill>
                <a:latin typeface="Calibri" panose="020F0502020204030204" pitchFamily="34" charset="0"/>
                <a:ea typeface="Calibri" panose="020F0502020204030204" pitchFamily="34" charset="0"/>
                <a:cs typeface="Calibri" panose="020F0502020204030204" pitchFamily="34" charset="0"/>
              </a:rPr>
              <a:t>Crossover</a:t>
            </a:r>
          </a:p>
          <a:p>
            <a:pPr marL="742950" lvl="1" indent="-285750">
              <a:buFont typeface="Wingdings" panose="05000000000000000000" pitchFamily="2" charset="2"/>
              <a:buChar char="§"/>
            </a:pPr>
            <a:r>
              <a:rPr lang="en-IN" sz="1400">
                <a:solidFill>
                  <a:schemeClr val="bg2">
                    <a:lumMod val="10000"/>
                  </a:schemeClr>
                </a:solidFill>
                <a:latin typeface="Calibri" panose="020F0502020204030204" pitchFamily="34" charset="0"/>
                <a:ea typeface="Calibri" panose="020F0502020204030204" pitchFamily="34" charset="0"/>
                <a:cs typeface="Calibri" panose="020F0502020204030204" pitchFamily="34" charset="0"/>
              </a:rPr>
              <a:t>Flex-fuel</a:t>
            </a:r>
          </a:p>
          <a:p>
            <a:pPr marL="742950" lvl="1" indent="-285750">
              <a:buFont typeface="Wingdings" panose="05000000000000000000" pitchFamily="2" charset="2"/>
              <a:buChar char="§"/>
            </a:pPr>
            <a:r>
              <a:rPr lang="en-IN" sz="1400">
                <a:solidFill>
                  <a:schemeClr val="bg2">
                    <a:lumMod val="10000"/>
                  </a:schemeClr>
                </a:solidFill>
                <a:latin typeface="Calibri" panose="020F0502020204030204" pitchFamily="34" charset="0"/>
                <a:ea typeface="Calibri" panose="020F0502020204030204" pitchFamily="34" charset="0"/>
                <a:cs typeface="Calibri" panose="020F0502020204030204" pitchFamily="34" charset="0"/>
              </a:rPr>
              <a:t>Hatchback</a:t>
            </a:r>
          </a:p>
          <a:p>
            <a:pPr marL="742950" lvl="1" indent="-285750">
              <a:buFont typeface="Wingdings" panose="05000000000000000000" pitchFamily="2" charset="2"/>
              <a:buChar char="§"/>
            </a:pPr>
            <a:r>
              <a:rPr lang="en-IN" sz="1400">
                <a:solidFill>
                  <a:schemeClr val="bg2">
                    <a:lumMod val="10000"/>
                  </a:schemeClr>
                </a:solidFill>
                <a:latin typeface="Calibri" panose="020F0502020204030204" pitchFamily="34" charset="0"/>
                <a:ea typeface="Calibri" panose="020F0502020204030204" pitchFamily="34" charset="0"/>
                <a:cs typeface="Calibri" panose="020F0502020204030204" pitchFamily="34" charset="0"/>
              </a:rPr>
              <a:t>Luxury</a:t>
            </a:r>
          </a:p>
          <a:p>
            <a:pPr marL="742950" lvl="1" indent="-285750">
              <a:buFont typeface="Wingdings" panose="05000000000000000000" pitchFamily="2" charset="2"/>
              <a:buChar char="§"/>
            </a:pPr>
            <a:r>
              <a:rPr lang="en-IN" sz="1400">
                <a:solidFill>
                  <a:schemeClr val="bg2">
                    <a:lumMod val="10000"/>
                  </a:schemeClr>
                </a:solidFill>
                <a:latin typeface="Calibri" panose="020F0502020204030204" pitchFamily="34" charset="0"/>
                <a:ea typeface="Calibri" panose="020F0502020204030204" pitchFamily="34" charset="0"/>
                <a:cs typeface="Calibri" panose="020F0502020204030204" pitchFamily="34" charset="0"/>
              </a:rPr>
              <a:t>Performance</a:t>
            </a:r>
          </a:p>
          <a:p>
            <a:pPr marL="742950" lvl="1" indent="-285750">
              <a:buFont typeface="Wingdings" panose="05000000000000000000" pitchFamily="2" charset="2"/>
              <a:buChar char="Ø"/>
            </a:pPr>
            <a:endParaRPr lang="en-IN" sz="1600" dirty="0">
              <a:solidFill>
                <a:schemeClr val="bg2">
                  <a:lumMod val="10000"/>
                </a:schemeClr>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63197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4E7949-2779-33D8-5F8D-6149825DCB71}"/>
              </a:ext>
            </a:extLst>
          </p:cNvPr>
          <p:cNvSpPr txBox="1"/>
          <p:nvPr/>
        </p:nvSpPr>
        <p:spPr>
          <a:xfrm>
            <a:off x="507460" y="486382"/>
            <a:ext cx="11177080" cy="646331"/>
          </a:xfrm>
          <a:prstGeom prst="rect">
            <a:avLst/>
          </a:prstGeom>
          <a:noFill/>
        </p:spPr>
        <p:txBody>
          <a:bodyPr wrap="square" rtlCol="0">
            <a:spAutoFit/>
          </a:bodyPr>
          <a:lstStyle/>
          <a:p>
            <a:pPr algn="ctr"/>
            <a:r>
              <a:rPr lang="en-US" sz="3600" dirty="0">
                <a:latin typeface="Calibri" panose="020F0502020204030204" pitchFamily="34" charset="0"/>
                <a:ea typeface="Calibri" panose="020F0502020204030204" pitchFamily="34" charset="0"/>
                <a:cs typeface="Calibri" panose="020F0502020204030204" pitchFamily="34" charset="0"/>
              </a:rPr>
              <a:t> </a:t>
            </a:r>
            <a:r>
              <a:rPr lang="en-US" sz="3600" b="1" u="sng" dirty="0">
                <a:solidFill>
                  <a:srgbClr val="FF0000"/>
                </a:solidFill>
                <a:latin typeface="Calibri" panose="020F0502020204030204" pitchFamily="34" charset="0"/>
                <a:ea typeface="Calibri" panose="020F0502020204030204" pitchFamily="34" charset="0"/>
                <a:cs typeface="Calibri" panose="020F0502020204030204" pitchFamily="34" charset="0"/>
              </a:rPr>
              <a:t>Relationship between a car's engine power and its price</a:t>
            </a:r>
            <a:endParaRPr lang="en-IN" sz="3600" b="1" u="sng" dirty="0">
              <a:solidFill>
                <a:srgbClr val="FF0000"/>
              </a:solidFill>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6508B821-95C7-CEE6-CC7B-74E254209914}"/>
              </a:ext>
            </a:extLst>
          </p:cNvPr>
          <p:cNvSpPr txBox="1"/>
          <p:nvPr/>
        </p:nvSpPr>
        <p:spPr>
          <a:xfrm>
            <a:off x="507460" y="1132713"/>
            <a:ext cx="11177080" cy="2800767"/>
          </a:xfrm>
          <a:prstGeom prst="rect">
            <a:avLst/>
          </a:prstGeom>
          <a:noFill/>
        </p:spPr>
        <p:txBody>
          <a:bodyPr wrap="square" rtlCol="0">
            <a:spAutoFit/>
          </a:bodyPr>
          <a:lstStyle/>
          <a:p>
            <a:pPr marL="285750" indent="-285750">
              <a:buFont typeface="Wingdings" panose="05000000000000000000" pitchFamily="2" charset="2"/>
              <a:buChar char="q"/>
            </a:pPr>
            <a:r>
              <a:rPr lang="en-IN" sz="1600" b="1" u="sng" dirty="0">
                <a:solidFill>
                  <a:srgbClr val="00B050"/>
                </a:solidFill>
                <a:latin typeface="Calibri" panose="020F0502020204030204" pitchFamily="34" charset="0"/>
                <a:ea typeface="Calibri" panose="020F0502020204030204" pitchFamily="34" charset="0"/>
                <a:cs typeface="Calibri" panose="020F0502020204030204" pitchFamily="34" charset="0"/>
              </a:rPr>
              <a:t>Task 2: Scatter Plot:</a:t>
            </a:r>
          </a:p>
          <a:p>
            <a:pPr marL="285750" indent="-285750">
              <a:buFont typeface="Wingdings" panose="05000000000000000000" pitchFamily="2" charset="2"/>
              <a:buChar char="q"/>
            </a:pPr>
            <a:endParaRPr lang="en-IN" sz="1600" b="1" u="sng" dirty="0">
              <a:latin typeface="Calibri" panose="020F0502020204030204" pitchFamily="34" charset="0"/>
              <a:ea typeface="Calibri" panose="020F0502020204030204" pitchFamily="34" charset="0"/>
              <a:cs typeface="Calibri" panose="020F0502020204030204" pitchFamily="34" charset="0"/>
            </a:endParaRPr>
          </a:p>
          <a:p>
            <a:endParaRPr lang="en-IN" sz="1600" dirty="0">
              <a:latin typeface="Calibri" panose="020F0502020204030204" pitchFamily="34" charset="0"/>
              <a:ea typeface="Calibri" panose="020F0502020204030204" pitchFamily="34" charset="0"/>
              <a:cs typeface="Calibri" panose="020F0502020204030204" pitchFamily="34" charset="0"/>
            </a:endParaRPr>
          </a:p>
          <a:p>
            <a:endParaRPr lang="en-IN" sz="1600" dirty="0">
              <a:latin typeface="Calibri" panose="020F0502020204030204" pitchFamily="34" charset="0"/>
              <a:ea typeface="Calibri" panose="020F0502020204030204" pitchFamily="34" charset="0"/>
              <a:cs typeface="Calibri" panose="020F0502020204030204" pitchFamily="34" charset="0"/>
            </a:endParaRPr>
          </a:p>
          <a:p>
            <a:endParaRPr lang="en-IN" sz="1600" dirty="0">
              <a:latin typeface="Calibri" panose="020F0502020204030204" pitchFamily="34" charset="0"/>
              <a:ea typeface="Calibri" panose="020F0502020204030204" pitchFamily="34" charset="0"/>
              <a:cs typeface="Calibri" panose="020F0502020204030204" pitchFamily="34" charset="0"/>
            </a:endParaRPr>
          </a:p>
          <a:p>
            <a:endParaRPr lang="en-IN" sz="1600" dirty="0">
              <a:latin typeface="Calibri" panose="020F0502020204030204" pitchFamily="34" charset="0"/>
              <a:ea typeface="Calibri" panose="020F0502020204030204" pitchFamily="34" charset="0"/>
              <a:cs typeface="Calibri" panose="020F0502020204030204" pitchFamily="34" charset="0"/>
            </a:endParaRPr>
          </a:p>
          <a:p>
            <a:endParaRPr lang="en-IN" sz="1600" dirty="0">
              <a:latin typeface="Calibri" panose="020F0502020204030204" pitchFamily="34" charset="0"/>
              <a:ea typeface="Calibri" panose="020F0502020204030204" pitchFamily="34" charset="0"/>
              <a:cs typeface="Calibri" panose="020F0502020204030204" pitchFamily="34" charset="0"/>
            </a:endParaRPr>
          </a:p>
          <a:p>
            <a:endParaRPr lang="en-IN" sz="1600" dirty="0">
              <a:latin typeface="Calibri" panose="020F0502020204030204" pitchFamily="34" charset="0"/>
              <a:ea typeface="Calibri" panose="020F0502020204030204" pitchFamily="34" charset="0"/>
              <a:cs typeface="Calibri" panose="020F0502020204030204" pitchFamily="34" charset="0"/>
            </a:endParaRPr>
          </a:p>
          <a:p>
            <a:endParaRPr lang="en-IN" sz="1600" dirty="0">
              <a:latin typeface="Calibri" panose="020F0502020204030204" pitchFamily="34" charset="0"/>
              <a:ea typeface="Calibri" panose="020F0502020204030204" pitchFamily="34" charset="0"/>
              <a:cs typeface="Calibri" panose="020F0502020204030204" pitchFamily="34" charset="0"/>
            </a:endParaRPr>
          </a:p>
          <a:p>
            <a:endParaRPr lang="en-IN" sz="1600" b="1" u="sng" dirty="0">
              <a:solidFill>
                <a:srgbClr val="00B050"/>
              </a:solidFill>
              <a:latin typeface="Calibri" panose="020F0502020204030204" pitchFamily="34" charset="0"/>
              <a:ea typeface="Calibri" panose="020F0502020204030204" pitchFamily="34" charset="0"/>
              <a:cs typeface="Calibri" panose="020F0502020204030204" pitchFamily="34" charset="0"/>
            </a:endParaRPr>
          </a:p>
          <a:p>
            <a:endParaRPr lang="en-IN" sz="1600" dirty="0">
              <a:latin typeface="Calibri" panose="020F0502020204030204" pitchFamily="34" charset="0"/>
              <a:ea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CE7082F2-92CA-EC70-5D66-30358277DDC8}"/>
              </a:ext>
            </a:extLst>
          </p:cNvPr>
          <p:cNvSpPr txBox="1"/>
          <p:nvPr/>
        </p:nvSpPr>
        <p:spPr>
          <a:xfrm>
            <a:off x="507460" y="4210479"/>
            <a:ext cx="8898590" cy="338554"/>
          </a:xfrm>
          <a:prstGeom prst="rect">
            <a:avLst/>
          </a:prstGeom>
          <a:noFill/>
        </p:spPr>
        <p:txBody>
          <a:bodyPr wrap="none" rtlCol="0">
            <a:spAutoFit/>
          </a:bodyPr>
          <a:lstStyle/>
          <a:p>
            <a:pPr marL="285750" indent="-285750">
              <a:buFont typeface="Wingdings" panose="05000000000000000000" pitchFamily="2" charset="2"/>
              <a:buChar char="Ø"/>
            </a:pPr>
            <a:r>
              <a:rPr lang="en-IN" sz="1600" dirty="0">
                <a:latin typeface="Calibri" panose="020F0502020204030204" pitchFamily="34" charset="0"/>
                <a:ea typeface="Calibri" panose="020F0502020204030204" pitchFamily="34" charset="0"/>
                <a:cs typeface="Calibri" panose="020F0502020204030204" pitchFamily="34" charset="0"/>
              </a:rPr>
              <a:t>From the scatter plot, we can see that the MSRP increases along with increasing engine horsepower. </a:t>
            </a:r>
          </a:p>
        </p:txBody>
      </p:sp>
      <p:pic>
        <p:nvPicPr>
          <p:cNvPr id="9" name="Picture 8">
            <a:extLst>
              <a:ext uri="{FF2B5EF4-FFF2-40B4-BE49-F238E27FC236}">
                <a16:creationId xmlns:a16="http://schemas.microsoft.com/office/drawing/2014/main" id="{E9616B2D-E9EB-9302-B2E6-7F405DB629C2}"/>
              </a:ext>
            </a:extLst>
          </p:cNvPr>
          <p:cNvPicPr>
            <a:picLocks noChangeAspect="1"/>
          </p:cNvPicPr>
          <p:nvPr/>
        </p:nvPicPr>
        <p:blipFill>
          <a:blip r:embed="rId2"/>
          <a:stretch>
            <a:fillRect/>
          </a:stretch>
        </p:blipFill>
        <p:spPr>
          <a:xfrm>
            <a:off x="3231462" y="1132713"/>
            <a:ext cx="4503810" cy="2377646"/>
          </a:xfrm>
          <a:prstGeom prst="rect">
            <a:avLst/>
          </a:prstGeom>
        </p:spPr>
      </p:pic>
    </p:spTree>
    <p:extLst>
      <p:ext uri="{BB962C8B-B14F-4D97-AF65-F5344CB8AC3E}">
        <p14:creationId xmlns:p14="http://schemas.microsoft.com/office/powerpoint/2010/main" val="2084708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4E7949-2779-33D8-5F8D-6149825DCB71}"/>
              </a:ext>
            </a:extLst>
          </p:cNvPr>
          <p:cNvSpPr txBox="1"/>
          <p:nvPr/>
        </p:nvSpPr>
        <p:spPr>
          <a:xfrm>
            <a:off x="507460" y="486382"/>
            <a:ext cx="11177080" cy="646331"/>
          </a:xfrm>
          <a:prstGeom prst="rect">
            <a:avLst/>
          </a:prstGeom>
          <a:noFill/>
        </p:spPr>
        <p:txBody>
          <a:bodyPr wrap="square" rtlCol="0">
            <a:spAutoFit/>
          </a:bodyPr>
          <a:lstStyle/>
          <a:p>
            <a:pPr algn="ctr"/>
            <a:r>
              <a:rPr lang="en-US" sz="3600" dirty="0">
                <a:latin typeface="Calibri" panose="020F0502020204030204" pitchFamily="34" charset="0"/>
                <a:ea typeface="Calibri" panose="020F0502020204030204" pitchFamily="34" charset="0"/>
                <a:cs typeface="Calibri" panose="020F0502020204030204" pitchFamily="34" charset="0"/>
              </a:rPr>
              <a:t> </a:t>
            </a:r>
            <a:r>
              <a:rPr lang="en-US" sz="3600" b="1" dirty="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US" sz="3600" b="1" u="sng" dirty="0">
                <a:solidFill>
                  <a:srgbClr val="FF0000"/>
                </a:solidFill>
                <a:latin typeface="Calibri" panose="020F0502020204030204" pitchFamily="34" charset="0"/>
                <a:ea typeface="Calibri" panose="020F0502020204030204" pitchFamily="34" charset="0"/>
                <a:cs typeface="Calibri" panose="020F0502020204030204" pitchFamily="34" charset="0"/>
              </a:rPr>
              <a:t>Features determining a car's price</a:t>
            </a:r>
            <a:endParaRPr lang="en-IN" sz="3600" b="1" u="sng" dirty="0">
              <a:solidFill>
                <a:srgbClr val="FF0000"/>
              </a:solidFill>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6508B821-95C7-CEE6-CC7B-74E254209914}"/>
              </a:ext>
            </a:extLst>
          </p:cNvPr>
          <p:cNvSpPr txBox="1"/>
          <p:nvPr/>
        </p:nvSpPr>
        <p:spPr>
          <a:xfrm>
            <a:off x="507460" y="1132713"/>
            <a:ext cx="11177080" cy="2800767"/>
          </a:xfrm>
          <a:prstGeom prst="rect">
            <a:avLst/>
          </a:prstGeom>
          <a:noFill/>
        </p:spPr>
        <p:txBody>
          <a:bodyPr wrap="square" rtlCol="0">
            <a:spAutoFit/>
          </a:bodyPr>
          <a:lstStyle/>
          <a:p>
            <a:pPr marL="285750" indent="-285750">
              <a:buFont typeface="Wingdings" panose="05000000000000000000" pitchFamily="2" charset="2"/>
              <a:buChar char="q"/>
            </a:pPr>
            <a:r>
              <a:rPr lang="en-IN" sz="1600" b="1" u="sng">
                <a:solidFill>
                  <a:srgbClr val="00B050"/>
                </a:solidFill>
                <a:latin typeface="Calibri" panose="020F0502020204030204" pitchFamily="34" charset="0"/>
                <a:ea typeface="Calibri" panose="020F0502020204030204" pitchFamily="34" charset="0"/>
                <a:cs typeface="Calibri" panose="020F0502020204030204" pitchFamily="34" charset="0"/>
              </a:rPr>
              <a:t>Task 3: Co-efficient table:</a:t>
            </a:r>
          </a:p>
          <a:p>
            <a:pPr marL="285750" indent="-285750">
              <a:buFont typeface="Wingdings" panose="05000000000000000000" pitchFamily="2" charset="2"/>
              <a:buChar char="q"/>
            </a:pPr>
            <a:endParaRPr lang="en-IN" sz="1600" b="1" u="sng">
              <a:latin typeface="Calibri" panose="020F0502020204030204" pitchFamily="34" charset="0"/>
              <a:ea typeface="Calibri" panose="020F0502020204030204" pitchFamily="34" charset="0"/>
              <a:cs typeface="Calibri" panose="020F0502020204030204" pitchFamily="34" charset="0"/>
            </a:endParaRPr>
          </a:p>
          <a:p>
            <a:endParaRPr lang="en-IN" sz="1600">
              <a:latin typeface="Calibri" panose="020F0502020204030204" pitchFamily="34" charset="0"/>
              <a:ea typeface="Calibri" panose="020F0502020204030204" pitchFamily="34" charset="0"/>
              <a:cs typeface="Calibri" panose="020F0502020204030204" pitchFamily="34" charset="0"/>
            </a:endParaRPr>
          </a:p>
          <a:p>
            <a:endParaRPr lang="en-IN" sz="1600">
              <a:latin typeface="Calibri" panose="020F0502020204030204" pitchFamily="34" charset="0"/>
              <a:ea typeface="Calibri" panose="020F0502020204030204" pitchFamily="34" charset="0"/>
              <a:cs typeface="Calibri" panose="020F0502020204030204" pitchFamily="34" charset="0"/>
            </a:endParaRPr>
          </a:p>
          <a:p>
            <a:endParaRPr lang="en-IN" sz="1600">
              <a:latin typeface="Calibri" panose="020F0502020204030204" pitchFamily="34" charset="0"/>
              <a:ea typeface="Calibri" panose="020F0502020204030204" pitchFamily="34" charset="0"/>
              <a:cs typeface="Calibri" panose="020F0502020204030204" pitchFamily="34" charset="0"/>
            </a:endParaRPr>
          </a:p>
          <a:p>
            <a:endParaRPr lang="en-IN" sz="1600">
              <a:latin typeface="Calibri" panose="020F0502020204030204" pitchFamily="34" charset="0"/>
              <a:ea typeface="Calibri" panose="020F0502020204030204" pitchFamily="34" charset="0"/>
              <a:cs typeface="Calibri" panose="020F0502020204030204" pitchFamily="34" charset="0"/>
            </a:endParaRPr>
          </a:p>
          <a:p>
            <a:endParaRPr lang="en-IN" sz="1600">
              <a:latin typeface="Calibri" panose="020F0502020204030204" pitchFamily="34" charset="0"/>
              <a:ea typeface="Calibri" panose="020F0502020204030204" pitchFamily="34" charset="0"/>
              <a:cs typeface="Calibri" panose="020F0502020204030204" pitchFamily="34" charset="0"/>
            </a:endParaRPr>
          </a:p>
          <a:p>
            <a:endParaRPr lang="en-IN" sz="1600">
              <a:latin typeface="Calibri" panose="020F0502020204030204" pitchFamily="34" charset="0"/>
              <a:ea typeface="Calibri" panose="020F0502020204030204" pitchFamily="34" charset="0"/>
              <a:cs typeface="Calibri" panose="020F0502020204030204" pitchFamily="34" charset="0"/>
            </a:endParaRPr>
          </a:p>
          <a:p>
            <a:endParaRPr lang="en-IN" sz="1600">
              <a:latin typeface="Calibri" panose="020F0502020204030204" pitchFamily="34" charset="0"/>
              <a:ea typeface="Calibri" panose="020F0502020204030204" pitchFamily="34" charset="0"/>
              <a:cs typeface="Calibri" panose="020F0502020204030204" pitchFamily="34" charset="0"/>
            </a:endParaRPr>
          </a:p>
          <a:p>
            <a:endParaRPr lang="en-IN" sz="1600" b="1" u="sng">
              <a:solidFill>
                <a:srgbClr val="00B050"/>
              </a:solidFill>
              <a:latin typeface="Calibri" panose="020F0502020204030204" pitchFamily="34" charset="0"/>
              <a:ea typeface="Calibri" panose="020F0502020204030204" pitchFamily="34" charset="0"/>
              <a:cs typeface="Calibri" panose="020F0502020204030204" pitchFamily="34" charset="0"/>
            </a:endParaRPr>
          </a:p>
          <a:p>
            <a:endParaRPr lang="en-IN" sz="1600" dirty="0">
              <a:latin typeface="Calibri" panose="020F0502020204030204" pitchFamily="34" charset="0"/>
              <a:ea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CE7082F2-92CA-EC70-5D66-30358277DDC8}"/>
              </a:ext>
            </a:extLst>
          </p:cNvPr>
          <p:cNvSpPr txBox="1"/>
          <p:nvPr/>
        </p:nvSpPr>
        <p:spPr>
          <a:xfrm>
            <a:off x="507461" y="4210479"/>
            <a:ext cx="11177080" cy="584775"/>
          </a:xfrm>
          <a:prstGeom prst="rect">
            <a:avLst/>
          </a:prstGeom>
          <a:noFill/>
        </p:spPr>
        <p:txBody>
          <a:bodyPr wrap="square" rtlCol="0">
            <a:spAutoFit/>
          </a:bodyPr>
          <a:lstStyle/>
          <a:p>
            <a:pPr marL="285750" indent="-285750">
              <a:buFont typeface="Wingdings" panose="05000000000000000000" pitchFamily="2" charset="2"/>
              <a:buChar char="Ø"/>
            </a:pPr>
            <a:r>
              <a:rPr lang="en-IN" sz="1600" dirty="0">
                <a:latin typeface="Calibri" panose="020F0502020204030204" pitchFamily="34" charset="0"/>
                <a:ea typeface="Calibri" panose="020F0502020204030204" pitchFamily="34" charset="0"/>
                <a:cs typeface="Calibri" panose="020F0502020204030204" pitchFamily="34" charset="0"/>
              </a:rPr>
              <a:t>From the coefficient table we can see that , Engine HP and Engine cylinders have the highest coefficient value determining the MSRP.</a:t>
            </a:r>
          </a:p>
        </p:txBody>
      </p:sp>
      <p:pic>
        <p:nvPicPr>
          <p:cNvPr id="4" name="Picture 3">
            <a:extLst>
              <a:ext uri="{FF2B5EF4-FFF2-40B4-BE49-F238E27FC236}">
                <a16:creationId xmlns:a16="http://schemas.microsoft.com/office/drawing/2014/main" id="{D7EE98CD-B5DC-2E10-B603-F65411CC66E5}"/>
              </a:ext>
            </a:extLst>
          </p:cNvPr>
          <p:cNvPicPr>
            <a:picLocks noChangeAspect="1"/>
          </p:cNvPicPr>
          <p:nvPr/>
        </p:nvPicPr>
        <p:blipFill>
          <a:blip r:embed="rId2"/>
          <a:stretch>
            <a:fillRect/>
          </a:stretch>
        </p:blipFill>
        <p:spPr>
          <a:xfrm>
            <a:off x="1788452" y="1513050"/>
            <a:ext cx="5515853" cy="1269061"/>
          </a:xfrm>
          <a:prstGeom prst="rect">
            <a:avLst/>
          </a:prstGeom>
        </p:spPr>
      </p:pic>
      <p:pic>
        <p:nvPicPr>
          <p:cNvPr id="8" name="Picture 7">
            <a:extLst>
              <a:ext uri="{FF2B5EF4-FFF2-40B4-BE49-F238E27FC236}">
                <a16:creationId xmlns:a16="http://schemas.microsoft.com/office/drawing/2014/main" id="{F51A5DA4-8CEB-B325-2804-F35B0F76487D}"/>
              </a:ext>
            </a:extLst>
          </p:cNvPr>
          <p:cNvPicPr>
            <a:picLocks noChangeAspect="1"/>
          </p:cNvPicPr>
          <p:nvPr/>
        </p:nvPicPr>
        <p:blipFill>
          <a:blip r:embed="rId3"/>
          <a:stretch>
            <a:fillRect/>
          </a:stretch>
        </p:blipFill>
        <p:spPr>
          <a:xfrm>
            <a:off x="7968412" y="1127143"/>
            <a:ext cx="3657917" cy="2217612"/>
          </a:xfrm>
          <a:prstGeom prst="rect">
            <a:avLst/>
          </a:prstGeom>
        </p:spPr>
      </p:pic>
    </p:spTree>
    <p:extLst>
      <p:ext uri="{BB962C8B-B14F-4D97-AF65-F5344CB8AC3E}">
        <p14:creationId xmlns:p14="http://schemas.microsoft.com/office/powerpoint/2010/main" val="997182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4E7949-2779-33D8-5F8D-6149825DCB71}"/>
              </a:ext>
            </a:extLst>
          </p:cNvPr>
          <p:cNvSpPr txBox="1"/>
          <p:nvPr/>
        </p:nvSpPr>
        <p:spPr>
          <a:xfrm>
            <a:off x="507460" y="486382"/>
            <a:ext cx="11177080" cy="646331"/>
          </a:xfrm>
          <a:prstGeom prst="rect">
            <a:avLst/>
          </a:prstGeom>
          <a:noFill/>
        </p:spPr>
        <p:txBody>
          <a:bodyPr wrap="square" rtlCol="0">
            <a:spAutoFit/>
          </a:bodyPr>
          <a:lstStyle/>
          <a:p>
            <a:pPr algn="ctr"/>
            <a:r>
              <a:rPr lang="en-US" sz="3600" dirty="0">
                <a:latin typeface="Calibri" panose="020F0502020204030204" pitchFamily="34" charset="0"/>
                <a:ea typeface="Calibri" panose="020F0502020204030204" pitchFamily="34" charset="0"/>
                <a:cs typeface="Calibri" panose="020F0502020204030204" pitchFamily="34" charset="0"/>
              </a:rPr>
              <a:t> </a:t>
            </a:r>
            <a:r>
              <a:rPr lang="en-US" sz="3600" b="1" dirty="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US" sz="3600" b="1" u="sng" dirty="0">
                <a:solidFill>
                  <a:srgbClr val="FF0000"/>
                </a:solidFill>
                <a:latin typeface="Calibri" panose="020F0502020204030204" pitchFamily="34" charset="0"/>
                <a:ea typeface="Calibri" panose="020F0502020204030204" pitchFamily="34" charset="0"/>
                <a:cs typeface="Calibri" panose="020F0502020204030204" pitchFamily="34" charset="0"/>
              </a:rPr>
              <a:t>Average price of a car across different manufacturers</a:t>
            </a:r>
            <a:endParaRPr lang="en-IN" sz="3600" b="1" u="sng" dirty="0">
              <a:solidFill>
                <a:srgbClr val="FF0000"/>
              </a:solidFill>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6508B821-95C7-CEE6-CC7B-74E254209914}"/>
              </a:ext>
            </a:extLst>
          </p:cNvPr>
          <p:cNvSpPr txBox="1"/>
          <p:nvPr/>
        </p:nvSpPr>
        <p:spPr>
          <a:xfrm>
            <a:off x="507460" y="1132713"/>
            <a:ext cx="11177080" cy="2800767"/>
          </a:xfrm>
          <a:prstGeom prst="rect">
            <a:avLst/>
          </a:prstGeom>
          <a:noFill/>
        </p:spPr>
        <p:txBody>
          <a:bodyPr wrap="square" rtlCol="0">
            <a:spAutoFit/>
          </a:bodyPr>
          <a:lstStyle/>
          <a:p>
            <a:pPr marL="285750" indent="-285750">
              <a:buFont typeface="Wingdings" panose="05000000000000000000" pitchFamily="2" charset="2"/>
              <a:buChar char="q"/>
            </a:pPr>
            <a:r>
              <a:rPr lang="en-IN" sz="1600" b="1" u="sng" dirty="0">
                <a:solidFill>
                  <a:srgbClr val="00B050"/>
                </a:solidFill>
                <a:latin typeface="Calibri" panose="020F0502020204030204" pitchFamily="34" charset="0"/>
                <a:ea typeface="Calibri" panose="020F0502020204030204" pitchFamily="34" charset="0"/>
                <a:cs typeface="Calibri" panose="020F0502020204030204" pitchFamily="34" charset="0"/>
              </a:rPr>
              <a:t>Task 4.A: Pivot table:</a:t>
            </a:r>
          </a:p>
          <a:p>
            <a:pPr marL="285750" indent="-285750">
              <a:buFont typeface="Wingdings" panose="05000000000000000000" pitchFamily="2" charset="2"/>
              <a:buChar char="q"/>
            </a:pPr>
            <a:endParaRPr lang="en-IN" sz="1600" b="1" u="sng" dirty="0">
              <a:latin typeface="Calibri" panose="020F0502020204030204" pitchFamily="34" charset="0"/>
              <a:ea typeface="Calibri" panose="020F0502020204030204" pitchFamily="34" charset="0"/>
              <a:cs typeface="Calibri" panose="020F0502020204030204" pitchFamily="34" charset="0"/>
            </a:endParaRPr>
          </a:p>
          <a:p>
            <a:endParaRPr lang="en-IN" sz="1600" dirty="0">
              <a:latin typeface="Calibri" panose="020F0502020204030204" pitchFamily="34" charset="0"/>
              <a:ea typeface="Calibri" panose="020F0502020204030204" pitchFamily="34" charset="0"/>
              <a:cs typeface="Calibri" panose="020F0502020204030204" pitchFamily="34" charset="0"/>
            </a:endParaRPr>
          </a:p>
          <a:p>
            <a:endParaRPr lang="en-IN" sz="1600" dirty="0">
              <a:latin typeface="Calibri" panose="020F0502020204030204" pitchFamily="34" charset="0"/>
              <a:ea typeface="Calibri" panose="020F0502020204030204" pitchFamily="34" charset="0"/>
              <a:cs typeface="Calibri" panose="020F0502020204030204" pitchFamily="34" charset="0"/>
            </a:endParaRPr>
          </a:p>
          <a:p>
            <a:endParaRPr lang="en-IN" sz="1600" dirty="0">
              <a:latin typeface="Calibri" panose="020F0502020204030204" pitchFamily="34" charset="0"/>
              <a:ea typeface="Calibri" panose="020F0502020204030204" pitchFamily="34" charset="0"/>
              <a:cs typeface="Calibri" panose="020F0502020204030204" pitchFamily="34" charset="0"/>
            </a:endParaRPr>
          </a:p>
          <a:p>
            <a:endParaRPr lang="en-IN" sz="1600" dirty="0">
              <a:latin typeface="Calibri" panose="020F0502020204030204" pitchFamily="34" charset="0"/>
              <a:ea typeface="Calibri" panose="020F0502020204030204" pitchFamily="34" charset="0"/>
              <a:cs typeface="Calibri" panose="020F0502020204030204" pitchFamily="34" charset="0"/>
            </a:endParaRPr>
          </a:p>
          <a:p>
            <a:endParaRPr lang="en-IN" sz="1600" dirty="0">
              <a:latin typeface="Calibri" panose="020F0502020204030204" pitchFamily="34" charset="0"/>
              <a:ea typeface="Calibri" panose="020F0502020204030204" pitchFamily="34" charset="0"/>
              <a:cs typeface="Calibri" panose="020F0502020204030204" pitchFamily="34" charset="0"/>
            </a:endParaRPr>
          </a:p>
          <a:p>
            <a:endParaRPr lang="en-IN" sz="1600" dirty="0">
              <a:latin typeface="Calibri" panose="020F0502020204030204" pitchFamily="34" charset="0"/>
              <a:ea typeface="Calibri" panose="020F0502020204030204" pitchFamily="34" charset="0"/>
              <a:cs typeface="Calibri" panose="020F0502020204030204" pitchFamily="34" charset="0"/>
            </a:endParaRPr>
          </a:p>
          <a:p>
            <a:endParaRPr lang="en-IN" sz="1600" dirty="0">
              <a:latin typeface="Calibri" panose="020F0502020204030204" pitchFamily="34" charset="0"/>
              <a:ea typeface="Calibri" panose="020F0502020204030204" pitchFamily="34" charset="0"/>
              <a:cs typeface="Calibri" panose="020F0502020204030204" pitchFamily="34" charset="0"/>
            </a:endParaRPr>
          </a:p>
          <a:p>
            <a:endParaRPr lang="en-IN" sz="1600" b="1" u="sng" dirty="0">
              <a:solidFill>
                <a:srgbClr val="00B050"/>
              </a:solidFill>
              <a:latin typeface="Calibri" panose="020F0502020204030204" pitchFamily="34" charset="0"/>
              <a:ea typeface="Calibri" panose="020F0502020204030204" pitchFamily="34" charset="0"/>
              <a:cs typeface="Calibri" panose="020F0502020204030204" pitchFamily="34" charset="0"/>
            </a:endParaRPr>
          </a:p>
          <a:p>
            <a:endParaRPr lang="en-IN" sz="1600" dirty="0">
              <a:latin typeface="Calibri" panose="020F0502020204030204" pitchFamily="34" charset="0"/>
              <a:ea typeface="Calibri" panose="020F0502020204030204" pitchFamily="34" charset="0"/>
              <a:cs typeface="Calibri" panose="020F0502020204030204" pitchFamily="34" charset="0"/>
            </a:endParaRPr>
          </a:p>
        </p:txBody>
      </p:sp>
      <p:pic>
        <p:nvPicPr>
          <p:cNvPr id="16" name="Picture 15">
            <a:extLst>
              <a:ext uri="{FF2B5EF4-FFF2-40B4-BE49-F238E27FC236}">
                <a16:creationId xmlns:a16="http://schemas.microsoft.com/office/drawing/2014/main" id="{460DEC64-BFDE-289C-65D6-81BF896E6B1C}"/>
              </a:ext>
            </a:extLst>
          </p:cNvPr>
          <p:cNvPicPr>
            <a:picLocks noChangeAspect="1"/>
          </p:cNvPicPr>
          <p:nvPr/>
        </p:nvPicPr>
        <p:blipFill>
          <a:blip r:embed="rId2"/>
          <a:stretch>
            <a:fillRect/>
          </a:stretch>
        </p:blipFill>
        <p:spPr>
          <a:xfrm>
            <a:off x="861422" y="1511136"/>
            <a:ext cx="1714649" cy="3147333"/>
          </a:xfrm>
          <a:prstGeom prst="rect">
            <a:avLst/>
          </a:prstGeom>
        </p:spPr>
      </p:pic>
      <p:pic>
        <p:nvPicPr>
          <p:cNvPr id="18" name="Picture 17">
            <a:extLst>
              <a:ext uri="{FF2B5EF4-FFF2-40B4-BE49-F238E27FC236}">
                <a16:creationId xmlns:a16="http://schemas.microsoft.com/office/drawing/2014/main" id="{0CDFB34E-3BB9-494C-D1B6-166411084951}"/>
              </a:ext>
            </a:extLst>
          </p:cNvPr>
          <p:cNvPicPr>
            <a:picLocks noChangeAspect="1"/>
          </p:cNvPicPr>
          <p:nvPr/>
        </p:nvPicPr>
        <p:blipFill>
          <a:blip r:embed="rId3"/>
          <a:stretch>
            <a:fillRect/>
          </a:stretch>
        </p:blipFill>
        <p:spPr>
          <a:xfrm>
            <a:off x="2576071" y="1548993"/>
            <a:ext cx="1707028" cy="3116850"/>
          </a:xfrm>
          <a:prstGeom prst="rect">
            <a:avLst/>
          </a:prstGeom>
        </p:spPr>
      </p:pic>
      <p:cxnSp>
        <p:nvCxnSpPr>
          <p:cNvPr id="20" name="Straight Connector 19">
            <a:extLst>
              <a:ext uri="{FF2B5EF4-FFF2-40B4-BE49-F238E27FC236}">
                <a16:creationId xmlns:a16="http://schemas.microsoft.com/office/drawing/2014/main" id="{D1C57498-350E-78FE-AC8A-98D1A355A580}"/>
              </a:ext>
            </a:extLst>
          </p:cNvPr>
          <p:cNvCxnSpPr>
            <a:cxnSpLocks/>
          </p:cNvCxnSpPr>
          <p:nvPr/>
        </p:nvCxnSpPr>
        <p:spPr>
          <a:xfrm>
            <a:off x="4909226" y="1132713"/>
            <a:ext cx="0" cy="4628990"/>
          </a:xfrm>
          <a:prstGeom prst="line">
            <a:avLst/>
          </a:prstGeom>
        </p:spPr>
        <p:style>
          <a:lnRef idx="3">
            <a:schemeClr val="dk1"/>
          </a:lnRef>
          <a:fillRef idx="0">
            <a:schemeClr val="dk1"/>
          </a:fillRef>
          <a:effectRef idx="2">
            <a:schemeClr val="dk1"/>
          </a:effectRef>
          <a:fontRef idx="minor">
            <a:schemeClr val="tx1"/>
          </a:fontRef>
        </p:style>
      </p:cxnSp>
      <p:sp>
        <p:nvSpPr>
          <p:cNvPr id="21" name="TextBox 20">
            <a:extLst>
              <a:ext uri="{FF2B5EF4-FFF2-40B4-BE49-F238E27FC236}">
                <a16:creationId xmlns:a16="http://schemas.microsoft.com/office/drawing/2014/main" id="{3228777D-5FC5-CDA5-5263-D27D4876CA55}"/>
              </a:ext>
            </a:extLst>
          </p:cNvPr>
          <p:cNvSpPr txBox="1"/>
          <p:nvPr/>
        </p:nvSpPr>
        <p:spPr>
          <a:xfrm>
            <a:off x="4962868" y="1132713"/>
            <a:ext cx="2746934" cy="338554"/>
          </a:xfrm>
          <a:prstGeom prst="rect">
            <a:avLst/>
          </a:prstGeom>
          <a:noFill/>
        </p:spPr>
        <p:txBody>
          <a:bodyPr wrap="square" rtlCol="0">
            <a:spAutoFit/>
          </a:bodyPr>
          <a:lstStyle/>
          <a:p>
            <a:pPr marL="285750" indent="-285750">
              <a:buFont typeface="Wingdings" panose="05000000000000000000" pitchFamily="2" charset="2"/>
              <a:buChar char="q"/>
            </a:pPr>
            <a:r>
              <a:rPr lang="en-US" sz="1600" b="1" u="sng" dirty="0">
                <a:solidFill>
                  <a:srgbClr val="00B050"/>
                </a:solidFill>
                <a:latin typeface="Calibri" panose="020F0502020204030204" pitchFamily="34" charset="0"/>
                <a:ea typeface="Calibri" panose="020F0502020204030204" pitchFamily="34" charset="0"/>
                <a:cs typeface="Calibri" panose="020F0502020204030204" pitchFamily="34" charset="0"/>
              </a:rPr>
              <a:t>Task 4.B: chart:</a:t>
            </a:r>
          </a:p>
        </p:txBody>
      </p:sp>
      <p:pic>
        <p:nvPicPr>
          <p:cNvPr id="23" name="Picture 22">
            <a:extLst>
              <a:ext uri="{FF2B5EF4-FFF2-40B4-BE49-F238E27FC236}">
                <a16:creationId xmlns:a16="http://schemas.microsoft.com/office/drawing/2014/main" id="{B807A89D-14A1-BF04-D247-F5F52D5B177B}"/>
              </a:ext>
            </a:extLst>
          </p:cNvPr>
          <p:cNvPicPr>
            <a:picLocks noChangeAspect="1"/>
          </p:cNvPicPr>
          <p:nvPr/>
        </p:nvPicPr>
        <p:blipFill>
          <a:blip r:embed="rId4"/>
          <a:stretch>
            <a:fillRect/>
          </a:stretch>
        </p:blipFill>
        <p:spPr>
          <a:xfrm>
            <a:off x="5549635" y="1645289"/>
            <a:ext cx="5494496" cy="1775614"/>
          </a:xfrm>
          <a:prstGeom prst="rect">
            <a:avLst/>
          </a:prstGeom>
        </p:spPr>
      </p:pic>
      <p:sp>
        <p:nvSpPr>
          <p:cNvPr id="24" name="TextBox 23">
            <a:extLst>
              <a:ext uri="{FF2B5EF4-FFF2-40B4-BE49-F238E27FC236}">
                <a16:creationId xmlns:a16="http://schemas.microsoft.com/office/drawing/2014/main" id="{B53077A6-F3DF-C0DA-3131-F17BD502A3EF}"/>
              </a:ext>
            </a:extLst>
          </p:cNvPr>
          <p:cNvSpPr txBox="1">
            <a:spLocks/>
          </p:cNvSpPr>
          <p:nvPr/>
        </p:nvSpPr>
        <p:spPr>
          <a:xfrm>
            <a:off x="5137382" y="3741976"/>
            <a:ext cx="6827640" cy="1661993"/>
          </a:xfrm>
          <a:prstGeom prst="rect">
            <a:avLst/>
          </a:prstGeom>
          <a:noFill/>
        </p:spPr>
        <p:txBody>
          <a:bodyPr wrap="square" rtlCol="0">
            <a:spAutoFit/>
          </a:bodyPr>
          <a:lstStyle/>
          <a:p>
            <a:pPr marL="285750" indent="-285750">
              <a:buFont typeface="Wingdings" panose="05000000000000000000" pitchFamily="2" charset="2"/>
              <a:buChar char="Ø"/>
            </a:pPr>
            <a:r>
              <a:rPr lang="en-IN" sz="1600" dirty="0">
                <a:solidFill>
                  <a:srgbClr val="002060"/>
                </a:solidFill>
                <a:latin typeface="Calibri" panose="020F0502020204030204" pitchFamily="34" charset="0"/>
                <a:ea typeface="Calibri" panose="020F0502020204030204" pitchFamily="34" charset="0"/>
                <a:cs typeface="Calibri" panose="020F0502020204030204" pitchFamily="34" charset="0"/>
              </a:rPr>
              <a:t>From the pivot table and chart we can see that, the top 5 car manufacturers with highest average MSRP are:</a:t>
            </a:r>
          </a:p>
          <a:p>
            <a:pPr marL="742950" lvl="1" indent="-285750">
              <a:buFont typeface="Wingdings" panose="05000000000000000000" pitchFamily="2" charset="2"/>
              <a:buChar char="§"/>
            </a:pPr>
            <a:r>
              <a:rPr lang="en-IN" sz="1400" dirty="0">
                <a:latin typeface="Calibri" panose="020F0502020204030204" pitchFamily="34" charset="0"/>
                <a:ea typeface="Calibri" panose="020F0502020204030204" pitchFamily="34" charset="0"/>
                <a:cs typeface="Calibri" panose="020F0502020204030204" pitchFamily="34" charset="0"/>
              </a:rPr>
              <a:t>Bugatti</a:t>
            </a:r>
          </a:p>
          <a:p>
            <a:pPr marL="742950" lvl="1" indent="-285750">
              <a:buFont typeface="Wingdings" panose="05000000000000000000" pitchFamily="2" charset="2"/>
              <a:buChar char="§"/>
            </a:pPr>
            <a:r>
              <a:rPr lang="en-IN" sz="1400" dirty="0">
                <a:latin typeface="Calibri" panose="020F0502020204030204" pitchFamily="34" charset="0"/>
                <a:ea typeface="Calibri" panose="020F0502020204030204" pitchFamily="34" charset="0"/>
                <a:cs typeface="Calibri" panose="020F0502020204030204" pitchFamily="34" charset="0"/>
              </a:rPr>
              <a:t>Maybach</a:t>
            </a:r>
          </a:p>
          <a:p>
            <a:pPr marL="742950" lvl="1" indent="-285750">
              <a:buFont typeface="Wingdings" panose="05000000000000000000" pitchFamily="2" charset="2"/>
              <a:buChar char="§"/>
            </a:pPr>
            <a:r>
              <a:rPr lang="en-IN" sz="1400" dirty="0">
                <a:latin typeface="Calibri" panose="020F0502020204030204" pitchFamily="34" charset="0"/>
                <a:ea typeface="Calibri" panose="020F0502020204030204" pitchFamily="34" charset="0"/>
                <a:cs typeface="Calibri" panose="020F0502020204030204" pitchFamily="34" charset="0"/>
              </a:rPr>
              <a:t>Rolls-Royce</a:t>
            </a:r>
          </a:p>
          <a:p>
            <a:pPr marL="742950" lvl="1" indent="-285750">
              <a:buFont typeface="Wingdings" panose="05000000000000000000" pitchFamily="2" charset="2"/>
              <a:buChar char="§"/>
            </a:pPr>
            <a:r>
              <a:rPr lang="en-IN" sz="1400" dirty="0">
                <a:latin typeface="Calibri" panose="020F0502020204030204" pitchFamily="34" charset="0"/>
                <a:ea typeface="Calibri" panose="020F0502020204030204" pitchFamily="34" charset="0"/>
                <a:cs typeface="Calibri" panose="020F0502020204030204" pitchFamily="34" charset="0"/>
              </a:rPr>
              <a:t>Lamborghini</a:t>
            </a:r>
          </a:p>
          <a:p>
            <a:pPr marL="742950" lvl="1" indent="-285750">
              <a:buFont typeface="Wingdings" panose="05000000000000000000" pitchFamily="2" charset="2"/>
              <a:buChar char="§"/>
            </a:pPr>
            <a:r>
              <a:rPr lang="en-IN" sz="1400" dirty="0">
                <a:latin typeface="Calibri" panose="020F0502020204030204" pitchFamily="34" charset="0"/>
                <a:ea typeface="Calibri" panose="020F0502020204030204" pitchFamily="34" charset="0"/>
                <a:cs typeface="Calibri" panose="020F0502020204030204" pitchFamily="34" charset="0"/>
              </a:rPr>
              <a:t>Bentley</a:t>
            </a:r>
          </a:p>
        </p:txBody>
      </p:sp>
    </p:spTree>
    <p:extLst>
      <p:ext uri="{BB962C8B-B14F-4D97-AF65-F5344CB8AC3E}">
        <p14:creationId xmlns:p14="http://schemas.microsoft.com/office/powerpoint/2010/main" val="1571330764"/>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{1A6CFC24-861C-483D-BFDA-6316ADFDCC9B}tf22712842_win32</Template>
  <TotalTime>7949</TotalTime>
  <Words>694</Words>
  <Application>Microsoft Office PowerPoint</Application>
  <PresentationFormat>Widescreen</PresentationFormat>
  <Paragraphs>98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Bookman Old Style</vt:lpstr>
      <vt:lpstr>Calibri</vt:lpstr>
      <vt:lpstr>Franklin Gothic Book</vt:lpstr>
      <vt:lpstr>Wingdings</vt:lpstr>
      <vt:lpstr>1_RetrospectVTI</vt:lpstr>
      <vt:lpstr>Analyzing the Impact of Car Features on Price and Profitability</vt:lpstr>
      <vt:lpstr>Overview</vt:lpstr>
      <vt:lpstr>Tech-stack used</vt:lpstr>
      <vt:lpstr>Approach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the Impact of Car Features on Price and Profitability</dc:title>
  <dc:creator>Rohit</dc:creator>
  <cp:lastModifiedBy>Rohit</cp:lastModifiedBy>
  <cp:revision>8</cp:revision>
  <dcterms:created xsi:type="dcterms:W3CDTF">2023-04-29T05:34:18Z</dcterms:created>
  <dcterms:modified xsi:type="dcterms:W3CDTF">2023-05-06T05:07:01Z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