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31da1b56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31da1b56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31da1b56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31da1b56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31da1b56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31da1b56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31da1b56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31da1b56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31da1b56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31da1b56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d080077b4_1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d080077b4_1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d080077b4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d080077b4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d080077b4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d080077b4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dd080077b4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dd080077b4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d080077b4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d080077b4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d080077b4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d080077b4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31da1b5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31da1b5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31da1b5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31da1b5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0" l="-6580" r="6579" t="0"/>
          <a:stretch/>
        </p:blipFill>
        <p:spPr>
          <a:xfrm>
            <a:off x="5948825" y="2006950"/>
            <a:ext cx="3027875" cy="1777450"/>
          </a:xfrm>
          <a:prstGeom prst="rect">
            <a:avLst/>
          </a:prstGeom>
          <a:noFill/>
          <a:ln>
            <a:noFill/>
          </a:ln>
        </p:spPr>
      </p:pic>
      <p:sp>
        <p:nvSpPr>
          <p:cNvPr id="60" name="Google Shape;60;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latin typeface="Calibri"/>
                <a:ea typeface="Calibri"/>
                <a:cs typeface="Calibri"/>
                <a:sym typeface="Calibri"/>
              </a:rPr>
              <a:t>Instagram User Analytics</a:t>
            </a:r>
            <a:endParaRPr sz="4000">
              <a:latin typeface="Calibri"/>
              <a:ea typeface="Calibri"/>
              <a:cs typeface="Calibri"/>
              <a:sym typeface="Calibri"/>
            </a:endParaRPr>
          </a:p>
        </p:txBody>
      </p:sp>
      <p:sp>
        <p:nvSpPr>
          <p:cNvPr id="61" name="Google Shape;61;p13"/>
          <p:cNvSpPr txBox="1"/>
          <p:nvPr>
            <p:ph idx="1" type="subTitle"/>
          </p:nvPr>
        </p:nvSpPr>
        <p:spPr>
          <a:xfrm>
            <a:off x="512700" y="4293094"/>
            <a:ext cx="7277100" cy="3351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latin typeface="Calibri"/>
                <a:ea typeface="Calibri"/>
                <a:cs typeface="Calibri"/>
                <a:sym typeface="Calibri"/>
              </a:rPr>
              <a:t>By Rohit Paul</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2265150"/>
            <a:ext cx="8520600" cy="61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u="sng">
                <a:solidFill>
                  <a:schemeClr val="accent5"/>
                </a:solidFill>
                <a:latin typeface="Calibri"/>
                <a:ea typeface="Calibri"/>
                <a:cs typeface="Calibri"/>
                <a:sym typeface="Calibri"/>
              </a:rPr>
              <a:t>Investor Metrics Insights</a:t>
            </a:r>
            <a:endParaRPr b="1" u="sng">
              <a:solidFill>
                <a:schemeClr val="accent5"/>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50650"/>
            <a:ext cx="8520600" cy="61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000" u="sng">
                <a:solidFill>
                  <a:schemeClr val="accent5"/>
                </a:solidFill>
                <a:latin typeface="Calibri"/>
                <a:ea typeface="Calibri"/>
                <a:cs typeface="Calibri"/>
                <a:sym typeface="Calibri"/>
              </a:rPr>
              <a:t>User Engagement</a:t>
            </a:r>
            <a:endParaRPr b="1" sz="2000" u="sng">
              <a:solidFill>
                <a:schemeClr val="accent5"/>
              </a:solidFill>
              <a:latin typeface="Calibri"/>
              <a:ea typeface="Calibri"/>
              <a:cs typeface="Calibri"/>
              <a:sym typeface="Calibri"/>
            </a:endParaRPr>
          </a:p>
        </p:txBody>
      </p:sp>
      <p:sp>
        <p:nvSpPr>
          <p:cNvPr id="133" name="Google Shape;133;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38761D"/>
              </a:buClr>
              <a:buSzPts val="1400"/>
              <a:buFont typeface="Calibri"/>
              <a:buChar char="●"/>
            </a:pPr>
            <a:r>
              <a:rPr lang="en" sz="1400">
                <a:latin typeface="Calibri"/>
                <a:ea typeface="Calibri"/>
                <a:cs typeface="Calibri"/>
                <a:sym typeface="Calibri"/>
              </a:rPr>
              <a:t>Investors are one of the </a:t>
            </a:r>
            <a:r>
              <a:rPr lang="en" sz="1400">
                <a:latin typeface="Calibri"/>
                <a:ea typeface="Calibri"/>
                <a:cs typeface="Calibri"/>
                <a:sym typeface="Calibri"/>
              </a:rPr>
              <a:t>reasons</a:t>
            </a:r>
            <a:r>
              <a:rPr lang="en" sz="1400">
                <a:latin typeface="Calibri"/>
                <a:ea typeface="Calibri"/>
                <a:cs typeface="Calibri"/>
                <a:sym typeface="Calibri"/>
              </a:rPr>
              <a:t> behind any project/platform to be successful. Sometime investors request the analytics of the project/platform to determine if they are investing in right place or not.</a:t>
            </a:r>
            <a:endParaRPr sz="1400">
              <a:latin typeface="Calibri"/>
              <a:ea typeface="Calibri"/>
              <a:cs typeface="Calibri"/>
              <a:sym typeface="Calibri"/>
            </a:endParaRPr>
          </a:p>
          <a:p>
            <a:pPr indent="-317500" lvl="0" marL="457200" rtl="0" algn="l">
              <a:spcBef>
                <a:spcPts val="0"/>
              </a:spcBef>
              <a:spcAft>
                <a:spcPts val="0"/>
              </a:spcAft>
              <a:buClr>
                <a:srgbClr val="38761D"/>
              </a:buClr>
              <a:buSzPts val="1400"/>
              <a:buFont typeface="Calibri"/>
              <a:buChar char="●"/>
            </a:pPr>
            <a:r>
              <a:rPr lang="en" sz="1400">
                <a:latin typeface="Calibri"/>
                <a:ea typeface="Calibri"/>
                <a:cs typeface="Calibri"/>
                <a:sym typeface="Calibri"/>
              </a:rPr>
              <a:t>Instagram investors are requesting the analytics to ensure</a:t>
            </a:r>
            <a:r>
              <a:rPr lang="en" sz="1400">
                <a:latin typeface="Calibri"/>
                <a:ea typeface="Calibri"/>
                <a:cs typeface="Calibri"/>
                <a:sym typeface="Calibri"/>
              </a:rPr>
              <a:t> that Instagram is doing well and not becoming redundant like facebook.</a:t>
            </a:r>
            <a:endParaRPr sz="1400">
              <a:latin typeface="Calibri"/>
              <a:ea typeface="Calibri"/>
              <a:cs typeface="Calibri"/>
              <a:sym typeface="Calibri"/>
            </a:endParaRPr>
          </a:p>
          <a:p>
            <a:pPr indent="-317500" lvl="0" marL="457200" rtl="0" algn="l">
              <a:spcBef>
                <a:spcPts val="0"/>
              </a:spcBef>
              <a:spcAft>
                <a:spcPts val="0"/>
              </a:spcAft>
              <a:buClr>
                <a:srgbClr val="38761D"/>
              </a:buClr>
              <a:buSzPts val="1400"/>
              <a:buFont typeface="Calibri"/>
              <a:buChar char="●"/>
            </a:pPr>
            <a:r>
              <a:rPr b="1" lang="en" sz="1400" u="sng">
                <a:solidFill>
                  <a:srgbClr val="38761D"/>
                </a:solidFill>
                <a:latin typeface="Calibri"/>
                <a:ea typeface="Calibri"/>
                <a:cs typeface="Calibri"/>
                <a:sym typeface="Calibri"/>
              </a:rPr>
              <a:t>Finding average user posts on instagram</a:t>
            </a:r>
            <a:r>
              <a:rPr b="1" lang="en" sz="1400">
                <a:solidFill>
                  <a:srgbClr val="38761D"/>
                </a:solidFill>
                <a:latin typeface="Calibri"/>
                <a:ea typeface="Calibri"/>
                <a:cs typeface="Calibri"/>
                <a:sym typeface="Calibri"/>
              </a:rPr>
              <a:t>:</a:t>
            </a:r>
            <a:r>
              <a:rPr b="1" lang="en" sz="1400">
                <a:solidFill>
                  <a:srgbClr val="38761D"/>
                </a:solidFill>
                <a:latin typeface="Calibri"/>
                <a:ea typeface="Calibri"/>
                <a:cs typeface="Calibri"/>
                <a:sym typeface="Calibri"/>
              </a:rPr>
              <a:t> </a:t>
            </a:r>
            <a:endParaRPr sz="14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SELECT (SELECT Count(*) </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        FROM   photos)  / (SELECT Count(*) </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                          FROM   users) AS avg; </a:t>
            </a:r>
            <a:endParaRPr sz="1200">
              <a:latin typeface="Calibri"/>
              <a:ea typeface="Calibri"/>
              <a:cs typeface="Calibri"/>
              <a:sym typeface="Calibri"/>
            </a:endParaRPr>
          </a:p>
          <a:p>
            <a:pPr indent="0" lvl="0" marL="457200" rtl="0" algn="l">
              <a:spcBef>
                <a:spcPts val="1200"/>
              </a:spcBef>
              <a:spcAft>
                <a:spcPts val="1200"/>
              </a:spcAft>
              <a:buNone/>
            </a:pPr>
            <a:r>
              <a:t/>
            </a:r>
            <a:endParaRPr sz="1400">
              <a:latin typeface="Calibri"/>
              <a:ea typeface="Calibri"/>
              <a:cs typeface="Calibri"/>
              <a:sym typeface="Calibri"/>
            </a:endParaRPr>
          </a:p>
        </p:txBody>
      </p:sp>
      <p:pic>
        <p:nvPicPr>
          <p:cNvPr id="134" name="Google Shape;134;p23"/>
          <p:cNvPicPr preferRelativeResize="0"/>
          <p:nvPr/>
        </p:nvPicPr>
        <p:blipFill>
          <a:blip r:embed="rId3">
            <a:alphaModFix/>
          </a:blip>
          <a:stretch>
            <a:fillRect/>
          </a:stretch>
        </p:blipFill>
        <p:spPr>
          <a:xfrm>
            <a:off x="3936750" y="2571750"/>
            <a:ext cx="891800" cy="432650"/>
          </a:xfrm>
          <a:prstGeom prst="rect">
            <a:avLst/>
          </a:prstGeom>
          <a:noFill/>
          <a:ln>
            <a:noFill/>
          </a:ln>
        </p:spPr>
      </p:pic>
      <p:sp>
        <p:nvSpPr>
          <p:cNvPr id="135" name="Google Shape;135;p23"/>
          <p:cNvSpPr txBox="1"/>
          <p:nvPr/>
        </p:nvSpPr>
        <p:spPr>
          <a:xfrm>
            <a:off x="3936750" y="3185175"/>
            <a:ext cx="4895700" cy="746700"/>
          </a:xfrm>
          <a:prstGeom prst="rect">
            <a:avLst/>
          </a:prstGeom>
          <a:noFill/>
          <a:ln>
            <a:noFill/>
          </a:ln>
        </p:spPr>
        <p:txBody>
          <a:bodyPr anchorCtr="0" anchor="t" bIns="91425" lIns="91425" spcFirstLastPara="1" rIns="91425" wrap="square" tIns="91425">
            <a:noAutofit/>
          </a:bodyPr>
          <a:lstStyle/>
          <a:p>
            <a:pPr indent="-317500" lvl="0" marL="228600" rtl="0" algn="l">
              <a:spcBef>
                <a:spcPts val="0"/>
              </a:spcBef>
              <a:spcAft>
                <a:spcPts val="0"/>
              </a:spcAft>
              <a:buClr>
                <a:srgbClr val="38761D"/>
              </a:buClr>
              <a:buSzPts val="1400"/>
              <a:buFont typeface="Calibri"/>
              <a:buChar char="●"/>
            </a:pPr>
            <a:r>
              <a:rPr lang="en">
                <a:latin typeface="Calibri"/>
                <a:ea typeface="Calibri"/>
                <a:cs typeface="Calibri"/>
                <a:sym typeface="Calibri"/>
              </a:rPr>
              <a:t>From the result we can see that Instagram has </a:t>
            </a:r>
            <a:r>
              <a:rPr b="1" lang="en">
                <a:solidFill>
                  <a:srgbClr val="741B47"/>
                </a:solidFill>
                <a:latin typeface="Calibri"/>
                <a:ea typeface="Calibri"/>
                <a:cs typeface="Calibri"/>
                <a:sym typeface="Calibri"/>
              </a:rPr>
              <a:t>2.57</a:t>
            </a:r>
            <a:r>
              <a:rPr lang="en">
                <a:latin typeface="Calibri"/>
                <a:ea typeface="Calibri"/>
                <a:cs typeface="Calibri"/>
                <a:sym typeface="Calibri"/>
              </a:rPr>
              <a:t> photos posted per user.</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61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5"/>
                </a:solidFill>
                <a:latin typeface="Calibri"/>
                <a:ea typeface="Calibri"/>
                <a:cs typeface="Calibri"/>
                <a:sym typeface="Calibri"/>
              </a:rPr>
              <a:t>Bots &amp; Fake Accounts</a:t>
            </a:r>
            <a:endParaRPr b="1" sz="2000" u="sng">
              <a:solidFill>
                <a:schemeClr val="accent5"/>
              </a:solidFill>
              <a:latin typeface="Calibri"/>
              <a:ea typeface="Calibri"/>
              <a:cs typeface="Calibri"/>
              <a:sym typeface="Calibri"/>
            </a:endParaRPr>
          </a:p>
        </p:txBody>
      </p:sp>
      <p:sp>
        <p:nvSpPr>
          <p:cNvPr id="141" name="Google Shape;141;p24"/>
          <p:cNvSpPr txBox="1"/>
          <p:nvPr>
            <p:ph idx="1" type="body"/>
          </p:nvPr>
        </p:nvSpPr>
        <p:spPr>
          <a:xfrm>
            <a:off x="311700" y="1171600"/>
            <a:ext cx="8520600" cy="373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8761D"/>
              </a:buClr>
              <a:buSzPts val="1600"/>
              <a:buFont typeface="Calibri"/>
              <a:buChar char="●"/>
            </a:pPr>
            <a:r>
              <a:rPr lang="en" sz="1400">
                <a:highlight>
                  <a:srgbClr val="FFFBF0"/>
                </a:highlight>
                <a:latin typeface="Calibri"/>
                <a:ea typeface="Calibri"/>
                <a:cs typeface="Calibri"/>
                <a:sym typeface="Calibri"/>
              </a:rPr>
              <a:t>Instagram bots are services that allow to do </a:t>
            </a:r>
            <a:r>
              <a:rPr lang="en" sz="1400">
                <a:solidFill>
                  <a:srgbClr val="141414"/>
                </a:solidFill>
                <a:highlight>
                  <a:srgbClr val="FFFBF0"/>
                </a:highlight>
                <a:latin typeface="Calibri"/>
                <a:ea typeface="Calibri"/>
                <a:cs typeface="Calibri"/>
                <a:sym typeface="Calibri"/>
              </a:rPr>
              <a:t>tasks such as liking, commenting, and following, push ads without lifting a finger.</a:t>
            </a:r>
            <a:endParaRPr sz="1400">
              <a:solidFill>
                <a:srgbClr val="141414"/>
              </a:solidFill>
              <a:highlight>
                <a:srgbClr val="FFFBF0"/>
              </a:highlight>
              <a:latin typeface="Calibri"/>
              <a:ea typeface="Calibri"/>
              <a:cs typeface="Calibri"/>
              <a:sym typeface="Calibri"/>
            </a:endParaRPr>
          </a:p>
          <a:p>
            <a:pPr indent="-317500" lvl="0" marL="457200" rtl="0" algn="l">
              <a:spcBef>
                <a:spcPts val="0"/>
              </a:spcBef>
              <a:spcAft>
                <a:spcPts val="0"/>
              </a:spcAft>
              <a:buClr>
                <a:srgbClr val="38761D"/>
              </a:buClr>
              <a:buSzPts val="1400"/>
              <a:buFont typeface="Calibri"/>
              <a:buChar char="●"/>
            </a:pPr>
            <a:r>
              <a:rPr lang="en" sz="1400">
                <a:solidFill>
                  <a:srgbClr val="141414"/>
                </a:solidFill>
                <a:highlight>
                  <a:srgbClr val="FFFBF0"/>
                </a:highlight>
                <a:latin typeface="Calibri"/>
                <a:ea typeface="Calibri"/>
                <a:cs typeface="Calibri"/>
                <a:sym typeface="Calibri"/>
              </a:rPr>
              <a:t>These bots create a fake </a:t>
            </a:r>
            <a:r>
              <a:rPr lang="en" sz="1400">
                <a:solidFill>
                  <a:srgbClr val="141414"/>
                </a:solidFill>
                <a:highlight>
                  <a:srgbClr val="FFFBF0"/>
                </a:highlight>
                <a:latin typeface="Calibri"/>
                <a:ea typeface="Calibri"/>
                <a:cs typeface="Calibri"/>
                <a:sym typeface="Calibri"/>
              </a:rPr>
              <a:t>analytics reports which really add hurdles to provide proper insights for Instagram. So, the Investors wants to know how many bots or fake accounts are there to know if Instagram is crowded or not.</a:t>
            </a:r>
            <a:endParaRPr sz="1400">
              <a:solidFill>
                <a:srgbClr val="141414"/>
              </a:solidFill>
              <a:highlight>
                <a:srgbClr val="FFFBF0"/>
              </a:highlight>
              <a:latin typeface="Calibri"/>
              <a:ea typeface="Calibri"/>
              <a:cs typeface="Calibri"/>
              <a:sym typeface="Calibri"/>
            </a:endParaRPr>
          </a:p>
          <a:p>
            <a:pPr indent="-317500" lvl="0" marL="457200" rtl="0" algn="l">
              <a:spcBef>
                <a:spcPts val="0"/>
              </a:spcBef>
              <a:spcAft>
                <a:spcPts val="0"/>
              </a:spcAft>
              <a:buClr>
                <a:srgbClr val="38761D"/>
              </a:buClr>
              <a:buSzPts val="1400"/>
              <a:buFont typeface="Calibri"/>
              <a:buChar char="●"/>
            </a:pPr>
            <a:r>
              <a:rPr b="1" lang="en" sz="1400" u="sng">
                <a:solidFill>
                  <a:srgbClr val="38761D"/>
                </a:solidFill>
                <a:highlight>
                  <a:srgbClr val="FFFBF0"/>
                </a:highlight>
                <a:latin typeface="Calibri"/>
                <a:ea typeface="Calibri"/>
                <a:cs typeface="Calibri"/>
                <a:sym typeface="Calibri"/>
              </a:rPr>
              <a:t>Finding Bots/Fake accounts in Instagram</a:t>
            </a:r>
            <a:r>
              <a:rPr b="1" lang="en" sz="1400">
                <a:solidFill>
                  <a:srgbClr val="38761D"/>
                </a:solidFill>
                <a:highlight>
                  <a:srgbClr val="FFFBF0"/>
                </a:highlight>
                <a:latin typeface="Calibri"/>
                <a:ea typeface="Calibri"/>
                <a:cs typeface="Calibri"/>
                <a:sym typeface="Calibri"/>
              </a:rPr>
              <a:t>:</a:t>
            </a:r>
            <a:endParaRPr b="1" sz="1400">
              <a:solidFill>
                <a:srgbClr val="38761D"/>
              </a:solidFill>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solidFill>
                  <a:srgbClr val="141414"/>
                </a:solidFill>
                <a:highlight>
                  <a:srgbClr val="FFFBF0"/>
                </a:highlight>
                <a:latin typeface="Calibri"/>
                <a:ea typeface="Calibri"/>
                <a:cs typeface="Calibri"/>
                <a:sym typeface="Calibri"/>
              </a:rPr>
              <a:t>SELECT username, </a:t>
            </a:r>
            <a:endParaRPr sz="1200">
              <a:solidFill>
                <a:srgbClr val="141414"/>
              </a:solidFill>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solidFill>
                  <a:srgbClr val="141414"/>
                </a:solidFill>
                <a:highlight>
                  <a:srgbClr val="FFFBF0"/>
                </a:highlight>
                <a:latin typeface="Calibri"/>
                <a:ea typeface="Calibri"/>
                <a:cs typeface="Calibri"/>
                <a:sym typeface="Calibri"/>
              </a:rPr>
              <a:t>       Count(*) AS num_likes </a:t>
            </a:r>
            <a:endParaRPr sz="1200">
              <a:solidFill>
                <a:srgbClr val="141414"/>
              </a:solidFill>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solidFill>
                  <a:srgbClr val="141414"/>
                </a:solidFill>
                <a:highlight>
                  <a:srgbClr val="FFFBF0"/>
                </a:highlight>
                <a:latin typeface="Calibri"/>
                <a:ea typeface="Calibri"/>
                <a:cs typeface="Calibri"/>
                <a:sym typeface="Calibri"/>
              </a:rPr>
              <a:t>FROM   users </a:t>
            </a:r>
            <a:endParaRPr sz="1200">
              <a:solidFill>
                <a:srgbClr val="141414"/>
              </a:solidFill>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solidFill>
                  <a:srgbClr val="141414"/>
                </a:solidFill>
                <a:highlight>
                  <a:srgbClr val="FFFBF0"/>
                </a:highlight>
                <a:latin typeface="Calibri"/>
                <a:ea typeface="Calibri"/>
                <a:cs typeface="Calibri"/>
                <a:sym typeface="Calibri"/>
              </a:rPr>
              <a:t>       INNER JOIN likes </a:t>
            </a:r>
            <a:endParaRPr sz="1200">
              <a:solidFill>
                <a:srgbClr val="141414"/>
              </a:solidFill>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solidFill>
                  <a:srgbClr val="141414"/>
                </a:solidFill>
                <a:highlight>
                  <a:srgbClr val="FFFBF0"/>
                </a:highlight>
                <a:latin typeface="Calibri"/>
                <a:ea typeface="Calibri"/>
                <a:cs typeface="Calibri"/>
                <a:sym typeface="Calibri"/>
              </a:rPr>
              <a:t>               ON users.id = likes.user_id </a:t>
            </a:r>
            <a:endParaRPr sz="1200">
              <a:solidFill>
                <a:srgbClr val="141414"/>
              </a:solidFill>
              <a:highlight>
                <a:srgbClr val="FFFBF0"/>
              </a:highlight>
              <a:latin typeface="Calibri"/>
              <a:ea typeface="Calibri"/>
              <a:cs typeface="Calibri"/>
              <a:sym typeface="Calibri"/>
            </a:endParaRPr>
          </a:p>
          <a:p>
            <a:pPr indent="0" lvl="0" marL="457200" rtl="0" algn="l">
              <a:spcBef>
                <a:spcPts val="1200"/>
              </a:spcBef>
              <a:spcAft>
                <a:spcPts val="1200"/>
              </a:spcAft>
              <a:buNone/>
            </a:pPr>
            <a:r>
              <a:t/>
            </a:r>
            <a:endParaRPr sz="1400">
              <a:solidFill>
                <a:srgbClr val="141414"/>
              </a:solidFill>
              <a:highlight>
                <a:srgbClr val="FFFBF0"/>
              </a:highlight>
              <a:latin typeface="Calibri"/>
              <a:ea typeface="Calibri"/>
              <a:cs typeface="Calibri"/>
              <a:sym typeface="Calibri"/>
            </a:endParaRPr>
          </a:p>
        </p:txBody>
      </p:sp>
      <p:cxnSp>
        <p:nvCxnSpPr>
          <p:cNvPr id="142" name="Google Shape;142;p24"/>
          <p:cNvCxnSpPr/>
          <p:nvPr/>
        </p:nvCxnSpPr>
        <p:spPr>
          <a:xfrm>
            <a:off x="3168900" y="2849525"/>
            <a:ext cx="0" cy="2103600"/>
          </a:xfrm>
          <a:prstGeom prst="straightConnector1">
            <a:avLst/>
          </a:prstGeom>
          <a:noFill/>
          <a:ln cap="flat" cmpd="sng" w="9525">
            <a:solidFill>
              <a:schemeClr val="dk2"/>
            </a:solidFill>
            <a:prstDash val="solid"/>
            <a:round/>
            <a:headEnd len="med" w="med" type="none"/>
            <a:tailEnd len="med" w="med" type="none"/>
          </a:ln>
        </p:spPr>
      </p:cxnSp>
      <p:sp>
        <p:nvSpPr>
          <p:cNvPr id="143" name="Google Shape;143;p24"/>
          <p:cNvSpPr txBox="1"/>
          <p:nvPr/>
        </p:nvSpPr>
        <p:spPr>
          <a:xfrm>
            <a:off x="3168900" y="2849525"/>
            <a:ext cx="2440200" cy="155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rgbClr val="141414"/>
                </a:solidFill>
                <a:highlight>
                  <a:srgbClr val="FFFBF0"/>
                </a:highlight>
                <a:latin typeface="Calibri"/>
                <a:ea typeface="Calibri"/>
                <a:cs typeface="Calibri"/>
                <a:sym typeface="Calibri"/>
              </a:rPr>
              <a:t>GROUP  BY likes.user_id </a:t>
            </a:r>
            <a:endParaRPr sz="1200">
              <a:solidFill>
                <a:srgbClr val="141414"/>
              </a:solidFill>
              <a:highlight>
                <a:srgbClr val="FFFBF0"/>
              </a:highlight>
              <a:latin typeface="Calibri"/>
              <a:ea typeface="Calibri"/>
              <a:cs typeface="Calibri"/>
              <a:sym typeface="Calibri"/>
            </a:endParaRPr>
          </a:p>
          <a:p>
            <a:pPr indent="0" lvl="0" marL="0" rtl="0" algn="l">
              <a:lnSpc>
                <a:spcPct val="100000"/>
              </a:lnSpc>
              <a:spcBef>
                <a:spcPts val="1200"/>
              </a:spcBef>
              <a:spcAft>
                <a:spcPts val="0"/>
              </a:spcAft>
              <a:buClr>
                <a:schemeClr val="dk1"/>
              </a:buClr>
              <a:buSzPts val="1100"/>
              <a:buFont typeface="Arial"/>
              <a:buNone/>
            </a:pPr>
            <a:r>
              <a:rPr lang="en" sz="1200">
                <a:solidFill>
                  <a:srgbClr val="141414"/>
                </a:solidFill>
                <a:highlight>
                  <a:srgbClr val="FFFBF0"/>
                </a:highlight>
                <a:latin typeface="Calibri"/>
                <a:ea typeface="Calibri"/>
                <a:cs typeface="Calibri"/>
                <a:sym typeface="Calibri"/>
              </a:rPr>
              <a:t>HAVING num_likes = (SELECT Count(*) </a:t>
            </a:r>
            <a:endParaRPr sz="1200">
              <a:solidFill>
                <a:srgbClr val="141414"/>
              </a:solidFill>
              <a:highlight>
                <a:srgbClr val="FFFBF0"/>
              </a:highlight>
              <a:latin typeface="Calibri"/>
              <a:ea typeface="Calibri"/>
              <a:cs typeface="Calibri"/>
              <a:sym typeface="Calibri"/>
            </a:endParaRPr>
          </a:p>
          <a:p>
            <a:pPr indent="0" lvl="0" marL="0" rtl="0" algn="l">
              <a:lnSpc>
                <a:spcPct val="100000"/>
              </a:lnSpc>
              <a:spcBef>
                <a:spcPts val="1200"/>
              </a:spcBef>
              <a:spcAft>
                <a:spcPts val="0"/>
              </a:spcAft>
              <a:buClr>
                <a:schemeClr val="dk1"/>
              </a:buClr>
              <a:buSzPts val="1100"/>
              <a:buFont typeface="Arial"/>
              <a:buNone/>
            </a:pPr>
            <a:r>
              <a:rPr lang="en" sz="1200">
                <a:solidFill>
                  <a:srgbClr val="141414"/>
                </a:solidFill>
                <a:highlight>
                  <a:srgbClr val="FFFBF0"/>
                </a:highlight>
                <a:latin typeface="Calibri"/>
                <a:ea typeface="Calibri"/>
                <a:cs typeface="Calibri"/>
                <a:sym typeface="Calibri"/>
              </a:rPr>
              <a:t>                    FROM   photos);</a:t>
            </a:r>
            <a:endParaRPr sz="1200">
              <a:solidFill>
                <a:srgbClr val="141414"/>
              </a:solidFill>
              <a:highlight>
                <a:srgbClr val="FFFBF0"/>
              </a:highlight>
              <a:latin typeface="Calibri"/>
              <a:ea typeface="Calibri"/>
              <a:cs typeface="Calibri"/>
              <a:sym typeface="Calibri"/>
            </a:endParaRPr>
          </a:p>
          <a:p>
            <a:pPr indent="0" lvl="0" marL="0" rtl="0" algn="l">
              <a:spcBef>
                <a:spcPts val="1200"/>
              </a:spcBef>
              <a:spcAft>
                <a:spcPts val="0"/>
              </a:spcAft>
              <a:buNone/>
            </a:pPr>
            <a:r>
              <a:t/>
            </a:r>
            <a:endParaRPr sz="1200">
              <a:latin typeface="Calibri"/>
              <a:ea typeface="Calibri"/>
              <a:cs typeface="Calibri"/>
              <a:sym typeface="Calibri"/>
            </a:endParaRPr>
          </a:p>
        </p:txBody>
      </p:sp>
      <p:pic>
        <p:nvPicPr>
          <p:cNvPr id="144" name="Google Shape;144;p24"/>
          <p:cNvPicPr preferRelativeResize="0"/>
          <p:nvPr/>
        </p:nvPicPr>
        <p:blipFill>
          <a:blip r:embed="rId3">
            <a:alphaModFix/>
          </a:blip>
          <a:stretch>
            <a:fillRect/>
          </a:stretch>
        </p:blipFill>
        <p:spPr>
          <a:xfrm>
            <a:off x="5282525" y="2571750"/>
            <a:ext cx="1262877" cy="1556700"/>
          </a:xfrm>
          <a:prstGeom prst="rect">
            <a:avLst/>
          </a:prstGeom>
          <a:noFill/>
          <a:ln>
            <a:noFill/>
          </a:ln>
        </p:spPr>
      </p:pic>
      <p:sp>
        <p:nvSpPr>
          <p:cNvPr id="145" name="Google Shape;145;p24"/>
          <p:cNvSpPr txBox="1"/>
          <p:nvPr/>
        </p:nvSpPr>
        <p:spPr>
          <a:xfrm>
            <a:off x="6545400" y="2571750"/>
            <a:ext cx="2286900" cy="1804500"/>
          </a:xfrm>
          <a:prstGeom prst="rect">
            <a:avLst/>
          </a:prstGeom>
          <a:noFill/>
          <a:ln>
            <a:noFill/>
          </a:ln>
        </p:spPr>
        <p:txBody>
          <a:bodyPr anchorCtr="0" anchor="t" bIns="91425" lIns="91425" spcFirstLastPara="1" rIns="91425" wrap="square" tIns="91425">
            <a:noAutofit/>
          </a:bodyPr>
          <a:lstStyle/>
          <a:p>
            <a:pPr indent="-317500" lvl="0" marL="400050" rtl="0" algn="l">
              <a:spcBef>
                <a:spcPts val="0"/>
              </a:spcBef>
              <a:spcAft>
                <a:spcPts val="0"/>
              </a:spcAft>
              <a:buClr>
                <a:srgbClr val="38761D"/>
              </a:buClr>
              <a:buSzPts val="1400"/>
              <a:buFont typeface="Calibri"/>
              <a:buChar char="●"/>
            </a:pPr>
            <a:r>
              <a:rPr lang="en">
                <a:latin typeface="Calibri"/>
                <a:ea typeface="Calibri"/>
                <a:cs typeface="Calibri"/>
                <a:sym typeface="Calibri"/>
              </a:rPr>
              <a:t>The way to find bots/fake accounts is to take a look on how many post they have liked. If any account has </a:t>
            </a:r>
            <a:r>
              <a:rPr b="1" lang="en">
                <a:solidFill>
                  <a:srgbClr val="741B47"/>
                </a:solidFill>
                <a:latin typeface="Calibri"/>
                <a:ea typeface="Calibri"/>
                <a:cs typeface="Calibri"/>
                <a:sym typeface="Calibri"/>
              </a:rPr>
              <a:t>liked all the posts</a:t>
            </a:r>
            <a:r>
              <a:rPr lang="en">
                <a:latin typeface="Calibri"/>
                <a:ea typeface="Calibri"/>
                <a:cs typeface="Calibri"/>
                <a:sym typeface="Calibri"/>
              </a:rPr>
              <a:t> in Instagram it could be a bot.</a:t>
            </a:r>
            <a:endParaRPr>
              <a:latin typeface="Calibri"/>
              <a:ea typeface="Calibri"/>
              <a:cs typeface="Calibri"/>
              <a:sym typeface="Calibri"/>
            </a:endParaRPr>
          </a:p>
        </p:txBody>
      </p:sp>
      <p:sp>
        <p:nvSpPr>
          <p:cNvPr id="146" name="Google Shape;146;p24"/>
          <p:cNvSpPr txBox="1"/>
          <p:nvPr/>
        </p:nvSpPr>
        <p:spPr>
          <a:xfrm>
            <a:off x="3253050" y="4458800"/>
            <a:ext cx="5579400" cy="273600"/>
          </a:xfrm>
          <a:prstGeom prst="rect">
            <a:avLst/>
          </a:prstGeom>
          <a:noFill/>
          <a:ln>
            <a:noFill/>
          </a:ln>
        </p:spPr>
        <p:txBody>
          <a:bodyPr anchorCtr="0" anchor="t" bIns="91425" lIns="91425" spcFirstLastPara="1" rIns="91425" wrap="square" tIns="91425">
            <a:noAutofit/>
          </a:bodyPr>
          <a:lstStyle/>
          <a:p>
            <a:pPr indent="-317500" lvl="0" marL="228600" rtl="0" algn="l">
              <a:spcBef>
                <a:spcPts val="0"/>
              </a:spcBef>
              <a:spcAft>
                <a:spcPts val="0"/>
              </a:spcAft>
              <a:buClr>
                <a:srgbClr val="38761D"/>
              </a:buClr>
              <a:buSzPts val="1400"/>
              <a:buFont typeface="Calibri"/>
              <a:buChar char="●"/>
            </a:pPr>
            <a:r>
              <a:rPr lang="en">
                <a:latin typeface="Calibri"/>
                <a:ea typeface="Calibri"/>
                <a:cs typeface="Calibri"/>
                <a:sym typeface="Calibri"/>
              </a:rPr>
              <a:t>From the result we can see that </a:t>
            </a:r>
            <a:r>
              <a:rPr b="1" lang="en">
                <a:solidFill>
                  <a:srgbClr val="741B47"/>
                </a:solidFill>
                <a:latin typeface="Calibri"/>
                <a:ea typeface="Calibri"/>
                <a:cs typeface="Calibri"/>
                <a:sym typeface="Calibri"/>
              </a:rPr>
              <a:t>13</a:t>
            </a:r>
            <a:r>
              <a:rPr lang="en">
                <a:latin typeface="Calibri"/>
                <a:ea typeface="Calibri"/>
                <a:cs typeface="Calibri"/>
                <a:sym typeface="Calibri"/>
              </a:rPr>
              <a:t> accounts has liked all </a:t>
            </a:r>
            <a:r>
              <a:rPr b="1" lang="en">
                <a:solidFill>
                  <a:srgbClr val="741B47"/>
                </a:solidFill>
                <a:latin typeface="Calibri"/>
                <a:ea typeface="Calibri"/>
                <a:cs typeface="Calibri"/>
                <a:sym typeface="Calibri"/>
              </a:rPr>
              <a:t>257</a:t>
            </a:r>
            <a:r>
              <a:rPr lang="en">
                <a:latin typeface="Calibri"/>
                <a:ea typeface="Calibri"/>
                <a:cs typeface="Calibri"/>
                <a:sym typeface="Calibri"/>
              </a:rPr>
              <a:t> posts in Instagram.</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61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100" u="sng">
                <a:solidFill>
                  <a:schemeClr val="accent5"/>
                </a:solidFill>
                <a:latin typeface="Calibri"/>
                <a:ea typeface="Calibri"/>
                <a:cs typeface="Calibri"/>
                <a:sym typeface="Calibri"/>
              </a:rPr>
              <a:t>Conclusion</a:t>
            </a:r>
            <a:endParaRPr b="1" sz="2100" u="sng">
              <a:solidFill>
                <a:schemeClr val="accent5"/>
              </a:solidFill>
              <a:latin typeface="Calibri"/>
              <a:ea typeface="Calibri"/>
              <a:cs typeface="Calibri"/>
              <a:sym typeface="Calibri"/>
            </a:endParaRPr>
          </a:p>
        </p:txBody>
      </p:sp>
      <p:sp>
        <p:nvSpPr>
          <p:cNvPr id="152" name="Google Shape;152;p25"/>
          <p:cNvSpPr txBox="1"/>
          <p:nvPr>
            <p:ph idx="1" type="body"/>
          </p:nvPr>
        </p:nvSpPr>
        <p:spPr>
          <a:xfrm>
            <a:off x="311700" y="1150575"/>
            <a:ext cx="8520600" cy="37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41414"/>
                </a:solidFill>
                <a:latin typeface="Calibri"/>
                <a:ea typeface="Calibri"/>
                <a:cs typeface="Calibri"/>
                <a:sym typeface="Calibri"/>
              </a:rPr>
              <a:t>In conclusion we can say that analysing the data and providing insights helps in </a:t>
            </a:r>
            <a:r>
              <a:rPr lang="en" sz="1400">
                <a:solidFill>
                  <a:srgbClr val="141414"/>
                </a:solidFill>
                <a:latin typeface="Calibri"/>
                <a:ea typeface="Calibri"/>
                <a:cs typeface="Calibri"/>
                <a:sym typeface="Calibri"/>
              </a:rPr>
              <a:t>growth</a:t>
            </a:r>
            <a:r>
              <a:rPr lang="en" sz="1400">
                <a:solidFill>
                  <a:srgbClr val="141414"/>
                </a:solidFill>
                <a:latin typeface="Calibri"/>
                <a:ea typeface="Calibri"/>
                <a:cs typeface="Calibri"/>
                <a:sym typeface="Calibri"/>
              </a:rPr>
              <a:t> of multimedia platform such as Instagram in marketing and giving reports to investors.</a:t>
            </a:r>
            <a:endParaRPr sz="1400">
              <a:solidFill>
                <a:srgbClr val="141414"/>
              </a:solidFill>
              <a:latin typeface="Calibri"/>
              <a:ea typeface="Calibri"/>
              <a:cs typeface="Calibri"/>
              <a:sym typeface="Calibri"/>
            </a:endParaRPr>
          </a:p>
          <a:p>
            <a:pPr indent="-317500" lvl="0" marL="457200" rtl="0" algn="l">
              <a:spcBef>
                <a:spcPts val="1200"/>
              </a:spcBef>
              <a:spcAft>
                <a:spcPts val="0"/>
              </a:spcAft>
              <a:buClr>
                <a:srgbClr val="674EA7"/>
              </a:buClr>
              <a:buSzPts val="1400"/>
              <a:buFont typeface="Calibri"/>
              <a:buChar char="●"/>
            </a:pPr>
            <a:r>
              <a:rPr lang="en" sz="1400">
                <a:solidFill>
                  <a:srgbClr val="674EA7"/>
                </a:solidFill>
                <a:latin typeface="Calibri"/>
                <a:ea typeface="Calibri"/>
                <a:cs typeface="Calibri"/>
                <a:sym typeface="Calibri"/>
              </a:rPr>
              <a:t>From marketing perspective, with the help of different tools and analytics we can find out the specific informations which really help in decision making such as finding out loyal and old users and provide </a:t>
            </a:r>
            <a:r>
              <a:rPr lang="en" sz="1400">
                <a:solidFill>
                  <a:srgbClr val="674EA7"/>
                </a:solidFill>
                <a:latin typeface="Calibri"/>
                <a:ea typeface="Calibri"/>
                <a:cs typeface="Calibri"/>
                <a:sym typeface="Calibri"/>
              </a:rPr>
              <a:t>privileges</a:t>
            </a:r>
            <a:r>
              <a:rPr lang="en" sz="1400">
                <a:solidFill>
                  <a:srgbClr val="674EA7"/>
                </a:solidFill>
                <a:latin typeface="Calibri"/>
                <a:ea typeface="Calibri"/>
                <a:cs typeface="Calibri"/>
                <a:sym typeface="Calibri"/>
              </a:rPr>
              <a:t>, finding out inactive users and encouraging them to post.</a:t>
            </a:r>
            <a:endParaRPr sz="1400">
              <a:solidFill>
                <a:srgbClr val="674EA7"/>
              </a:solidFill>
              <a:latin typeface="Calibri"/>
              <a:ea typeface="Calibri"/>
              <a:cs typeface="Calibri"/>
              <a:sym typeface="Calibri"/>
            </a:endParaRPr>
          </a:p>
          <a:p>
            <a:pPr indent="-317500" lvl="0" marL="457200" rtl="0" algn="l">
              <a:spcBef>
                <a:spcPts val="0"/>
              </a:spcBef>
              <a:spcAft>
                <a:spcPts val="0"/>
              </a:spcAft>
              <a:buClr>
                <a:srgbClr val="FF00FF"/>
              </a:buClr>
              <a:buSzPts val="1400"/>
              <a:buFont typeface="Calibri"/>
              <a:buChar char="●"/>
            </a:pPr>
            <a:r>
              <a:rPr lang="en" sz="1400">
                <a:solidFill>
                  <a:srgbClr val="FF00FF"/>
                </a:solidFill>
                <a:latin typeface="Calibri"/>
                <a:ea typeface="Calibri"/>
                <a:cs typeface="Calibri"/>
                <a:sym typeface="Calibri"/>
              </a:rPr>
              <a:t>Also, we can analyse and find out most popular hashtags and weekly days on which there are most number of users active so we can use them </a:t>
            </a:r>
            <a:r>
              <a:rPr lang="en" sz="1400">
                <a:solidFill>
                  <a:srgbClr val="FF00FF"/>
                </a:solidFill>
                <a:latin typeface="Calibri"/>
                <a:ea typeface="Calibri"/>
                <a:cs typeface="Calibri"/>
                <a:sym typeface="Calibri"/>
              </a:rPr>
              <a:t>towards</a:t>
            </a:r>
            <a:r>
              <a:rPr lang="en" sz="1400">
                <a:solidFill>
                  <a:srgbClr val="FF00FF"/>
                </a:solidFill>
                <a:latin typeface="Calibri"/>
                <a:ea typeface="Calibri"/>
                <a:cs typeface="Calibri"/>
                <a:sym typeface="Calibri"/>
              </a:rPr>
              <a:t> planning a post regarding any partner brand or organize ad campaigns to increase productivity.</a:t>
            </a:r>
            <a:endParaRPr sz="1400">
              <a:solidFill>
                <a:srgbClr val="FF00FF"/>
              </a:solidFill>
              <a:latin typeface="Calibri"/>
              <a:ea typeface="Calibri"/>
              <a:cs typeface="Calibri"/>
              <a:sym typeface="Calibri"/>
            </a:endParaRPr>
          </a:p>
          <a:p>
            <a:pPr indent="-317500" lvl="0" marL="457200" rtl="0" algn="l">
              <a:spcBef>
                <a:spcPts val="0"/>
              </a:spcBef>
              <a:spcAft>
                <a:spcPts val="0"/>
              </a:spcAft>
              <a:buClr>
                <a:srgbClr val="0000FF"/>
              </a:buClr>
              <a:buSzPts val="1400"/>
              <a:buFont typeface="Calibri"/>
              <a:buChar char="●"/>
            </a:pPr>
            <a:r>
              <a:rPr lang="en" sz="1400">
                <a:solidFill>
                  <a:srgbClr val="0000FF"/>
                </a:solidFill>
                <a:latin typeface="Calibri"/>
                <a:ea typeface="Calibri"/>
                <a:cs typeface="Calibri"/>
                <a:sym typeface="Calibri"/>
              </a:rPr>
              <a:t>From Investment perspective, we can help our investors by providing most needed data with graphs which will reassure them that they are investing into right platform. Analytics also helps investors to get insights on how the platform or company will do in further days.</a:t>
            </a:r>
            <a:endParaRPr sz="1400">
              <a:solidFill>
                <a:srgbClr val="0000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22651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B45F06"/>
                </a:solidFill>
              </a:rPr>
              <a:t>THANK YOU</a:t>
            </a:r>
            <a:endParaRPr b="1">
              <a:solidFill>
                <a:srgbClr val="B45F0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574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500" u="sng">
                <a:solidFill>
                  <a:schemeClr val="accent5"/>
                </a:solidFill>
                <a:latin typeface="Calibri"/>
                <a:ea typeface="Calibri"/>
                <a:cs typeface="Calibri"/>
                <a:sym typeface="Calibri"/>
              </a:rPr>
              <a:t>Overview</a:t>
            </a:r>
            <a:endParaRPr b="1" sz="2500" u="sng">
              <a:solidFill>
                <a:schemeClr val="accent5"/>
              </a:solidFill>
              <a:latin typeface="Calibri"/>
              <a:ea typeface="Calibri"/>
              <a:cs typeface="Calibri"/>
              <a:sym typeface="Calibri"/>
            </a:endParaRPr>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sz="1400">
                <a:latin typeface="Calibri"/>
                <a:ea typeface="Calibri"/>
                <a:cs typeface="Calibri"/>
                <a:sym typeface="Calibri"/>
              </a:rPr>
              <a:t>In the current scenario of multimedia platforms, </a:t>
            </a:r>
            <a:r>
              <a:rPr b="1" lang="en" sz="1400">
                <a:solidFill>
                  <a:srgbClr val="660000"/>
                </a:solidFill>
                <a:latin typeface="Calibri"/>
                <a:ea typeface="Calibri"/>
                <a:cs typeface="Calibri"/>
                <a:sym typeface="Calibri"/>
              </a:rPr>
              <a:t>Instagram</a:t>
            </a:r>
            <a:r>
              <a:rPr lang="en" sz="1400">
                <a:latin typeface="Calibri"/>
                <a:ea typeface="Calibri"/>
                <a:cs typeface="Calibri"/>
                <a:sym typeface="Calibri"/>
              </a:rPr>
              <a:t> is one of the most widely used social media platform.</a:t>
            </a:r>
            <a:endParaRPr sz="1400">
              <a:latin typeface="Calibri"/>
              <a:ea typeface="Calibri"/>
              <a:cs typeface="Calibri"/>
              <a:sym typeface="Calibri"/>
            </a:endParaRPr>
          </a:p>
          <a:p>
            <a:pPr indent="0" lvl="0" marL="0" rtl="0" algn="l">
              <a:spcBef>
                <a:spcPts val="1200"/>
              </a:spcBef>
              <a:spcAft>
                <a:spcPts val="0"/>
              </a:spcAft>
              <a:buNone/>
            </a:pPr>
            <a:r>
              <a:t/>
            </a:r>
            <a:endParaRPr sz="1400">
              <a:latin typeface="Calibri"/>
              <a:ea typeface="Calibri"/>
              <a:cs typeface="Calibri"/>
              <a:sym typeface="Calibri"/>
            </a:endParaRPr>
          </a:p>
          <a:p>
            <a:pPr indent="-317500" lvl="0" marL="457200" rtl="0" algn="l">
              <a:spcBef>
                <a:spcPts val="1200"/>
              </a:spcBef>
              <a:spcAft>
                <a:spcPts val="0"/>
              </a:spcAft>
              <a:buSzPts val="1400"/>
              <a:buFont typeface="Calibri"/>
              <a:buChar char="●"/>
            </a:pPr>
            <a:r>
              <a:rPr lang="en" sz="1400">
                <a:latin typeface="Calibri"/>
                <a:ea typeface="Calibri"/>
                <a:cs typeface="Calibri"/>
                <a:sym typeface="Calibri"/>
              </a:rPr>
              <a:t>With the help of user analytics, we can get </a:t>
            </a:r>
            <a:r>
              <a:rPr b="1" lang="en" sz="1400">
                <a:solidFill>
                  <a:srgbClr val="1155CC"/>
                </a:solidFill>
                <a:latin typeface="Calibri"/>
                <a:ea typeface="Calibri"/>
                <a:cs typeface="Calibri"/>
                <a:sym typeface="Calibri"/>
              </a:rPr>
              <a:t>insights</a:t>
            </a:r>
            <a:r>
              <a:rPr lang="en" sz="1400">
                <a:latin typeface="Calibri"/>
                <a:ea typeface="Calibri"/>
                <a:cs typeface="Calibri"/>
                <a:sym typeface="Calibri"/>
              </a:rPr>
              <a:t>  on how users are interacting &amp; engaging </a:t>
            </a:r>
            <a:r>
              <a:rPr lang="en" sz="1400">
                <a:latin typeface="Calibri"/>
                <a:ea typeface="Calibri"/>
                <a:cs typeface="Calibri"/>
                <a:sym typeface="Calibri"/>
              </a:rPr>
              <a:t>with</a:t>
            </a:r>
            <a:r>
              <a:rPr lang="en" sz="1400">
                <a:latin typeface="Calibri"/>
                <a:ea typeface="Calibri"/>
                <a:cs typeface="Calibri"/>
                <a:sym typeface="Calibri"/>
              </a:rPr>
              <a:t> Instagram which will help us to</a:t>
            </a:r>
            <a:r>
              <a:rPr lang="en" sz="1400">
                <a:solidFill>
                  <a:srgbClr val="8492A6"/>
                </a:solidFill>
                <a:highlight>
                  <a:srgbClr val="FFFFFF"/>
                </a:highlight>
                <a:latin typeface="Calibri"/>
                <a:ea typeface="Calibri"/>
                <a:cs typeface="Calibri"/>
                <a:sym typeface="Calibri"/>
              </a:rPr>
              <a:t> </a:t>
            </a:r>
            <a:r>
              <a:rPr lang="en" sz="1400">
                <a:highlight>
                  <a:srgbClr val="FFFBF0"/>
                </a:highlight>
                <a:latin typeface="Calibri"/>
                <a:ea typeface="Calibri"/>
                <a:cs typeface="Calibri"/>
                <a:sym typeface="Calibri"/>
              </a:rPr>
              <a:t>derive business insights for marketing, product &amp; development teams.</a:t>
            </a:r>
            <a:endParaRPr sz="1400">
              <a:highlight>
                <a:srgbClr val="FFFBF0"/>
              </a:highlight>
              <a:latin typeface="Calibri"/>
              <a:ea typeface="Calibri"/>
              <a:cs typeface="Calibri"/>
              <a:sym typeface="Calibri"/>
            </a:endParaRPr>
          </a:p>
          <a:p>
            <a:pPr indent="0" lvl="0" marL="0" rtl="0" algn="l">
              <a:spcBef>
                <a:spcPts val="1200"/>
              </a:spcBef>
              <a:spcAft>
                <a:spcPts val="0"/>
              </a:spcAft>
              <a:buNone/>
            </a:pPr>
            <a:r>
              <a:t/>
            </a:r>
            <a:endParaRPr sz="1400">
              <a:highlight>
                <a:srgbClr val="FFFBF0"/>
              </a:highlight>
              <a:latin typeface="Calibri"/>
              <a:ea typeface="Calibri"/>
              <a:cs typeface="Calibri"/>
              <a:sym typeface="Calibri"/>
            </a:endParaRPr>
          </a:p>
          <a:p>
            <a:pPr indent="-317500" lvl="0" marL="457200" rtl="0" algn="l">
              <a:spcBef>
                <a:spcPts val="1200"/>
              </a:spcBef>
              <a:spcAft>
                <a:spcPts val="0"/>
              </a:spcAft>
              <a:buSzPts val="1400"/>
              <a:buFont typeface="Calibri"/>
              <a:buChar char="●"/>
            </a:pPr>
            <a:r>
              <a:rPr lang="en" sz="1400">
                <a:highlight>
                  <a:srgbClr val="FFFBF0"/>
                </a:highlight>
                <a:latin typeface="Calibri"/>
                <a:ea typeface="Calibri"/>
                <a:cs typeface="Calibri"/>
                <a:sym typeface="Calibri"/>
              </a:rPr>
              <a:t>These </a:t>
            </a:r>
            <a:r>
              <a:rPr b="1" lang="en" sz="1400">
                <a:solidFill>
                  <a:srgbClr val="1155CC"/>
                </a:solidFill>
                <a:highlight>
                  <a:srgbClr val="FFFBF0"/>
                </a:highlight>
                <a:latin typeface="Calibri"/>
                <a:ea typeface="Calibri"/>
                <a:cs typeface="Calibri"/>
                <a:sym typeface="Calibri"/>
              </a:rPr>
              <a:t>insights</a:t>
            </a:r>
            <a:r>
              <a:rPr lang="en" sz="1400">
                <a:highlight>
                  <a:srgbClr val="FFFBF0"/>
                </a:highlight>
                <a:latin typeface="Calibri"/>
                <a:ea typeface="Calibri"/>
                <a:cs typeface="Calibri"/>
                <a:sym typeface="Calibri"/>
              </a:rPr>
              <a:t> will help the team on making decisions for new features and organizing new events. It will also help to track the success of </a:t>
            </a:r>
            <a:r>
              <a:rPr b="1" lang="en" sz="1400">
                <a:solidFill>
                  <a:srgbClr val="783F04"/>
                </a:solidFill>
                <a:highlight>
                  <a:srgbClr val="FFFBF0"/>
                </a:highlight>
                <a:latin typeface="Calibri"/>
                <a:ea typeface="Calibri"/>
                <a:cs typeface="Calibri"/>
                <a:sym typeface="Calibri"/>
              </a:rPr>
              <a:t>Instagram</a:t>
            </a:r>
            <a:r>
              <a:rPr lang="en" sz="1400">
                <a:highlight>
                  <a:srgbClr val="FFFBF0"/>
                </a:highlight>
                <a:latin typeface="Calibri"/>
                <a:ea typeface="Calibri"/>
                <a:cs typeface="Calibri"/>
                <a:sym typeface="Calibri"/>
              </a:rPr>
              <a:t>, measure user engagement and improve the experience altogether while helping the platform to grow.</a:t>
            </a:r>
            <a:endParaRPr sz="1400">
              <a:highlight>
                <a:srgbClr val="FFFBF0"/>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568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500" u="sng">
                <a:solidFill>
                  <a:srgbClr val="FF0000"/>
                </a:solidFill>
                <a:latin typeface="Calibri"/>
                <a:ea typeface="Calibri"/>
                <a:cs typeface="Calibri"/>
                <a:sym typeface="Calibri"/>
              </a:rPr>
              <a:t>Tech-stack used &amp; </a:t>
            </a:r>
            <a:r>
              <a:rPr b="1" lang="en" sz="2500" u="sng">
                <a:solidFill>
                  <a:srgbClr val="FF0000"/>
                </a:solidFill>
                <a:latin typeface="Calibri"/>
                <a:ea typeface="Calibri"/>
                <a:cs typeface="Calibri"/>
                <a:sym typeface="Calibri"/>
              </a:rPr>
              <a:t>Approach </a:t>
            </a:r>
            <a:endParaRPr b="1" sz="2500" u="sng">
              <a:solidFill>
                <a:srgbClr val="FF0000"/>
              </a:solidFill>
              <a:latin typeface="Calibri"/>
              <a:ea typeface="Calibri"/>
              <a:cs typeface="Calibri"/>
              <a:sym typeface="Calibri"/>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sz="1400">
                <a:latin typeface="Calibri"/>
                <a:ea typeface="Calibri"/>
                <a:cs typeface="Calibri"/>
                <a:sym typeface="Calibri"/>
              </a:rPr>
              <a:t>In this project we are </a:t>
            </a:r>
            <a:r>
              <a:rPr lang="en" sz="1400">
                <a:latin typeface="Calibri"/>
                <a:ea typeface="Calibri"/>
                <a:cs typeface="Calibri"/>
                <a:sym typeface="Calibri"/>
              </a:rPr>
              <a:t>already provided with a data-dump of Instagram user data.</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To create a Database from it I have used MYSQL, MYSQL Workbench 8.0 CE to solve the further queries and Excel is used to create the report.</a:t>
            </a:r>
            <a:endParaRPr sz="1400">
              <a:latin typeface="Calibri"/>
              <a:ea typeface="Calibri"/>
              <a:cs typeface="Calibri"/>
              <a:sym typeface="Calibri"/>
            </a:endParaRPr>
          </a:p>
          <a:p>
            <a:pPr indent="0" lvl="0" marL="0" rtl="0" algn="l">
              <a:spcBef>
                <a:spcPts val="1200"/>
              </a:spcBef>
              <a:spcAft>
                <a:spcPts val="0"/>
              </a:spcAft>
              <a:buNone/>
            </a:pPr>
            <a:r>
              <a:t/>
            </a:r>
            <a:endParaRPr sz="1400">
              <a:latin typeface="Calibri"/>
              <a:ea typeface="Calibri"/>
              <a:cs typeface="Calibri"/>
              <a:sym typeface="Calibri"/>
            </a:endParaRPr>
          </a:p>
          <a:p>
            <a:pPr indent="-317500" lvl="0" marL="457200" rtl="0" algn="l">
              <a:spcBef>
                <a:spcPts val="1200"/>
              </a:spcBef>
              <a:spcAft>
                <a:spcPts val="0"/>
              </a:spcAft>
              <a:buSzPts val="1400"/>
              <a:buFont typeface="Calibri"/>
              <a:buChar char="❖"/>
            </a:pPr>
            <a:r>
              <a:rPr lang="en" sz="1400">
                <a:latin typeface="Calibri"/>
                <a:ea typeface="Calibri"/>
                <a:cs typeface="Calibri"/>
                <a:sym typeface="Calibri"/>
              </a:rPr>
              <a:t>The approach for this project is to get the </a:t>
            </a:r>
            <a:r>
              <a:rPr lang="en" sz="1400">
                <a:solidFill>
                  <a:srgbClr val="741B47"/>
                </a:solidFill>
                <a:latin typeface="Calibri"/>
                <a:ea typeface="Calibri"/>
                <a:cs typeface="Calibri"/>
                <a:sym typeface="Calibri"/>
              </a:rPr>
              <a:t>marketing </a:t>
            </a:r>
            <a:r>
              <a:rPr lang="en" sz="1400">
                <a:latin typeface="Calibri"/>
                <a:ea typeface="Calibri"/>
                <a:cs typeface="Calibri"/>
                <a:sym typeface="Calibri"/>
              </a:rPr>
              <a:t>and </a:t>
            </a:r>
            <a:r>
              <a:rPr lang="en" sz="1400">
                <a:solidFill>
                  <a:srgbClr val="741B47"/>
                </a:solidFill>
                <a:highlight>
                  <a:srgbClr val="FFFBF0"/>
                </a:highlight>
                <a:latin typeface="Calibri"/>
                <a:ea typeface="Calibri"/>
                <a:cs typeface="Calibri"/>
                <a:sym typeface="Calibri"/>
              </a:rPr>
              <a:t>investor Metrics</a:t>
            </a:r>
            <a:r>
              <a:rPr lang="en" sz="1400">
                <a:latin typeface="Calibri"/>
                <a:ea typeface="Calibri"/>
                <a:cs typeface="Calibri"/>
                <a:sym typeface="Calibri"/>
              </a:rPr>
              <a:t> related queries solved to provide a better insight which will help the management team.</a:t>
            </a:r>
            <a:endParaRPr sz="1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1747350" y="2265600"/>
            <a:ext cx="5649300" cy="61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777" u="sng">
                <a:solidFill>
                  <a:schemeClr val="accent5"/>
                </a:solidFill>
                <a:latin typeface="Calibri"/>
                <a:ea typeface="Calibri"/>
                <a:cs typeface="Calibri"/>
                <a:sym typeface="Calibri"/>
              </a:rPr>
              <a:t>Marketing Insights</a:t>
            </a:r>
            <a:endParaRPr sz="3000">
              <a:solidFill>
                <a:schemeClr val="accent5"/>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266" u="sng">
                <a:solidFill>
                  <a:schemeClr val="accent5"/>
                </a:solidFill>
                <a:latin typeface="Calibri"/>
                <a:ea typeface="Calibri"/>
                <a:cs typeface="Calibri"/>
                <a:sym typeface="Calibri"/>
              </a:rPr>
              <a:t>Rewarding Most Loyal Users</a:t>
            </a:r>
            <a:endParaRPr b="1" sz="3444" u="sng">
              <a:solidFill>
                <a:schemeClr val="accent5"/>
              </a:solidFill>
              <a:latin typeface="Calibri"/>
              <a:ea typeface="Calibri"/>
              <a:cs typeface="Calibri"/>
              <a:sym typeface="Calibri"/>
            </a:endParaRPr>
          </a:p>
          <a:p>
            <a:pPr indent="0" lvl="0" marL="0" rtl="0" algn="l">
              <a:spcBef>
                <a:spcPts val="1200"/>
              </a:spcBef>
              <a:spcAft>
                <a:spcPts val="0"/>
              </a:spcAft>
              <a:buNone/>
            </a:pPr>
            <a:r>
              <a:t/>
            </a:r>
            <a:endParaRPr/>
          </a:p>
        </p:txBody>
      </p:sp>
      <p:sp>
        <p:nvSpPr>
          <p:cNvPr id="84" name="Google Shape;84;p17"/>
          <p:cNvSpPr txBox="1"/>
          <p:nvPr>
            <p:ph idx="1" type="body"/>
          </p:nvPr>
        </p:nvSpPr>
        <p:spPr>
          <a:xfrm>
            <a:off x="311700" y="1171600"/>
            <a:ext cx="8520600" cy="3885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Calibri"/>
              <a:buChar char="●"/>
            </a:pPr>
            <a:r>
              <a:rPr lang="en" sz="1400">
                <a:latin typeface="Calibri"/>
                <a:ea typeface="Calibri"/>
                <a:cs typeface="Calibri"/>
                <a:sym typeface="Calibri"/>
              </a:rPr>
              <a:t>The old users tend to be one of the most loyal one. We can say that they are like the backbone of the platform.</a:t>
            </a:r>
            <a:endParaRPr sz="1400">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b="1" lang="en" sz="1600">
                <a:solidFill>
                  <a:srgbClr val="38761D"/>
                </a:solidFill>
                <a:latin typeface="Calibri"/>
                <a:ea typeface="Calibri"/>
                <a:cs typeface="Calibri"/>
                <a:sym typeface="Calibri"/>
              </a:rPr>
              <a:t> </a:t>
            </a:r>
            <a:r>
              <a:rPr lang="en" sz="1400">
                <a:latin typeface="Calibri"/>
                <a:ea typeface="Calibri"/>
                <a:cs typeface="Calibri"/>
                <a:sym typeface="Calibri"/>
              </a:rPr>
              <a:t>We should show our gratitudes to these people for staying with instagram for such a long time and reward them for their continuous support towards instagram. This will encourage them to keep on using Instagram &amp; there will be less chance of them switching over to other social media platforms.</a:t>
            </a:r>
            <a:endParaRPr sz="1400">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Char char="●"/>
            </a:pPr>
            <a:r>
              <a:rPr b="1" lang="en" sz="1400" u="sng">
                <a:solidFill>
                  <a:srgbClr val="38761D"/>
                </a:solidFill>
                <a:latin typeface="Calibri"/>
                <a:ea typeface="Calibri"/>
                <a:cs typeface="Calibri"/>
                <a:sym typeface="Calibri"/>
              </a:rPr>
              <a:t>Finding out 5 oldest/most loyal users on instagram</a:t>
            </a:r>
            <a:r>
              <a:rPr b="1" lang="en" sz="1400">
                <a:solidFill>
                  <a:srgbClr val="38761D"/>
                </a:solidFill>
                <a:latin typeface="Calibri"/>
                <a:ea typeface="Calibri"/>
                <a:cs typeface="Calibri"/>
                <a:sym typeface="Calibri"/>
              </a:rPr>
              <a:t>:</a:t>
            </a:r>
            <a:endParaRPr b="1" sz="1400">
              <a:solidFill>
                <a:srgbClr val="38761D"/>
              </a:solidFill>
              <a:latin typeface="Calibri"/>
              <a:ea typeface="Calibri"/>
              <a:cs typeface="Calibri"/>
              <a:sym typeface="Calibri"/>
            </a:endParaRPr>
          </a:p>
          <a:p>
            <a:pPr indent="0" lvl="0" marL="457200" rtl="0" algn="l">
              <a:lnSpc>
                <a:spcPct val="100000"/>
              </a:lnSpc>
              <a:spcBef>
                <a:spcPts val="1200"/>
              </a:spcBef>
              <a:spcAft>
                <a:spcPts val="0"/>
              </a:spcAft>
              <a:buClr>
                <a:schemeClr val="dk1"/>
              </a:buClr>
              <a:buSzPts val="1100"/>
              <a:buFont typeface="Arial"/>
              <a:buNone/>
            </a:pPr>
            <a:r>
              <a:rPr lang="en" sz="1200">
                <a:latin typeface="Calibri"/>
                <a:ea typeface="Calibri"/>
                <a:cs typeface="Calibri"/>
                <a:sym typeface="Calibri"/>
              </a:rPr>
              <a:t>SELECT * </a:t>
            </a:r>
            <a:endParaRPr sz="1200">
              <a:latin typeface="Calibri"/>
              <a:ea typeface="Calibri"/>
              <a:cs typeface="Calibri"/>
              <a:sym typeface="Calibri"/>
            </a:endParaRPr>
          </a:p>
          <a:p>
            <a:pPr indent="0" lvl="0" marL="457200" rtl="0" algn="l">
              <a:lnSpc>
                <a:spcPct val="100000"/>
              </a:lnSpc>
              <a:spcBef>
                <a:spcPts val="1200"/>
              </a:spcBef>
              <a:spcAft>
                <a:spcPts val="0"/>
              </a:spcAft>
              <a:buClr>
                <a:schemeClr val="dk1"/>
              </a:buClr>
              <a:buSzPts val="1100"/>
              <a:buFont typeface="Arial"/>
              <a:buNone/>
            </a:pPr>
            <a:r>
              <a:rPr lang="en" sz="1200">
                <a:latin typeface="Calibri"/>
                <a:ea typeface="Calibri"/>
                <a:cs typeface="Calibri"/>
                <a:sym typeface="Calibri"/>
              </a:rPr>
              <a:t>FROM users</a:t>
            </a:r>
            <a:endParaRPr sz="1200">
              <a:latin typeface="Calibri"/>
              <a:ea typeface="Calibri"/>
              <a:cs typeface="Calibri"/>
              <a:sym typeface="Calibri"/>
            </a:endParaRPr>
          </a:p>
          <a:p>
            <a:pPr indent="0" lvl="0" marL="457200" rtl="0" algn="l">
              <a:lnSpc>
                <a:spcPct val="100000"/>
              </a:lnSpc>
              <a:spcBef>
                <a:spcPts val="1200"/>
              </a:spcBef>
              <a:spcAft>
                <a:spcPts val="0"/>
              </a:spcAft>
              <a:buClr>
                <a:schemeClr val="dk1"/>
              </a:buClr>
              <a:buSzPts val="1100"/>
              <a:buFont typeface="Arial"/>
              <a:buNone/>
            </a:pPr>
            <a:r>
              <a:rPr lang="en" sz="1200">
                <a:latin typeface="Calibri"/>
                <a:ea typeface="Calibri"/>
                <a:cs typeface="Calibri"/>
                <a:sym typeface="Calibri"/>
              </a:rPr>
              <a:t>ORDER BY created_at ASC</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LIMIT 5;</a:t>
            </a:r>
            <a:endParaRPr sz="1200">
              <a:latin typeface="Calibri"/>
              <a:ea typeface="Calibri"/>
              <a:cs typeface="Calibri"/>
              <a:sym typeface="Calibri"/>
            </a:endParaRPr>
          </a:p>
          <a:p>
            <a:pPr indent="0" lvl="0" marL="0" rtl="0" algn="l">
              <a:spcBef>
                <a:spcPts val="1200"/>
              </a:spcBef>
              <a:spcAft>
                <a:spcPts val="1200"/>
              </a:spcAft>
              <a:buNone/>
            </a:pPr>
            <a:r>
              <a:t/>
            </a:r>
            <a:endParaRPr/>
          </a:p>
        </p:txBody>
      </p:sp>
      <p:sp>
        <p:nvSpPr>
          <p:cNvPr id="85" name="Google Shape;85;p17"/>
          <p:cNvSpPr txBox="1"/>
          <p:nvPr/>
        </p:nvSpPr>
        <p:spPr>
          <a:xfrm>
            <a:off x="4572000" y="4037175"/>
            <a:ext cx="3870900" cy="326100"/>
          </a:xfrm>
          <a:prstGeom prst="rect">
            <a:avLst/>
          </a:prstGeom>
          <a:noFill/>
          <a:ln>
            <a:noFill/>
          </a:ln>
        </p:spPr>
        <p:txBody>
          <a:bodyPr anchorCtr="0" anchor="t" bIns="91425" lIns="91425" spcFirstLastPara="1" rIns="91425" wrap="square" tIns="91425">
            <a:noAutofit/>
          </a:bodyPr>
          <a:lstStyle/>
          <a:p>
            <a:pPr indent="-317500" lvl="0" marL="228600" rtl="0" algn="l">
              <a:spcBef>
                <a:spcPts val="0"/>
              </a:spcBef>
              <a:spcAft>
                <a:spcPts val="0"/>
              </a:spcAft>
              <a:buClr>
                <a:schemeClr val="dk2"/>
              </a:buClr>
              <a:buSzPts val="1400"/>
              <a:buFont typeface="Calibri"/>
              <a:buChar char="●"/>
            </a:pPr>
            <a:r>
              <a:rPr lang="en">
                <a:solidFill>
                  <a:schemeClr val="dk1"/>
                </a:solidFill>
                <a:latin typeface="Calibri"/>
                <a:ea typeface="Calibri"/>
                <a:cs typeface="Calibri"/>
                <a:sym typeface="Calibri"/>
              </a:rPr>
              <a:t>From the result we can find out 5 of the </a:t>
            </a:r>
            <a:r>
              <a:rPr lang="en">
                <a:solidFill>
                  <a:schemeClr val="accent3"/>
                </a:solidFill>
                <a:latin typeface="Calibri"/>
                <a:ea typeface="Calibri"/>
                <a:cs typeface="Calibri"/>
                <a:sym typeface="Calibri"/>
              </a:rPr>
              <a:t>oldest </a:t>
            </a:r>
            <a:r>
              <a:rPr lang="en">
                <a:solidFill>
                  <a:schemeClr val="dk1"/>
                </a:solidFill>
                <a:latin typeface="Calibri"/>
                <a:ea typeface="Calibri"/>
                <a:cs typeface="Calibri"/>
                <a:sym typeface="Calibri"/>
              </a:rPr>
              <a:t>users in ascending order along with the time when the account was created.</a:t>
            </a:r>
            <a:endParaRPr>
              <a:solidFill>
                <a:schemeClr val="dk1"/>
              </a:solidFill>
              <a:latin typeface="Calibri"/>
              <a:ea typeface="Calibri"/>
              <a:cs typeface="Calibri"/>
              <a:sym typeface="Calibri"/>
            </a:endParaRPr>
          </a:p>
          <a:p>
            <a:pPr indent="0" lvl="0" marL="0" rtl="0" algn="l">
              <a:spcBef>
                <a:spcPts val="1200"/>
              </a:spcBef>
              <a:spcAft>
                <a:spcPts val="0"/>
              </a:spcAft>
              <a:buNone/>
            </a:pPr>
            <a:r>
              <a:t/>
            </a:r>
            <a:endParaRPr>
              <a:latin typeface="Old Standard TT"/>
              <a:ea typeface="Old Standard TT"/>
              <a:cs typeface="Old Standard TT"/>
              <a:sym typeface="Old Standard TT"/>
            </a:endParaRPr>
          </a:p>
        </p:txBody>
      </p:sp>
      <p:pic>
        <p:nvPicPr>
          <p:cNvPr id="86" name="Google Shape;86;p17"/>
          <p:cNvPicPr preferRelativeResize="0"/>
          <p:nvPr/>
        </p:nvPicPr>
        <p:blipFill>
          <a:blip r:embed="rId3">
            <a:alphaModFix/>
          </a:blip>
          <a:stretch>
            <a:fillRect/>
          </a:stretch>
        </p:blipFill>
        <p:spPr>
          <a:xfrm>
            <a:off x="4572000" y="2913897"/>
            <a:ext cx="2678050" cy="112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sz="2012" u="sng">
                <a:solidFill>
                  <a:schemeClr val="accent5"/>
                </a:solidFill>
                <a:latin typeface="Calibri"/>
                <a:ea typeface="Calibri"/>
                <a:cs typeface="Calibri"/>
                <a:sym typeface="Calibri"/>
              </a:rPr>
              <a:t>Reminding Inactive Users to Start Posting</a:t>
            </a:r>
            <a:endParaRPr b="1" sz="1512" u="sng">
              <a:solidFill>
                <a:schemeClr val="accent5"/>
              </a:solidFill>
              <a:latin typeface="Calibri"/>
              <a:ea typeface="Calibri"/>
              <a:cs typeface="Calibri"/>
              <a:sym typeface="Calibri"/>
            </a:endParaRPr>
          </a:p>
        </p:txBody>
      </p:sp>
      <p:sp>
        <p:nvSpPr>
          <p:cNvPr id="92" name="Google Shape;92;p18"/>
          <p:cNvSpPr txBox="1"/>
          <p:nvPr>
            <p:ph idx="1" type="body"/>
          </p:nvPr>
        </p:nvSpPr>
        <p:spPr>
          <a:xfrm>
            <a:off x="311700" y="1171600"/>
            <a:ext cx="8368200" cy="387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Calibri"/>
              <a:buChar char="●"/>
            </a:pPr>
            <a:r>
              <a:rPr lang="en" sz="1400">
                <a:solidFill>
                  <a:srgbClr val="38761D"/>
                </a:solidFill>
                <a:latin typeface="Calibri"/>
                <a:ea typeface="Calibri"/>
                <a:cs typeface="Calibri"/>
                <a:sym typeface="Calibri"/>
              </a:rPr>
              <a:t> </a:t>
            </a:r>
            <a:r>
              <a:rPr lang="en" sz="1400">
                <a:latin typeface="Calibri"/>
                <a:ea typeface="Calibri"/>
                <a:cs typeface="Calibri"/>
                <a:sym typeface="Calibri"/>
              </a:rPr>
              <a:t>We should notify our inactive users via promotional emails and encourage them to post their first photo. </a:t>
            </a:r>
            <a:endParaRPr sz="1400">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Char char="●"/>
            </a:pPr>
            <a:r>
              <a:rPr lang="en" sz="1400">
                <a:solidFill>
                  <a:srgbClr val="38761D"/>
                </a:solidFill>
                <a:latin typeface="Calibri"/>
                <a:ea typeface="Calibri"/>
                <a:cs typeface="Calibri"/>
                <a:sym typeface="Calibri"/>
              </a:rPr>
              <a:t> </a:t>
            </a:r>
            <a:r>
              <a:rPr lang="en" sz="1400">
                <a:latin typeface="Calibri"/>
                <a:ea typeface="Calibri"/>
                <a:cs typeface="Calibri"/>
                <a:sym typeface="Calibri"/>
              </a:rPr>
              <a:t>There are some users who haven’t posted anything since the creation of the account. We should encourage them to post so that they can get familiar to the platform, share own thoughts etc.</a:t>
            </a:r>
            <a:endParaRPr sz="1445">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Char char="●"/>
            </a:pPr>
            <a:r>
              <a:rPr b="1" lang="en" sz="1400" u="sng">
                <a:solidFill>
                  <a:srgbClr val="38761D"/>
                </a:solidFill>
                <a:latin typeface="Calibri"/>
                <a:ea typeface="Calibri"/>
                <a:cs typeface="Calibri"/>
                <a:sym typeface="Calibri"/>
              </a:rPr>
              <a:t>Query to find out inactive users with no photos posted</a:t>
            </a:r>
            <a:r>
              <a:rPr b="1" lang="en" sz="1400">
                <a:solidFill>
                  <a:srgbClr val="38761D"/>
                </a:solidFill>
                <a:latin typeface="Calibri"/>
                <a:ea typeface="Calibri"/>
                <a:cs typeface="Calibri"/>
                <a:sym typeface="Calibri"/>
              </a:rPr>
              <a:t>:</a:t>
            </a:r>
            <a:endParaRPr b="1" sz="1400">
              <a:solidFill>
                <a:srgbClr val="38761D"/>
              </a:solidFill>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SELECT username</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FROM users</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LEFT JOIN photos</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    ON users.id = photos.user_id</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WHERE photos.id IS NULL;</a:t>
            </a:r>
            <a:endParaRPr sz="1200">
              <a:latin typeface="Calibri"/>
              <a:ea typeface="Calibri"/>
              <a:cs typeface="Calibri"/>
              <a:sym typeface="Calibri"/>
            </a:endParaRPr>
          </a:p>
          <a:p>
            <a:pPr indent="0" lvl="0" marL="800100" rtl="0" algn="l">
              <a:lnSpc>
                <a:spcPct val="100000"/>
              </a:lnSpc>
              <a:spcBef>
                <a:spcPts val="1200"/>
              </a:spcBef>
              <a:spcAft>
                <a:spcPts val="0"/>
              </a:spcAft>
              <a:buNone/>
            </a:pPr>
            <a:r>
              <a:t/>
            </a:r>
            <a:endParaRPr sz="1816">
              <a:latin typeface="Calibri"/>
              <a:ea typeface="Calibri"/>
              <a:cs typeface="Calibri"/>
              <a:sym typeface="Calibri"/>
            </a:endParaRPr>
          </a:p>
          <a:p>
            <a:pPr indent="0" lvl="0" marL="914400" rtl="0" algn="l">
              <a:spcBef>
                <a:spcPts val="1200"/>
              </a:spcBef>
              <a:spcAft>
                <a:spcPts val="1200"/>
              </a:spcAft>
              <a:buNone/>
            </a:pPr>
            <a:r>
              <a:t/>
            </a:r>
            <a:endParaRPr b="1" sz="1600">
              <a:solidFill>
                <a:srgbClr val="38761D"/>
              </a:solidFill>
            </a:endParaRPr>
          </a:p>
        </p:txBody>
      </p:sp>
      <p:pic>
        <p:nvPicPr>
          <p:cNvPr id="93" name="Google Shape;93;p18"/>
          <p:cNvPicPr preferRelativeResize="0"/>
          <p:nvPr/>
        </p:nvPicPr>
        <p:blipFill>
          <a:blip r:embed="rId3">
            <a:alphaModFix/>
          </a:blip>
          <a:stretch>
            <a:fillRect/>
          </a:stretch>
        </p:blipFill>
        <p:spPr>
          <a:xfrm>
            <a:off x="3066476" y="2308801"/>
            <a:ext cx="901825" cy="2576650"/>
          </a:xfrm>
          <a:prstGeom prst="rect">
            <a:avLst/>
          </a:prstGeom>
          <a:noFill/>
          <a:ln>
            <a:noFill/>
          </a:ln>
        </p:spPr>
      </p:pic>
      <p:pic>
        <p:nvPicPr>
          <p:cNvPr id="94" name="Google Shape;94;p18"/>
          <p:cNvPicPr preferRelativeResize="0"/>
          <p:nvPr/>
        </p:nvPicPr>
        <p:blipFill>
          <a:blip r:embed="rId4">
            <a:alphaModFix/>
          </a:blip>
          <a:stretch>
            <a:fillRect/>
          </a:stretch>
        </p:blipFill>
        <p:spPr>
          <a:xfrm>
            <a:off x="3968301" y="2435075"/>
            <a:ext cx="901825" cy="9737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Clr>
                <a:schemeClr val="dk1"/>
              </a:buClr>
              <a:buSzPts val="1100"/>
              <a:buFont typeface="Arial"/>
              <a:buNone/>
            </a:pPr>
            <a:r>
              <a:rPr b="1" lang="en" sz="2000" u="sng">
                <a:solidFill>
                  <a:schemeClr val="accent5"/>
                </a:solidFill>
                <a:highlight>
                  <a:srgbClr val="FFFBF0"/>
                </a:highlight>
                <a:latin typeface="Calibri"/>
                <a:ea typeface="Calibri"/>
                <a:cs typeface="Calibri"/>
                <a:sym typeface="Calibri"/>
              </a:rPr>
              <a:t>Declaring Contest Winner</a:t>
            </a:r>
            <a:endParaRPr sz="2000" u="sng">
              <a:solidFill>
                <a:schemeClr val="accent5"/>
              </a:solidFill>
              <a:highlight>
                <a:srgbClr val="FFFBF0"/>
              </a:highlight>
              <a:latin typeface="Calibri"/>
              <a:ea typeface="Calibri"/>
              <a:cs typeface="Calibri"/>
              <a:sym typeface="Calibri"/>
            </a:endParaRPr>
          </a:p>
        </p:txBody>
      </p:sp>
      <p:sp>
        <p:nvSpPr>
          <p:cNvPr id="100" name="Google Shape;100;p19"/>
          <p:cNvSpPr txBox="1"/>
          <p:nvPr>
            <p:ph idx="1" type="body"/>
          </p:nvPr>
        </p:nvSpPr>
        <p:spPr>
          <a:xfrm>
            <a:off x="311700" y="1171600"/>
            <a:ext cx="8520600" cy="3749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Calibri"/>
              <a:buChar char="●"/>
            </a:pPr>
            <a:r>
              <a:rPr lang="en" sz="1400">
                <a:latin typeface="Calibri"/>
                <a:ea typeface="Calibri"/>
                <a:cs typeface="Calibri"/>
                <a:sym typeface="Calibri"/>
              </a:rPr>
              <a:t>Sometime to encourage users to keep posting different contests are organized.</a:t>
            </a:r>
            <a:endParaRPr sz="1400">
              <a:latin typeface="Calibri"/>
              <a:ea typeface="Calibri"/>
              <a:cs typeface="Calibri"/>
              <a:sym typeface="Calibri"/>
            </a:endParaRPr>
          </a:p>
          <a:p>
            <a:pPr indent="-317500" lvl="0" marL="457200" rtl="0" algn="l">
              <a:spcBef>
                <a:spcPts val="0"/>
              </a:spcBef>
              <a:spcAft>
                <a:spcPts val="0"/>
              </a:spcAft>
              <a:buClr>
                <a:schemeClr val="dk2"/>
              </a:buClr>
              <a:buSzPts val="1400"/>
              <a:buFont typeface="Calibri"/>
              <a:buChar char="●"/>
            </a:pPr>
            <a:r>
              <a:rPr lang="en" sz="1400">
                <a:latin typeface="Calibri"/>
                <a:ea typeface="Calibri"/>
                <a:cs typeface="Calibri"/>
                <a:sym typeface="Calibri"/>
              </a:rPr>
              <a:t>These contests also helps management team to know more about different user preferences from what kind of posts they are sharing &amp; what kind of posts they are liking. These helps to develop recommendation algorithm.</a:t>
            </a:r>
            <a:endParaRPr sz="1400">
              <a:latin typeface="Calibri"/>
              <a:ea typeface="Calibri"/>
              <a:cs typeface="Calibri"/>
              <a:sym typeface="Calibri"/>
            </a:endParaRPr>
          </a:p>
          <a:p>
            <a:pPr indent="-317500" lvl="0" marL="457200" rtl="0" algn="l">
              <a:spcBef>
                <a:spcPts val="0"/>
              </a:spcBef>
              <a:spcAft>
                <a:spcPts val="0"/>
              </a:spcAft>
              <a:buClr>
                <a:srgbClr val="38761D"/>
              </a:buClr>
              <a:buSzPts val="1400"/>
              <a:buFont typeface="Calibri"/>
              <a:buChar char="●"/>
            </a:pPr>
            <a:r>
              <a:rPr b="1" lang="en" sz="1400" u="sng">
                <a:solidFill>
                  <a:srgbClr val="38761D"/>
                </a:solidFill>
                <a:highlight>
                  <a:srgbClr val="FFFBF0"/>
                </a:highlight>
                <a:latin typeface="Calibri"/>
                <a:ea typeface="Calibri"/>
                <a:cs typeface="Calibri"/>
                <a:sym typeface="Calibri"/>
              </a:rPr>
              <a:t> Identify the winner of the contest with most likes</a:t>
            </a:r>
            <a:r>
              <a:rPr b="1" lang="en" sz="1400">
                <a:solidFill>
                  <a:srgbClr val="38761D"/>
                </a:solidFill>
                <a:highlight>
                  <a:srgbClr val="FFFBF0"/>
                </a:highlight>
                <a:latin typeface="Calibri"/>
                <a:ea typeface="Calibri"/>
                <a:cs typeface="Calibri"/>
                <a:sym typeface="Calibri"/>
              </a:rPr>
              <a:t>:</a:t>
            </a:r>
            <a:r>
              <a:rPr lang="en" sz="1400">
                <a:solidFill>
                  <a:srgbClr val="38761D"/>
                </a:solidFill>
                <a:highlight>
                  <a:srgbClr val="FFFBF0"/>
                </a:highlight>
                <a:latin typeface="Calibri"/>
                <a:ea typeface="Calibri"/>
                <a:cs typeface="Calibri"/>
                <a:sym typeface="Calibri"/>
              </a:rPr>
              <a:t> </a:t>
            </a:r>
            <a:endParaRPr sz="1400">
              <a:solidFill>
                <a:srgbClr val="38761D"/>
              </a:solidFill>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highlight>
                  <a:srgbClr val="FFFBF0"/>
                </a:highlight>
                <a:latin typeface="Calibri"/>
                <a:ea typeface="Calibri"/>
                <a:cs typeface="Calibri"/>
                <a:sym typeface="Calibri"/>
              </a:rPr>
              <a:t>SELECT </a:t>
            </a:r>
            <a:endParaRPr sz="1200">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highlight>
                  <a:srgbClr val="FFFBF0"/>
                </a:highlight>
                <a:latin typeface="Calibri"/>
                <a:ea typeface="Calibri"/>
                <a:cs typeface="Calibri"/>
                <a:sym typeface="Calibri"/>
              </a:rPr>
              <a:t>    username,</a:t>
            </a:r>
            <a:endParaRPr sz="1200">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highlight>
                  <a:srgbClr val="FFFBF0"/>
                </a:highlight>
                <a:latin typeface="Calibri"/>
                <a:ea typeface="Calibri"/>
                <a:cs typeface="Calibri"/>
                <a:sym typeface="Calibri"/>
              </a:rPr>
              <a:t>    photos.id,</a:t>
            </a:r>
            <a:endParaRPr sz="1200">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highlight>
                  <a:srgbClr val="FFFBF0"/>
                </a:highlight>
                <a:latin typeface="Calibri"/>
                <a:ea typeface="Calibri"/>
                <a:cs typeface="Calibri"/>
                <a:sym typeface="Calibri"/>
              </a:rPr>
              <a:t>    photos.image_url, </a:t>
            </a:r>
            <a:endParaRPr sz="1200">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highlight>
                  <a:srgbClr val="FFFBF0"/>
                </a:highlight>
                <a:latin typeface="Calibri"/>
                <a:ea typeface="Calibri"/>
                <a:cs typeface="Calibri"/>
                <a:sym typeface="Calibri"/>
              </a:rPr>
              <a:t>    COUNT(*) AS total</a:t>
            </a:r>
            <a:endParaRPr sz="1200">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highlight>
                  <a:srgbClr val="FFFBF0"/>
                </a:highlight>
                <a:latin typeface="Calibri"/>
                <a:ea typeface="Calibri"/>
                <a:cs typeface="Calibri"/>
                <a:sym typeface="Calibri"/>
              </a:rPr>
              <a:t>FROM photos</a:t>
            </a:r>
            <a:endParaRPr sz="1200">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t/>
            </a:r>
            <a:endParaRPr sz="1200">
              <a:solidFill>
                <a:srgbClr val="38761D"/>
              </a:solidFill>
              <a:highlight>
                <a:srgbClr val="FFFBF0"/>
              </a:highlight>
              <a:latin typeface="Calibri"/>
              <a:ea typeface="Calibri"/>
              <a:cs typeface="Calibri"/>
              <a:sym typeface="Calibri"/>
            </a:endParaRPr>
          </a:p>
          <a:p>
            <a:pPr indent="0" lvl="0" marL="457200" rtl="0" algn="l">
              <a:spcBef>
                <a:spcPts val="1200"/>
              </a:spcBef>
              <a:spcAft>
                <a:spcPts val="1200"/>
              </a:spcAft>
              <a:buNone/>
            </a:pPr>
            <a:r>
              <a:t/>
            </a:r>
            <a:endParaRPr sz="1400">
              <a:solidFill>
                <a:srgbClr val="38761D"/>
              </a:solidFill>
              <a:highlight>
                <a:srgbClr val="FFFBF0"/>
              </a:highlight>
              <a:latin typeface="Calibri"/>
              <a:ea typeface="Calibri"/>
              <a:cs typeface="Calibri"/>
              <a:sym typeface="Calibri"/>
            </a:endParaRPr>
          </a:p>
        </p:txBody>
      </p:sp>
      <p:cxnSp>
        <p:nvCxnSpPr>
          <p:cNvPr id="101" name="Google Shape;101;p19"/>
          <p:cNvCxnSpPr/>
          <p:nvPr/>
        </p:nvCxnSpPr>
        <p:spPr>
          <a:xfrm>
            <a:off x="2285350" y="2528250"/>
            <a:ext cx="0" cy="2371500"/>
          </a:xfrm>
          <a:prstGeom prst="straightConnector1">
            <a:avLst/>
          </a:prstGeom>
          <a:noFill/>
          <a:ln cap="flat" cmpd="sng" w="9525">
            <a:solidFill>
              <a:schemeClr val="dk2"/>
            </a:solidFill>
            <a:prstDash val="solid"/>
            <a:round/>
            <a:headEnd len="med" w="med" type="none"/>
            <a:tailEnd len="med" w="med" type="none"/>
          </a:ln>
        </p:spPr>
      </p:cxnSp>
      <p:sp>
        <p:nvSpPr>
          <p:cNvPr id="102" name="Google Shape;102;p19"/>
          <p:cNvSpPr txBox="1"/>
          <p:nvPr/>
        </p:nvSpPr>
        <p:spPr>
          <a:xfrm>
            <a:off x="2337950" y="2528250"/>
            <a:ext cx="2366700" cy="22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BF0"/>
                </a:highlight>
                <a:latin typeface="Calibri"/>
                <a:ea typeface="Calibri"/>
                <a:cs typeface="Calibri"/>
                <a:sym typeface="Calibri"/>
              </a:rPr>
              <a:t>INNER JOIN likes</a:t>
            </a:r>
            <a:endParaRPr sz="1200">
              <a:solidFill>
                <a:schemeClr val="dk1"/>
              </a:solidFill>
              <a:highlight>
                <a:srgbClr val="FFFBF0"/>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sz="1200">
                <a:solidFill>
                  <a:schemeClr val="dk1"/>
                </a:solidFill>
                <a:highlight>
                  <a:srgbClr val="FFFBF0"/>
                </a:highlight>
                <a:latin typeface="Calibri"/>
                <a:ea typeface="Calibri"/>
                <a:cs typeface="Calibri"/>
                <a:sym typeface="Calibri"/>
              </a:rPr>
              <a:t>    ON likes.photo_id = photos.id</a:t>
            </a:r>
            <a:endParaRPr sz="1200">
              <a:solidFill>
                <a:schemeClr val="dk1"/>
              </a:solidFill>
              <a:highlight>
                <a:srgbClr val="FFFBF0"/>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sz="1200">
                <a:solidFill>
                  <a:schemeClr val="dk1"/>
                </a:solidFill>
                <a:highlight>
                  <a:srgbClr val="FFFBF0"/>
                </a:highlight>
                <a:latin typeface="Calibri"/>
                <a:ea typeface="Calibri"/>
                <a:cs typeface="Calibri"/>
                <a:sym typeface="Calibri"/>
              </a:rPr>
              <a:t>INNER JOIN users</a:t>
            </a:r>
            <a:endParaRPr sz="1200">
              <a:solidFill>
                <a:schemeClr val="dk1"/>
              </a:solidFill>
              <a:highlight>
                <a:srgbClr val="FFFBF0"/>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sz="1200">
                <a:solidFill>
                  <a:schemeClr val="dk1"/>
                </a:solidFill>
                <a:highlight>
                  <a:srgbClr val="FFFBF0"/>
                </a:highlight>
                <a:latin typeface="Calibri"/>
                <a:ea typeface="Calibri"/>
                <a:cs typeface="Calibri"/>
                <a:sym typeface="Calibri"/>
              </a:rPr>
              <a:t>    ON photos.user_id = users.id</a:t>
            </a:r>
            <a:endParaRPr sz="1200">
              <a:solidFill>
                <a:schemeClr val="dk1"/>
              </a:solidFill>
              <a:highlight>
                <a:srgbClr val="FFFBF0"/>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sz="1200">
                <a:solidFill>
                  <a:schemeClr val="dk1"/>
                </a:solidFill>
                <a:highlight>
                  <a:srgbClr val="FFFBF0"/>
                </a:highlight>
                <a:latin typeface="Calibri"/>
                <a:ea typeface="Calibri"/>
                <a:cs typeface="Calibri"/>
                <a:sym typeface="Calibri"/>
              </a:rPr>
              <a:t>GROUP BY photos.id</a:t>
            </a:r>
            <a:endParaRPr sz="1200">
              <a:solidFill>
                <a:schemeClr val="dk1"/>
              </a:solidFill>
              <a:highlight>
                <a:srgbClr val="FFFBF0"/>
              </a:highlight>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sz="1200">
                <a:solidFill>
                  <a:schemeClr val="dk1"/>
                </a:solidFill>
                <a:highlight>
                  <a:srgbClr val="FFFBF0"/>
                </a:highlight>
                <a:latin typeface="Calibri"/>
                <a:ea typeface="Calibri"/>
                <a:cs typeface="Calibri"/>
                <a:sym typeface="Calibri"/>
              </a:rPr>
              <a:t>ORDER BY total DESC</a:t>
            </a:r>
            <a:endParaRPr sz="1200">
              <a:solidFill>
                <a:schemeClr val="dk1"/>
              </a:solidFill>
              <a:highlight>
                <a:srgbClr val="FFFBF0"/>
              </a:highlight>
              <a:latin typeface="Calibri"/>
              <a:ea typeface="Calibri"/>
              <a:cs typeface="Calibri"/>
              <a:sym typeface="Calibri"/>
            </a:endParaRPr>
          </a:p>
          <a:p>
            <a:pPr indent="0" lvl="0" marL="0" rtl="0" algn="l">
              <a:spcBef>
                <a:spcPts val="1200"/>
              </a:spcBef>
              <a:spcAft>
                <a:spcPts val="1200"/>
              </a:spcAft>
              <a:buClr>
                <a:schemeClr val="dk1"/>
              </a:buClr>
              <a:buSzPts val="1100"/>
              <a:buFont typeface="Arial"/>
              <a:buNone/>
            </a:pPr>
            <a:r>
              <a:rPr lang="en" sz="1200">
                <a:solidFill>
                  <a:schemeClr val="dk1"/>
                </a:solidFill>
                <a:highlight>
                  <a:srgbClr val="FFFBF0"/>
                </a:highlight>
                <a:latin typeface="Calibri"/>
                <a:ea typeface="Calibri"/>
                <a:cs typeface="Calibri"/>
                <a:sym typeface="Calibri"/>
              </a:rPr>
              <a:t>LIMIT 1;</a:t>
            </a:r>
            <a:endParaRPr>
              <a:solidFill>
                <a:schemeClr val="dk1"/>
              </a:solidFill>
              <a:latin typeface="Old Standard TT"/>
              <a:ea typeface="Old Standard TT"/>
              <a:cs typeface="Old Standard TT"/>
              <a:sym typeface="Old Standard TT"/>
            </a:endParaRPr>
          </a:p>
        </p:txBody>
      </p:sp>
      <p:pic>
        <p:nvPicPr>
          <p:cNvPr id="103" name="Google Shape;103;p19"/>
          <p:cNvPicPr preferRelativeResize="0"/>
          <p:nvPr/>
        </p:nvPicPr>
        <p:blipFill>
          <a:blip r:embed="rId3">
            <a:alphaModFix/>
          </a:blip>
          <a:stretch>
            <a:fillRect/>
          </a:stretch>
        </p:blipFill>
        <p:spPr>
          <a:xfrm>
            <a:off x="4725625" y="2853675"/>
            <a:ext cx="3103660" cy="384950"/>
          </a:xfrm>
          <a:prstGeom prst="rect">
            <a:avLst/>
          </a:prstGeom>
          <a:noFill/>
          <a:ln>
            <a:noFill/>
          </a:ln>
        </p:spPr>
      </p:pic>
      <p:sp>
        <p:nvSpPr>
          <p:cNvPr id="104" name="Google Shape;104;p19"/>
          <p:cNvSpPr txBox="1"/>
          <p:nvPr/>
        </p:nvSpPr>
        <p:spPr>
          <a:xfrm>
            <a:off x="4725625" y="3448125"/>
            <a:ext cx="4007400" cy="820500"/>
          </a:xfrm>
          <a:prstGeom prst="rect">
            <a:avLst/>
          </a:prstGeom>
          <a:noFill/>
          <a:ln>
            <a:noFill/>
          </a:ln>
        </p:spPr>
        <p:txBody>
          <a:bodyPr anchorCtr="0" anchor="t" bIns="91425" lIns="91425" spcFirstLastPara="1" rIns="91425" wrap="square" tIns="91425">
            <a:noAutofit/>
          </a:bodyPr>
          <a:lstStyle/>
          <a:p>
            <a:pPr indent="-317500" lvl="0" marL="228600" rtl="0" algn="l">
              <a:spcBef>
                <a:spcPts val="0"/>
              </a:spcBef>
              <a:spcAft>
                <a:spcPts val="0"/>
              </a:spcAft>
              <a:buClr>
                <a:schemeClr val="dk2"/>
              </a:buClr>
              <a:buSzPts val="1400"/>
              <a:buFont typeface="Calibri"/>
              <a:buChar char="●"/>
            </a:pPr>
            <a:r>
              <a:rPr lang="en">
                <a:latin typeface="Calibri"/>
                <a:ea typeface="Calibri"/>
                <a:cs typeface="Calibri"/>
                <a:sym typeface="Calibri"/>
              </a:rPr>
              <a:t>We can see that, </a:t>
            </a:r>
            <a:r>
              <a:rPr b="1" lang="en">
                <a:solidFill>
                  <a:srgbClr val="741B47"/>
                </a:solidFill>
                <a:latin typeface="Calibri"/>
                <a:ea typeface="Calibri"/>
                <a:cs typeface="Calibri"/>
                <a:sym typeface="Calibri"/>
              </a:rPr>
              <a:t>Zack_Kemmer93</a:t>
            </a:r>
            <a:r>
              <a:rPr lang="en">
                <a:latin typeface="Calibri"/>
                <a:ea typeface="Calibri"/>
                <a:cs typeface="Calibri"/>
                <a:sym typeface="Calibri"/>
              </a:rPr>
              <a:t> is the winner of the contest with </a:t>
            </a:r>
            <a:r>
              <a:rPr b="1" lang="en">
                <a:solidFill>
                  <a:srgbClr val="741B47"/>
                </a:solidFill>
                <a:latin typeface="Calibri"/>
                <a:ea typeface="Calibri"/>
                <a:cs typeface="Calibri"/>
                <a:sym typeface="Calibri"/>
              </a:rPr>
              <a:t>48</a:t>
            </a:r>
            <a:r>
              <a:rPr lang="en">
                <a:latin typeface="Calibri"/>
                <a:ea typeface="Calibri"/>
                <a:cs typeface="Calibri"/>
                <a:sym typeface="Calibri"/>
              </a:rPr>
              <a:t> total </a:t>
            </a:r>
            <a:r>
              <a:rPr lang="en">
                <a:solidFill>
                  <a:schemeClr val="dk1"/>
                </a:solidFill>
                <a:latin typeface="Calibri"/>
                <a:ea typeface="Calibri"/>
                <a:cs typeface="Calibri"/>
                <a:sym typeface="Calibri"/>
              </a:rPr>
              <a:t>li</a:t>
            </a:r>
            <a:r>
              <a:rPr lang="en">
                <a:latin typeface="Calibri"/>
                <a:ea typeface="Calibri"/>
                <a:cs typeface="Calibri"/>
                <a:sym typeface="Calibri"/>
              </a:rPr>
              <a:t>kes in his post.</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1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000" u="sng">
                <a:solidFill>
                  <a:schemeClr val="accent5"/>
                </a:solidFill>
                <a:latin typeface="Calibri"/>
                <a:ea typeface="Calibri"/>
                <a:cs typeface="Calibri"/>
                <a:sym typeface="Calibri"/>
              </a:rPr>
              <a:t>Hashtag Researching</a:t>
            </a:r>
            <a:endParaRPr b="1" sz="2000" u="sng">
              <a:solidFill>
                <a:schemeClr val="accent5"/>
              </a:solidFill>
              <a:latin typeface="Calibri"/>
              <a:ea typeface="Calibri"/>
              <a:cs typeface="Calibri"/>
              <a:sym typeface="Calibri"/>
            </a:endParaRPr>
          </a:p>
        </p:txBody>
      </p:sp>
      <p:sp>
        <p:nvSpPr>
          <p:cNvPr id="110" name="Google Shape;110;p20"/>
          <p:cNvSpPr txBox="1"/>
          <p:nvPr>
            <p:ph idx="1" type="body"/>
          </p:nvPr>
        </p:nvSpPr>
        <p:spPr>
          <a:xfrm>
            <a:off x="311700" y="1171600"/>
            <a:ext cx="8520600" cy="376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38761D"/>
              </a:buClr>
              <a:buSzPts val="1400"/>
              <a:buFont typeface="Calibri"/>
              <a:buChar char="●"/>
            </a:pPr>
            <a:r>
              <a:rPr lang="en" sz="1400">
                <a:latin typeface="Calibri"/>
                <a:ea typeface="Calibri"/>
                <a:cs typeface="Calibri"/>
                <a:sym typeface="Calibri"/>
              </a:rPr>
              <a:t>Hashtags are words or keyword phrases </a:t>
            </a:r>
            <a:r>
              <a:rPr lang="en" sz="1400">
                <a:latin typeface="Calibri"/>
                <a:ea typeface="Calibri"/>
                <a:cs typeface="Calibri"/>
                <a:sym typeface="Calibri"/>
              </a:rPr>
              <a:t>which</a:t>
            </a:r>
            <a:r>
              <a:rPr lang="en" sz="1400">
                <a:latin typeface="Calibri"/>
                <a:ea typeface="Calibri"/>
                <a:cs typeface="Calibri"/>
                <a:sym typeface="Calibri"/>
              </a:rPr>
              <a:t> are used </a:t>
            </a:r>
            <a:r>
              <a:rPr lang="en" sz="1400">
                <a:highlight>
                  <a:srgbClr val="FFFBF0"/>
                </a:highlight>
                <a:latin typeface="Calibri"/>
                <a:ea typeface="Calibri"/>
                <a:cs typeface="Calibri"/>
                <a:sym typeface="Calibri"/>
              </a:rPr>
              <a:t>within a post on social media to help those who may be interested in the particular posts &amp; will help to find similar kind of posts when the hashtag is used in the search section.</a:t>
            </a:r>
            <a:endParaRPr sz="1400">
              <a:highlight>
                <a:srgbClr val="FFFBF0"/>
              </a:highlight>
              <a:latin typeface="Calibri"/>
              <a:ea typeface="Calibri"/>
              <a:cs typeface="Calibri"/>
              <a:sym typeface="Calibri"/>
            </a:endParaRPr>
          </a:p>
          <a:p>
            <a:pPr indent="-317500" lvl="0" marL="457200" rtl="0" algn="l">
              <a:spcBef>
                <a:spcPts val="0"/>
              </a:spcBef>
              <a:spcAft>
                <a:spcPts val="0"/>
              </a:spcAft>
              <a:buClr>
                <a:srgbClr val="38761D"/>
              </a:buClr>
              <a:buSzPts val="1400"/>
              <a:buFont typeface="Calibri"/>
              <a:buChar char="●"/>
            </a:pPr>
            <a:r>
              <a:rPr lang="en" sz="1400">
                <a:highlight>
                  <a:srgbClr val="FFFBF0"/>
                </a:highlight>
                <a:latin typeface="Calibri"/>
                <a:ea typeface="Calibri"/>
                <a:cs typeface="Calibri"/>
                <a:sym typeface="Calibri"/>
              </a:rPr>
              <a:t>Popular/Trending hashtags helps </a:t>
            </a:r>
            <a:r>
              <a:rPr lang="en" sz="1400">
                <a:highlight>
                  <a:srgbClr val="FFFBF0"/>
                </a:highlight>
                <a:latin typeface="Calibri"/>
                <a:ea typeface="Calibri"/>
                <a:cs typeface="Calibri"/>
                <a:sym typeface="Calibri"/>
              </a:rPr>
              <a:t>different</a:t>
            </a:r>
            <a:r>
              <a:rPr lang="en" sz="1400">
                <a:highlight>
                  <a:srgbClr val="FFFBF0"/>
                </a:highlight>
                <a:latin typeface="Calibri"/>
                <a:ea typeface="Calibri"/>
                <a:cs typeface="Calibri"/>
                <a:sym typeface="Calibri"/>
              </a:rPr>
              <a:t> partner brands to choose the proper hashtags for their post </a:t>
            </a:r>
            <a:r>
              <a:rPr lang="en" sz="1400">
                <a:highlight>
                  <a:srgbClr val="FFFBF0"/>
                </a:highlight>
                <a:latin typeface="Calibri"/>
                <a:ea typeface="Calibri"/>
                <a:cs typeface="Calibri"/>
                <a:sym typeface="Calibri"/>
              </a:rPr>
              <a:t>which</a:t>
            </a:r>
            <a:r>
              <a:rPr lang="en" sz="1400">
                <a:highlight>
                  <a:srgbClr val="FFFBF0"/>
                </a:highlight>
                <a:latin typeface="Calibri"/>
                <a:ea typeface="Calibri"/>
                <a:cs typeface="Calibri"/>
                <a:sym typeface="Calibri"/>
              </a:rPr>
              <a:t> could reach out to people quickly through search or recommendation.</a:t>
            </a:r>
            <a:endParaRPr sz="1400">
              <a:highlight>
                <a:srgbClr val="FFFBF0"/>
              </a:highlight>
              <a:latin typeface="Calibri"/>
              <a:ea typeface="Calibri"/>
              <a:cs typeface="Calibri"/>
              <a:sym typeface="Calibri"/>
            </a:endParaRPr>
          </a:p>
          <a:p>
            <a:pPr indent="-317500" lvl="0" marL="457200" rtl="0" algn="l">
              <a:spcBef>
                <a:spcPts val="0"/>
              </a:spcBef>
              <a:spcAft>
                <a:spcPts val="0"/>
              </a:spcAft>
              <a:buClr>
                <a:srgbClr val="38761D"/>
              </a:buClr>
              <a:buSzPts val="1400"/>
              <a:buFont typeface="Calibri"/>
              <a:buChar char="●"/>
            </a:pPr>
            <a:r>
              <a:rPr b="1" lang="en" sz="1400" u="sng">
                <a:solidFill>
                  <a:srgbClr val="38761D"/>
                </a:solidFill>
                <a:highlight>
                  <a:srgbClr val="FFFBF0"/>
                </a:highlight>
                <a:latin typeface="Calibri"/>
                <a:ea typeface="Calibri"/>
                <a:cs typeface="Calibri"/>
                <a:sym typeface="Calibri"/>
              </a:rPr>
              <a:t>Identifying the top 5 most common hashtags</a:t>
            </a:r>
            <a:r>
              <a:rPr b="1" lang="en" sz="1400">
                <a:solidFill>
                  <a:srgbClr val="38761D"/>
                </a:solidFill>
                <a:highlight>
                  <a:srgbClr val="FFFBF0"/>
                </a:highlight>
                <a:latin typeface="Calibri"/>
                <a:ea typeface="Calibri"/>
                <a:cs typeface="Calibri"/>
                <a:sym typeface="Calibri"/>
              </a:rPr>
              <a:t>:</a:t>
            </a:r>
            <a:endParaRPr sz="1400">
              <a:solidFill>
                <a:srgbClr val="38761D"/>
              </a:solidFill>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highlight>
                  <a:srgbClr val="FFFBF0"/>
                </a:highlight>
                <a:latin typeface="Calibri"/>
                <a:ea typeface="Calibri"/>
                <a:cs typeface="Calibri"/>
                <a:sym typeface="Calibri"/>
              </a:rPr>
              <a:t>SELECT tags.tag_name, </a:t>
            </a:r>
            <a:endParaRPr sz="1200">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highlight>
                  <a:srgbClr val="FFFBF0"/>
                </a:highlight>
                <a:latin typeface="Calibri"/>
                <a:ea typeface="Calibri"/>
                <a:cs typeface="Calibri"/>
                <a:sym typeface="Calibri"/>
              </a:rPr>
              <a:t>       Count(*) AS total </a:t>
            </a:r>
            <a:endParaRPr sz="1200">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highlight>
                  <a:srgbClr val="FFFBF0"/>
                </a:highlight>
                <a:latin typeface="Calibri"/>
                <a:ea typeface="Calibri"/>
                <a:cs typeface="Calibri"/>
                <a:sym typeface="Calibri"/>
              </a:rPr>
              <a:t>FROM   photo_tags </a:t>
            </a:r>
            <a:endParaRPr sz="1200">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highlight>
                  <a:srgbClr val="FFFBF0"/>
                </a:highlight>
                <a:latin typeface="Calibri"/>
                <a:ea typeface="Calibri"/>
                <a:cs typeface="Calibri"/>
                <a:sym typeface="Calibri"/>
              </a:rPr>
              <a:t>       JOIN tags </a:t>
            </a:r>
            <a:endParaRPr sz="1200">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highlight>
                  <a:srgbClr val="FFFBF0"/>
                </a:highlight>
                <a:latin typeface="Calibri"/>
                <a:ea typeface="Calibri"/>
                <a:cs typeface="Calibri"/>
                <a:sym typeface="Calibri"/>
              </a:rPr>
              <a:t>         ON photo_tags.tag_id = tags.id </a:t>
            </a:r>
            <a:endParaRPr sz="1200">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rPr lang="en" sz="1200">
                <a:highlight>
                  <a:srgbClr val="FFFBF0"/>
                </a:highlight>
                <a:latin typeface="Calibri"/>
                <a:ea typeface="Calibri"/>
                <a:cs typeface="Calibri"/>
                <a:sym typeface="Calibri"/>
              </a:rPr>
              <a:t>GROUP  BY tags.id </a:t>
            </a:r>
            <a:endParaRPr sz="1200">
              <a:highlight>
                <a:srgbClr val="FFFBF0"/>
              </a:highlight>
              <a:latin typeface="Calibri"/>
              <a:ea typeface="Calibri"/>
              <a:cs typeface="Calibri"/>
              <a:sym typeface="Calibri"/>
            </a:endParaRPr>
          </a:p>
          <a:p>
            <a:pPr indent="0" lvl="0" marL="457200" rtl="0" algn="l">
              <a:lnSpc>
                <a:spcPct val="100000"/>
              </a:lnSpc>
              <a:spcBef>
                <a:spcPts val="1200"/>
              </a:spcBef>
              <a:spcAft>
                <a:spcPts val="0"/>
              </a:spcAft>
              <a:buNone/>
            </a:pPr>
            <a:r>
              <a:t/>
            </a:r>
            <a:endParaRPr sz="1200">
              <a:solidFill>
                <a:srgbClr val="38761D"/>
              </a:solidFill>
              <a:highlight>
                <a:srgbClr val="FFFBF0"/>
              </a:highlight>
              <a:latin typeface="Calibri"/>
              <a:ea typeface="Calibri"/>
              <a:cs typeface="Calibri"/>
              <a:sym typeface="Calibri"/>
            </a:endParaRPr>
          </a:p>
          <a:p>
            <a:pPr indent="0" lvl="0" marL="457200" rtl="0" algn="l">
              <a:spcBef>
                <a:spcPts val="1200"/>
              </a:spcBef>
              <a:spcAft>
                <a:spcPts val="1200"/>
              </a:spcAft>
              <a:buNone/>
            </a:pPr>
            <a:r>
              <a:t/>
            </a:r>
            <a:endParaRPr sz="1400">
              <a:solidFill>
                <a:srgbClr val="38761D"/>
              </a:solidFill>
              <a:highlight>
                <a:srgbClr val="FFFBF0"/>
              </a:highlight>
              <a:latin typeface="Calibri"/>
              <a:ea typeface="Calibri"/>
              <a:cs typeface="Calibri"/>
              <a:sym typeface="Calibri"/>
            </a:endParaRPr>
          </a:p>
        </p:txBody>
      </p:sp>
      <p:cxnSp>
        <p:nvCxnSpPr>
          <p:cNvPr id="111" name="Google Shape;111;p20"/>
          <p:cNvCxnSpPr/>
          <p:nvPr/>
        </p:nvCxnSpPr>
        <p:spPr>
          <a:xfrm>
            <a:off x="3189950" y="2842850"/>
            <a:ext cx="0" cy="2093100"/>
          </a:xfrm>
          <a:prstGeom prst="straightConnector1">
            <a:avLst/>
          </a:prstGeom>
          <a:noFill/>
          <a:ln cap="flat" cmpd="sng" w="9525">
            <a:solidFill>
              <a:schemeClr val="dk2"/>
            </a:solidFill>
            <a:prstDash val="solid"/>
            <a:round/>
            <a:headEnd len="med" w="med" type="none"/>
            <a:tailEnd len="med" w="med" type="none"/>
          </a:ln>
        </p:spPr>
      </p:cxnSp>
      <p:sp>
        <p:nvSpPr>
          <p:cNvPr id="112" name="Google Shape;112;p20"/>
          <p:cNvSpPr txBox="1"/>
          <p:nvPr/>
        </p:nvSpPr>
        <p:spPr>
          <a:xfrm>
            <a:off x="3189950" y="2842850"/>
            <a:ext cx="1945800" cy="19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BF0"/>
                </a:highlight>
                <a:latin typeface="Calibri"/>
                <a:ea typeface="Calibri"/>
                <a:cs typeface="Calibri"/>
                <a:sym typeface="Calibri"/>
              </a:rPr>
              <a:t>ORDER  BY total DESC </a:t>
            </a:r>
            <a:endParaRPr sz="1200">
              <a:solidFill>
                <a:schemeClr val="dk1"/>
              </a:solidFill>
              <a:highlight>
                <a:srgbClr val="FFFBF0"/>
              </a:highlight>
              <a:latin typeface="Calibri"/>
              <a:ea typeface="Calibri"/>
              <a:cs typeface="Calibri"/>
              <a:sym typeface="Calibri"/>
            </a:endParaRPr>
          </a:p>
          <a:p>
            <a:pPr indent="0" lvl="0" marL="0" rtl="0" algn="l">
              <a:spcBef>
                <a:spcPts val="1200"/>
              </a:spcBef>
              <a:spcAft>
                <a:spcPts val="1200"/>
              </a:spcAft>
              <a:buClr>
                <a:schemeClr val="dk1"/>
              </a:buClr>
              <a:buSzPts val="1100"/>
              <a:buFont typeface="Arial"/>
              <a:buNone/>
            </a:pPr>
            <a:r>
              <a:rPr lang="en" sz="1200">
                <a:solidFill>
                  <a:schemeClr val="dk1"/>
                </a:solidFill>
                <a:highlight>
                  <a:srgbClr val="FFFBF0"/>
                </a:highlight>
                <a:latin typeface="Calibri"/>
                <a:ea typeface="Calibri"/>
                <a:cs typeface="Calibri"/>
                <a:sym typeface="Calibri"/>
              </a:rPr>
              <a:t>LIMIT  5; </a:t>
            </a:r>
            <a:endParaRPr>
              <a:solidFill>
                <a:schemeClr val="dk1"/>
              </a:solidFill>
              <a:latin typeface="Old Standard TT"/>
              <a:ea typeface="Old Standard TT"/>
              <a:cs typeface="Old Standard TT"/>
              <a:sym typeface="Old Standard TT"/>
            </a:endParaRPr>
          </a:p>
        </p:txBody>
      </p:sp>
      <p:pic>
        <p:nvPicPr>
          <p:cNvPr id="113" name="Google Shape;113;p20"/>
          <p:cNvPicPr preferRelativeResize="0"/>
          <p:nvPr/>
        </p:nvPicPr>
        <p:blipFill>
          <a:blip r:embed="rId3">
            <a:alphaModFix/>
          </a:blip>
          <a:stretch>
            <a:fillRect/>
          </a:stretch>
        </p:blipFill>
        <p:spPr>
          <a:xfrm>
            <a:off x="5135750" y="2842850"/>
            <a:ext cx="1255910" cy="1051825"/>
          </a:xfrm>
          <a:prstGeom prst="rect">
            <a:avLst/>
          </a:prstGeom>
          <a:noFill/>
          <a:ln>
            <a:noFill/>
          </a:ln>
        </p:spPr>
      </p:pic>
      <p:sp>
        <p:nvSpPr>
          <p:cNvPr id="114" name="Google Shape;114;p20"/>
          <p:cNvSpPr txBox="1"/>
          <p:nvPr/>
        </p:nvSpPr>
        <p:spPr>
          <a:xfrm>
            <a:off x="4904450" y="4058200"/>
            <a:ext cx="3975900" cy="399600"/>
          </a:xfrm>
          <a:prstGeom prst="rect">
            <a:avLst/>
          </a:prstGeom>
          <a:noFill/>
          <a:ln>
            <a:noFill/>
          </a:ln>
        </p:spPr>
        <p:txBody>
          <a:bodyPr anchorCtr="0" anchor="t" bIns="91425" lIns="91425" spcFirstLastPara="1" rIns="91425" wrap="square" tIns="91425">
            <a:noAutofit/>
          </a:bodyPr>
          <a:lstStyle/>
          <a:p>
            <a:pPr indent="-317500" lvl="0" marL="228600" rtl="0" algn="l">
              <a:spcBef>
                <a:spcPts val="0"/>
              </a:spcBef>
              <a:spcAft>
                <a:spcPts val="0"/>
              </a:spcAft>
              <a:buClr>
                <a:srgbClr val="38761D"/>
              </a:buClr>
              <a:buSzPts val="1400"/>
              <a:buFont typeface="Calibri"/>
              <a:buChar char="●"/>
            </a:pPr>
            <a:r>
              <a:rPr lang="en">
                <a:latin typeface="Calibri"/>
                <a:ea typeface="Calibri"/>
                <a:cs typeface="Calibri"/>
                <a:sym typeface="Calibri"/>
              </a:rPr>
              <a:t>These 5 </a:t>
            </a:r>
            <a:r>
              <a:rPr lang="en">
                <a:solidFill>
                  <a:schemeClr val="accent3"/>
                </a:solidFill>
                <a:latin typeface="Calibri"/>
                <a:ea typeface="Calibri"/>
                <a:cs typeface="Calibri"/>
                <a:sym typeface="Calibri"/>
              </a:rPr>
              <a:t>hashtags</a:t>
            </a:r>
            <a:r>
              <a:rPr lang="en">
                <a:latin typeface="Calibri"/>
                <a:ea typeface="Calibri"/>
                <a:cs typeface="Calibri"/>
                <a:sym typeface="Calibri"/>
              </a:rPr>
              <a:t> are suggested to the partner brands &amp; these might help their post to reach out to most people on the platform.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61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5"/>
                </a:solidFill>
                <a:latin typeface="Calibri"/>
                <a:ea typeface="Calibri"/>
                <a:cs typeface="Calibri"/>
                <a:sym typeface="Calibri"/>
              </a:rPr>
              <a:t>Launching AD Campaign</a:t>
            </a:r>
            <a:endParaRPr b="1" sz="2000" u="sng">
              <a:solidFill>
                <a:schemeClr val="accent5"/>
              </a:solidFill>
              <a:latin typeface="Calibri"/>
              <a:ea typeface="Calibri"/>
              <a:cs typeface="Calibri"/>
              <a:sym typeface="Calibri"/>
            </a:endParaRPr>
          </a:p>
        </p:txBody>
      </p:sp>
      <p:sp>
        <p:nvSpPr>
          <p:cNvPr id="120" name="Google Shape;120;p21"/>
          <p:cNvSpPr txBox="1"/>
          <p:nvPr>
            <p:ph idx="1" type="body"/>
          </p:nvPr>
        </p:nvSpPr>
        <p:spPr>
          <a:xfrm>
            <a:off x="311700" y="1171600"/>
            <a:ext cx="8520600" cy="375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38761D"/>
              </a:buClr>
              <a:buSzPts val="1400"/>
              <a:buFont typeface="Calibri"/>
              <a:buChar char="●"/>
            </a:pPr>
            <a:r>
              <a:rPr lang="en" sz="1400">
                <a:latin typeface="Calibri"/>
                <a:ea typeface="Calibri"/>
                <a:cs typeface="Calibri"/>
                <a:sym typeface="Calibri"/>
              </a:rPr>
              <a:t>Launching an ad campaign is one of the most effective way to share </a:t>
            </a:r>
            <a:r>
              <a:rPr lang="en" sz="1400">
                <a:latin typeface="Calibri"/>
                <a:ea typeface="Calibri"/>
                <a:cs typeface="Calibri"/>
                <a:sym typeface="Calibri"/>
              </a:rPr>
              <a:t>something</a:t>
            </a:r>
            <a:r>
              <a:rPr lang="en" sz="1400">
                <a:latin typeface="Calibri"/>
                <a:ea typeface="Calibri"/>
                <a:cs typeface="Calibri"/>
                <a:sym typeface="Calibri"/>
              </a:rPr>
              <a:t> in a massive scale.</a:t>
            </a:r>
            <a:endParaRPr sz="1400">
              <a:latin typeface="Calibri"/>
              <a:ea typeface="Calibri"/>
              <a:cs typeface="Calibri"/>
              <a:sym typeface="Calibri"/>
            </a:endParaRPr>
          </a:p>
          <a:p>
            <a:pPr indent="-317500" lvl="0" marL="457200" rtl="0" algn="l">
              <a:spcBef>
                <a:spcPts val="0"/>
              </a:spcBef>
              <a:spcAft>
                <a:spcPts val="0"/>
              </a:spcAft>
              <a:buClr>
                <a:srgbClr val="38761D"/>
              </a:buClr>
              <a:buSzPts val="1400"/>
              <a:buFont typeface="Calibri"/>
              <a:buChar char="●"/>
            </a:pPr>
            <a:r>
              <a:rPr lang="en" sz="1400">
                <a:latin typeface="Calibri"/>
                <a:ea typeface="Calibri"/>
                <a:cs typeface="Calibri"/>
                <a:sym typeface="Calibri"/>
              </a:rPr>
              <a:t>Ad campaign helps in promoting the products to a much higher scale audience and helps in overall growth of an industry. So, knowing the day on which </a:t>
            </a:r>
            <a:r>
              <a:rPr lang="en" sz="1400">
                <a:latin typeface="Calibri"/>
                <a:ea typeface="Calibri"/>
                <a:cs typeface="Calibri"/>
                <a:sym typeface="Calibri"/>
              </a:rPr>
              <a:t>users</a:t>
            </a:r>
            <a:r>
              <a:rPr lang="en" sz="1400">
                <a:latin typeface="Calibri"/>
                <a:ea typeface="Calibri"/>
                <a:cs typeface="Calibri"/>
                <a:sym typeface="Calibri"/>
              </a:rPr>
              <a:t> are most active will help the campaign to be successful.</a:t>
            </a:r>
            <a:endParaRPr sz="1400">
              <a:latin typeface="Calibri"/>
              <a:ea typeface="Calibri"/>
              <a:cs typeface="Calibri"/>
              <a:sym typeface="Calibri"/>
            </a:endParaRPr>
          </a:p>
          <a:p>
            <a:pPr indent="-317500" lvl="0" marL="457200" rtl="0" algn="l">
              <a:spcBef>
                <a:spcPts val="0"/>
              </a:spcBef>
              <a:spcAft>
                <a:spcPts val="0"/>
              </a:spcAft>
              <a:buClr>
                <a:srgbClr val="38761D"/>
              </a:buClr>
              <a:buSzPts val="1400"/>
              <a:buFont typeface="Calibri"/>
              <a:buChar char="●"/>
            </a:pPr>
            <a:r>
              <a:rPr b="1" lang="en" sz="1400" u="sng">
                <a:solidFill>
                  <a:srgbClr val="38761D"/>
                </a:solidFill>
                <a:latin typeface="Calibri"/>
                <a:ea typeface="Calibri"/>
                <a:cs typeface="Calibri"/>
                <a:sym typeface="Calibri"/>
              </a:rPr>
              <a:t>Most popular registration day</a:t>
            </a:r>
            <a:r>
              <a:rPr b="1" lang="en" sz="1400">
                <a:solidFill>
                  <a:srgbClr val="38761D"/>
                </a:solidFill>
                <a:latin typeface="Calibri"/>
                <a:ea typeface="Calibri"/>
                <a:cs typeface="Calibri"/>
                <a:sym typeface="Calibri"/>
              </a:rPr>
              <a:t>:</a:t>
            </a:r>
            <a:endParaRPr b="1" sz="1400">
              <a:solidFill>
                <a:srgbClr val="38761D"/>
              </a:solidFill>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SELECT </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    DAYNAME(created_at) AS day,</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    COUNT(*) AS total</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FROM users</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GROUP BY day</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ORDER BY total DESC</a:t>
            </a:r>
            <a:endParaRPr sz="1200">
              <a:latin typeface="Calibri"/>
              <a:ea typeface="Calibri"/>
              <a:cs typeface="Calibri"/>
              <a:sym typeface="Calibri"/>
            </a:endParaRPr>
          </a:p>
          <a:p>
            <a:pPr indent="0" lvl="0" marL="457200" rtl="0" algn="l">
              <a:lnSpc>
                <a:spcPct val="100000"/>
              </a:lnSpc>
              <a:spcBef>
                <a:spcPts val="1200"/>
              </a:spcBef>
              <a:spcAft>
                <a:spcPts val="0"/>
              </a:spcAft>
              <a:buNone/>
            </a:pPr>
            <a:r>
              <a:rPr lang="en" sz="1200">
                <a:latin typeface="Calibri"/>
                <a:ea typeface="Calibri"/>
                <a:cs typeface="Calibri"/>
                <a:sym typeface="Calibri"/>
              </a:rPr>
              <a:t>LIMIT 3;</a:t>
            </a:r>
            <a:endParaRPr sz="1200">
              <a:latin typeface="Calibri"/>
              <a:ea typeface="Calibri"/>
              <a:cs typeface="Calibri"/>
              <a:sym typeface="Calibri"/>
            </a:endParaRPr>
          </a:p>
          <a:p>
            <a:pPr indent="0" lvl="0" marL="0" rtl="0" algn="l">
              <a:spcBef>
                <a:spcPts val="1200"/>
              </a:spcBef>
              <a:spcAft>
                <a:spcPts val="1200"/>
              </a:spcAft>
              <a:buNone/>
            </a:pPr>
            <a:r>
              <a:t/>
            </a:r>
            <a:endParaRPr b="1" sz="1400">
              <a:solidFill>
                <a:srgbClr val="38761D"/>
              </a:solidFill>
              <a:latin typeface="Calibri"/>
              <a:ea typeface="Calibri"/>
              <a:cs typeface="Calibri"/>
              <a:sym typeface="Calibri"/>
            </a:endParaRPr>
          </a:p>
        </p:txBody>
      </p:sp>
      <p:sp>
        <p:nvSpPr>
          <p:cNvPr id="121" name="Google Shape;121;p21"/>
          <p:cNvSpPr txBox="1"/>
          <p:nvPr/>
        </p:nvSpPr>
        <p:spPr>
          <a:xfrm>
            <a:off x="3821050" y="3132575"/>
            <a:ext cx="5011200" cy="452400"/>
          </a:xfrm>
          <a:prstGeom prst="rect">
            <a:avLst/>
          </a:prstGeom>
          <a:noFill/>
          <a:ln>
            <a:noFill/>
          </a:ln>
        </p:spPr>
        <p:txBody>
          <a:bodyPr anchorCtr="0" anchor="t" bIns="91425" lIns="91425" spcFirstLastPara="1" rIns="91425" wrap="square" tIns="91425">
            <a:noAutofit/>
          </a:bodyPr>
          <a:lstStyle/>
          <a:p>
            <a:pPr indent="-317500" lvl="0" marL="228600" rtl="0" algn="l">
              <a:spcBef>
                <a:spcPts val="0"/>
              </a:spcBef>
              <a:spcAft>
                <a:spcPts val="0"/>
              </a:spcAft>
              <a:buClr>
                <a:srgbClr val="38761D"/>
              </a:buClr>
              <a:buSzPts val="1400"/>
              <a:buFont typeface="Calibri"/>
              <a:buChar char="●"/>
            </a:pPr>
            <a:r>
              <a:rPr lang="en">
                <a:latin typeface="Calibri"/>
                <a:ea typeface="Calibri"/>
                <a:cs typeface="Calibri"/>
                <a:sym typeface="Calibri"/>
              </a:rPr>
              <a:t>From the result, we can see that most of the users are registered on </a:t>
            </a:r>
            <a:r>
              <a:rPr b="1" lang="en">
                <a:solidFill>
                  <a:srgbClr val="741B47"/>
                </a:solidFill>
                <a:latin typeface="Calibri"/>
                <a:ea typeface="Calibri"/>
                <a:cs typeface="Calibri"/>
                <a:sym typeface="Calibri"/>
              </a:rPr>
              <a:t>Thursdays</a:t>
            </a:r>
            <a:r>
              <a:rPr lang="en">
                <a:latin typeface="Calibri"/>
                <a:ea typeface="Calibri"/>
                <a:cs typeface="Calibri"/>
                <a:sym typeface="Calibri"/>
              </a:rPr>
              <a:t> and</a:t>
            </a:r>
            <a:r>
              <a:rPr b="1" lang="en">
                <a:solidFill>
                  <a:srgbClr val="741B47"/>
                </a:solidFill>
                <a:latin typeface="Calibri"/>
                <a:ea typeface="Calibri"/>
                <a:cs typeface="Calibri"/>
                <a:sym typeface="Calibri"/>
              </a:rPr>
              <a:t> Sundays</a:t>
            </a:r>
            <a:r>
              <a:rPr lang="en">
                <a:latin typeface="Calibri"/>
                <a:ea typeface="Calibri"/>
                <a:cs typeface="Calibri"/>
                <a:sym typeface="Calibri"/>
              </a:rPr>
              <a:t>. So, the campaign is suggested to be scheduled on those two days.</a:t>
            </a:r>
            <a:endParaRPr>
              <a:latin typeface="Calibri"/>
              <a:ea typeface="Calibri"/>
              <a:cs typeface="Calibri"/>
              <a:sym typeface="Calibri"/>
            </a:endParaRPr>
          </a:p>
        </p:txBody>
      </p:sp>
      <p:pic>
        <p:nvPicPr>
          <p:cNvPr id="122" name="Google Shape;122;p21"/>
          <p:cNvPicPr preferRelativeResize="0"/>
          <p:nvPr/>
        </p:nvPicPr>
        <p:blipFill>
          <a:blip r:embed="rId3">
            <a:alphaModFix/>
          </a:blip>
          <a:stretch>
            <a:fillRect/>
          </a:stretch>
        </p:blipFill>
        <p:spPr>
          <a:xfrm>
            <a:off x="3821050" y="2286849"/>
            <a:ext cx="1421842" cy="80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