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aven Pro" panose="020B0604020202020204" charset="0"/>
      <p:regular r:id="rId32"/>
      <p:bold r:id="rId33"/>
    </p:embeddedFont>
    <p:embeddedFont>
      <p:font typeface="Merriweather" panose="00000500000000000000" pitchFamily="2" charset="0"/>
      <p:regular r:id="rId34"/>
      <p:bold r:id="rId35"/>
      <p:italic r:id="rId36"/>
      <p:boldItalic r:id="rId37"/>
    </p:embeddedFont>
    <p:embeddedFont>
      <p:font typeface="Nunito"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17a93d088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17a93d088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7a93d088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7a93d088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17a93d088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17a93d088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17a93d088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17a93d088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17a93d088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17a93d08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7a93d088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7a93d088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17a93d088a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17a93d08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17a93d088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17a93d08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17a93d088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17a93d088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7b75be1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7b75be1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73f1ae63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73f1ae63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17a93d088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17a93d088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17b75be12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17b75be12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17b75be12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17b75be12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17b75be12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17b75be12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17b75be12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17b75be1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7b75be12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7b75be12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17933858c7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17933858c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73f1ae632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73f1ae63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7933858c7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7933858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7933858c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7933858c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17a93d08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17a93d08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7a93d08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7a93d08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7a93d088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7a93d088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520688"/>
            <a:ext cx="4255500" cy="1872900"/>
          </a:xfrm>
          <a:prstGeom prst="rect">
            <a:avLst/>
          </a:prstGeom>
        </p:spPr>
        <p:txBody>
          <a:bodyPr spcFirstLastPara="1" wrap="square" lIns="91425" tIns="91425" rIns="91425" bIns="91425" anchor="ctr" anchorCtr="0">
            <a:noAutofit/>
          </a:bodyPr>
          <a:lstStyle/>
          <a:p>
            <a:pPr marL="0" lvl="0" indent="0" algn="ctr" rtl="0">
              <a:lnSpc>
                <a:spcPct val="130000"/>
              </a:lnSpc>
              <a:spcBef>
                <a:spcPts val="0"/>
              </a:spcBef>
              <a:spcAft>
                <a:spcPts val="0"/>
              </a:spcAft>
              <a:buNone/>
            </a:pPr>
            <a:r>
              <a:rPr lang="en" sz="2500">
                <a:solidFill>
                  <a:srgbClr val="3C4858"/>
                </a:solidFill>
                <a:highlight>
                  <a:srgbClr val="599191"/>
                </a:highlight>
                <a:latin typeface="Calibri"/>
                <a:ea typeface="Calibri"/>
                <a:cs typeface="Calibri"/>
                <a:sym typeface="Calibri"/>
              </a:rPr>
              <a:t>Operation Analytics and Investigating Metric Spike</a:t>
            </a:r>
            <a:endParaRPr sz="2500">
              <a:solidFill>
                <a:srgbClr val="3C4858"/>
              </a:solidFill>
              <a:highlight>
                <a:srgbClr val="599191"/>
              </a:highlight>
              <a:latin typeface="Calibri"/>
              <a:ea typeface="Calibri"/>
              <a:cs typeface="Calibri"/>
              <a:sym typeface="Calibri"/>
            </a:endParaRPr>
          </a:p>
          <a:p>
            <a:pPr marL="0" lvl="0" indent="0" algn="l" rtl="0">
              <a:spcBef>
                <a:spcPts val="200"/>
              </a:spcBef>
              <a:spcAft>
                <a:spcPts val="0"/>
              </a:spcAft>
              <a:buNone/>
            </a:pPr>
            <a:endParaRPr>
              <a:latin typeface="Calibri"/>
              <a:ea typeface="Calibri"/>
              <a:cs typeface="Calibri"/>
              <a:sym typeface="Calibri"/>
            </a:endParaRPr>
          </a:p>
        </p:txBody>
      </p:sp>
      <p:sp>
        <p:nvSpPr>
          <p:cNvPr id="278" name="Google Shape;278;p13"/>
          <p:cNvSpPr txBox="1">
            <a:spLocks noGrp="1"/>
          </p:cNvSpPr>
          <p:nvPr>
            <p:ph type="subTitle" idx="1"/>
          </p:nvPr>
        </p:nvSpPr>
        <p:spPr>
          <a:xfrm>
            <a:off x="824000" y="41816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Calibri"/>
                <a:ea typeface="Calibri"/>
                <a:cs typeface="Calibri"/>
                <a:sym typeface="Calibri"/>
              </a:rPr>
              <a:t>By Rohit Paul</a:t>
            </a:r>
            <a:endParaRPr sz="1300">
              <a:latin typeface="Calibri"/>
              <a:ea typeface="Calibri"/>
              <a:cs typeface="Calibri"/>
              <a:sym typeface="Calibri"/>
            </a:endParaRPr>
          </a:p>
        </p:txBody>
      </p:sp>
      <p:pic>
        <p:nvPicPr>
          <p:cNvPr id="279" name="Google Shape;279;p13"/>
          <p:cNvPicPr preferRelativeResize="0"/>
          <p:nvPr/>
        </p:nvPicPr>
        <p:blipFill>
          <a:blip r:embed="rId3">
            <a:alphaModFix/>
          </a:blip>
          <a:stretch>
            <a:fillRect/>
          </a:stretch>
        </p:blipFill>
        <p:spPr>
          <a:xfrm>
            <a:off x="5079500" y="1202350"/>
            <a:ext cx="3759699" cy="2509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056750" y="225660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2"/>
                </a:solidFill>
                <a:latin typeface="Calibri"/>
                <a:ea typeface="Calibri"/>
                <a:cs typeface="Calibri"/>
                <a:sym typeface="Calibri"/>
              </a:rPr>
              <a:t>Case study 2</a:t>
            </a:r>
            <a:endParaRPr sz="3000">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user engagement</a:t>
            </a:r>
            <a:endParaRPr sz="2000" u="sng">
              <a:solidFill>
                <a:schemeClr val="accent2"/>
              </a:solidFill>
              <a:latin typeface="Calibri"/>
              <a:ea typeface="Calibri"/>
              <a:cs typeface="Calibri"/>
              <a:sym typeface="Calibri"/>
            </a:endParaRPr>
          </a:p>
        </p:txBody>
      </p:sp>
      <p:sp>
        <p:nvSpPr>
          <p:cNvPr id="345" name="Google Shape;345;p23"/>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select</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date_trunc('week', e.occurred_at) as date, count(distinct e.user_id) as weekly_user_engagement</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from</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events e</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where</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e.event_type = 'engagement' AND e.event_name = 'login'</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group by</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1</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order by</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1</a:t>
            </a: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user engagement</a:t>
            </a:r>
            <a:endParaRPr sz="2000" u="sng">
              <a:solidFill>
                <a:schemeClr val="accent2"/>
              </a:solidFill>
              <a:latin typeface="Calibri"/>
              <a:ea typeface="Calibri"/>
              <a:cs typeface="Calibri"/>
              <a:sym typeface="Calibri"/>
            </a:endParaRPr>
          </a:p>
        </p:txBody>
      </p:sp>
      <p:sp>
        <p:nvSpPr>
          <p:cNvPr id="351" name="Google Shape;351;p24"/>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Result and chart</a:t>
            </a:r>
            <a:r>
              <a:rPr lang="en" sz="1200" b="1">
                <a:latin typeface="Calibri"/>
                <a:ea typeface="Calibri"/>
                <a:cs typeface="Calibri"/>
                <a:sym typeface="Calibri"/>
              </a:rPr>
              <a:t>:</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352" name="Google Shape;352;p24"/>
          <p:cNvPicPr preferRelativeResize="0"/>
          <p:nvPr/>
        </p:nvPicPr>
        <p:blipFill>
          <a:blip r:embed="rId3">
            <a:alphaModFix/>
          </a:blip>
          <a:stretch>
            <a:fillRect/>
          </a:stretch>
        </p:blipFill>
        <p:spPr>
          <a:xfrm>
            <a:off x="1523963" y="1261225"/>
            <a:ext cx="2466975" cy="3143250"/>
          </a:xfrm>
          <a:prstGeom prst="rect">
            <a:avLst/>
          </a:prstGeom>
          <a:noFill/>
          <a:ln>
            <a:noFill/>
          </a:ln>
        </p:spPr>
      </p:pic>
      <p:pic>
        <p:nvPicPr>
          <p:cNvPr id="353" name="Google Shape;353;p24"/>
          <p:cNvPicPr preferRelativeResize="0"/>
          <p:nvPr/>
        </p:nvPicPr>
        <p:blipFill>
          <a:blip r:embed="rId4">
            <a:alphaModFix/>
          </a:blip>
          <a:stretch>
            <a:fillRect/>
          </a:stretch>
        </p:blipFill>
        <p:spPr>
          <a:xfrm>
            <a:off x="4304902" y="1261216"/>
            <a:ext cx="3650750" cy="1536030"/>
          </a:xfrm>
          <a:prstGeom prst="rect">
            <a:avLst/>
          </a:prstGeom>
          <a:noFill/>
          <a:ln>
            <a:noFill/>
          </a:ln>
        </p:spPr>
      </p:pic>
      <p:sp>
        <p:nvSpPr>
          <p:cNvPr id="354" name="Google Shape;354;p24"/>
          <p:cNvSpPr txBox="1"/>
          <p:nvPr/>
        </p:nvSpPr>
        <p:spPr>
          <a:xfrm>
            <a:off x="4346975" y="3143100"/>
            <a:ext cx="3608700" cy="11043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From the chart, we can see the fluctuations of weekly user engaging over time.</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user growth for product</a:t>
            </a:r>
            <a:endParaRPr sz="2000" u="sng">
              <a:solidFill>
                <a:schemeClr val="accent2"/>
              </a:solidFill>
              <a:latin typeface="Calibri"/>
              <a:ea typeface="Calibri"/>
              <a:cs typeface="Calibri"/>
              <a:sym typeface="Calibri"/>
            </a:endParaRPr>
          </a:p>
        </p:txBody>
      </p:sp>
      <p:sp>
        <p:nvSpPr>
          <p:cNvPr id="360" name="Google Shape;360;p25"/>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select</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date_trunc('month', u.created_at) as month, count(*) as all_users,</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count(case when u.activated_at is not null then u.user_id else null end) as activated_users</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from</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users u</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where</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  u.created_at &gt;= '2013-01-01' and u.created_at &lt;= '2014-08-31'</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group by 1</a:t>
            </a:r>
            <a:endParaRPr sz="1000">
              <a:latin typeface="Calibri"/>
              <a:ea typeface="Calibri"/>
              <a:cs typeface="Calibri"/>
              <a:sym typeface="Calibri"/>
            </a:endParaRPr>
          </a:p>
          <a:p>
            <a:pPr marL="457200" lvl="0" indent="0" algn="l" rtl="0">
              <a:lnSpc>
                <a:spcPct val="100000"/>
              </a:lnSpc>
              <a:spcBef>
                <a:spcPts val="1200"/>
              </a:spcBef>
              <a:spcAft>
                <a:spcPts val="0"/>
              </a:spcAft>
              <a:buNone/>
            </a:pPr>
            <a:r>
              <a:rPr lang="en" sz="1000">
                <a:latin typeface="Calibri"/>
                <a:ea typeface="Calibri"/>
                <a:cs typeface="Calibri"/>
                <a:sym typeface="Calibri"/>
              </a:rPr>
              <a:t>order by 1</a:t>
            </a: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user growth for product</a:t>
            </a:r>
            <a:endParaRPr sz="2000" u="sng">
              <a:solidFill>
                <a:schemeClr val="accent2"/>
              </a:solidFill>
              <a:latin typeface="Calibri"/>
              <a:ea typeface="Calibri"/>
              <a:cs typeface="Calibri"/>
              <a:sym typeface="Calibri"/>
            </a:endParaRPr>
          </a:p>
        </p:txBody>
      </p:sp>
      <p:sp>
        <p:nvSpPr>
          <p:cNvPr id="366" name="Google Shape;366;p26"/>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Result and chart</a:t>
            </a:r>
            <a:r>
              <a:rPr lang="en" sz="1200" b="1">
                <a:latin typeface="Calibri"/>
                <a:ea typeface="Calibri"/>
                <a:cs typeface="Calibri"/>
                <a:sym typeface="Calibri"/>
              </a:rPr>
              <a:t>:</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367" name="Google Shape;367;p26"/>
          <p:cNvPicPr preferRelativeResize="0"/>
          <p:nvPr/>
        </p:nvPicPr>
        <p:blipFill>
          <a:blip r:embed="rId3">
            <a:alphaModFix/>
          </a:blip>
          <a:stretch>
            <a:fillRect/>
          </a:stretch>
        </p:blipFill>
        <p:spPr>
          <a:xfrm>
            <a:off x="1513274" y="1313161"/>
            <a:ext cx="2290175" cy="3039375"/>
          </a:xfrm>
          <a:prstGeom prst="rect">
            <a:avLst/>
          </a:prstGeom>
          <a:noFill/>
          <a:ln>
            <a:noFill/>
          </a:ln>
        </p:spPr>
      </p:pic>
      <p:pic>
        <p:nvPicPr>
          <p:cNvPr id="368" name="Google Shape;368;p26"/>
          <p:cNvPicPr preferRelativeResize="0"/>
          <p:nvPr/>
        </p:nvPicPr>
        <p:blipFill>
          <a:blip r:embed="rId4">
            <a:alphaModFix/>
          </a:blip>
          <a:stretch>
            <a:fillRect/>
          </a:stretch>
        </p:blipFill>
        <p:spPr>
          <a:xfrm>
            <a:off x="3963823" y="1313150"/>
            <a:ext cx="3162900" cy="1691950"/>
          </a:xfrm>
          <a:prstGeom prst="rect">
            <a:avLst/>
          </a:prstGeom>
          <a:noFill/>
          <a:ln>
            <a:noFill/>
          </a:ln>
        </p:spPr>
      </p:pic>
      <p:sp>
        <p:nvSpPr>
          <p:cNvPr id="369" name="Google Shape;369;p26"/>
          <p:cNvSpPr txBox="1"/>
          <p:nvPr/>
        </p:nvSpPr>
        <p:spPr>
          <a:xfrm>
            <a:off x="3999850" y="3174650"/>
            <a:ext cx="3162900" cy="9468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From the chart we can see the growth of total number of users along with activated users.</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retention of users-sign up cohort</a:t>
            </a:r>
            <a:endParaRPr sz="2000" u="sng">
              <a:solidFill>
                <a:schemeClr val="accent2"/>
              </a:solidFill>
              <a:latin typeface="Calibri"/>
              <a:ea typeface="Calibri"/>
              <a:cs typeface="Calibri"/>
              <a:sym typeface="Calibri"/>
            </a:endParaRPr>
          </a:p>
        </p:txBody>
      </p:sp>
      <p:sp>
        <p:nvSpPr>
          <p:cNvPr id="375" name="Google Shape;375;p27"/>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select</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date_trunc('week', z.occurred_at) as "week",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avg(z.age_at_event) as "Average age during 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&gt; 70 then z.user_id else null end) as "10+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70 and z.user_age &gt;= 63 then z.user_id else null end) as "9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63 and z.user_age &gt;= 56 then z.user_id else null end) as "8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56 and z.user_age &gt;= 49 then z.user_id else null end) as "7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49 and z.user_age &gt;= 42 then z.user_id else null end) as "6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42 and z.user_age &gt;= 35 then z.user_id else null end) as "5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35 and z.user_age &gt;= 28 then z.user_id else null end) as "4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8"/>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retention of users-sign up cohort</a:t>
            </a:r>
            <a:endParaRPr sz="2000" u="sng">
              <a:solidFill>
                <a:schemeClr val="accent2"/>
              </a:solidFill>
              <a:latin typeface="Calibri"/>
              <a:ea typeface="Calibri"/>
              <a:cs typeface="Calibri"/>
              <a:sym typeface="Calibri"/>
            </a:endParaRPr>
          </a:p>
        </p:txBody>
      </p:sp>
      <p:sp>
        <p:nvSpPr>
          <p:cNvPr id="381" name="Google Shape;381;p28"/>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latin typeface="Calibri"/>
                <a:ea typeface="Calibri"/>
                <a:cs typeface="Calibri"/>
                <a:sym typeface="Calibri"/>
              </a:rPr>
              <a:t>count(distinct case when z.user_age &lt; 28 and z.user_age &gt;= 21 then z.user_id else null end) as "3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21 and z.user_age &gt;= 14 then z.user_id else null end) as "2 weeks",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14 and z.user_age &gt;= 7 then z.user_id else null end) as "1 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z.user_age &lt; 7 then z.user_id else null end) as "less than a 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from(</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select e.occurred_at, u.user_id, date_trunc('week', u.activated_at) as activation_week,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extract('day' from e.occurred_at - u.activated_at) as age_at_event,</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extract('day' from '2014-08-31'::timestamp - u.activated_at) as user_age</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from users u </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join events e </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on e.user_id = u.user_id </a:t>
            </a:r>
            <a:endParaRPr sz="10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9"/>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retention of users-sign up cohort</a:t>
            </a:r>
            <a:endParaRPr sz="2000" u="sng">
              <a:solidFill>
                <a:schemeClr val="accent2"/>
              </a:solidFill>
              <a:latin typeface="Calibri"/>
              <a:ea typeface="Calibri"/>
              <a:cs typeface="Calibri"/>
              <a:sym typeface="Calibri"/>
            </a:endParaRPr>
          </a:p>
        </p:txBody>
      </p:sp>
      <p:sp>
        <p:nvSpPr>
          <p:cNvPr id="387" name="Google Shape;387;p29"/>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latin typeface="Calibri"/>
                <a:ea typeface="Calibri"/>
                <a:cs typeface="Calibri"/>
                <a:sym typeface="Calibri"/>
              </a:rPr>
              <a:t>and e.event_type = 'engagement'</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and e.event_name = 'login'</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and occurred_at &gt;= '2014-05-01'</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and occurred_at &lt; '2014-08-31'</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where u.activated_at is not null) z </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group by 1</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order by 1</a:t>
            </a:r>
            <a:endParaRPr sz="1000">
              <a:latin typeface="Calibri"/>
              <a:ea typeface="Calibri"/>
              <a:cs typeface="Calibri"/>
              <a:sym typeface="Calibri"/>
            </a:endParaRPr>
          </a:p>
          <a:p>
            <a:pPr marL="0" lvl="0" indent="0" algn="l" rtl="0">
              <a:lnSpc>
                <a:spcPct val="100000"/>
              </a:lnSpc>
              <a:spcBef>
                <a:spcPts val="1200"/>
              </a:spcBef>
              <a:spcAft>
                <a:spcPts val="0"/>
              </a:spcAft>
              <a:buNone/>
            </a:pP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0"/>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retention of users-sign up cohort</a:t>
            </a:r>
            <a:endParaRPr sz="2000" u="sng">
              <a:solidFill>
                <a:schemeClr val="accent2"/>
              </a:solidFill>
              <a:latin typeface="Calibri"/>
              <a:ea typeface="Calibri"/>
              <a:cs typeface="Calibri"/>
              <a:sym typeface="Calibri"/>
            </a:endParaRPr>
          </a:p>
        </p:txBody>
      </p:sp>
      <p:sp>
        <p:nvSpPr>
          <p:cNvPr id="393" name="Google Shape;393;p30"/>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Result and chart</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394" name="Google Shape;394;p30"/>
          <p:cNvPicPr preferRelativeResize="0"/>
          <p:nvPr/>
        </p:nvPicPr>
        <p:blipFill>
          <a:blip r:embed="rId3">
            <a:alphaModFix/>
          </a:blip>
          <a:stretch>
            <a:fillRect/>
          </a:stretch>
        </p:blipFill>
        <p:spPr>
          <a:xfrm>
            <a:off x="1303797" y="1335538"/>
            <a:ext cx="7030500" cy="24724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retention of users-sign up cohort</a:t>
            </a:r>
            <a:endParaRPr sz="2000" u="sng">
              <a:solidFill>
                <a:schemeClr val="accent2"/>
              </a:solidFill>
              <a:latin typeface="Calibri"/>
              <a:ea typeface="Calibri"/>
              <a:cs typeface="Calibri"/>
              <a:sym typeface="Calibri"/>
            </a:endParaRPr>
          </a:p>
        </p:txBody>
      </p:sp>
      <p:sp>
        <p:nvSpPr>
          <p:cNvPr id="400" name="Google Shape;400;p31"/>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Result and chart</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401" name="Google Shape;401;p31"/>
          <p:cNvPicPr preferRelativeResize="0"/>
          <p:nvPr/>
        </p:nvPicPr>
        <p:blipFill>
          <a:blip r:embed="rId3">
            <a:alphaModFix/>
          </a:blip>
          <a:stretch>
            <a:fillRect/>
          </a:stretch>
        </p:blipFill>
        <p:spPr>
          <a:xfrm>
            <a:off x="2045925" y="1442000"/>
            <a:ext cx="6035076" cy="2027150"/>
          </a:xfrm>
          <a:prstGeom prst="rect">
            <a:avLst/>
          </a:prstGeom>
          <a:noFill/>
          <a:ln>
            <a:noFill/>
          </a:ln>
        </p:spPr>
      </p:pic>
      <p:sp>
        <p:nvSpPr>
          <p:cNvPr id="402" name="Google Shape;402;p31"/>
          <p:cNvSpPr txBox="1"/>
          <p:nvPr/>
        </p:nvSpPr>
        <p:spPr>
          <a:xfrm>
            <a:off x="1950345" y="3469150"/>
            <a:ext cx="6058500" cy="706800"/>
          </a:xfrm>
          <a:prstGeom prst="rect">
            <a:avLst/>
          </a:prstGeom>
          <a:noFill/>
          <a:ln>
            <a:noFill/>
          </a:ln>
        </p:spPr>
        <p:txBody>
          <a:bodyPr spcFirstLastPara="1" wrap="square" lIns="91425" tIns="91425" rIns="91425" bIns="91425" anchor="t" anchorCtr="0">
            <a:noAutofit/>
          </a:bodyPr>
          <a:lstStyle/>
          <a:p>
            <a:pPr marL="171450" lvl="0" indent="-304800" algn="l" rtl="0">
              <a:lnSpc>
                <a:spcPct val="100000"/>
              </a:lnSpc>
              <a:spcBef>
                <a:spcPts val="3200"/>
              </a:spcBef>
              <a:spcAft>
                <a:spcPts val="0"/>
              </a:spcAft>
              <a:buClr>
                <a:srgbClr val="292929"/>
              </a:buClr>
              <a:buSzPts val="1200"/>
              <a:buFont typeface="Calibri"/>
              <a:buChar char="●"/>
            </a:pPr>
            <a:r>
              <a:rPr lang="en" sz="1200" dirty="0">
                <a:solidFill>
                  <a:srgbClr val="292929"/>
                </a:solidFill>
                <a:highlight>
                  <a:srgbClr val="FFFFFF"/>
                </a:highlight>
                <a:latin typeface="Calibri"/>
                <a:ea typeface="Calibri"/>
                <a:cs typeface="Calibri"/>
                <a:sym typeface="Calibri"/>
              </a:rPr>
              <a:t>Cohort analysis is a tool to measure user engagement over time. It helps to know whether user engagement is actually getting better over time or lack of activity of the old users is being hidden by the impressive growth numbers of new users.</a:t>
            </a:r>
            <a:endParaRPr dirty="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056750" y="353675"/>
            <a:ext cx="703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u="sng">
                <a:solidFill>
                  <a:schemeClr val="accent2"/>
                </a:solidFill>
                <a:latin typeface="Calibri"/>
                <a:ea typeface="Calibri"/>
                <a:cs typeface="Calibri"/>
                <a:sym typeface="Calibri"/>
              </a:rPr>
              <a:t>overview</a:t>
            </a:r>
            <a:endParaRPr sz="2500" u="sng">
              <a:solidFill>
                <a:schemeClr val="accent2"/>
              </a:solidFill>
              <a:latin typeface="Calibri"/>
              <a:ea typeface="Calibri"/>
              <a:cs typeface="Calibri"/>
              <a:sym typeface="Calibri"/>
            </a:endParaRPr>
          </a:p>
        </p:txBody>
      </p:sp>
      <p:sp>
        <p:nvSpPr>
          <p:cNvPr id="285" name="Google Shape;285;p14"/>
          <p:cNvSpPr txBox="1">
            <a:spLocks noGrp="1"/>
          </p:cNvSpPr>
          <p:nvPr>
            <p:ph type="body" idx="1"/>
          </p:nvPr>
        </p:nvSpPr>
        <p:spPr>
          <a:xfrm>
            <a:off x="1056750" y="990750"/>
            <a:ext cx="7030500" cy="3162000"/>
          </a:xfrm>
          <a:prstGeom prst="rect">
            <a:avLst/>
          </a:prstGeom>
        </p:spPr>
        <p:txBody>
          <a:bodyPr spcFirstLastPara="1" wrap="square" lIns="91425" tIns="91425" rIns="91425" bIns="91425" anchor="t" anchorCtr="0">
            <a:noAutofit/>
          </a:bodyPr>
          <a:lstStyle/>
          <a:p>
            <a:pPr marL="342900" lvl="0" indent="-304800" algn="l" rtl="0">
              <a:lnSpc>
                <a:spcPct val="115000"/>
              </a:lnSpc>
              <a:spcBef>
                <a:spcPts val="0"/>
              </a:spcBef>
              <a:spcAft>
                <a:spcPts val="0"/>
              </a:spcAft>
              <a:buClr>
                <a:srgbClr val="0000FF"/>
              </a:buClr>
              <a:buSzPts val="1200"/>
              <a:buFont typeface="Calibri"/>
              <a:buChar char="●"/>
            </a:pPr>
            <a:r>
              <a:rPr lang="en" sz="1200">
                <a:solidFill>
                  <a:srgbClr val="0000FF"/>
                </a:solidFill>
                <a:highlight>
                  <a:srgbClr val="FFFFFF"/>
                </a:highlight>
                <a:latin typeface="Calibri"/>
                <a:ea typeface="Calibri"/>
                <a:cs typeface="Calibri"/>
                <a:sym typeface="Calibri"/>
              </a:rPr>
              <a:t>Operation Analytics is the analysis done for the complete end to end operations of a company. With the help of this, the company then finds the areas on which it </a:t>
            </a:r>
            <a:r>
              <a:rPr lang="en" sz="1200" b="1">
                <a:solidFill>
                  <a:srgbClr val="0000FF"/>
                </a:solidFill>
                <a:highlight>
                  <a:srgbClr val="FFFFFF"/>
                </a:highlight>
                <a:latin typeface="Calibri"/>
                <a:ea typeface="Calibri"/>
                <a:cs typeface="Calibri"/>
                <a:sym typeface="Calibri"/>
              </a:rPr>
              <a:t>must improve</a:t>
            </a:r>
            <a:r>
              <a:rPr lang="en" sz="1200">
                <a:solidFill>
                  <a:srgbClr val="0000FF"/>
                </a:solidFill>
                <a:highlight>
                  <a:srgbClr val="FFFFFF"/>
                </a:highlight>
                <a:latin typeface="Calibri"/>
                <a:ea typeface="Calibri"/>
                <a:cs typeface="Calibri"/>
                <a:sym typeface="Calibri"/>
              </a:rPr>
              <a:t> upon.</a:t>
            </a:r>
            <a:endParaRPr sz="1200">
              <a:solidFill>
                <a:srgbClr val="0000FF"/>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None/>
            </a:pPr>
            <a:endParaRPr sz="1200">
              <a:solidFill>
                <a:srgbClr val="0000FF"/>
              </a:solidFill>
              <a:highlight>
                <a:srgbClr val="FFFFFF"/>
              </a:highlight>
              <a:latin typeface="Calibri"/>
              <a:ea typeface="Calibri"/>
              <a:cs typeface="Calibri"/>
              <a:sym typeface="Calibri"/>
            </a:endParaRPr>
          </a:p>
          <a:p>
            <a:pPr marL="342900" lvl="0" indent="-304800" algn="l" rtl="0">
              <a:lnSpc>
                <a:spcPct val="115000"/>
              </a:lnSpc>
              <a:spcBef>
                <a:spcPts val="1200"/>
              </a:spcBef>
              <a:spcAft>
                <a:spcPts val="0"/>
              </a:spcAft>
              <a:buClr>
                <a:srgbClr val="38761D"/>
              </a:buClr>
              <a:buSzPts val="1200"/>
              <a:buFont typeface="Calibri"/>
              <a:buChar char="●"/>
            </a:pPr>
            <a:r>
              <a:rPr lang="en" sz="1200">
                <a:solidFill>
                  <a:srgbClr val="38761D"/>
                </a:solidFill>
                <a:highlight>
                  <a:schemeClr val="lt1"/>
                </a:highlight>
                <a:latin typeface="Calibri"/>
                <a:ea typeface="Calibri"/>
                <a:cs typeface="Calibri"/>
                <a:sym typeface="Calibri"/>
              </a:rPr>
              <a:t>Operation analytics is a core part of any company. This kind of analysis is further used to </a:t>
            </a:r>
            <a:r>
              <a:rPr lang="en" sz="1200" b="1">
                <a:solidFill>
                  <a:srgbClr val="38761D"/>
                </a:solidFill>
                <a:highlight>
                  <a:schemeClr val="lt1"/>
                </a:highlight>
                <a:latin typeface="Calibri"/>
                <a:ea typeface="Calibri"/>
                <a:cs typeface="Calibri"/>
                <a:sym typeface="Calibri"/>
              </a:rPr>
              <a:t>predict</a:t>
            </a:r>
            <a:r>
              <a:rPr lang="en" sz="1200">
                <a:solidFill>
                  <a:srgbClr val="38761D"/>
                </a:solidFill>
                <a:highlight>
                  <a:schemeClr val="lt1"/>
                </a:highlight>
                <a:latin typeface="Calibri"/>
                <a:ea typeface="Calibri"/>
                <a:cs typeface="Calibri"/>
                <a:sym typeface="Calibri"/>
              </a:rPr>
              <a:t> the overall </a:t>
            </a:r>
            <a:r>
              <a:rPr lang="en" sz="1200" b="1">
                <a:solidFill>
                  <a:srgbClr val="38761D"/>
                </a:solidFill>
                <a:highlight>
                  <a:schemeClr val="lt1"/>
                </a:highlight>
                <a:latin typeface="Calibri"/>
                <a:ea typeface="Calibri"/>
                <a:cs typeface="Calibri"/>
                <a:sym typeface="Calibri"/>
              </a:rPr>
              <a:t>growth or decline</a:t>
            </a:r>
            <a:r>
              <a:rPr lang="en" sz="1200">
                <a:solidFill>
                  <a:srgbClr val="38761D"/>
                </a:solidFill>
                <a:highlight>
                  <a:schemeClr val="lt1"/>
                </a:highlight>
                <a:latin typeface="Calibri"/>
                <a:ea typeface="Calibri"/>
                <a:cs typeface="Calibri"/>
                <a:sym typeface="Calibri"/>
              </a:rPr>
              <a:t> of a company’s statistics. It helps to get better with </a:t>
            </a:r>
            <a:r>
              <a:rPr lang="en" sz="1200" b="1">
                <a:solidFill>
                  <a:srgbClr val="38761D"/>
                </a:solidFill>
                <a:highlight>
                  <a:schemeClr val="lt1"/>
                </a:highlight>
                <a:latin typeface="Calibri"/>
                <a:ea typeface="Calibri"/>
                <a:cs typeface="Calibri"/>
                <a:sym typeface="Calibri"/>
              </a:rPr>
              <a:t>automation</a:t>
            </a:r>
            <a:r>
              <a:rPr lang="en" sz="1200">
                <a:solidFill>
                  <a:srgbClr val="38761D"/>
                </a:solidFill>
                <a:highlight>
                  <a:schemeClr val="lt1"/>
                </a:highlight>
                <a:latin typeface="Calibri"/>
                <a:ea typeface="Calibri"/>
                <a:cs typeface="Calibri"/>
                <a:sym typeface="Calibri"/>
              </a:rPr>
              <a:t>, understanding between </a:t>
            </a:r>
            <a:r>
              <a:rPr lang="en" sz="1200" b="1">
                <a:solidFill>
                  <a:srgbClr val="38761D"/>
                </a:solidFill>
                <a:highlight>
                  <a:schemeClr val="lt1"/>
                </a:highlight>
                <a:latin typeface="Calibri"/>
                <a:ea typeface="Calibri"/>
                <a:cs typeface="Calibri"/>
                <a:sym typeface="Calibri"/>
              </a:rPr>
              <a:t>cross-functional teams</a:t>
            </a:r>
            <a:r>
              <a:rPr lang="en" sz="1200">
                <a:solidFill>
                  <a:srgbClr val="38761D"/>
                </a:solidFill>
                <a:highlight>
                  <a:schemeClr val="lt1"/>
                </a:highlight>
                <a:latin typeface="Calibri"/>
                <a:ea typeface="Calibri"/>
                <a:cs typeface="Calibri"/>
                <a:sym typeface="Calibri"/>
              </a:rPr>
              <a:t> and more effective </a:t>
            </a:r>
            <a:r>
              <a:rPr lang="en" sz="1200" b="1">
                <a:solidFill>
                  <a:srgbClr val="38761D"/>
                </a:solidFill>
                <a:highlight>
                  <a:schemeClr val="lt1"/>
                </a:highlight>
                <a:latin typeface="Calibri"/>
                <a:ea typeface="Calibri"/>
                <a:cs typeface="Calibri"/>
                <a:sym typeface="Calibri"/>
              </a:rPr>
              <a:t>workflows</a:t>
            </a:r>
            <a:r>
              <a:rPr lang="en" sz="1200">
                <a:solidFill>
                  <a:srgbClr val="38761D"/>
                </a:solidFill>
                <a:highlight>
                  <a:schemeClr val="lt1"/>
                </a:highlight>
                <a:latin typeface="Calibri"/>
                <a:ea typeface="Calibri"/>
                <a:cs typeface="Calibri"/>
                <a:sym typeface="Calibri"/>
              </a:rPr>
              <a:t>.</a:t>
            </a:r>
            <a:endParaRPr sz="1200">
              <a:solidFill>
                <a:srgbClr val="38761D"/>
              </a:solidFill>
              <a:highlight>
                <a:schemeClr val="lt1"/>
              </a:highlight>
              <a:latin typeface="Calibri"/>
              <a:ea typeface="Calibri"/>
              <a:cs typeface="Calibri"/>
              <a:sym typeface="Calibri"/>
            </a:endParaRPr>
          </a:p>
          <a:p>
            <a:pPr marL="0" lvl="0" indent="0" algn="l" rtl="0">
              <a:lnSpc>
                <a:spcPct val="115000"/>
              </a:lnSpc>
              <a:spcBef>
                <a:spcPts val="1200"/>
              </a:spcBef>
              <a:spcAft>
                <a:spcPts val="0"/>
              </a:spcAft>
              <a:buNone/>
            </a:pPr>
            <a:endParaRPr sz="1200">
              <a:solidFill>
                <a:srgbClr val="38761D"/>
              </a:solidFill>
              <a:highlight>
                <a:schemeClr val="lt1"/>
              </a:highlight>
              <a:latin typeface="Calibri"/>
              <a:ea typeface="Calibri"/>
              <a:cs typeface="Calibri"/>
              <a:sym typeface="Calibri"/>
            </a:endParaRPr>
          </a:p>
          <a:p>
            <a:pPr marL="342900" lvl="0" indent="-304800" algn="l" rtl="0">
              <a:lnSpc>
                <a:spcPct val="115000"/>
              </a:lnSpc>
              <a:spcBef>
                <a:spcPts val="1200"/>
              </a:spcBef>
              <a:spcAft>
                <a:spcPts val="0"/>
              </a:spcAft>
              <a:buClr>
                <a:srgbClr val="FF9900"/>
              </a:buClr>
              <a:buSzPts val="1200"/>
              <a:buFont typeface="Calibri"/>
              <a:buChar char="●"/>
            </a:pPr>
            <a:r>
              <a:rPr lang="en" sz="1200">
                <a:solidFill>
                  <a:srgbClr val="FF9900"/>
                </a:solidFill>
                <a:highlight>
                  <a:srgbClr val="FFFFFF"/>
                </a:highlight>
                <a:latin typeface="Calibri"/>
                <a:ea typeface="Calibri"/>
                <a:cs typeface="Calibri"/>
                <a:sym typeface="Calibri"/>
              </a:rPr>
              <a:t>Metric investigation is an important part of operation analytics. With the help of it we can understand and help out team to understand and</a:t>
            </a:r>
            <a:r>
              <a:rPr lang="en" sz="1200" b="1">
                <a:solidFill>
                  <a:srgbClr val="FF9900"/>
                </a:solidFill>
                <a:highlight>
                  <a:srgbClr val="FFFFFF"/>
                </a:highlight>
                <a:latin typeface="Calibri"/>
                <a:ea typeface="Calibri"/>
                <a:cs typeface="Calibri"/>
                <a:sym typeface="Calibri"/>
              </a:rPr>
              <a:t> pinpoint the reasons</a:t>
            </a:r>
            <a:r>
              <a:rPr lang="en" sz="1200">
                <a:solidFill>
                  <a:srgbClr val="FF9900"/>
                </a:solidFill>
                <a:highlight>
                  <a:srgbClr val="FFFFFF"/>
                </a:highlight>
                <a:latin typeface="Calibri"/>
                <a:ea typeface="Calibri"/>
                <a:cs typeface="Calibri"/>
                <a:sym typeface="Calibri"/>
              </a:rPr>
              <a:t> behind maybe a drop in </a:t>
            </a:r>
            <a:r>
              <a:rPr lang="en" sz="1200" b="1">
                <a:solidFill>
                  <a:srgbClr val="FF9900"/>
                </a:solidFill>
                <a:highlight>
                  <a:srgbClr val="FFFFFF"/>
                </a:highlight>
                <a:latin typeface="Calibri"/>
                <a:ea typeface="Calibri"/>
                <a:cs typeface="Calibri"/>
                <a:sym typeface="Calibri"/>
              </a:rPr>
              <a:t>user-engagement</a:t>
            </a:r>
            <a:r>
              <a:rPr lang="en" sz="1200">
                <a:solidFill>
                  <a:srgbClr val="FF9900"/>
                </a:solidFill>
                <a:highlight>
                  <a:srgbClr val="FFFFFF"/>
                </a:highlight>
                <a:latin typeface="Calibri"/>
                <a:ea typeface="Calibri"/>
                <a:cs typeface="Calibri"/>
                <a:sym typeface="Calibri"/>
              </a:rPr>
              <a:t>, drop in </a:t>
            </a:r>
            <a:r>
              <a:rPr lang="en" sz="1200" b="1">
                <a:solidFill>
                  <a:srgbClr val="FF9900"/>
                </a:solidFill>
                <a:highlight>
                  <a:srgbClr val="FFFFFF"/>
                </a:highlight>
                <a:latin typeface="Calibri"/>
                <a:ea typeface="Calibri"/>
                <a:cs typeface="Calibri"/>
                <a:sym typeface="Calibri"/>
              </a:rPr>
              <a:t>sales</a:t>
            </a:r>
            <a:r>
              <a:rPr lang="en" sz="1200">
                <a:solidFill>
                  <a:srgbClr val="FF9900"/>
                </a:solidFill>
                <a:highlight>
                  <a:srgbClr val="FFFFFF"/>
                </a:highlight>
                <a:latin typeface="Calibri"/>
                <a:ea typeface="Calibri"/>
                <a:cs typeface="Calibri"/>
                <a:sym typeface="Calibri"/>
              </a:rPr>
              <a:t> or </a:t>
            </a:r>
            <a:r>
              <a:rPr lang="en" sz="1200" b="1">
                <a:solidFill>
                  <a:srgbClr val="FF9900"/>
                </a:solidFill>
                <a:highlight>
                  <a:srgbClr val="FFFFFF"/>
                </a:highlight>
                <a:latin typeface="Calibri"/>
                <a:ea typeface="Calibri"/>
                <a:cs typeface="Calibri"/>
                <a:sym typeface="Calibri"/>
              </a:rPr>
              <a:t>product growth</a:t>
            </a:r>
            <a:r>
              <a:rPr lang="en" sz="1200">
                <a:solidFill>
                  <a:srgbClr val="FF9900"/>
                </a:solidFill>
                <a:highlight>
                  <a:srgbClr val="FFFFFF"/>
                </a:highlight>
                <a:latin typeface="Calibri"/>
                <a:ea typeface="Calibri"/>
                <a:cs typeface="Calibri"/>
                <a:sym typeface="Calibri"/>
              </a:rPr>
              <a:t>.</a:t>
            </a:r>
            <a:endParaRPr sz="1200" b="1">
              <a:solidFill>
                <a:srgbClr val="FF9900"/>
              </a:solidFill>
              <a:highlight>
                <a:schemeClr val="lt1"/>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engagement per device</a:t>
            </a:r>
            <a:endParaRPr sz="2000" u="sng">
              <a:solidFill>
                <a:schemeClr val="accent2"/>
              </a:solidFill>
              <a:latin typeface="Calibri"/>
              <a:ea typeface="Calibri"/>
              <a:cs typeface="Calibri"/>
              <a:sym typeface="Calibri"/>
            </a:endParaRPr>
          </a:p>
        </p:txBody>
      </p:sp>
      <p:sp>
        <p:nvSpPr>
          <p:cNvPr id="408" name="Google Shape;408;p32"/>
          <p:cNvSpPr txBox="1">
            <a:spLocks noGrp="1"/>
          </p:cNvSpPr>
          <p:nvPr>
            <p:ph type="body" idx="1"/>
          </p:nvPr>
        </p:nvSpPr>
        <p:spPr>
          <a:xfrm>
            <a:off x="1303800" y="986950"/>
            <a:ext cx="7030500" cy="37551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select date_trunc('week', e.occurred_at) as week,  count(distinct e.user_id) as weekly_users,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e.device in ('macbook pro', 'acer aspire notebook','acer aspire desktop', 'lenovo thinkpad', 'mac mini', 'dell inspiron desktop','dell inspiron notebook','windows surface','macbook air','asus chromebook','hp pavilion desktop') then e.user_id else null end) as computer,</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count(distinct case when e.device in ('iphone 5s','nokia lumia 635','amazon fire phone','iphone 4s', 'htc one','iphone 5',     'samsung galaxy s4') then e.user_id else null end) as phone,</a:t>
            </a:r>
            <a:endParaRPr sz="1000">
              <a:latin typeface="Calibri"/>
              <a:ea typeface="Calibri"/>
              <a:cs typeface="Calibri"/>
              <a:sym typeface="Calibri"/>
            </a:endParaRPr>
          </a:p>
          <a:p>
            <a:pPr marL="0" marR="0" lvl="0" indent="0" algn="l" rtl="0">
              <a:lnSpc>
                <a:spcPct val="100000"/>
              </a:lnSpc>
              <a:spcBef>
                <a:spcPts val="1200"/>
              </a:spcBef>
              <a:spcAft>
                <a:spcPts val="0"/>
              </a:spcAft>
              <a:buNone/>
            </a:pPr>
            <a:r>
              <a:rPr lang="en" sz="1000">
                <a:latin typeface="Calibri"/>
                <a:ea typeface="Calibri"/>
                <a:cs typeface="Calibri"/>
                <a:sym typeface="Calibri"/>
              </a:rPr>
              <a:t>       count(distinct case when e.device in ('kindle fire','samsung galaxy note','ipad mini','nexus 7',  'nexus 10','samsung galaxy tablet','nexus 5','ipad air') then e.user_id else null end) as tablet</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from events e</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where e.event_type = 'engagement' and e.event_name = 'login'</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group by 1</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order by 1</a:t>
            </a:r>
            <a:r>
              <a:rPr lang="en" sz="1200">
                <a:latin typeface="Calibri"/>
                <a:ea typeface="Calibri"/>
                <a:cs typeface="Calibri"/>
                <a:sym typeface="Calibri"/>
              </a:rPr>
              <a:t> </a:t>
            </a: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weekly engagement per device</a:t>
            </a:r>
            <a:endParaRPr sz="2000" u="sng">
              <a:solidFill>
                <a:schemeClr val="accent2"/>
              </a:solidFill>
              <a:latin typeface="Calibri"/>
              <a:ea typeface="Calibri"/>
              <a:cs typeface="Calibri"/>
              <a:sym typeface="Calibri"/>
            </a:endParaRPr>
          </a:p>
        </p:txBody>
      </p:sp>
      <p:sp>
        <p:nvSpPr>
          <p:cNvPr id="414" name="Google Shape;414;p33"/>
          <p:cNvSpPr txBox="1">
            <a:spLocks noGrp="1"/>
          </p:cNvSpPr>
          <p:nvPr>
            <p:ph type="body" idx="1"/>
          </p:nvPr>
        </p:nvSpPr>
        <p:spPr>
          <a:xfrm>
            <a:off x="1303800" y="986950"/>
            <a:ext cx="7030500" cy="37551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Result and chart:</a:t>
            </a: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415" name="Google Shape;415;p33"/>
          <p:cNvPicPr preferRelativeResize="0"/>
          <p:nvPr/>
        </p:nvPicPr>
        <p:blipFill>
          <a:blip r:embed="rId3">
            <a:alphaModFix/>
          </a:blip>
          <a:stretch>
            <a:fillRect/>
          </a:stretch>
        </p:blipFill>
        <p:spPr>
          <a:xfrm>
            <a:off x="1412600" y="1281325"/>
            <a:ext cx="2302849" cy="1989650"/>
          </a:xfrm>
          <a:prstGeom prst="rect">
            <a:avLst/>
          </a:prstGeom>
          <a:noFill/>
          <a:ln>
            <a:noFill/>
          </a:ln>
        </p:spPr>
      </p:pic>
      <p:pic>
        <p:nvPicPr>
          <p:cNvPr id="416" name="Google Shape;416;p33"/>
          <p:cNvPicPr preferRelativeResize="0"/>
          <p:nvPr/>
        </p:nvPicPr>
        <p:blipFill>
          <a:blip r:embed="rId4">
            <a:alphaModFix/>
          </a:blip>
          <a:stretch>
            <a:fillRect/>
          </a:stretch>
        </p:blipFill>
        <p:spPr>
          <a:xfrm>
            <a:off x="1412600" y="3270975"/>
            <a:ext cx="4324350" cy="1471071"/>
          </a:xfrm>
          <a:prstGeom prst="rect">
            <a:avLst/>
          </a:prstGeom>
          <a:noFill/>
          <a:ln>
            <a:noFill/>
          </a:ln>
        </p:spPr>
      </p:pic>
      <p:sp>
        <p:nvSpPr>
          <p:cNvPr id="417" name="Google Shape;417;p33"/>
          <p:cNvSpPr txBox="1"/>
          <p:nvPr/>
        </p:nvSpPr>
        <p:spPr>
          <a:xfrm>
            <a:off x="4231250" y="1281325"/>
            <a:ext cx="3239700" cy="13569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From the chart we can see the total number of users and from which platform/type of devices they use mostly.</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email engagement matrices</a:t>
            </a:r>
            <a:endParaRPr sz="2000" u="sng">
              <a:solidFill>
                <a:schemeClr val="accent2"/>
              </a:solidFill>
              <a:latin typeface="Calibri"/>
              <a:ea typeface="Calibri"/>
              <a:cs typeface="Calibri"/>
              <a:sym typeface="Calibri"/>
            </a:endParaRPr>
          </a:p>
        </p:txBody>
      </p:sp>
      <p:sp>
        <p:nvSpPr>
          <p:cNvPr id="423" name="Google Shape;423;p34"/>
          <p:cNvSpPr txBox="1">
            <a:spLocks noGrp="1"/>
          </p:cNvSpPr>
          <p:nvPr>
            <p:ph type="body" idx="1"/>
          </p:nvPr>
        </p:nvSpPr>
        <p:spPr>
          <a:xfrm>
            <a:off x="1303800" y="986950"/>
            <a:ext cx="7030500" cy="37551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Query:</a:t>
            </a: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select date_trunc('week',e.occurred_at) as week,</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count(case when e.action = 'sent_weekly_digest' then e.user_id else null end) as weekly_emails,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count(case when e.action = 'sent_reengagement_email' then e.user_id else null end) as reengagement_emails,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count(case when e.action = 'email_open' then e.user_id else null end) as email_opens,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count(case when e.action = 'email_clickthrough' then e.user_id else null end) as email_clickthroughs</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from email_events e</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group by 1</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order by 1</a:t>
            </a:r>
            <a:endParaRPr sz="10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5"/>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Calculate the email engagement matrices</a:t>
            </a:r>
            <a:endParaRPr sz="2000" u="sng">
              <a:solidFill>
                <a:schemeClr val="accent2"/>
              </a:solidFill>
              <a:latin typeface="Calibri"/>
              <a:ea typeface="Calibri"/>
              <a:cs typeface="Calibri"/>
              <a:sym typeface="Calibri"/>
            </a:endParaRPr>
          </a:p>
        </p:txBody>
      </p:sp>
      <p:sp>
        <p:nvSpPr>
          <p:cNvPr id="429" name="Google Shape;429;p35"/>
          <p:cNvSpPr txBox="1">
            <a:spLocks noGrp="1"/>
          </p:cNvSpPr>
          <p:nvPr>
            <p:ph type="body" idx="1"/>
          </p:nvPr>
        </p:nvSpPr>
        <p:spPr>
          <a:xfrm>
            <a:off x="1303800" y="986950"/>
            <a:ext cx="7120500" cy="3755100"/>
          </a:xfrm>
          <a:prstGeom prst="rect">
            <a:avLst/>
          </a:prstGeom>
        </p:spPr>
        <p:txBody>
          <a:bodyPr spcFirstLastPara="1" wrap="square" lIns="91425" tIns="91425" rIns="91425" bIns="91425" anchor="t" anchorCtr="0">
            <a:noAutofit/>
          </a:bodyPr>
          <a:lstStyle/>
          <a:p>
            <a:pPr marL="114300" lvl="0" indent="-304800" algn="l" rtl="0">
              <a:lnSpc>
                <a:spcPct val="100000"/>
              </a:lnSpc>
              <a:spcBef>
                <a:spcPts val="0"/>
              </a:spcBef>
              <a:spcAft>
                <a:spcPts val="0"/>
              </a:spcAft>
              <a:buSzPts val="1200"/>
              <a:buFont typeface="Calibri"/>
              <a:buChar char="●"/>
            </a:pPr>
            <a:r>
              <a:rPr lang="en" sz="1200" b="1" u="sng">
                <a:latin typeface="Calibri"/>
                <a:ea typeface="Calibri"/>
                <a:cs typeface="Calibri"/>
                <a:sym typeface="Calibri"/>
              </a:rPr>
              <a:t>Result and chart: </a:t>
            </a: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pic>
        <p:nvPicPr>
          <p:cNvPr id="430" name="Google Shape;430;p35"/>
          <p:cNvPicPr preferRelativeResize="0"/>
          <p:nvPr/>
        </p:nvPicPr>
        <p:blipFill>
          <a:blip r:embed="rId3">
            <a:alphaModFix/>
          </a:blip>
          <a:stretch>
            <a:fillRect/>
          </a:stretch>
        </p:blipFill>
        <p:spPr>
          <a:xfrm>
            <a:off x="1501600" y="1334125"/>
            <a:ext cx="2603450" cy="2147500"/>
          </a:xfrm>
          <a:prstGeom prst="rect">
            <a:avLst/>
          </a:prstGeom>
          <a:noFill/>
          <a:ln>
            <a:noFill/>
          </a:ln>
        </p:spPr>
      </p:pic>
      <p:pic>
        <p:nvPicPr>
          <p:cNvPr id="431" name="Google Shape;431;p35"/>
          <p:cNvPicPr preferRelativeResize="0"/>
          <p:nvPr/>
        </p:nvPicPr>
        <p:blipFill>
          <a:blip r:embed="rId4">
            <a:alphaModFix/>
          </a:blip>
          <a:stretch>
            <a:fillRect/>
          </a:stretch>
        </p:blipFill>
        <p:spPr>
          <a:xfrm>
            <a:off x="4147125" y="1334125"/>
            <a:ext cx="4277299" cy="1476425"/>
          </a:xfrm>
          <a:prstGeom prst="rect">
            <a:avLst/>
          </a:prstGeom>
          <a:noFill/>
          <a:ln>
            <a:noFill/>
          </a:ln>
        </p:spPr>
      </p:pic>
      <p:sp>
        <p:nvSpPr>
          <p:cNvPr id="432" name="Google Shape;432;p35"/>
          <p:cNvSpPr txBox="1"/>
          <p:nvPr/>
        </p:nvSpPr>
        <p:spPr>
          <a:xfrm>
            <a:off x="1496475" y="3616425"/>
            <a:ext cx="6837900" cy="11256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With the help of this chart we can see the weekly emails with the help of line graph and with the help of bar charts we can see the number of emails which are opened, the link is visited in it and re-engagement emails.</a:t>
            </a:r>
            <a:endParaRPr sz="1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Conclusion</a:t>
            </a:r>
            <a:endParaRPr sz="2000" u="sng">
              <a:solidFill>
                <a:schemeClr val="accent2"/>
              </a:solidFill>
              <a:latin typeface="Calibri"/>
              <a:ea typeface="Calibri"/>
              <a:cs typeface="Calibri"/>
              <a:sym typeface="Calibri"/>
            </a:endParaRPr>
          </a:p>
        </p:txBody>
      </p:sp>
      <p:sp>
        <p:nvSpPr>
          <p:cNvPr id="438" name="Google Shape;438;p36"/>
          <p:cNvSpPr txBox="1">
            <a:spLocks noGrp="1"/>
          </p:cNvSpPr>
          <p:nvPr>
            <p:ph type="body" idx="1"/>
          </p:nvPr>
        </p:nvSpPr>
        <p:spPr>
          <a:xfrm>
            <a:off x="1303800" y="986950"/>
            <a:ext cx="7030500" cy="375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Calibri"/>
                <a:ea typeface="Calibri"/>
                <a:cs typeface="Calibri"/>
                <a:sym typeface="Calibri"/>
              </a:rPr>
              <a:t>In summary, </a:t>
            </a:r>
            <a:r>
              <a:rPr lang="en" sz="1200" b="1">
                <a:latin typeface="Calibri"/>
                <a:ea typeface="Calibri"/>
                <a:cs typeface="Calibri"/>
                <a:sym typeface="Calibri"/>
              </a:rPr>
              <a:t>operation analytics</a:t>
            </a:r>
            <a:r>
              <a:rPr lang="en" sz="1200">
                <a:latin typeface="Calibri"/>
                <a:ea typeface="Calibri"/>
                <a:cs typeface="Calibri"/>
                <a:sym typeface="Calibri"/>
              </a:rPr>
              <a:t> is one of the most powerful tool to </a:t>
            </a:r>
            <a:r>
              <a:rPr lang="en" sz="1200" b="1">
                <a:latin typeface="Calibri"/>
                <a:ea typeface="Calibri"/>
                <a:cs typeface="Calibri"/>
                <a:sym typeface="Calibri"/>
              </a:rPr>
              <a:t>investigate matices spikes</a:t>
            </a:r>
            <a:r>
              <a:rPr lang="en" sz="1200">
                <a:latin typeface="Calibri"/>
                <a:ea typeface="Calibri"/>
                <a:cs typeface="Calibri"/>
                <a:sym typeface="Calibri"/>
              </a:rPr>
              <a:t> in an organizational data and pinpoint the reasons of either </a:t>
            </a:r>
            <a:r>
              <a:rPr lang="en" sz="1200" b="1">
                <a:latin typeface="Calibri"/>
                <a:ea typeface="Calibri"/>
                <a:cs typeface="Calibri"/>
                <a:sym typeface="Calibri"/>
              </a:rPr>
              <a:t>success</a:t>
            </a:r>
            <a:r>
              <a:rPr lang="en" sz="1200">
                <a:latin typeface="Calibri"/>
                <a:ea typeface="Calibri"/>
                <a:cs typeface="Calibri"/>
                <a:sym typeface="Calibri"/>
              </a:rPr>
              <a:t> or </a:t>
            </a:r>
            <a:r>
              <a:rPr lang="en" sz="1200" b="1">
                <a:latin typeface="Calibri"/>
                <a:ea typeface="Calibri"/>
                <a:cs typeface="Calibri"/>
                <a:sym typeface="Calibri"/>
              </a:rPr>
              <a:t>downfall</a:t>
            </a:r>
            <a:r>
              <a:rPr lang="en" sz="1200">
                <a:latin typeface="Calibri"/>
                <a:ea typeface="Calibri"/>
                <a:cs typeface="Calibri"/>
                <a:sym typeface="Calibri"/>
              </a:rPr>
              <a:t> of that organization. These insights later helps team members to provide </a:t>
            </a:r>
            <a:r>
              <a:rPr lang="en" sz="1200" b="1">
                <a:latin typeface="Calibri"/>
                <a:ea typeface="Calibri"/>
                <a:cs typeface="Calibri"/>
                <a:sym typeface="Calibri"/>
              </a:rPr>
              <a:t>recommendation</a:t>
            </a:r>
            <a:r>
              <a:rPr lang="en" sz="1200">
                <a:latin typeface="Calibri"/>
                <a:ea typeface="Calibri"/>
                <a:cs typeface="Calibri"/>
                <a:sym typeface="Calibri"/>
              </a:rPr>
              <a:t> which could help resolving any issue the organization has been facing.</a:t>
            </a:r>
            <a:endParaRPr sz="1200">
              <a:latin typeface="Calibri"/>
              <a:ea typeface="Calibri"/>
              <a:cs typeface="Calibri"/>
              <a:sym typeface="Calibri"/>
            </a:endParaRPr>
          </a:p>
          <a:p>
            <a:pPr marL="342900" lvl="0" indent="-304800" algn="l" rtl="0">
              <a:lnSpc>
                <a:spcPct val="100000"/>
              </a:lnSpc>
              <a:spcBef>
                <a:spcPts val="1200"/>
              </a:spcBef>
              <a:spcAft>
                <a:spcPts val="0"/>
              </a:spcAft>
              <a:buClr>
                <a:srgbClr val="38761D"/>
              </a:buClr>
              <a:buSzPts val="1200"/>
              <a:buFont typeface="Calibri"/>
              <a:buChar char="●"/>
            </a:pPr>
            <a:r>
              <a:rPr lang="en" sz="1200">
                <a:solidFill>
                  <a:srgbClr val="38761D"/>
                </a:solidFill>
                <a:latin typeface="Calibri"/>
                <a:ea typeface="Calibri"/>
                <a:cs typeface="Calibri"/>
                <a:sym typeface="Calibri"/>
              </a:rPr>
              <a:t>From case study 1 we can see that, </a:t>
            </a:r>
            <a:r>
              <a:rPr lang="en" sz="1200" b="1">
                <a:solidFill>
                  <a:srgbClr val="38761D"/>
                </a:solidFill>
                <a:latin typeface="Calibri"/>
                <a:ea typeface="Calibri"/>
                <a:cs typeface="Calibri"/>
                <a:sym typeface="Calibri"/>
              </a:rPr>
              <a:t>rolling throughput average</a:t>
            </a:r>
            <a:r>
              <a:rPr lang="en" sz="1200">
                <a:solidFill>
                  <a:srgbClr val="38761D"/>
                </a:solidFill>
                <a:latin typeface="Calibri"/>
                <a:ea typeface="Calibri"/>
                <a:cs typeface="Calibri"/>
                <a:sym typeface="Calibri"/>
              </a:rPr>
              <a:t> is better because it can provide us that key </a:t>
            </a:r>
            <a:r>
              <a:rPr lang="en" sz="1200" b="1">
                <a:solidFill>
                  <a:srgbClr val="38761D"/>
                </a:solidFill>
                <a:latin typeface="Calibri"/>
                <a:ea typeface="Calibri"/>
                <a:cs typeface="Calibri"/>
                <a:sym typeface="Calibri"/>
              </a:rPr>
              <a:t>occasional fluctuations</a:t>
            </a:r>
            <a:r>
              <a:rPr lang="en" sz="1200">
                <a:solidFill>
                  <a:srgbClr val="38761D"/>
                </a:solidFill>
                <a:latin typeface="Calibri"/>
                <a:ea typeface="Calibri"/>
                <a:cs typeface="Calibri"/>
                <a:sym typeface="Calibri"/>
              </a:rPr>
              <a:t> which helps analysts and team member understand more about the data.</a:t>
            </a:r>
            <a:endParaRPr sz="1200">
              <a:solidFill>
                <a:srgbClr val="38761D"/>
              </a:solidFill>
              <a:latin typeface="Calibri"/>
              <a:ea typeface="Calibri"/>
              <a:cs typeface="Calibri"/>
              <a:sym typeface="Calibri"/>
            </a:endParaRPr>
          </a:p>
          <a:p>
            <a:pPr marL="0" lvl="0" indent="0" algn="l" rtl="0">
              <a:lnSpc>
                <a:spcPct val="100000"/>
              </a:lnSpc>
              <a:spcBef>
                <a:spcPts val="1200"/>
              </a:spcBef>
              <a:spcAft>
                <a:spcPts val="0"/>
              </a:spcAft>
              <a:buNone/>
            </a:pPr>
            <a:endParaRPr sz="1200">
              <a:solidFill>
                <a:srgbClr val="0B5394"/>
              </a:solidFill>
              <a:latin typeface="Calibri"/>
              <a:ea typeface="Calibri"/>
              <a:cs typeface="Calibri"/>
              <a:sym typeface="Calibri"/>
            </a:endParaRPr>
          </a:p>
          <a:p>
            <a:pPr marL="342900" lvl="0" indent="-304800" algn="l" rtl="0">
              <a:lnSpc>
                <a:spcPct val="100000"/>
              </a:lnSpc>
              <a:spcBef>
                <a:spcPts val="1200"/>
              </a:spcBef>
              <a:spcAft>
                <a:spcPts val="0"/>
              </a:spcAft>
              <a:buClr>
                <a:srgbClr val="0B5394"/>
              </a:buClr>
              <a:buSzPts val="1200"/>
              <a:buFont typeface="Calibri"/>
              <a:buChar char="●"/>
            </a:pPr>
            <a:r>
              <a:rPr lang="en" sz="1200">
                <a:solidFill>
                  <a:srgbClr val="0B5394"/>
                </a:solidFill>
                <a:latin typeface="Calibri"/>
                <a:ea typeface="Calibri"/>
                <a:cs typeface="Calibri"/>
                <a:sym typeface="Calibri"/>
              </a:rPr>
              <a:t>From case study 2 we can see how users are </a:t>
            </a:r>
            <a:r>
              <a:rPr lang="en" sz="1200" b="1">
                <a:solidFill>
                  <a:srgbClr val="0B5394"/>
                </a:solidFill>
                <a:latin typeface="Calibri"/>
                <a:ea typeface="Calibri"/>
                <a:cs typeface="Calibri"/>
                <a:sym typeface="Calibri"/>
              </a:rPr>
              <a:t>engaging</a:t>
            </a:r>
            <a:r>
              <a:rPr lang="en" sz="1200">
                <a:solidFill>
                  <a:srgbClr val="0B5394"/>
                </a:solidFill>
                <a:latin typeface="Calibri"/>
                <a:ea typeface="Calibri"/>
                <a:cs typeface="Calibri"/>
                <a:sym typeface="Calibri"/>
              </a:rPr>
              <a:t> with the organization and helping in </a:t>
            </a:r>
            <a:r>
              <a:rPr lang="en" sz="1200" b="1">
                <a:solidFill>
                  <a:srgbClr val="0B5394"/>
                </a:solidFill>
                <a:latin typeface="Calibri"/>
                <a:ea typeface="Calibri"/>
                <a:cs typeface="Calibri"/>
                <a:sym typeface="Calibri"/>
              </a:rPr>
              <a:t>product growth</a:t>
            </a:r>
            <a:r>
              <a:rPr lang="en" sz="1200">
                <a:solidFill>
                  <a:srgbClr val="0B5394"/>
                </a:solidFill>
                <a:latin typeface="Calibri"/>
                <a:ea typeface="Calibri"/>
                <a:cs typeface="Calibri"/>
                <a:sym typeface="Calibri"/>
              </a:rPr>
              <a:t>. We also get to know, how much an organization is able to </a:t>
            </a:r>
            <a:r>
              <a:rPr lang="en" sz="1200" b="1">
                <a:solidFill>
                  <a:srgbClr val="0B5394"/>
                </a:solidFill>
                <a:latin typeface="Calibri"/>
                <a:ea typeface="Calibri"/>
                <a:cs typeface="Calibri"/>
                <a:sym typeface="Calibri"/>
              </a:rPr>
              <a:t>retain</a:t>
            </a:r>
            <a:r>
              <a:rPr lang="en" sz="1200">
                <a:solidFill>
                  <a:srgbClr val="0B5394"/>
                </a:solidFill>
                <a:latin typeface="Calibri"/>
                <a:ea typeface="Calibri"/>
                <a:cs typeface="Calibri"/>
                <a:sym typeface="Calibri"/>
              </a:rPr>
              <a:t> its old users with the help of user </a:t>
            </a:r>
            <a:r>
              <a:rPr lang="en" sz="1200" b="1">
                <a:solidFill>
                  <a:srgbClr val="0B5394"/>
                </a:solidFill>
                <a:latin typeface="Calibri"/>
                <a:ea typeface="Calibri"/>
                <a:cs typeface="Calibri"/>
                <a:sym typeface="Calibri"/>
              </a:rPr>
              <a:t>retention cohort</a:t>
            </a:r>
            <a:r>
              <a:rPr lang="en" sz="1200">
                <a:solidFill>
                  <a:srgbClr val="0B5394"/>
                </a:solidFill>
                <a:latin typeface="Calibri"/>
                <a:ea typeface="Calibri"/>
                <a:cs typeface="Calibri"/>
                <a:sym typeface="Calibri"/>
              </a:rPr>
              <a:t>. We can also get to know from which type of device users are mostly accessing the product and also how users are engaging with the email services.</a:t>
            </a:r>
            <a:endParaRPr sz="1200">
              <a:solidFill>
                <a:srgbClr val="0B5394"/>
              </a:solidFill>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These key points will help to generate a clear image of where the organization is</a:t>
            </a:r>
            <a:r>
              <a:rPr lang="en" sz="1200" b="1">
                <a:latin typeface="Calibri"/>
                <a:ea typeface="Calibri"/>
                <a:cs typeface="Calibri"/>
                <a:sym typeface="Calibri"/>
              </a:rPr>
              <a:t> lacking</a:t>
            </a:r>
            <a:r>
              <a:rPr lang="en" sz="1200">
                <a:latin typeface="Calibri"/>
                <a:ea typeface="Calibri"/>
                <a:cs typeface="Calibri"/>
                <a:sym typeface="Calibri"/>
              </a:rPr>
              <a:t> and take steps according to it.</a:t>
            </a:r>
            <a:endParaRPr sz="1200">
              <a:latin typeface="Calibri"/>
              <a:ea typeface="Calibri"/>
              <a:cs typeface="Calibri"/>
              <a:sym typeface="Calibri"/>
            </a:endParaRPr>
          </a:p>
          <a:p>
            <a:pPr marL="0" lvl="0" indent="0" algn="l" rtl="0">
              <a:lnSpc>
                <a:spcPct val="100000"/>
              </a:lnSpc>
              <a:spcBef>
                <a:spcPts val="1200"/>
              </a:spcBef>
              <a:spcAft>
                <a:spcPts val="0"/>
              </a:spcAft>
              <a:buNone/>
            </a:pPr>
            <a:endParaRPr sz="1200" b="1" u="sng">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endParaRPr sz="1200" b="1">
              <a:latin typeface="Calibri"/>
              <a:ea typeface="Calibri"/>
              <a:cs typeface="Calibri"/>
              <a:sym typeface="Calibri"/>
            </a:endParaRPr>
          </a:p>
          <a:p>
            <a:pPr marL="457200" lvl="0" indent="0" algn="l" rtl="0">
              <a:lnSpc>
                <a:spcPct val="100000"/>
              </a:lnSpc>
              <a:spcBef>
                <a:spcPts val="1200"/>
              </a:spcBef>
              <a:spcAft>
                <a:spcPts val="0"/>
              </a:spcAft>
              <a:buNone/>
            </a:pPr>
            <a:endParaRPr sz="1000">
              <a:latin typeface="Calibri"/>
              <a:ea typeface="Calibri"/>
              <a:cs typeface="Calibri"/>
              <a:sym typeface="Calibri"/>
            </a:endParaRPr>
          </a:p>
          <a:p>
            <a:pPr marL="457200" lvl="0" indent="0" algn="l" rtl="0">
              <a:lnSpc>
                <a:spcPct val="115000"/>
              </a:lnSpc>
              <a:spcBef>
                <a:spcPts val="1200"/>
              </a:spcBef>
              <a:spcAft>
                <a:spcPts val="1200"/>
              </a:spcAft>
              <a:buNone/>
            </a:pP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7"/>
          <p:cNvSpPr txBox="1">
            <a:spLocks noGrp="1"/>
          </p:cNvSpPr>
          <p:nvPr>
            <p:ph type="title"/>
          </p:nvPr>
        </p:nvSpPr>
        <p:spPr>
          <a:xfrm>
            <a:off x="1056750" y="225660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2"/>
                </a:solidFill>
                <a:latin typeface="Merriweather"/>
                <a:ea typeface="Merriweather"/>
                <a:cs typeface="Merriweather"/>
                <a:sym typeface="Merriweather"/>
              </a:rPr>
              <a:t>THANK YOU</a:t>
            </a:r>
            <a:endParaRPr sz="3000">
              <a:solidFill>
                <a:schemeClr val="accent2"/>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056750" y="353675"/>
            <a:ext cx="7030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u="sng">
                <a:solidFill>
                  <a:schemeClr val="accent2"/>
                </a:solidFill>
                <a:latin typeface="Calibri"/>
                <a:ea typeface="Calibri"/>
                <a:cs typeface="Calibri"/>
                <a:sym typeface="Calibri"/>
              </a:rPr>
              <a:t>Approach</a:t>
            </a:r>
            <a:endParaRPr sz="2500" u="sng">
              <a:solidFill>
                <a:schemeClr val="accent2"/>
              </a:solidFill>
              <a:latin typeface="Calibri"/>
              <a:ea typeface="Calibri"/>
              <a:cs typeface="Calibri"/>
              <a:sym typeface="Calibri"/>
            </a:endParaRPr>
          </a:p>
        </p:txBody>
      </p:sp>
      <p:sp>
        <p:nvSpPr>
          <p:cNvPr id="291" name="Google Shape;291;p15"/>
          <p:cNvSpPr txBox="1">
            <a:spLocks noGrp="1"/>
          </p:cNvSpPr>
          <p:nvPr>
            <p:ph type="body" idx="1"/>
          </p:nvPr>
        </p:nvSpPr>
        <p:spPr>
          <a:xfrm>
            <a:off x="1056750" y="990750"/>
            <a:ext cx="7030500" cy="3561900"/>
          </a:xfrm>
          <a:prstGeom prst="rect">
            <a:avLst/>
          </a:prstGeom>
        </p:spPr>
        <p:txBody>
          <a:bodyPr spcFirstLastPara="1" wrap="square" lIns="91425" tIns="91425" rIns="91425" bIns="91425" anchor="t" anchorCtr="0">
            <a:noAutofit/>
          </a:bodyPr>
          <a:lstStyle/>
          <a:p>
            <a:pPr marL="342900" lvl="0" indent="-304800" algn="l" rtl="0">
              <a:spcBef>
                <a:spcPts val="0"/>
              </a:spcBef>
              <a:spcAft>
                <a:spcPts val="0"/>
              </a:spcAft>
              <a:buSzPts val="1200"/>
              <a:buFont typeface="Calibri"/>
              <a:buChar char="●"/>
            </a:pPr>
            <a:r>
              <a:rPr lang="en" sz="1200">
                <a:highlight>
                  <a:schemeClr val="lt1"/>
                </a:highlight>
                <a:latin typeface="Calibri"/>
                <a:ea typeface="Calibri"/>
                <a:cs typeface="Calibri"/>
                <a:sym typeface="Calibri"/>
              </a:rPr>
              <a:t>The required data is already provided in the form of csv. Using the csv files, tables are created for respective databases.</a:t>
            </a:r>
            <a:endParaRPr sz="1200">
              <a:highlight>
                <a:schemeClr val="lt1"/>
              </a:highlight>
              <a:latin typeface="Calibri"/>
              <a:ea typeface="Calibri"/>
              <a:cs typeface="Calibri"/>
              <a:sym typeface="Calibri"/>
            </a:endParaRPr>
          </a:p>
          <a:p>
            <a:pPr marL="0" lvl="0" indent="0" algn="l" rtl="0">
              <a:spcBef>
                <a:spcPts val="1200"/>
              </a:spcBef>
              <a:spcAft>
                <a:spcPts val="0"/>
              </a:spcAft>
              <a:buNone/>
            </a:pPr>
            <a:endParaRPr sz="1200">
              <a:highlight>
                <a:schemeClr val="lt1"/>
              </a:highlight>
              <a:latin typeface="Calibri"/>
              <a:ea typeface="Calibri"/>
              <a:cs typeface="Calibri"/>
              <a:sym typeface="Calibri"/>
            </a:endParaRPr>
          </a:p>
          <a:p>
            <a:pPr marL="342900" lvl="0" indent="-304800" algn="l" rtl="0">
              <a:spcBef>
                <a:spcPts val="1200"/>
              </a:spcBef>
              <a:spcAft>
                <a:spcPts val="0"/>
              </a:spcAft>
              <a:buSzPts val="1200"/>
              <a:buFont typeface="Calibri"/>
              <a:buChar char="●"/>
            </a:pPr>
            <a:r>
              <a:rPr lang="en" sz="1200">
                <a:highlight>
                  <a:schemeClr val="lt1"/>
                </a:highlight>
                <a:latin typeface="Calibri"/>
                <a:ea typeface="Calibri"/>
                <a:cs typeface="Calibri"/>
                <a:sym typeface="Calibri"/>
              </a:rPr>
              <a:t>When the tables are finally created, queries are written and executed to acquire the most relevant table for solving the problem. The resultant table is then exported for further processing.</a:t>
            </a:r>
            <a:endParaRPr sz="1200">
              <a:highlight>
                <a:schemeClr val="lt1"/>
              </a:highlight>
              <a:latin typeface="Calibri"/>
              <a:ea typeface="Calibri"/>
              <a:cs typeface="Calibri"/>
              <a:sym typeface="Calibri"/>
            </a:endParaRPr>
          </a:p>
          <a:p>
            <a:pPr marL="0" lvl="0" indent="0" algn="l" rtl="0">
              <a:spcBef>
                <a:spcPts val="1200"/>
              </a:spcBef>
              <a:spcAft>
                <a:spcPts val="0"/>
              </a:spcAft>
              <a:buNone/>
            </a:pPr>
            <a:endParaRPr sz="1200">
              <a:highlight>
                <a:schemeClr val="lt1"/>
              </a:highlight>
              <a:latin typeface="Calibri"/>
              <a:ea typeface="Calibri"/>
              <a:cs typeface="Calibri"/>
              <a:sym typeface="Calibri"/>
            </a:endParaRPr>
          </a:p>
          <a:p>
            <a:pPr marL="342900" lvl="0" indent="-304800" algn="l" rtl="0">
              <a:spcBef>
                <a:spcPts val="1200"/>
              </a:spcBef>
              <a:spcAft>
                <a:spcPts val="0"/>
              </a:spcAft>
              <a:buSzPts val="1200"/>
              <a:buFont typeface="Calibri"/>
              <a:buChar char="●"/>
            </a:pPr>
            <a:r>
              <a:rPr lang="en" sz="1200">
                <a:highlight>
                  <a:schemeClr val="lt1"/>
                </a:highlight>
                <a:latin typeface="Calibri"/>
                <a:ea typeface="Calibri"/>
                <a:cs typeface="Calibri"/>
                <a:sym typeface="Calibri"/>
              </a:rPr>
              <a:t>Optimized and easily understandable charts are created from those exported table with the help of analytics software.</a:t>
            </a:r>
            <a:endParaRPr sz="1200">
              <a:highlight>
                <a:schemeClr val="lt1"/>
              </a:highlight>
              <a:latin typeface="Calibri"/>
              <a:ea typeface="Calibri"/>
              <a:cs typeface="Calibri"/>
              <a:sym typeface="Calibri"/>
            </a:endParaRPr>
          </a:p>
          <a:p>
            <a:pPr marL="0" lvl="0" indent="0" algn="l" rtl="0">
              <a:spcBef>
                <a:spcPts val="1200"/>
              </a:spcBef>
              <a:spcAft>
                <a:spcPts val="0"/>
              </a:spcAft>
              <a:buNone/>
            </a:pPr>
            <a:endParaRPr sz="1200">
              <a:highlight>
                <a:schemeClr val="lt1"/>
              </a:highlight>
              <a:latin typeface="Calibri"/>
              <a:ea typeface="Calibri"/>
              <a:cs typeface="Calibri"/>
              <a:sym typeface="Calibri"/>
            </a:endParaRPr>
          </a:p>
          <a:p>
            <a:pPr marL="342900" lvl="0" indent="-304800" algn="l" rtl="0">
              <a:spcBef>
                <a:spcPts val="1200"/>
              </a:spcBef>
              <a:spcAft>
                <a:spcPts val="0"/>
              </a:spcAft>
              <a:buSzPts val="1200"/>
              <a:buFont typeface="Calibri"/>
              <a:buChar char="●"/>
            </a:pPr>
            <a:r>
              <a:rPr lang="en" sz="1200">
                <a:highlight>
                  <a:schemeClr val="lt1"/>
                </a:highlight>
                <a:latin typeface="Calibri"/>
                <a:ea typeface="Calibri"/>
                <a:cs typeface="Calibri"/>
                <a:sym typeface="Calibri"/>
              </a:rPr>
              <a:t>The charts helps us to get insights on the data and helps us to investigate &amp; provide the required information to our team.</a:t>
            </a:r>
            <a:endParaRPr sz="1200">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u="sng">
                <a:solidFill>
                  <a:schemeClr val="accent2"/>
                </a:solidFill>
                <a:latin typeface="Calibri"/>
                <a:ea typeface="Calibri"/>
                <a:cs typeface="Calibri"/>
                <a:sym typeface="Calibri"/>
              </a:rPr>
              <a:t>Tech-stack used</a:t>
            </a:r>
            <a:endParaRPr sz="2500" u="sng">
              <a:solidFill>
                <a:schemeClr val="accent2"/>
              </a:solidFill>
              <a:latin typeface="Calibri"/>
              <a:ea typeface="Calibri"/>
              <a:cs typeface="Calibri"/>
              <a:sym typeface="Calibri"/>
            </a:endParaRPr>
          </a:p>
        </p:txBody>
      </p:sp>
      <p:sp>
        <p:nvSpPr>
          <p:cNvPr id="297" name="Google Shape;297;p16"/>
          <p:cNvSpPr txBox="1">
            <a:spLocks noGrp="1"/>
          </p:cNvSpPr>
          <p:nvPr>
            <p:ph type="body" idx="1"/>
          </p:nvPr>
        </p:nvSpPr>
        <p:spPr>
          <a:xfrm>
            <a:off x="1303800" y="986950"/>
            <a:ext cx="7030500" cy="3607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In this project, data is already provided in the form of csv files. Here </a:t>
            </a:r>
            <a:r>
              <a:rPr lang="en" sz="1200" b="1">
                <a:solidFill>
                  <a:srgbClr val="599191"/>
                </a:solidFill>
                <a:latin typeface="Calibri"/>
                <a:ea typeface="Calibri"/>
                <a:cs typeface="Calibri"/>
                <a:sym typeface="Calibri"/>
              </a:rPr>
              <a:t>MYSQL</a:t>
            </a:r>
            <a:r>
              <a:rPr lang="en" sz="1200">
                <a:latin typeface="Calibri"/>
                <a:ea typeface="Calibri"/>
                <a:cs typeface="Calibri"/>
                <a:sym typeface="Calibri"/>
              </a:rPr>
              <a:t> and </a:t>
            </a:r>
            <a:r>
              <a:rPr lang="en" sz="1200" b="1">
                <a:solidFill>
                  <a:srgbClr val="351C75"/>
                </a:solidFill>
                <a:latin typeface="Calibri"/>
                <a:ea typeface="Calibri"/>
                <a:cs typeface="Calibri"/>
                <a:sym typeface="Calibri"/>
              </a:rPr>
              <a:t>PostgreSQL</a:t>
            </a:r>
            <a:r>
              <a:rPr lang="en" sz="1200">
                <a:latin typeface="Calibri"/>
                <a:ea typeface="Calibri"/>
                <a:cs typeface="Calibri"/>
                <a:sym typeface="Calibri"/>
              </a:rPr>
              <a:t> is used for      </a:t>
            </a:r>
            <a:r>
              <a:rPr lang="en" sz="1200" b="1">
                <a:latin typeface="Calibri"/>
                <a:ea typeface="Calibri"/>
                <a:cs typeface="Calibri"/>
                <a:sym typeface="Calibri"/>
              </a:rPr>
              <a:t>case_study_1</a:t>
            </a:r>
            <a:r>
              <a:rPr lang="en" sz="1200">
                <a:latin typeface="Calibri"/>
                <a:ea typeface="Calibri"/>
                <a:cs typeface="Calibri"/>
                <a:sym typeface="Calibri"/>
              </a:rPr>
              <a:t> and </a:t>
            </a:r>
            <a:r>
              <a:rPr lang="en" sz="1200" b="1">
                <a:latin typeface="Calibri"/>
                <a:ea typeface="Calibri"/>
                <a:cs typeface="Calibri"/>
                <a:sym typeface="Calibri"/>
              </a:rPr>
              <a:t>case_study_2</a:t>
            </a:r>
            <a:r>
              <a:rPr lang="en" sz="1200">
                <a:latin typeface="Calibri"/>
                <a:ea typeface="Calibri"/>
                <a:cs typeface="Calibri"/>
                <a:sym typeface="Calibri"/>
              </a:rPr>
              <a:t> respectively to write optimised queries and due to absence of some functions in MYSQL.</a:t>
            </a:r>
            <a:endParaRPr sz="1200">
              <a:latin typeface="Calibri"/>
              <a:ea typeface="Calibri"/>
              <a:cs typeface="Calibri"/>
              <a:sym typeface="Calibri"/>
            </a:endParaRPr>
          </a:p>
          <a:p>
            <a:pPr marL="685800" lvl="1"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For MYSQL, </a:t>
            </a:r>
            <a:r>
              <a:rPr lang="en" sz="1200" b="1">
                <a:latin typeface="Calibri"/>
                <a:ea typeface="Calibri"/>
                <a:cs typeface="Calibri"/>
                <a:sym typeface="Calibri"/>
              </a:rPr>
              <a:t>ms-dos</a:t>
            </a:r>
            <a:r>
              <a:rPr lang="en" sz="1200">
                <a:latin typeface="Calibri"/>
                <a:ea typeface="Calibri"/>
                <a:cs typeface="Calibri"/>
                <a:sym typeface="Calibri"/>
              </a:rPr>
              <a:t> is used to import the csv file and create table from it. Later </a:t>
            </a:r>
            <a:r>
              <a:rPr lang="en" sz="1200" b="1">
                <a:latin typeface="Calibri"/>
                <a:ea typeface="Calibri"/>
                <a:cs typeface="Calibri"/>
                <a:sym typeface="Calibri"/>
              </a:rPr>
              <a:t>MYSQL Workbench 8.0 CE</a:t>
            </a:r>
            <a:r>
              <a:rPr lang="en" sz="1200">
                <a:latin typeface="Calibri"/>
                <a:ea typeface="Calibri"/>
                <a:cs typeface="Calibri"/>
                <a:sym typeface="Calibri"/>
              </a:rPr>
              <a:t> is used to execute queries for case_study_1.</a:t>
            </a:r>
            <a:endParaRPr sz="1200">
              <a:latin typeface="Calibri"/>
              <a:ea typeface="Calibri"/>
              <a:cs typeface="Calibri"/>
              <a:sym typeface="Calibri"/>
            </a:endParaRPr>
          </a:p>
          <a:p>
            <a:pPr marL="685800" lvl="1" indent="-304800" algn="l" rtl="0">
              <a:lnSpc>
                <a:spcPct val="115000"/>
              </a:lnSpc>
              <a:spcBef>
                <a:spcPts val="0"/>
              </a:spcBef>
              <a:spcAft>
                <a:spcPts val="0"/>
              </a:spcAft>
              <a:buSzPts val="1200"/>
              <a:buFont typeface="Calibri"/>
              <a:buChar char="○"/>
            </a:pPr>
            <a:r>
              <a:rPr lang="en" sz="1200">
                <a:latin typeface="Calibri"/>
                <a:ea typeface="Calibri"/>
                <a:cs typeface="Calibri"/>
                <a:sym typeface="Calibri"/>
              </a:rPr>
              <a:t>For PostgreSQL, </a:t>
            </a:r>
            <a:r>
              <a:rPr lang="en" sz="1200" b="1">
                <a:latin typeface="Calibri"/>
                <a:ea typeface="Calibri"/>
                <a:cs typeface="Calibri"/>
                <a:sym typeface="Calibri"/>
              </a:rPr>
              <a:t>pgadmin4</a:t>
            </a:r>
            <a:r>
              <a:rPr lang="en" sz="1200">
                <a:latin typeface="Calibri"/>
                <a:ea typeface="Calibri"/>
                <a:cs typeface="Calibri"/>
                <a:sym typeface="Calibri"/>
              </a:rPr>
              <a:t> is used to import the csv file and create table from it as well as the queries are also executed for case_study_2.</a:t>
            </a:r>
            <a:endParaRPr sz="1200">
              <a:latin typeface="Calibri"/>
              <a:ea typeface="Calibri"/>
              <a:cs typeface="Calibri"/>
              <a:sym typeface="Calibri"/>
            </a:endParaRPr>
          </a:p>
          <a:p>
            <a:pPr marL="0" lvl="0" indent="0" algn="l" rtl="0">
              <a:lnSpc>
                <a:spcPct val="115000"/>
              </a:lnSpc>
              <a:spcBef>
                <a:spcPts val="1200"/>
              </a:spcBef>
              <a:spcAft>
                <a:spcPts val="0"/>
              </a:spcAft>
              <a:buNone/>
            </a:pPr>
            <a:endParaRPr sz="12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a:latin typeface="Calibri"/>
                <a:ea typeface="Calibri"/>
                <a:cs typeface="Calibri"/>
                <a:sym typeface="Calibri"/>
              </a:rPr>
              <a:t>The resultant table which is exported as a csv file which is then accessed with the help of </a:t>
            </a:r>
            <a:r>
              <a:rPr lang="en" sz="1200" b="1">
                <a:latin typeface="Calibri"/>
                <a:ea typeface="Calibri"/>
                <a:cs typeface="Calibri"/>
                <a:sym typeface="Calibri"/>
              </a:rPr>
              <a:t>Excel</a:t>
            </a:r>
            <a:r>
              <a:rPr lang="en" sz="1200">
                <a:latin typeface="Calibri"/>
                <a:ea typeface="Calibri"/>
                <a:cs typeface="Calibri"/>
                <a:sym typeface="Calibri"/>
              </a:rPr>
              <a:t> &amp; </a:t>
            </a:r>
            <a:r>
              <a:rPr lang="en" sz="1200" b="1">
                <a:latin typeface="Calibri"/>
                <a:ea typeface="Calibri"/>
                <a:cs typeface="Calibri"/>
                <a:sym typeface="Calibri"/>
              </a:rPr>
              <a:t>Power BI</a:t>
            </a:r>
            <a:r>
              <a:rPr lang="en" sz="1200">
                <a:latin typeface="Calibri"/>
                <a:ea typeface="Calibri"/>
                <a:cs typeface="Calibri"/>
                <a:sym typeface="Calibri"/>
              </a:rPr>
              <a:t> to create</a:t>
            </a:r>
            <a:r>
              <a:rPr lang="en" sz="1200" b="1">
                <a:latin typeface="Calibri"/>
                <a:ea typeface="Calibri"/>
                <a:cs typeface="Calibri"/>
                <a:sym typeface="Calibri"/>
              </a:rPr>
              <a:t> </a:t>
            </a:r>
            <a:r>
              <a:rPr lang="en" sz="1200">
                <a:latin typeface="Calibri"/>
                <a:ea typeface="Calibri"/>
                <a:cs typeface="Calibri"/>
                <a:sym typeface="Calibri"/>
              </a:rPr>
              <a:t>chart and provide insights.</a:t>
            </a:r>
            <a:endParaRPr sz="1200">
              <a:latin typeface="Calibri"/>
              <a:ea typeface="Calibri"/>
              <a:cs typeface="Calibri"/>
              <a:sym typeface="Calibri"/>
            </a:endParaRPr>
          </a:p>
          <a:p>
            <a:pPr marL="0" lvl="0" indent="0" algn="l" rtl="0">
              <a:lnSpc>
                <a:spcPct val="115000"/>
              </a:lnSpc>
              <a:spcBef>
                <a:spcPts val="1200"/>
              </a:spcBef>
              <a:spcAft>
                <a:spcPts val="0"/>
              </a:spcAft>
              <a:buNone/>
            </a:pPr>
            <a:endParaRPr sz="12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a:latin typeface="Calibri"/>
                <a:ea typeface="Calibri"/>
                <a:cs typeface="Calibri"/>
                <a:sym typeface="Calibri"/>
              </a:rPr>
              <a:t>When optimized charts and insights are acquired </a:t>
            </a:r>
            <a:r>
              <a:rPr lang="en" sz="1200" b="1">
                <a:latin typeface="Calibri"/>
                <a:ea typeface="Calibri"/>
                <a:cs typeface="Calibri"/>
                <a:sym typeface="Calibri"/>
              </a:rPr>
              <a:t>powerpoint</a:t>
            </a:r>
            <a:r>
              <a:rPr lang="en" sz="1200">
                <a:latin typeface="Calibri"/>
                <a:ea typeface="Calibri"/>
                <a:cs typeface="Calibri"/>
                <a:sym typeface="Calibri"/>
              </a:rPr>
              <a:t> is used to create an easily understandable presentation.</a:t>
            </a:r>
            <a:endParaRPr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056750" y="225660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2"/>
                </a:solidFill>
                <a:latin typeface="Calibri"/>
                <a:ea typeface="Calibri"/>
                <a:cs typeface="Calibri"/>
                <a:sym typeface="Calibri"/>
              </a:rPr>
              <a:t>Case study 1</a:t>
            </a:r>
            <a:endParaRPr sz="3000">
              <a:solidFill>
                <a:schemeClr val="accent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Number of jobs reviewed per hour per day for Nov 2020</a:t>
            </a:r>
            <a:endParaRPr sz="2000" u="sng">
              <a:solidFill>
                <a:schemeClr val="accent2"/>
              </a:solidFill>
              <a:latin typeface="Calibri"/>
              <a:ea typeface="Calibri"/>
              <a:cs typeface="Calibri"/>
              <a:sym typeface="Calibri"/>
            </a:endParaRPr>
          </a:p>
        </p:txBody>
      </p:sp>
      <p:sp>
        <p:nvSpPr>
          <p:cNvPr id="308" name="Google Shape;308;p18"/>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r>
              <a:rPr lang="en" sz="1000">
                <a:latin typeface="Calibri"/>
                <a:ea typeface="Calibri"/>
                <a:cs typeface="Calibri"/>
                <a:sym typeface="Calibri"/>
              </a:rPr>
              <a:t>select ds,count(job_id) as jobs_per_day, sum(time_spent)/3600 as hours_spent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from case_study_1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where ds &gt;='2020-11-01'  and ds &lt;='2020-11-30'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group by ds</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order by ds;</a:t>
            </a:r>
            <a:endParaRPr sz="1000">
              <a:latin typeface="Calibri"/>
              <a:ea typeface="Calibri"/>
              <a:cs typeface="Calibri"/>
              <a:sym typeface="Calibri"/>
            </a:endParaRPr>
          </a:p>
          <a:p>
            <a:pPr marL="0" lvl="0" indent="0" algn="l" rtl="0">
              <a:lnSpc>
                <a:spcPct val="115000"/>
              </a:lnSpc>
              <a:spcBef>
                <a:spcPts val="1200"/>
              </a:spcBef>
              <a:spcAft>
                <a:spcPts val="0"/>
              </a:spcAft>
              <a:buNone/>
            </a:pPr>
            <a:endParaRPr sz="12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b="1" u="sng">
                <a:latin typeface="Calibri"/>
                <a:ea typeface="Calibri"/>
                <a:cs typeface="Calibri"/>
                <a:sym typeface="Calibri"/>
              </a:rPr>
              <a:t>Result</a:t>
            </a:r>
            <a:r>
              <a:rPr lang="en" sz="1200" b="1">
                <a:latin typeface="Calibri"/>
                <a:ea typeface="Calibri"/>
                <a:cs typeface="Calibri"/>
                <a:sym typeface="Calibri"/>
              </a:rPr>
              <a:t>:</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09" name="Google Shape;309;p18"/>
          <p:cNvPicPr preferRelativeResize="0"/>
          <p:nvPr/>
        </p:nvPicPr>
        <p:blipFill>
          <a:blip r:embed="rId3">
            <a:alphaModFix/>
          </a:blip>
          <a:stretch>
            <a:fillRect/>
          </a:stretch>
        </p:blipFill>
        <p:spPr>
          <a:xfrm>
            <a:off x="2279325" y="3425425"/>
            <a:ext cx="2292675" cy="1118200"/>
          </a:xfrm>
          <a:prstGeom prst="rect">
            <a:avLst/>
          </a:prstGeom>
          <a:noFill/>
          <a:ln>
            <a:noFill/>
          </a:ln>
        </p:spPr>
      </p:pic>
      <p:sp>
        <p:nvSpPr>
          <p:cNvPr id="310" name="Google Shape;310;p18"/>
          <p:cNvSpPr txBox="1"/>
          <p:nvPr/>
        </p:nvSpPr>
        <p:spPr>
          <a:xfrm>
            <a:off x="4978075" y="3521775"/>
            <a:ext cx="3102900" cy="925500"/>
          </a:xfrm>
          <a:prstGeom prst="rect">
            <a:avLst/>
          </a:prstGeom>
          <a:noFill/>
          <a:ln>
            <a:noFill/>
          </a:ln>
        </p:spPr>
        <p:txBody>
          <a:bodyPr spcFirstLastPara="1" wrap="square" lIns="91425" tIns="91425" rIns="91425" bIns="91425" anchor="t" anchorCtr="0">
            <a:noAutofit/>
          </a:bodyPr>
          <a:lstStyle/>
          <a:p>
            <a:pPr marL="171450" lvl="0" indent="-304800" algn="l" rtl="0">
              <a:spcBef>
                <a:spcPts val="0"/>
              </a:spcBef>
              <a:spcAft>
                <a:spcPts val="0"/>
              </a:spcAft>
              <a:buSzPts val="1200"/>
              <a:buFont typeface="Calibri"/>
              <a:buChar char="●"/>
            </a:pPr>
            <a:r>
              <a:rPr lang="en" sz="1200">
                <a:latin typeface="Calibri"/>
                <a:ea typeface="Calibri"/>
                <a:cs typeface="Calibri"/>
                <a:sym typeface="Calibri"/>
              </a:rPr>
              <a:t>From the result we can see how much time(in hours) is spent on each job for the month of November, 2020.</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7 day rolling average of throughput</a:t>
            </a:r>
            <a:endParaRPr sz="2000" u="sng">
              <a:solidFill>
                <a:schemeClr val="accent2"/>
              </a:solidFill>
              <a:latin typeface="Calibri"/>
              <a:ea typeface="Calibri"/>
              <a:cs typeface="Calibri"/>
              <a:sym typeface="Calibri"/>
            </a:endParaRPr>
          </a:p>
        </p:txBody>
      </p:sp>
      <p:sp>
        <p:nvSpPr>
          <p:cNvPr id="316" name="Google Shape;316;p19"/>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200">
                <a:latin typeface="Calibri"/>
                <a:ea typeface="Calibri"/>
                <a:cs typeface="Calibri"/>
                <a:sym typeface="Calibri"/>
              </a:rPr>
              <a:t>	</a:t>
            </a:r>
            <a:r>
              <a:rPr lang="en" sz="1000">
                <a:latin typeface="Calibri"/>
                <a:ea typeface="Calibri"/>
                <a:cs typeface="Calibri"/>
                <a:sym typeface="Calibri"/>
              </a:rPr>
              <a:t>WITH A AS ( SELECT ds, COUNT(job_id) AS jobs, SUM(time_spent) AS total_time</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FROM case_study_1</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GROUP BY ds)</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SELECT ds, SUM(jobs) OVER (ORDER BY ds ROWS BETWEEN 6 PRECEDING AND CURRENT ROW) /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SUM(total_time) OVER (ORDER BY ds ROWS BETWEEN 6 PRECEDING AND CURRENT ROW)</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AS 7d_rolling_throughput_avg FROM A</a:t>
            </a:r>
            <a:endParaRPr sz="12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b="1" u="sng">
                <a:latin typeface="Calibri"/>
                <a:ea typeface="Calibri"/>
                <a:cs typeface="Calibri"/>
                <a:sym typeface="Calibri"/>
              </a:rPr>
              <a:t>Result</a:t>
            </a:r>
            <a:r>
              <a:rPr lang="en" sz="1200" b="1">
                <a:latin typeface="Calibri"/>
                <a:ea typeface="Calibri"/>
                <a:cs typeface="Calibri"/>
                <a:sym typeface="Calibri"/>
              </a:rPr>
              <a:t>:</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17" name="Google Shape;317;p19"/>
          <p:cNvPicPr preferRelativeResize="0"/>
          <p:nvPr/>
        </p:nvPicPr>
        <p:blipFill>
          <a:blip r:embed="rId3">
            <a:alphaModFix/>
          </a:blip>
          <a:stretch>
            <a:fillRect/>
          </a:stretch>
        </p:blipFill>
        <p:spPr>
          <a:xfrm>
            <a:off x="2142250" y="3491685"/>
            <a:ext cx="2020400" cy="1039815"/>
          </a:xfrm>
          <a:prstGeom prst="rect">
            <a:avLst/>
          </a:prstGeom>
          <a:noFill/>
          <a:ln>
            <a:noFill/>
          </a:ln>
        </p:spPr>
      </p:pic>
      <p:sp>
        <p:nvSpPr>
          <p:cNvPr id="318" name="Google Shape;318;p19"/>
          <p:cNvSpPr txBox="1"/>
          <p:nvPr/>
        </p:nvSpPr>
        <p:spPr>
          <a:xfrm>
            <a:off x="4389050" y="3500725"/>
            <a:ext cx="3755100" cy="9783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For throughput, rolling averages are more preferred due to its usefulness for finding long term trends which would otherwise disguised by occasional fluctuations.</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The percentage share of each language used in last 30 days</a:t>
            </a:r>
            <a:endParaRPr sz="2000" u="sng">
              <a:solidFill>
                <a:schemeClr val="accent2"/>
              </a:solidFill>
              <a:latin typeface="Calibri"/>
              <a:ea typeface="Calibri"/>
              <a:cs typeface="Calibri"/>
              <a:sym typeface="Calibri"/>
            </a:endParaRPr>
          </a:p>
        </p:txBody>
      </p:sp>
      <p:sp>
        <p:nvSpPr>
          <p:cNvPr id="324" name="Google Shape;324;p20"/>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SELECT </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language, count(*) as num_jobs, sum(count(*)) over() as total_jobs,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count(*) * 100.0 / sum(count(*)) Over() as 'language Percentage'</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FROM </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case_study_1</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GROUP BY language;</a:t>
            </a:r>
            <a:endParaRPr sz="1000">
              <a:latin typeface="Calibri"/>
              <a:ea typeface="Calibri"/>
              <a:cs typeface="Calibri"/>
              <a:sym typeface="Calibri"/>
            </a:endParaRPr>
          </a:p>
          <a:p>
            <a:pPr marL="0" lvl="0" indent="0" algn="l" rtl="0">
              <a:lnSpc>
                <a:spcPct val="100000"/>
              </a:lnSpc>
              <a:spcBef>
                <a:spcPts val="1200"/>
              </a:spcBef>
              <a:spcAft>
                <a:spcPts val="0"/>
              </a:spcAft>
              <a:buNone/>
            </a:pPr>
            <a:endParaRPr sz="10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b="1" u="sng">
                <a:latin typeface="Calibri"/>
                <a:ea typeface="Calibri"/>
                <a:cs typeface="Calibri"/>
                <a:sym typeface="Calibri"/>
              </a:rPr>
              <a:t>Result</a:t>
            </a:r>
            <a:r>
              <a:rPr lang="en" sz="1200" b="1">
                <a:latin typeface="Calibri"/>
                <a:ea typeface="Calibri"/>
                <a:cs typeface="Calibri"/>
                <a:sym typeface="Calibri"/>
              </a:rPr>
              <a:t>:</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25" name="Google Shape;325;p20"/>
          <p:cNvPicPr preferRelativeResize="0"/>
          <p:nvPr/>
        </p:nvPicPr>
        <p:blipFill>
          <a:blip r:embed="rId3">
            <a:alphaModFix/>
          </a:blip>
          <a:stretch>
            <a:fillRect/>
          </a:stretch>
        </p:blipFill>
        <p:spPr>
          <a:xfrm>
            <a:off x="2254387" y="3524450"/>
            <a:ext cx="2835150" cy="1154300"/>
          </a:xfrm>
          <a:prstGeom prst="rect">
            <a:avLst/>
          </a:prstGeom>
          <a:noFill/>
          <a:ln>
            <a:noFill/>
          </a:ln>
        </p:spPr>
      </p:pic>
      <p:sp>
        <p:nvSpPr>
          <p:cNvPr id="326" name="Google Shape;326;p20"/>
          <p:cNvSpPr txBox="1"/>
          <p:nvPr/>
        </p:nvSpPr>
        <p:spPr>
          <a:xfrm>
            <a:off x="5198950" y="3584875"/>
            <a:ext cx="2835300" cy="9573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We can see that Persian is most used languages in last 30 days.</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303800" y="356650"/>
            <a:ext cx="7030500" cy="6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u="sng">
                <a:solidFill>
                  <a:schemeClr val="accent2"/>
                </a:solidFill>
                <a:latin typeface="Calibri"/>
                <a:ea typeface="Calibri"/>
                <a:cs typeface="Calibri"/>
                <a:sym typeface="Calibri"/>
              </a:rPr>
              <a:t>Display duplicates from the table</a:t>
            </a:r>
            <a:endParaRPr sz="2000" u="sng">
              <a:solidFill>
                <a:schemeClr val="accent2"/>
              </a:solidFill>
              <a:latin typeface="Calibri"/>
              <a:ea typeface="Calibri"/>
              <a:cs typeface="Calibri"/>
              <a:sym typeface="Calibri"/>
            </a:endParaRPr>
          </a:p>
        </p:txBody>
      </p:sp>
      <p:sp>
        <p:nvSpPr>
          <p:cNvPr id="332" name="Google Shape;332;p21"/>
          <p:cNvSpPr txBox="1">
            <a:spLocks noGrp="1"/>
          </p:cNvSpPr>
          <p:nvPr>
            <p:ph type="body" idx="1"/>
          </p:nvPr>
        </p:nvSpPr>
        <p:spPr>
          <a:xfrm>
            <a:off x="1303800" y="986950"/>
            <a:ext cx="7030500" cy="3691800"/>
          </a:xfrm>
          <a:prstGeom prst="rect">
            <a:avLst/>
          </a:prstGeom>
        </p:spPr>
        <p:txBody>
          <a:bodyPr spcFirstLastPara="1" wrap="square" lIns="91425" tIns="91425" rIns="91425" bIns="91425" anchor="t" anchorCtr="0">
            <a:noAutofit/>
          </a:bodyPr>
          <a:lstStyle/>
          <a:p>
            <a:pPr marL="114300" lvl="0" indent="-304800" algn="l" rtl="0">
              <a:lnSpc>
                <a:spcPct val="115000"/>
              </a:lnSpc>
              <a:spcBef>
                <a:spcPts val="0"/>
              </a:spcBef>
              <a:spcAft>
                <a:spcPts val="0"/>
              </a:spcAft>
              <a:buSzPts val="1200"/>
              <a:buFont typeface="Calibri"/>
              <a:buChar char="●"/>
            </a:pPr>
            <a:r>
              <a:rPr lang="en" sz="1200" b="1" u="sng">
                <a:latin typeface="Calibri"/>
                <a:ea typeface="Calibri"/>
                <a:cs typeface="Calibri"/>
                <a:sym typeface="Calibri"/>
              </a:rPr>
              <a:t>Query</a:t>
            </a:r>
            <a:r>
              <a:rPr lang="en" sz="1200" b="1">
                <a:latin typeface="Calibri"/>
                <a:ea typeface="Calibri"/>
                <a:cs typeface="Calibri"/>
                <a:sym typeface="Calibri"/>
              </a:rPr>
              <a:t>:</a:t>
            </a:r>
            <a:endParaRPr sz="1200" b="1">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SELECT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 ds, any_value(job_id) as job_id, any_value(actor_id) as actor_id, any_value(event) as event, </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any_value(language) as language, any_value(time_spent) as time_spent, any_value(org) as org</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FROM</a:t>
            </a:r>
            <a:endParaRPr sz="1000">
              <a:latin typeface="Calibri"/>
              <a:ea typeface="Calibri"/>
              <a:cs typeface="Calibri"/>
              <a:sym typeface="Calibri"/>
            </a:endParaRPr>
          </a:p>
          <a:p>
            <a:pPr marL="0" lvl="0" indent="0" algn="l" rtl="0">
              <a:lnSpc>
                <a:spcPct val="100000"/>
              </a:lnSpc>
              <a:spcBef>
                <a:spcPts val="1200"/>
              </a:spcBef>
              <a:spcAft>
                <a:spcPts val="0"/>
              </a:spcAft>
              <a:buNone/>
            </a:pPr>
            <a:r>
              <a:rPr lang="en" sz="1000">
                <a:latin typeface="Calibri"/>
                <a:ea typeface="Calibri"/>
                <a:cs typeface="Calibri"/>
                <a:sym typeface="Calibri"/>
              </a:rPr>
              <a:t>    	case_study_1</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GROUP BY ds</a:t>
            </a:r>
            <a:endParaRPr sz="1000">
              <a:latin typeface="Calibri"/>
              <a:ea typeface="Calibri"/>
              <a:cs typeface="Calibri"/>
              <a:sym typeface="Calibri"/>
            </a:endParaRPr>
          </a:p>
          <a:p>
            <a:pPr marL="0" lvl="0" indent="457200" algn="l" rtl="0">
              <a:lnSpc>
                <a:spcPct val="100000"/>
              </a:lnSpc>
              <a:spcBef>
                <a:spcPts val="1200"/>
              </a:spcBef>
              <a:spcAft>
                <a:spcPts val="0"/>
              </a:spcAft>
              <a:buNone/>
            </a:pPr>
            <a:r>
              <a:rPr lang="en" sz="1000">
                <a:latin typeface="Calibri"/>
                <a:ea typeface="Calibri"/>
                <a:cs typeface="Calibri"/>
                <a:sym typeface="Calibri"/>
              </a:rPr>
              <a:t>HAVING count(ds) &gt; 1;</a:t>
            </a:r>
            <a:endParaRPr sz="1000">
              <a:latin typeface="Calibri"/>
              <a:ea typeface="Calibri"/>
              <a:cs typeface="Calibri"/>
              <a:sym typeface="Calibri"/>
            </a:endParaRPr>
          </a:p>
          <a:p>
            <a:pPr marL="114300" lvl="0" indent="-304800" algn="l" rtl="0">
              <a:lnSpc>
                <a:spcPct val="115000"/>
              </a:lnSpc>
              <a:spcBef>
                <a:spcPts val="1200"/>
              </a:spcBef>
              <a:spcAft>
                <a:spcPts val="0"/>
              </a:spcAft>
              <a:buSzPts val="1200"/>
              <a:buFont typeface="Calibri"/>
              <a:buChar char="●"/>
            </a:pPr>
            <a:r>
              <a:rPr lang="en" sz="1200" b="1" u="sng">
                <a:latin typeface="Calibri"/>
                <a:ea typeface="Calibri"/>
                <a:cs typeface="Calibri"/>
                <a:sym typeface="Calibri"/>
              </a:rPr>
              <a:t>Result</a:t>
            </a:r>
            <a:r>
              <a:rPr lang="en" sz="1200" b="1">
                <a:latin typeface="Calibri"/>
                <a:ea typeface="Calibri"/>
                <a:cs typeface="Calibri"/>
                <a:sym typeface="Calibri"/>
              </a:rPr>
              <a:t>:</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33" name="Google Shape;333;p21"/>
          <p:cNvPicPr preferRelativeResize="0"/>
          <p:nvPr/>
        </p:nvPicPr>
        <p:blipFill>
          <a:blip r:embed="rId3">
            <a:alphaModFix/>
          </a:blip>
          <a:stretch>
            <a:fillRect/>
          </a:stretch>
        </p:blipFill>
        <p:spPr>
          <a:xfrm>
            <a:off x="2186775" y="3731025"/>
            <a:ext cx="3610925" cy="457250"/>
          </a:xfrm>
          <a:prstGeom prst="rect">
            <a:avLst/>
          </a:prstGeom>
          <a:noFill/>
          <a:ln>
            <a:noFill/>
          </a:ln>
        </p:spPr>
      </p:pic>
      <p:sp>
        <p:nvSpPr>
          <p:cNvPr id="334" name="Google Shape;334;p21"/>
          <p:cNvSpPr txBox="1"/>
          <p:nvPr/>
        </p:nvSpPr>
        <p:spPr>
          <a:xfrm>
            <a:off x="5882650" y="3731025"/>
            <a:ext cx="2366700" cy="457200"/>
          </a:xfrm>
          <a:prstGeom prst="rect">
            <a:avLst/>
          </a:prstGeom>
          <a:noFill/>
          <a:ln>
            <a:noFill/>
          </a:ln>
        </p:spPr>
        <p:txBody>
          <a:bodyPr spcFirstLastPara="1" wrap="square" lIns="91425" tIns="91425" rIns="91425" bIns="91425" anchor="t" anchorCtr="0">
            <a:noAutofit/>
          </a:bodyPr>
          <a:lstStyle/>
          <a:p>
            <a:pPr marL="228600" lvl="0" indent="-304800" algn="l" rtl="0">
              <a:spcBef>
                <a:spcPts val="0"/>
              </a:spcBef>
              <a:spcAft>
                <a:spcPts val="0"/>
              </a:spcAft>
              <a:buSzPts val="1200"/>
              <a:buFont typeface="Calibri"/>
              <a:buChar char="●"/>
            </a:pPr>
            <a:r>
              <a:rPr lang="en" sz="1200">
                <a:latin typeface="Calibri"/>
                <a:ea typeface="Calibri"/>
                <a:cs typeface="Calibri"/>
                <a:sym typeface="Calibri"/>
              </a:rPr>
              <a:t>These two are duplicate columns in the table.</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2402</Words>
  <Application>Microsoft Office PowerPoint</Application>
  <PresentationFormat>On-screen Show (16:9)</PresentationFormat>
  <Paragraphs>217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Merriweather</vt:lpstr>
      <vt:lpstr>Nunito</vt:lpstr>
      <vt:lpstr>Arial</vt:lpstr>
      <vt:lpstr>Calibri</vt:lpstr>
      <vt:lpstr>Maven Pro</vt:lpstr>
      <vt:lpstr>Momentum</vt:lpstr>
      <vt:lpstr>Operation Analytics and Investigating Metric Spike </vt:lpstr>
      <vt:lpstr>overview</vt:lpstr>
      <vt:lpstr>Approach</vt:lpstr>
      <vt:lpstr>Tech-stack used</vt:lpstr>
      <vt:lpstr>Case study 1</vt:lpstr>
      <vt:lpstr>Number of jobs reviewed per hour per day for Nov 2020</vt:lpstr>
      <vt:lpstr>7 day rolling average of throughput</vt:lpstr>
      <vt:lpstr>The percentage share of each language used in last 30 days</vt:lpstr>
      <vt:lpstr>Display duplicates from the table</vt:lpstr>
      <vt:lpstr>Case study 2</vt:lpstr>
      <vt:lpstr>Calculate the weekly user engagement</vt:lpstr>
      <vt:lpstr>Calculate the weekly user engagement</vt:lpstr>
      <vt:lpstr>Calculate the user growth for product</vt:lpstr>
      <vt:lpstr>Calculate the user growth for product</vt:lpstr>
      <vt:lpstr>Calculate the weekly retention of users-sign up cohort</vt:lpstr>
      <vt:lpstr>Calculate the weekly retention of users-sign up cohort</vt:lpstr>
      <vt:lpstr>Calculate the weekly retention of users-sign up cohort</vt:lpstr>
      <vt:lpstr>Calculate the weekly retention of users-sign up cohort</vt:lpstr>
      <vt:lpstr>Calculate the weekly retention of users-sign up cohort</vt:lpstr>
      <vt:lpstr>Calculate the weekly engagement per device</vt:lpstr>
      <vt:lpstr>Calculate the weekly engagement per device</vt:lpstr>
      <vt:lpstr>Calculate the email engagement matrices</vt:lpstr>
      <vt:lpstr>Calculate the email engagement matrices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cp:lastModifiedBy>Rohit Paul</cp:lastModifiedBy>
  <cp:revision>1</cp:revision>
  <dcterms:modified xsi:type="dcterms:W3CDTF">2023-03-10T06:37:23Z</dcterms:modified>
</cp:coreProperties>
</file>