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89" r:id="rId2"/>
    <p:sldId id="409" r:id="rId3"/>
    <p:sldId id="411" r:id="rId4"/>
    <p:sldId id="410" r:id="rId5"/>
    <p:sldId id="423" r:id="rId6"/>
    <p:sldId id="422" r:id="rId7"/>
    <p:sldId id="414" r:id="rId8"/>
    <p:sldId id="421" r:id="rId9"/>
    <p:sldId id="420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89"/>
            <p14:sldId id="409"/>
            <p14:sldId id="411"/>
            <p14:sldId id="410"/>
            <p14:sldId id="423"/>
            <p14:sldId id="422"/>
            <p14:sldId id="414"/>
            <p14:sldId id="421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7EB66-104F-4B4D-96E0-E379E4EA1D13}" v="519" dt="2020-05-12T14:46:45.450"/>
    <p1510:client id="{3FB28E01-39C9-6DB2-E196-8510C110849C}" v="4" dt="2020-05-13T13:31:16.566"/>
    <p1510:client id="{5649E6F4-27B6-6F62-C15D-CC5AA21FF8C1}" v="2768" dt="2020-05-13T19:18:04.463"/>
    <p1510:client id="{82D41FB4-44EE-FF0F-3B50-B8EC9ED4020F}" v="4" dt="2020-05-13T13:32:46.737"/>
    <p1510:client id="{85511CA4-E753-4832-AE5D-C2E786899A32}" v="4" dt="2020-05-12T14:37:47.362"/>
    <p1510:client id="{A53A9381-6925-3ED1-1478-C161E0408613}" v="17" dt="2020-05-13T17:44:29.852"/>
    <p1510:client id="{B243066C-B631-EF26-843B-F7EA01A45D88}" v="122" dt="2020-05-13T19:00:23.896"/>
    <p1510:client id="{C5F6E032-F7C4-BE06-3C38-0BB829A84B3A}" v="8" dt="2020-05-12T13:44:22.858"/>
    <p1510:client id="{D61BC18B-B229-4E0A-9ED3-A8E186908C76}" v="3254" dt="2020-05-12T15:16:15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4152"/>
        <p:guide pos="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hua Ye" userId="S::19zy57@queensu.ca::9e4e004f-d9ba-451f-911a-f4837ac89f7f" providerId="AD" clId="Web-{5649E6F4-27B6-6F62-C15D-CC5AA21FF8C1}"/>
    <pc:docChg chg="modSld">
      <pc:chgData name="Zhenhua Ye" userId="S::19zy57@queensu.ca::9e4e004f-d9ba-451f-911a-f4837ac89f7f" providerId="AD" clId="Web-{5649E6F4-27B6-6F62-C15D-CC5AA21FF8C1}" dt="2020-05-13T19:18:04.463" v="2757" actId="20577"/>
      <pc:docMkLst>
        <pc:docMk/>
      </pc:docMkLst>
      <pc:sldChg chg="modSp">
        <pc:chgData name="Zhenhua Ye" userId="S::19zy57@queensu.ca::9e4e004f-d9ba-451f-911a-f4837ac89f7f" providerId="AD" clId="Web-{5649E6F4-27B6-6F62-C15D-CC5AA21FF8C1}" dt="2020-05-13T19:12:51.492" v="2738" actId="20577"/>
        <pc:sldMkLst>
          <pc:docMk/>
          <pc:sldMk cId="406896134" sldId="411"/>
        </pc:sldMkLst>
        <pc:spChg chg="mod">
          <ac:chgData name="Zhenhua Ye" userId="S::19zy57@queensu.ca::9e4e004f-d9ba-451f-911a-f4837ac89f7f" providerId="AD" clId="Web-{5649E6F4-27B6-6F62-C15D-CC5AA21FF8C1}" dt="2020-05-13T19:12:51.492" v="2738" actId="20577"/>
          <ac:spMkLst>
            <pc:docMk/>
            <pc:sldMk cId="406896134" sldId="411"/>
            <ac:spMk id="2" creationId="{5EAD3CBD-6770-4FE4-A8BE-86D4FB4F29C4}"/>
          </ac:spMkLst>
        </pc:spChg>
      </pc:sldChg>
      <pc:sldChg chg="modSp">
        <pc:chgData name="Zhenhua Ye" userId="S::19zy57@queensu.ca::9e4e004f-d9ba-451f-911a-f4837ac89f7f" providerId="AD" clId="Web-{5649E6F4-27B6-6F62-C15D-CC5AA21FF8C1}" dt="2020-05-13T18:38:12.678" v="1770" actId="20577"/>
        <pc:sldMkLst>
          <pc:docMk/>
          <pc:sldMk cId="3222736221" sldId="414"/>
        </pc:sldMkLst>
        <pc:spChg chg="mod">
          <ac:chgData name="Zhenhua Ye" userId="S::19zy57@queensu.ca::9e4e004f-d9ba-451f-911a-f4837ac89f7f" providerId="AD" clId="Web-{5649E6F4-27B6-6F62-C15D-CC5AA21FF8C1}" dt="2020-05-13T18:38:12.678" v="1770" actId="20577"/>
          <ac:spMkLst>
            <pc:docMk/>
            <pc:sldMk cId="3222736221" sldId="414"/>
            <ac:spMk id="2" creationId="{5EAD3CBD-6770-4FE4-A8BE-86D4FB4F29C4}"/>
          </ac:spMkLst>
        </pc:spChg>
      </pc:sldChg>
      <pc:sldChg chg="modSp">
        <pc:chgData name="Zhenhua Ye" userId="S::19zy57@queensu.ca::9e4e004f-d9ba-451f-911a-f4837ac89f7f" providerId="AD" clId="Web-{5649E6F4-27B6-6F62-C15D-CC5AA21FF8C1}" dt="2020-05-13T19:12:13.742" v="2730" actId="20577"/>
        <pc:sldMkLst>
          <pc:docMk/>
          <pc:sldMk cId="1523341098" sldId="420"/>
        </pc:sldMkLst>
        <pc:spChg chg="mod">
          <ac:chgData name="Zhenhua Ye" userId="S::19zy57@queensu.ca::9e4e004f-d9ba-451f-911a-f4837ac89f7f" providerId="AD" clId="Web-{5649E6F4-27B6-6F62-C15D-CC5AA21FF8C1}" dt="2020-05-13T19:12:13.742" v="2730" actId="20577"/>
          <ac:spMkLst>
            <pc:docMk/>
            <pc:sldMk cId="1523341098" sldId="420"/>
            <ac:spMk id="2" creationId="{5EAD3CBD-6770-4FE4-A8BE-86D4FB4F29C4}"/>
          </ac:spMkLst>
        </pc:spChg>
      </pc:sldChg>
      <pc:sldChg chg="modSp">
        <pc:chgData name="Zhenhua Ye" userId="S::19zy57@queensu.ca::9e4e004f-d9ba-451f-911a-f4837ac89f7f" providerId="AD" clId="Web-{5649E6F4-27B6-6F62-C15D-CC5AA21FF8C1}" dt="2020-05-13T19:18:04.463" v="2756" actId="20577"/>
        <pc:sldMkLst>
          <pc:docMk/>
          <pc:sldMk cId="3326225085" sldId="421"/>
        </pc:sldMkLst>
        <pc:spChg chg="mod">
          <ac:chgData name="Zhenhua Ye" userId="S::19zy57@queensu.ca::9e4e004f-d9ba-451f-911a-f4837ac89f7f" providerId="AD" clId="Web-{5649E6F4-27B6-6F62-C15D-CC5AA21FF8C1}" dt="2020-05-13T19:18:04.463" v="2756" actId="20577"/>
          <ac:spMkLst>
            <pc:docMk/>
            <pc:sldMk cId="3326225085" sldId="421"/>
            <ac:spMk id="2" creationId="{5EAD3CBD-6770-4FE4-A8BE-86D4FB4F29C4}"/>
          </ac:spMkLst>
        </pc:spChg>
      </pc:sldChg>
      <pc:sldChg chg="modSp">
        <pc:chgData name="Zhenhua Ye" userId="S::19zy57@queensu.ca::9e4e004f-d9ba-451f-911a-f4837ac89f7f" providerId="AD" clId="Web-{5649E6F4-27B6-6F62-C15D-CC5AA21FF8C1}" dt="2020-05-13T18:34:52.083" v="1700" actId="20577"/>
        <pc:sldMkLst>
          <pc:docMk/>
          <pc:sldMk cId="3959377871" sldId="422"/>
        </pc:sldMkLst>
        <pc:spChg chg="mod">
          <ac:chgData name="Zhenhua Ye" userId="S::19zy57@queensu.ca::9e4e004f-d9ba-451f-911a-f4837ac89f7f" providerId="AD" clId="Web-{5649E6F4-27B6-6F62-C15D-CC5AA21FF8C1}" dt="2020-05-13T18:34:52.083" v="1700" actId="20577"/>
          <ac:spMkLst>
            <pc:docMk/>
            <pc:sldMk cId="3959377871" sldId="422"/>
            <ac:spMk id="2" creationId="{5EAD3CBD-6770-4FE4-A8BE-86D4FB4F29C4}"/>
          </ac:spMkLst>
        </pc:spChg>
      </pc:sldChg>
      <pc:sldChg chg="modSp modNotes">
        <pc:chgData name="Zhenhua Ye" userId="S::19zy57@queensu.ca::9e4e004f-d9ba-451f-911a-f4837ac89f7f" providerId="AD" clId="Web-{5649E6F4-27B6-6F62-C15D-CC5AA21FF8C1}" dt="2020-05-13T18:16:00.402" v="1201" actId="20577"/>
        <pc:sldMkLst>
          <pc:docMk/>
          <pc:sldMk cId="835639134" sldId="423"/>
        </pc:sldMkLst>
        <pc:spChg chg="mod">
          <ac:chgData name="Zhenhua Ye" userId="S::19zy57@queensu.ca::9e4e004f-d9ba-451f-911a-f4837ac89f7f" providerId="AD" clId="Web-{5649E6F4-27B6-6F62-C15D-CC5AA21FF8C1}" dt="2020-05-13T18:16:00.402" v="1201" actId="20577"/>
          <ac:spMkLst>
            <pc:docMk/>
            <pc:sldMk cId="835639134" sldId="423"/>
            <ac:spMk id="2" creationId="{5EAD3CBD-6770-4FE4-A8BE-86D4FB4F29C4}"/>
          </ac:spMkLst>
        </pc:spChg>
      </pc:sldChg>
    </pc:docChg>
  </pc:docChgLst>
  <pc:docChgLst>
    <pc:chgData name="Michael Hetherington" userId="S::20mbh1@queensu.ca::7fd719a6-e54b-45f8-9b97-0e5cb5ca7938" providerId="AD" clId="Web-{82D41FB4-44EE-FF0F-3B50-B8EC9ED4020F}"/>
    <pc:docChg chg="modSld">
      <pc:chgData name="Michael Hetherington" userId="S::20mbh1@queensu.ca::7fd719a6-e54b-45f8-9b97-0e5cb5ca7938" providerId="AD" clId="Web-{82D41FB4-44EE-FF0F-3B50-B8EC9ED4020F}" dt="2020-05-13T13:32:44.393" v="2" actId="20577"/>
      <pc:docMkLst>
        <pc:docMk/>
      </pc:docMkLst>
      <pc:sldChg chg="modSp">
        <pc:chgData name="Michael Hetherington" userId="S::20mbh1@queensu.ca::7fd719a6-e54b-45f8-9b97-0e5cb5ca7938" providerId="AD" clId="Web-{82D41FB4-44EE-FF0F-3B50-B8EC9ED4020F}" dt="2020-05-13T13:32:43.268" v="0" actId="20577"/>
        <pc:sldMkLst>
          <pc:docMk/>
          <pc:sldMk cId="530060811" sldId="389"/>
        </pc:sldMkLst>
        <pc:spChg chg="mod">
          <ac:chgData name="Michael Hetherington" userId="S::20mbh1@queensu.ca::7fd719a6-e54b-45f8-9b97-0e5cb5ca7938" providerId="AD" clId="Web-{82D41FB4-44EE-FF0F-3B50-B8EC9ED4020F}" dt="2020-05-13T13:32:43.268" v="0" actId="20577"/>
          <ac:spMkLst>
            <pc:docMk/>
            <pc:sldMk cId="530060811" sldId="389"/>
            <ac:spMk id="5" creationId="{00000000-0000-0000-0000-000000000000}"/>
          </ac:spMkLst>
        </pc:spChg>
      </pc:sldChg>
    </pc:docChg>
  </pc:docChgLst>
  <pc:docChgLst>
    <pc:chgData name="Zhenhua Ye" userId="S::19zy57@queensu.ca::9e4e004f-d9ba-451f-911a-f4837ac89f7f" providerId="AD" clId="Web-{A53A9381-6925-3ED1-1478-C161E0408613}"/>
    <pc:docChg chg="modSld">
      <pc:chgData name="Zhenhua Ye" userId="S::19zy57@queensu.ca::9e4e004f-d9ba-451f-911a-f4837ac89f7f" providerId="AD" clId="Web-{A53A9381-6925-3ED1-1478-C161E0408613}" dt="2020-05-13T17:45:20.493" v="18"/>
      <pc:docMkLst>
        <pc:docMk/>
      </pc:docMkLst>
      <pc:sldChg chg="modNotes">
        <pc:chgData name="Zhenhua Ye" userId="S::19zy57@queensu.ca::9e4e004f-d9ba-451f-911a-f4837ac89f7f" providerId="AD" clId="Web-{A53A9381-6925-3ED1-1478-C161E0408613}" dt="2020-05-13T17:45:20.493" v="18"/>
        <pc:sldMkLst>
          <pc:docMk/>
          <pc:sldMk cId="3326225085" sldId="421"/>
        </pc:sldMkLst>
      </pc:sldChg>
      <pc:sldChg chg="modSp modNotes">
        <pc:chgData name="Zhenhua Ye" userId="S::19zy57@queensu.ca::9e4e004f-d9ba-451f-911a-f4837ac89f7f" providerId="AD" clId="Web-{A53A9381-6925-3ED1-1478-C161E0408613}" dt="2020-05-13T17:44:39.493" v="17"/>
        <pc:sldMkLst>
          <pc:docMk/>
          <pc:sldMk cId="835639134" sldId="423"/>
        </pc:sldMkLst>
        <pc:spChg chg="mod">
          <ac:chgData name="Zhenhua Ye" userId="S::19zy57@queensu.ca::9e4e004f-d9ba-451f-911a-f4837ac89f7f" providerId="AD" clId="Web-{A53A9381-6925-3ED1-1478-C161E0408613}" dt="2020-05-13T17:44:29.852" v="15" actId="20577"/>
          <ac:spMkLst>
            <pc:docMk/>
            <pc:sldMk cId="835639134" sldId="423"/>
            <ac:spMk id="2" creationId="{5EAD3CBD-6770-4FE4-A8BE-86D4FB4F29C4}"/>
          </ac:spMkLst>
        </pc:spChg>
      </pc:sldChg>
    </pc:docChg>
  </pc:docChgLst>
  <pc:docChgLst>
    <pc:chgData name="Michael Hetherington" userId="S::20mbh1@queensu.ca::7fd719a6-e54b-45f8-9b97-0e5cb5ca7938" providerId="AD" clId="Web-{3FB28E01-39C9-6DB2-E196-8510C110849C}"/>
    <pc:docChg chg="modSld">
      <pc:chgData name="Michael Hetherington" userId="S::20mbh1@queensu.ca::7fd719a6-e54b-45f8-9b97-0e5cb5ca7938" providerId="AD" clId="Web-{3FB28E01-39C9-6DB2-E196-8510C110849C}" dt="2020-05-13T13:31:16.566" v="3" actId="20577"/>
      <pc:docMkLst>
        <pc:docMk/>
      </pc:docMkLst>
      <pc:sldChg chg="modSp">
        <pc:chgData name="Michael Hetherington" userId="S::20mbh1@queensu.ca::7fd719a6-e54b-45f8-9b97-0e5cb5ca7938" providerId="AD" clId="Web-{3FB28E01-39C9-6DB2-E196-8510C110849C}" dt="2020-05-13T13:31:16.552" v="2" actId="20577"/>
        <pc:sldMkLst>
          <pc:docMk/>
          <pc:sldMk cId="1523341098" sldId="420"/>
        </pc:sldMkLst>
        <pc:spChg chg="mod">
          <ac:chgData name="Michael Hetherington" userId="S::20mbh1@queensu.ca::7fd719a6-e54b-45f8-9b97-0e5cb5ca7938" providerId="AD" clId="Web-{3FB28E01-39C9-6DB2-E196-8510C110849C}" dt="2020-05-13T13:31:16.552" v="2" actId="20577"/>
          <ac:spMkLst>
            <pc:docMk/>
            <pc:sldMk cId="1523341098" sldId="420"/>
            <ac:spMk id="2" creationId="{5EAD3CBD-6770-4FE4-A8BE-86D4FB4F29C4}"/>
          </ac:spMkLst>
        </pc:spChg>
      </pc:sldChg>
    </pc:docChg>
  </pc:docChgLst>
  <pc:docChgLst>
    <pc:chgData name="Michael Hetherington" userId="S::20mbh1@queensu.ca::7fd719a6-e54b-45f8-9b97-0e5cb5ca7938" providerId="AD" clId="Web-{B243066C-B631-EF26-843B-F7EA01A45D88}"/>
    <pc:docChg chg="modSld">
      <pc:chgData name="Michael Hetherington" userId="S::20mbh1@queensu.ca::7fd719a6-e54b-45f8-9b97-0e5cb5ca7938" providerId="AD" clId="Web-{B243066C-B631-EF26-843B-F7EA01A45D88}" dt="2020-05-13T19:00:23.896" v="121" actId="20577"/>
      <pc:docMkLst>
        <pc:docMk/>
      </pc:docMkLst>
      <pc:sldChg chg="modSp">
        <pc:chgData name="Michael Hetherington" userId="S::20mbh1@queensu.ca::7fd719a6-e54b-45f8-9b97-0e5cb5ca7938" providerId="AD" clId="Web-{B243066C-B631-EF26-843B-F7EA01A45D88}" dt="2020-05-13T19:00:23.896" v="120" actId="20577"/>
        <pc:sldMkLst>
          <pc:docMk/>
          <pc:sldMk cId="406896134" sldId="411"/>
        </pc:sldMkLst>
        <pc:spChg chg="mod">
          <ac:chgData name="Michael Hetherington" userId="S::20mbh1@queensu.ca::7fd719a6-e54b-45f8-9b97-0e5cb5ca7938" providerId="AD" clId="Web-{B243066C-B631-EF26-843B-F7EA01A45D88}" dt="2020-05-13T19:00:23.896" v="120" actId="20577"/>
          <ac:spMkLst>
            <pc:docMk/>
            <pc:sldMk cId="406896134" sldId="411"/>
            <ac:spMk id="2" creationId="{5EAD3CBD-6770-4FE4-A8BE-86D4FB4F29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207963"/>
            <a:ext cx="8726488" cy="491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332371" y="5561870"/>
            <a:ext cx="6358362" cy="3279196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9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7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34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uRoku</a:t>
            </a:r>
            <a:r>
              <a:rPr lang="en-US" dirty="0"/>
              <a:t> is the platform that connects the “ecosystem” of streaming media.</a:t>
            </a:r>
          </a:p>
          <a:p>
            <a:r>
              <a:rPr lang="en-US" dirty="0" err="1"/>
              <a:t>uHardware</a:t>
            </a:r>
            <a:r>
              <a:rPr lang="en-US" dirty="0"/>
              <a:t> &gt; streaming media &amp; platform</a:t>
            </a:r>
            <a:endParaRPr lang="en-US" dirty="0">
              <a:cs typeface="Calibri"/>
            </a:endParaRPr>
          </a:p>
          <a:p>
            <a:r>
              <a:rPr lang="en-US" dirty="0" err="1"/>
              <a:t>uBusinees</a:t>
            </a:r>
            <a:r>
              <a:rPr lang="en-US" dirty="0"/>
              <a:t> model: AVOD (user impressions): Roku generates revenue through advertisements  + subscriptions</a:t>
            </a:r>
            <a:endParaRPr lang="en-US" dirty="0">
              <a:cs typeface="Calibri"/>
            </a:endParaRPr>
          </a:p>
          <a:p>
            <a:r>
              <a:rPr lang="en-US" dirty="0"/>
              <a:t>Key partner, key 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07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uStrengths: Brand more singularly focused on streaming</a:t>
            </a:r>
          </a:p>
          <a:p>
            <a:r>
              <a:rPr lang="en-US"/>
              <a:t>      Larger base of users</a:t>
            </a:r>
          </a:p>
          <a:p>
            <a:r>
              <a:rPr lang="en-US"/>
              <a:t>      Advertising platform</a:t>
            </a:r>
          </a:p>
          <a:p>
            <a:r>
              <a:rPr lang="en-US"/>
              <a:t>u</a:t>
            </a:r>
          </a:p>
          <a:p>
            <a:r>
              <a:rPr lang="en-US"/>
              <a:t>uWeaknesses: isn’t overly unique service;</a:t>
            </a:r>
          </a:p>
          <a:p>
            <a:r>
              <a:rPr lang="en-US"/>
              <a:t>         Original content; </a:t>
            </a:r>
          </a:p>
          <a:p>
            <a:r>
              <a:rPr lang="en-US"/>
              <a:t>         Branding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SESSION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5690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919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061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18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8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4443" y="1373095"/>
            <a:ext cx="10061637" cy="18344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CA" sz="3100" dirty="0"/>
              <a:t>MMA 801 – Introduction to Management</a:t>
            </a:r>
            <a:br>
              <a:rPr lang="en-CA" dirty="0"/>
            </a:br>
            <a:br>
              <a:rPr lang="en-CA" dirty="0"/>
            </a:br>
            <a:r>
              <a:rPr lang="en-US" sz="4000" dirty="0"/>
              <a:t>Session One – In-Class Assignment 2 </a:t>
            </a:r>
            <a:br>
              <a:rPr lang="en-US" sz="4000" dirty="0"/>
            </a:br>
            <a:r>
              <a:rPr lang="en-US" sz="4000" dirty="0"/>
              <a:t>Business Model Analysis “Roku” Living Case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94442" y="3207541"/>
            <a:ext cx="10090125" cy="1200329"/>
          </a:xfrm>
        </p:spPr>
        <p:txBody>
          <a:bodyPr/>
          <a:lstStyle/>
          <a:p>
            <a:r>
              <a:rPr lang="en-US" sz="2400" dirty="0"/>
              <a:t>Master of Management in Analytics</a:t>
            </a:r>
            <a:br>
              <a:rPr lang="en-US" sz="2400" dirty="0"/>
            </a:br>
            <a:r>
              <a:rPr lang="en-US" sz="2400" dirty="0"/>
              <a:t>May 13, 2020</a:t>
            </a:r>
            <a:br>
              <a:rPr lang="en-US" sz="2400" dirty="0"/>
            </a:br>
            <a:r>
              <a:rPr lang="en-US" sz="2400" dirty="0"/>
              <a:t>Stirling Team</a:t>
            </a:r>
          </a:p>
        </p:txBody>
      </p:sp>
    </p:spTree>
    <p:extLst>
      <p:ext uri="{BB962C8B-B14F-4D97-AF65-F5344CB8AC3E}">
        <p14:creationId xmlns:p14="http://schemas.microsoft.com/office/powerpoint/2010/main" val="5300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21" y="4406901"/>
            <a:ext cx="11321591" cy="1362075"/>
          </a:xfrm>
        </p:spPr>
        <p:txBody>
          <a:bodyPr/>
          <a:lstStyle/>
          <a:p>
            <a:r>
              <a:rPr lang="en-US" dirty="0"/>
              <a:t>Part 1 – WHAT IS A Business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417" y="1862933"/>
            <a:ext cx="8316383" cy="1500187"/>
          </a:xfrm>
        </p:spPr>
        <p:txBody>
          <a:bodyPr/>
          <a:lstStyle/>
          <a:p>
            <a:r>
              <a:rPr lang="en-US"/>
              <a:t>MMA 801 – Introduction to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7026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50" dirty="0">
                <a:cs typeface="Calibri"/>
              </a:rPr>
              <a:t>A </a:t>
            </a:r>
            <a:r>
              <a:rPr lang="en-US" sz="2650" b="1" dirty="0">
                <a:cs typeface="Calibri"/>
              </a:rPr>
              <a:t>business model</a:t>
            </a:r>
            <a:r>
              <a:rPr lang="en-US" sz="2650" dirty="0">
                <a:cs typeface="Calibri"/>
              </a:rPr>
              <a:t> defines how a company operates business to support their mission and generate their revenue</a:t>
            </a:r>
            <a:endParaRPr lang="en-US"/>
          </a:p>
          <a:p>
            <a:pPr marL="456565" indent="-456565"/>
            <a:endParaRPr lang="en-US" sz="2650" dirty="0">
              <a:cs typeface="Calibri"/>
            </a:endParaRPr>
          </a:p>
          <a:p>
            <a:pPr marL="0" indent="0">
              <a:buNone/>
            </a:pPr>
            <a:r>
              <a:rPr lang="en-US" sz="2650" dirty="0">
                <a:cs typeface="Calibri"/>
              </a:rPr>
              <a:t>The </a:t>
            </a:r>
            <a:r>
              <a:rPr lang="en-US" sz="2650" b="1" dirty="0">
                <a:cs typeface="Calibri"/>
              </a:rPr>
              <a:t>critical components</a:t>
            </a:r>
            <a:r>
              <a:rPr lang="en-US" sz="2650" dirty="0">
                <a:cs typeface="Calibri"/>
              </a:rPr>
              <a:t> which make up the analysis of a business model are: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650" dirty="0">
                <a:cs typeface="Calibri"/>
              </a:rPr>
              <a:t>Product: Value Proposition, Key Activities</a:t>
            </a:r>
            <a:endParaRPr lang="en-US" sz="265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50" dirty="0">
                <a:ea typeface="+mn-lt"/>
                <a:cs typeface="+mn-lt"/>
              </a:rPr>
              <a:t>Price: Revenue Streams, Cost Structure</a:t>
            </a:r>
            <a:br>
              <a:rPr lang="en-US" sz="2650" dirty="0">
                <a:ea typeface="+mn-lt"/>
                <a:cs typeface="+mn-lt"/>
              </a:rPr>
            </a:br>
            <a:r>
              <a:rPr lang="en-US" sz="2650" dirty="0">
                <a:ea typeface="+mn-lt"/>
                <a:cs typeface="+mn-lt"/>
              </a:rPr>
              <a:t>Place: Channels</a:t>
            </a:r>
          </a:p>
          <a:p>
            <a:pPr marL="0" indent="0">
              <a:buNone/>
            </a:pPr>
            <a:r>
              <a:rPr lang="en-US" sz="2650" dirty="0">
                <a:ea typeface="+mn-lt"/>
                <a:cs typeface="+mn-lt"/>
              </a:rPr>
              <a:t>Promotion: Customer Relationship</a:t>
            </a:r>
          </a:p>
          <a:p>
            <a:pPr marL="0" indent="0">
              <a:buNone/>
            </a:pPr>
            <a:endParaRPr lang="en-US" sz="2650" dirty="0">
              <a:cs typeface="Calibri"/>
            </a:endParaRPr>
          </a:p>
          <a:p>
            <a:pPr marL="0" indent="0">
              <a:buNone/>
            </a:pPr>
            <a:r>
              <a:rPr lang="en-US" sz="2650" dirty="0">
                <a:cs typeface="Calibri"/>
              </a:rPr>
              <a:t>  </a:t>
            </a:r>
          </a:p>
          <a:p>
            <a:pPr marL="0" indent="0">
              <a:buNone/>
            </a:pPr>
            <a:endParaRPr lang="en-US" sz="2650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Business Model?</a:t>
            </a:r>
          </a:p>
        </p:txBody>
      </p:sp>
    </p:spTree>
    <p:extLst>
      <p:ext uri="{BB962C8B-B14F-4D97-AF65-F5344CB8AC3E}">
        <p14:creationId xmlns:p14="http://schemas.microsoft.com/office/powerpoint/2010/main" val="4068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ROKU Living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417" y="1862933"/>
            <a:ext cx="8316383" cy="1500187"/>
          </a:xfrm>
        </p:spPr>
        <p:txBody>
          <a:bodyPr/>
          <a:lstStyle/>
          <a:p>
            <a:r>
              <a:rPr lang="en-US"/>
              <a:t>MMA 801 – Introduction to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7026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50" b="1" dirty="0">
                <a:cs typeface="Calibri"/>
              </a:rPr>
              <a:t>Define what, in your opinion, is Roku’s Business Model.  What is the company’s value proposition?</a:t>
            </a:r>
            <a:endParaRPr lang="en-US">
              <a:cs typeface="Calibri"/>
            </a:endParaRPr>
          </a:p>
          <a:p>
            <a:pPr marL="457200" indent="-457200"/>
            <a:r>
              <a:rPr lang="en-US" sz="2650" dirty="0">
                <a:ea typeface="+mn-lt"/>
                <a:cs typeface="+mn-lt"/>
              </a:rPr>
              <a:t>To Customer:   Subscription &amp; Hardware (Easy to Use the Platform)</a:t>
            </a:r>
            <a:endParaRPr lang="en-US">
              <a:cs typeface="Calibri"/>
            </a:endParaRPr>
          </a:p>
          <a:p>
            <a:pPr marL="457200" indent="-457200"/>
            <a:endParaRPr lang="en-US" sz="2650" dirty="0">
              <a:cs typeface="Calibri"/>
            </a:endParaRPr>
          </a:p>
          <a:p>
            <a:pPr marL="457200" indent="-457200"/>
            <a:r>
              <a:rPr lang="en-US" sz="2650" dirty="0">
                <a:cs typeface="Calibri"/>
              </a:rPr>
              <a:t>To </a:t>
            </a:r>
            <a:r>
              <a:rPr lang="en-US" sz="2650" dirty="0" err="1">
                <a:cs typeface="Calibri"/>
              </a:rPr>
              <a:t>Business：</a:t>
            </a:r>
            <a:r>
              <a:rPr lang="en-US" sz="2650" dirty="0" err="1">
                <a:ea typeface="+mn-lt"/>
                <a:cs typeface="+mn-lt"/>
              </a:rPr>
              <a:t>Streaming</a:t>
            </a:r>
            <a:r>
              <a:rPr lang="en-US" sz="2650" dirty="0">
                <a:ea typeface="+mn-lt"/>
                <a:cs typeface="+mn-lt"/>
              </a:rPr>
              <a:t> media &amp; platform for advertising (Large Customer Base) </a:t>
            </a:r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7200" indent="-457200"/>
            <a:endParaRPr lang="en-US" sz="2650" dirty="0">
              <a:cs typeface="Calibri"/>
            </a:endParaRPr>
          </a:p>
          <a:p>
            <a:pPr marL="456565" indent="-456565"/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– BUSINESS MODEL/VALUE PROPOSTION</a:t>
            </a:r>
          </a:p>
        </p:txBody>
      </p:sp>
    </p:spTree>
    <p:extLst>
      <p:ext uri="{BB962C8B-B14F-4D97-AF65-F5344CB8AC3E}">
        <p14:creationId xmlns:p14="http://schemas.microsoft.com/office/powerpoint/2010/main" val="83563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50" b="1" dirty="0">
                <a:cs typeface="Calibri"/>
              </a:rPr>
              <a:t>What is its current competitive advantage (does it have one)?</a:t>
            </a:r>
          </a:p>
          <a:p>
            <a:pPr marL="0" indent="0">
              <a:buNone/>
            </a:pPr>
            <a:endParaRPr lang="en-US" sz="2650" b="1" dirty="0">
              <a:cs typeface="Calibri"/>
            </a:endParaRPr>
          </a:p>
          <a:p>
            <a:pPr marL="456565" indent="-456565"/>
            <a:r>
              <a:rPr lang="en-US" sz="2650" dirty="0">
                <a:cs typeface="Calibri"/>
              </a:rPr>
              <a:t>Low price: </a:t>
            </a:r>
            <a:r>
              <a:rPr lang="en-US" sz="2650" dirty="0">
                <a:ea typeface="+mn-lt"/>
                <a:cs typeface="+mn-lt"/>
              </a:rPr>
              <a:t>Sustainability as the system is not required to generate a profit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Partnerships: </a:t>
            </a:r>
            <a:r>
              <a:rPr lang="en-US" sz="2650" dirty="0">
                <a:ea typeface="+mn-lt"/>
                <a:cs typeface="+mn-lt"/>
              </a:rPr>
              <a:t>Roku is strategically positioned to make partners out of companies that, at first, look like competitors</a:t>
            </a:r>
            <a:endParaRPr lang="en-US"/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Current Customer Base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Access to Wider Channels</a:t>
            </a: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–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95937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>
              <a:buFontTx/>
              <a:buChar char="-"/>
            </a:pPr>
            <a:r>
              <a:rPr lang="en-US" b="1" dirty="0">
                <a:cs typeface="Calibri"/>
              </a:rPr>
              <a:t>What are the critical activities which its business model and corresponding revenue model are built around?</a:t>
            </a:r>
            <a:endParaRPr lang="en-US"/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Partnership with streaming services and tv manufacturer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Sell</a:t>
            </a:r>
            <a:r>
              <a:rPr lang="en-US" sz="2650" dirty="0">
                <a:ea typeface="+mn-lt"/>
                <a:cs typeface="+mn-lt"/>
              </a:rPr>
              <a:t> screen real estate for ad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ea typeface="+mn-lt"/>
                <a:cs typeface="+mn-lt"/>
              </a:rPr>
              <a:t>Hosting viewing habits data: it keeps prices low to attract users, whose viewing habits it sells to advertisers.</a:t>
            </a:r>
            <a:endParaRPr lang="en-US" sz="2650" dirty="0">
              <a:cs typeface="Calibri"/>
            </a:endParaRPr>
          </a:p>
          <a:p>
            <a:pPr marL="456565" indent="-456565" algn="r"/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6565" indent="-456565" algn="r"/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– CRITICAL ACTIVITIES</a:t>
            </a:r>
          </a:p>
        </p:txBody>
      </p:sp>
    </p:spTree>
    <p:extLst>
      <p:ext uri="{BB962C8B-B14F-4D97-AF65-F5344CB8AC3E}">
        <p14:creationId xmlns:p14="http://schemas.microsoft.com/office/powerpoint/2010/main" val="32227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What are the underlying strengths and weaknesses of the model?</a:t>
            </a:r>
          </a:p>
          <a:p>
            <a:pPr marL="0" indent="0">
              <a:buNone/>
            </a:pPr>
            <a:r>
              <a:rPr lang="en-US" sz="2650" dirty="0">
                <a:cs typeface="Calibri"/>
              </a:rPr>
              <a:t>In your opinion, does the model, as it is described, possess long-term viability and relevancy? 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Strengths: Larger</a:t>
            </a:r>
            <a:r>
              <a:rPr lang="en-US" sz="2650" dirty="0">
                <a:ea typeface="+mn-lt"/>
                <a:cs typeface="+mn-lt"/>
              </a:rPr>
              <a:t> base of users; Advertising platform; International Live Expansion in growing market; </a:t>
            </a:r>
            <a:endParaRPr lang="en-US" sz="265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>
              <a:cs typeface="Calibri"/>
            </a:endParaRP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Weakness: Lack of original content; Lack of operational cash liquidity; </a:t>
            </a:r>
            <a:r>
              <a:rPr lang="en-US" sz="2650" dirty="0">
                <a:ea typeface="+mn-lt"/>
                <a:cs typeface="+mn-lt"/>
              </a:rPr>
              <a:t>Not overly unique service; No moat</a:t>
            </a: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650" b="1" dirty="0">
                <a:ea typeface="+mn-lt"/>
                <a:cs typeface="+mn-lt"/>
              </a:rPr>
              <a:t>Does the model possess long-term viability and relevancy?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650" dirty="0">
                <a:cs typeface="Calibri"/>
              </a:rPr>
              <a:t>  No, as mentioned above.</a:t>
            </a:r>
            <a:endParaRPr lang="en-US" sz="2650" b="1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– BUSINESS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32622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50" b="1" dirty="0">
                <a:cs typeface="Calibri"/>
              </a:rPr>
              <a:t>What are three macro-level recommendations relating to adjustments, reinvention, or change to the model that would improve the effectiveness of the company’s model going forward?</a:t>
            </a:r>
            <a:endParaRPr lang="en-US" sz="2650" b="1">
              <a:cs typeface="Calibri"/>
            </a:endParaRP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Incorporate strategic alliance of streaming platforms </a:t>
            </a: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Pivot value proposition</a:t>
            </a:r>
          </a:p>
          <a:p>
            <a:pPr marL="456565" indent="-456565">
              <a:buFontTx/>
              <a:buChar char="-"/>
            </a:pPr>
            <a:r>
              <a:rPr lang="en-US" sz="2650" dirty="0">
                <a:cs typeface="Calibri"/>
              </a:rPr>
              <a:t>Alternative use of customer data</a:t>
            </a:r>
          </a:p>
          <a:p>
            <a:pPr marL="456565" indent="-456565">
              <a:buFontTx/>
              <a:buChar char="-"/>
            </a:pPr>
            <a:endParaRPr lang="en-US" sz="2650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dirty="0">
              <a:cs typeface="Calibri"/>
            </a:endParaRPr>
          </a:p>
          <a:p>
            <a:pPr marL="456565" indent="-456565"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ROKU -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233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247</Words>
  <Application>Microsoft Office PowerPoint</Application>
  <PresentationFormat>Widescreen</PresentationFormat>
  <Paragraphs>76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MMA 801 – Introduction to Management  Session One – In-Class Assignment 2  Business Model Analysis “Roku” Living Case</vt:lpstr>
      <vt:lpstr>Part 1 – WHAT IS A Business model?</vt:lpstr>
      <vt:lpstr>What is a Business Model?</vt:lpstr>
      <vt:lpstr>Part 2 – ROKU Living case</vt:lpstr>
      <vt:lpstr>ROKU – BUSINESS MODEL/VALUE PROPOSTION</vt:lpstr>
      <vt:lpstr>ROKU – COMPETITIVE ADVANTAGE</vt:lpstr>
      <vt:lpstr>ROKU – CRITICAL ACTIVITIES</vt:lpstr>
      <vt:lpstr>ROKU – BUSINESS MODEL EVALUATION</vt:lpstr>
      <vt:lpstr>ROKU - RECOMMENDATIONS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lastModifiedBy>ELFREDA PITT HETHERINGTON</cp:lastModifiedBy>
  <cp:revision>443</cp:revision>
  <cp:lastPrinted>2015-01-28T14:32:47Z</cp:lastPrinted>
  <dcterms:created xsi:type="dcterms:W3CDTF">2011-07-27T15:30:37Z</dcterms:created>
  <dcterms:modified xsi:type="dcterms:W3CDTF">2020-05-13T19:18:04Z</dcterms:modified>
</cp:coreProperties>
</file>