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
  </p:notesMasterIdLst>
  <p:handoutMasterIdLst>
    <p:handoutMasterId r:id="rId10"/>
  </p:handoutMasterIdLst>
  <p:sldIdLst>
    <p:sldId id="389" r:id="rId2"/>
    <p:sldId id="411" r:id="rId3"/>
    <p:sldId id="424" r:id="rId4"/>
    <p:sldId id="425" r:id="rId5"/>
    <p:sldId id="426" r:id="rId6"/>
    <p:sldId id="427" r:id="rId7"/>
    <p:sldId id="428" r:id="rId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9A13F5-2A52-4FA5-AA27-DF446945FBE2}">
          <p14:sldIdLst>
            <p14:sldId id="389"/>
            <p14:sldId id="411"/>
            <p14:sldId id="424"/>
            <p14:sldId id="425"/>
            <p14:sldId id="426"/>
            <p14:sldId id="427"/>
            <p14:sldId id="428"/>
          </p14:sldIdLst>
        </p14:section>
      </p14:sectionLst>
    </p:ext>
    <p:ext uri="{EFAFB233-063F-42B5-8137-9DF3F51BA10A}">
      <p15:sldGuideLst xmlns:p15="http://schemas.microsoft.com/office/powerpoint/2012/main">
        <p15:guide id="1" orient="horz" pos="4152" userDrawn="1">
          <p15:clr>
            <a:srgbClr val="A4A3A4"/>
          </p15:clr>
        </p15:guide>
        <p15:guide id="2" pos="888"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Hepburn" initials="JH" lastIdx="4" clrIdx="0"/>
  <p:cmAuthor id="1" name="Queen's University - School of Business" initials="QU-So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7EB66-104F-4B4D-96E0-E379E4EA1D13}" v="519" dt="2020-05-12T14:46:45.450"/>
    <p1510:client id="{3FB28E01-39C9-6DB2-E196-8510C110849C}" v="4" dt="2020-05-13T13:31:16.566"/>
    <p1510:client id="{5649E6F4-27B6-6F62-C15D-CC5AA21FF8C1}" v="2768" dt="2020-05-13T19:18:04.463"/>
    <p1510:client id="{82D41FB4-44EE-FF0F-3B50-B8EC9ED4020F}" v="4" dt="2020-05-13T13:32:46.737"/>
    <p1510:client id="{85511CA4-E753-4832-AE5D-C2E786899A32}" v="4" dt="2020-05-12T14:37:47.362"/>
    <p1510:client id="{A53A9381-6925-3ED1-1478-C161E0408613}" v="17" dt="2020-05-13T17:44:29.852"/>
    <p1510:client id="{B243066C-B631-EF26-843B-F7EA01A45D88}" v="122" dt="2020-05-13T19:00:23.896"/>
    <p1510:client id="{C5F6E032-F7C4-BE06-3C38-0BB829A84B3A}" v="8" dt="2020-05-12T13:44:22.858"/>
    <p1510:client id="{D61BC18B-B229-4E0A-9ED3-A8E186908C76}" v="3254" dt="2020-05-12T15:16:15.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69" y="67"/>
      </p:cViewPr>
      <p:guideLst>
        <p:guide orient="horz" pos="4152"/>
        <p:guide pos="888"/>
      </p:guideLst>
    </p:cSldViewPr>
  </p:slideViewPr>
  <p:notesTextViewPr>
    <p:cViewPr>
      <p:scale>
        <a:sx n="1" d="1"/>
        <a:sy n="1" d="1"/>
      </p:scale>
      <p:origin x="0" y="0"/>
    </p:cViewPr>
  </p:notesTextViewPr>
  <p:sorterViewPr>
    <p:cViewPr>
      <p:scale>
        <a:sx n="100" d="100"/>
        <a:sy n="100" d="100"/>
      </p:scale>
      <p:origin x="0" y="-605"/>
    </p:cViewPr>
  </p:sorter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hua Ye" userId="S::19zy57@queensu.ca::9e4e004f-d9ba-451f-911a-f4837ac89f7f" providerId="AD" clId="Web-{5649E6F4-27B6-6F62-C15D-CC5AA21FF8C1}"/>
    <pc:docChg chg="modSld">
      <pc:chgData name="Zhenhua Ye" userId="S::19zy57@queensu.ca::9e4e004f-d9ba-451f-911a-f4837ac89f7f" providerId="AD" clId="Web-{5649E6F4-27B6-6F62-C15D-CC5AA21FF8C1}" dt="2020-05-13T19:18:04.463" v="2757" actId="20577"/>
      <pc:docMkLst>
        <pc:docMk/>
      </pc:docMkLst>
      <pc:sldChg chg="modSp">
        <pc:chgData name="Zhenhua Ye" userId="S::19zy57@queensu.ca::9e4e004f-d9ba-451f-911a-f4837ac89f7f" providerId="AD" clId="Web-{5649E6F4-27B6-6F62-C15D-CC5AA21FF8C1}" dt="2020-05-13T19:12:51.492" v="2738" actId="20577"/>
        <pc:sldMkLst>
          <pc:docMk/>
          <pc:sldMk cId="406896134" sldId="411"/>
        </pc:sldMkLst>
        <pc:spChg chg="mod">
          <ac:chgData name="Zhenhua Ye" userId="S::19zy57@queensu.ca::9e4e004f-d9ba-451f-911a-f4837ac89f7f" providerId="AD" clId="Web-{5649E6F4-27B6-6F62-C15D-CC5AA21FF8C1}" dt="2020-05-13T19:12:51.492" v="2738" actId="20577"/>
          <ac:spMkLst>
            <pc:docMk/>
            <pc:sldMk cId="406896134" sldId="411"/>
            <ac:spMk id="2" creationId="{5EAD3CBD-6770-4FE4-A8BE-86D4FB4F29C4}"/>
          </ac:spMkLst>
        </pc:spChg>
      </pc:sldChg>
      <pc:sldChg chg="modSp">
        <pc:chgData name="Zhenhua Ye" userId="S::19zy57@queensu.ca::9e4e004f-d9ba-451f-911a-f4837ac89f7f" providerId="AD" clId="Web-{5649E6F4-27B6-6F62-C15D-CC5AA21FF8C1}" dt="2020-05-13T18:38:12.678" v="1770" actId="20577"/>
        <pc:sldMkLst>
          <pc:docMk/>
          <pc:sldMk cId="3222736221" sldId="414"/>
        </pc:sldMkLst>
        <pc:spChg chg="mod">
          <ac:chgData name="Zhenhua Ye" userId="S::19zy57@queensu.ca::9e4e004f-d9ba-451f-911a-f4837ac89f7f" providerId="AD" clId="Web-{5649E6F4-27B6-6F62-C15D-CC5AA21FF8C1}" dt="2020-05-13T18:38:12.678" v="1770" actId="20577"/>
          <ac:spMkLst>
            <pc:docMk/>
            <pc:sldMk cId="3222736221" sldId="414"/>
            <ac:spMk id="2" creationId="{5EAD3CBD-6770-4FE4-A8BE-86D4FB4F29C4}"/>
          </ac:spMkLst>
        </pc:spChg>
      </pc:sldChg>
      <pc:sldChg chg="modSp">
        <pc:chgData name="Zhenhua Ye" userId="S::19zy57@queensu.ca::9e4e004f-d9ba-451f-911a-f4837ac89f7f" providerId="AD" clId="Web-{5649E6F4-27B6-6F62-C15D-CC5AA21FF8C1}" dt="2020-05-13T19:12:13.742" v="2730" actId="20577"/>
        <pc:sldMkLst>
          <pc:docMk/>
          <pc:sldMk cId="1523341098" sldId="420"/>
        </pc:sldMkLst>
        <pc:spChg chg="mod">
          <ac:chgData name="Zhenhua Ye" userId="S::19zy57@queensu.ca::9e4e004f-d9ba-451f-911a-f4837ac89f7f" providerId="AD" clId="Web-{5649E6F4-27B6-6F62-C15D-CC5AA21FF8C1}" dt="2020-05-13T19:12:13.742" v="2730" actId="20577"/>
          <ac:spMkLst>
            <pc:docMk/>
            <pc:sldMk cId="1523341098" sldId="420"/>
            <ac:spMk id="2" creationId="{5EAD3CBD-6770-4FE4-A8BE-86D4FB4F29C4}"/>
          </ac:spMkLst>
        </pc:spChg>
      </pc:sldChg>
      <pc:sldChg chg="modSp">
        <pc:chgData name="Zhenhua Ye" userId="S::19zy57@queensu.ca::9e4e004f-d9ba-451f-911a-f4837ac89f7f" providerId="AD" clId="Web-{5649E6F4-27B6-6F62-C15D-CC5AA21FF8C1}" dt="2020-05-13T19:18:04.463" v="2756" actId="20577"/>
        <pc:sldMkLst>
          <pc:docMk/>
          <pc:sldMk cId="3326225085" sldId="421"/>
        </pc:sldMkLst>
        <pc:spChg chg="mod">
          <ac:chgData name="Zhenhua Ye" userId="S::19zy57@queensu.ca::9e4e004f-d9ba-451f-911a-f4837ac89f7f" providerId="AD" clId="Web-{5649E6F4-27B6-6F62-C15D-CC5AA21FF8C1}" dt="2020-05-13T19:18:04.463" v="2756" actId="20577"/>
          <ac:spMkLst>
            <pc:docMk/>
            <pc:sldMk cId="3326225085" sldId="421"/>
            <ac:spMk id="2" creationId="{5EAD3CBD-6770-4FE4-A8BE-86D4FB4F29C4}"/>
          </ac:spMkLst>
        </pc:spChg>
      </pc:sldChg>
      <pc:sldChg chg="modSp">
        <pc:chgData name="Zhenhua Ye" userId="S::19zy57@queensu.ca::9e4e004f-d9ba-451f-911a-f4837ac89f7f" providerId="AD" clId="Web-{5649E6F4-27B6-6F62-C15D-CC5AA21FF8C1}" dt="2020-05-13T18:34:52.083" v="1700" actId="20577"/>
        <pc:sldMkLst>
          <pc:docMk/>
          <pc:sldMk cId="3959377871" sldId="422"/>
        </pc:sldMkLst>
        <pc:spChg chg="mod">
          <ac:chgData name="Zhenhua Ye" userId="S::19zy57@queensu.ca::9e4e004f-d9ba-451f-911a-f4837ac89f7f" providerId="AD" clId="Web-{5649E6F4-27B6-6F62-C15D-CC5AA21FF8C1}" dt="2020-05-13T18:34:52.083" v="1700" actId="20577"/>
          <ac:spMkLst>
            <pc:docMk/>
            <pc:sldMk cId="3959377871" sldId="422"/>
            <ac:spMk id="2" creationId="{5EAD3CBD-6770-4FE4-A8BE-86D4FB4F29C4}"/>
          </ac:spMkLst>
        </pc:spChg>
      </pc:sldChg>
      <pc:sldChg chg="modSp modNotes">
        <pc:chgData name="Zhenhua Ye" userId="S::19zy57@queensu.ca::9e4e004f-d9ba-451f-911a-f4837ac89f7f" providerId="AD" clId="Web-{5649E6F4-27B6-6F62-C15D-CC5AA21FF8C1}" dt="2020-05-13T18:16:00.402" v="1201" actId="20577"/>
        <pc:sldMkLst>
          <pc:docMk/>
          <pc:sldMk cId="835639134" sldId="423"/>
        </pc:sldMkLst>
        <pc:spChg chg="mod">
          <ac:chgData name="Zhenhua Ye" userId="S::19zy57@queensu.ca::9e4e004f-d9ba-451f-911a-f4837ac89f7f" providerId="AD" clId="Web-{5649E6F4-27B6-6F62-C15D-CC5AA21FF8C1}" dt="2020-05-13T18:16:00.402" v="1201" actId="20577"/>
          <ac:spMkLst>
            <pc:docMk/>
            <pc:sldMk cId="835639134" sldId="423"/>
            <ac:spMk id="2" creationId="{5EAD3CBD-6770-4FE4-A8BE-86D4FB4F29C4}"/>
          </ac:spMkLst>
        </pc:spChg>
      </pc:sldChg>
    </pc:docChg>
  </pc:docChgLst>
  <pc:docChgLst>
    <pc:chgData name="Michael Hetherington" userId="S::20mbh1@queensu.ca::7fd719a6-e54b-45f8-9b97-0e5cb5ca7938" providerId="AD" clId="Web-{82D41FB4-44EE-FF0F-3B50-B8EC9ED4020F}"/>
    <pc:docChg chg="modSld">
      <pc:chgData name="Michael Hetherington" userId="S::20mbh1@queensu.ca::7fd719a6-e54b-45f8-9b97-0e5cb5ca7938" providerId="AD" clId="Web-{82D41FB4-44EE-FF0F-3B50-B8EC9ED4020F}" dt="2020-05-13T13:32:44.393" v="2" actId="20577"/>
      <pc:docMkLst>
        <pc:docMk/>
      </pc:docMkLst>
      <pc:sldChg chg="modSp">
        <pc:chgData name="Michael Hetherington" userId="S::20mbh1@queensu.ca::7fd719a6-e54b-45f8-9b97-0e5cb5ca7938" providerId="AD" clId="Web-{82D41FB4-44EE-FF0F-3B50-B8EC9ED4020F}" dt="2020-05-13T13:32:43.268" v="0" actId="20577"/>
        <pc:sldMkLst>
          <pc:docMk/>
          <pc:sldMk cId="530060811" sldId="389"/>
        </pc:sldMkLst>
        <pc:spChg chg="mod">
          <ac:chgData name="Michael Hetherington" userId="S::20mbh1@queensu.ca::7fd719a6-e54b-45f8-9b97-0e5cb5ca7938" providerId="AD" clId="Web-{82D41FB4-44EE-FF0F-3B50-B8EC9ED4020F}" dt="2020-05-13T13:32:43.268" v="0" actId="20577"/>
          <ac:spMkLst>
            <pc:docMk/>
            <pc:sldMk cId="530060811" sldId="389"/>
            <ac:spMk id="5" creationId="{00000000-0000-0000-0000-000000000000}"/>
          </ac:spMkLst>
        </pc:spChg>
      </pc:sldChg>
    </pc:docChg>
  </pc:docChgLst>
  <pc:docChgLst>
    <pc:chgData name="Zhenhua Ye" userId="S::19zy57@queensu.ca::9e4e004f-d9ba-451f-911a-f4837ac89f7f" providerId="AD" clId="Web-{A53A9381-6925-3ED1-1478-C161E0408613}"/>
    <pc:docChg chg="modSld">
      <pc:chgData name="Zhenhua Ye" userId="S::19zy57@queensu.ca::9e4e004f-d9ba-451f-911a-f4837ac89f7f" providerId="AD" clId="Web-{A53A9381-6925-3ED1-1478-C161E0408613}" dt="2020-05-13T17:45:20.493" v="18"/>
      <pc:docMkLst>
        <pc:docMk/>
      </pc:docMkLst>
      <pc:sldChg chg="modNotes">
        <pc:chgData name="Zhenhua Ye" userId="S::19zy57@queensu.ca::9e4e004f-d9ba-451f-911a-f4837ac89f7f" providerId="AD" clId="Web-{A53A9381-6925-3ED1-1478-C161E0408613}" dt="2020-05-13T17:45:20.493" v="18"/>
        <pc:sldMkLst>
          <pc:docMk/>
          <pc:sldMk cId="3326225085" sldId="421"/>
        </pc:sldMkLst>
      </pc:sldChg>
      <pc:sldChg chg="modSp modNotes">
        <pc:chgData name="Zhenhua Ye" userId="S::19zy57@queensu.ca::9e4e004f-d9ba-451f-911a-f4837ac89f7f" providerId="AD" clId="Web-{A53A9381-6925-3ED1-1478-C161E0408613}" dt="2020-05-13T17:44:39.493" v="17"/>
        <pc:sldMkLst>
          <pc:docMk/>
          <pc:sldMk cId="835639134" sldId="423"/>
        </pc:sldMkLst>
        <pc:spChg chg="mod">
          <ac:chgData name="Zhenhua Ye" userId="S::19zy57@queensu.ca::9e4e004f-d9ba-451f-911a-f4837ac89f7f" providerId="AD" clId="Web-{A53A9381-6925-3ED1-1478-C161E0408613}" dt="2020-05-13T17:44:29.852" v="15" actId="20577"/>
          <ac:spMkLst>
            <pc:docMk/>
            <pc:sldMk cId="835639134" sldId="423"/>
            <ac:spMk id="2" creationId="{5EAD3CBD-6770-4FE4-A8BE-86D4FB4F29C4}"/>
          </ac:spMkLst>
        </pc:spChg>
      </pc:sldChg>
    </pc:docChg>
  </pc:docChgLst>
  <pc:docChgLst>
    <pc:chgData name="Michael Hetherington" userId="S::20mbh1@queensu.ca::7fd719a6-e54b-45f8-9b97-0e5cb5ca7938" providerId="AD" clId="Web-{3FB28E01-39C9-6DB2-E196-8510C110849C}"/>
    <pc:docChg chg="modSld">
      <pc:chgData name="Michael Hetherington" userId="S::20mbh1@queensu.ca::7fd719a6-e54b-45f8-9b97-0e5cb5ca7938" providerId="AD" clId="Web-{3FB28E01-39C9-6DB2-E196-8510C110849C}" dt="2020-05-13T13:31:16.566" v="3" actId="20577"/>
      <pc:docMkLst>
        <pc:docMk/>
      </pc:docMkLst>
      <pc:sldChg chg="modSp">
        <pc:chgData name="Michael Hetherington" userId="S::20mbh1@queensu.ca::7fd719a6-e54b-45f8-9b97-0e5cb5ca7938" providerId="AD" clId="Web-{3FB28E01-39C9-6DB2-E196-8510C110849C}" dt="2020-05-13T13:31:16.552" v="2" actId="20577"/>
        <pc:sldMkLst>
          <pc:docMk/>
          <pc:sldMk cId="1523341098" sldId="420"/>
        </pc:sldMkLst>
        <pc:spChg chg="mod">
          <ac:chgData name="Michael Hetherington" userId="S::20mbh1@queensu.ca::7fd719a6-e54b-45f8-9b97-0e5cb5ca7938" providerId="AD" clId="Web-{3FB28E01-39C9-6DB2-E196-8510C110849C}" dt="2020-05-13T13:31:16.552" v="2" actId="20577"/>
          <ac:spMkLst>
            <pc:docMk/>
            <pc:sldMk cId="1523341098" sldId="420"/>
            <ac:spMk id="2" creationId="{5EAD3CBD-6770-4FE4-A8BE-86D4FB4F29C4}"/>
          </ac:spMkLst>
        </pc:spChg>
      </pc:sldChg>
    </pc:docChg>
  </pc:docChgLst>
  <pc:docChgLst>
    <pc:chgData name="Michael Hetherington" userId="S::20mbh1@queensu.ca::7fd719a6-e54b-45f8-9b97-0e5cb5ca7938" providerId="AD" clId="Web-{B243066C-B631-EF26-843B-F7EA01A45D88}"/>
    <pc:docChg chg="modSld">
      <pc:chgData name="Michael Hetherington" userId="S::20mbh1@queensu.ca::7fd719a6-e54b-45f8-9b97-0e5cb5ca7938" providerId="AD" clId="Web-{B243066C-B631-EF26-843B-F7EA01A45D88}" dt="2020-05-13T19:00:23.896" v="121" actId="20577"/>
      <pc:docMkLst>
        <pc:docMk/>
      </pc:docMkLst>
      <pc:sldChg chg="modSp">
        <pc:chgData name="Michael Hetherington" userId="S::20mbh1@queensu.ca::7fd719a6-e54b-45f8-9b97-0e5cb5ca7938" providerId="AD" clId="Web-{B243066C-B631-EF26-843B-F7EA01A45D88}" dt="2020-05-13T19:00:23.896" v="120" actId="20577"/>
        <pc:sldMkLst>
          <pc:docMk/>
          <pc:sldMk cId="406896134" sldId="411"/>
        </pc:sldMkLst>
        <pc:spChg chg="mod">
          <ac:chgData name="Michael Hetherington" userId="S::20mbh1@queensu.ca::7fd719a6-e54b-45f8-9b97-0e5cb5ca7938" providerId="AD" clId="Web-{B243066C-B631-EF26-843B-F7EA01A45D88}" dt="2020-05-13T19:00:23.896" v="120" actId="20577"/>
          <ac:spMkLst>
            <pc:docMk/>
            <pc:sldMk cId="406896134" sldId="411"/>
            <ac:spMk id="2" creationId="{5EAD3CBD-6770-4FE4-A8BE-86D4FB4F29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endParaRPr lang="en-CA"/>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CA"/>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8ABB1C8F-3422-4635-96B1-3FEBF5B5BA23}" type="slidenum">
              <a:rPr lang="en-CA" smtClean="0"/>
              <a:t>‹#›</a:t>
            </a:fld>
            <a:endParaRPr lang="en-CA"/>
          </a:p>
        </p:txBody>
      </p:sp>
    </p:spTree>
    <p:extLst>
      <p:ext uri="{BB962C8B-B14F-4D97-AF65-F5344CB8AC3E}">
        <p14:creationId xmlns:p14="http://schemas.microsoft.com/office/powerpoint/2010/main" val="3183922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857250" y="207963"/>
            <a:ext cx="8726488" cy="4910137"/>
          </a:xfrm>
          <a:prstGeom prst="rect">
            <a:avLst/>
          </a:prstGeom>
          <a:noFill/>
          <a:ln w="12700">
            <a:solidFill>
              <a:prstClr val="black"/>
            </a:solidFill>
          </a:ln>
        </p:spPr>
        <p:txBody>
          <a:bodyPr vert="horz" lIns="92446" tIns="46223" rIns="92446" bIns="46223" rtlCol="0" anchor="ctr"/>
          <a:lstStyle/>
          <a:p>
            <a:endParaRPr lang="en-CA"/>
          </a:p>
        </p:txBody>
      </p:sp>
      <p:sp>
        <p:nvSpPr>
          <p:cNvPr id="11" name="Slide Number Placeholder 10"/>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vl1pPr>
          </a:lstStyle>
          <a:p>
            <a:fld id="{3C36A3A5-7BB6-4F86-88E4-3FFD01987BF6}" type="slidenum">
              <a:rPr lang="en-CA" smtClean="0"/>
              <a:t>‹#›</a:t>
            </a:fld>
            <a:endParaRPr lang="en-CA"/>
          </a:p>
        </p:txBody>
      </p:sp>
      <p:grpSp>
        <p:nvGrpSpPr>
          <p:cNvPr id="23" name="Group 22"/>
          <p:cNvGrpSpPr/>
          <p:nvPr/>
        </p:nvGrpSpPr>
        <p:grpSpPr>
          <a:xfrm>
            <a:off x="332371" y="5561870"/>
            <a:ext cx="6358362" cy="3279196"/>
            <a:chOff x="0" y="4839405"/>
            <a:chExt cx="6696075" cy="3221038"/>
          </a:xfrm>
        </p:grpSpPr>
        <p:sp>
          <p:nvSpPr>
            <p:cNvPr id="15" name="Line 3"/>
            <p:cNvSpPr>
              <a:spLocks noChangeShapeType="1"/>
            </p:cNvSpPr>
            <p:nvPr/>
          </p:nvSpPr>
          <p:spPr bwMode="auto">
            <a:xfrm>
              <a:off x="0" y="4839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6" name="Line 4"/>
            <p:cNvSpPr>
              <a:spLocks noChangeShapeType="1"/>
            </p:cNvSpPr>
            <p:nvPr/>
          </p:nvSpPr>
          <p:spPr bwMode="auto">
            <a:xfrm>
              <a:off x="0" y="5288668"/>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7" name="Line 5"/>
            <p:cNvSpPr>
              <a:spLocks noChangeShapeType="1"/>
            </p:cNvSpPr>
            <p:nvPr/>
          </p:nvSpPr>
          <p:spPr bwMode="auto">
            <a:xfrm>
              <a:off x="0" y="574269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8" name="Line 6"/>
            <p:cNvSpPr>
              <a:spLocks noChangeShapeType="1"/>
            </p:cNvSpPr>
            <p:nvPr/>
          </p:nvSpPr>
          <p:spPr bwMode="auto">
            <a:xfrm>
              <a:off x="0" y="62237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9" name="Line 7"/>
            <p:cNvSpPr>
              <a:spLocks noChangeShapeType="1"/>
            </p:cNvSpPr>
            <p:nvPr/>
          </p:nvSpPr>
          <p:spPr bwMode="auto">
            <a:xfrm>
              <a:off x="0" y="667455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0" name="Line 8"/>
            <p:cNvSpPr>
              <a:spLocks noChangeShapeType="1"/>
            </p:cNvSpPr>
            <p:nvPr/>
          </p:nvSpPr>
          <p:spPr bwMode="auto">
            <a:xfrm>
              <a:off x="0" y="7125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1" name="Line 9"/>
            <p:cNvSpPr>
              <a:spLocks noChangeShapeType="1"/>
            </p:cNvSpPr>
            <p:nvPr/>
          </p:nvSpPr>
          <p:spPr bwMode="auto">
            <a:xfrm>
              <a:off x="0" y="76080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2" name="Line 10"/>
            <p:cNvSpPr>
              <a:spLocks noChangeShapeType="1"/>
            </p:cNvSpPr>
            <p:nvPr/>
          </p:nvSpPr>
          <p:spPr bwMode="auto">
            <a:xfrm>
              <a:off x="0" y="806044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grpSp>
    </p:spTree>
    <p:extLst>
      <p:ext uri="{BB962C8B-B14F-4D97-AF65-F5344CB8AC3E}">
        <p14:creationId xmlns:p14="http://schemas.microsoft.com/office/powerpoint/2010/main" val="362801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207963"/>
            <a:ext cx="8726488" cy="4910137"/>
          </a:xfrm>
        </p:spPr>
      </p:sp>
      <p:sp>
        <p:nvSpPr>
          <p:cNvPr id="3" name="Notes Placeholder 2"/>
          <p:cNvSpPr>
            <a:spLocks noGrp="1"/>
          </p:cNvSpPr>
          <p:nvPr>
            <p:ph type="body" idx="1"/>
          </p:nvPr>
        </p:nvSpPr>
        <p:spPr>
          <a:xfrm>
            <a:off x="701676" y="4479926"/>
            <a:ext cx="5619750" cy="3665538"/>
          </a:xfrm>
          <a:prstGeom prst="rect">
            <a:avLst/>
          </a:prstGeom>
        </p:spPr>
        <p:txBody>
          <a:bodyPr lIns="91427" tIns="45714" rIns="91427" bIns="45714"/>
          <a:lstStyle/>
          <a:p>
            <a:endParaRPr lang="en-US"/>
          </a:p>
        </p:txBody>
      </p:sp>
      <p:sp>
        <p:nvSpPr>
          <p:cNvPr id="4" name="Slide Number Placeholder 3"/>
          <p:cNvSpPr>
            <a:spLocks noGrp="1"/>
          </p:cNvSpPr>
          <p:nvPr>
            <p:ph type="sldNum" sz="quarter" idx="10"/>
          </p:nvPr>
        </p:nvSpPr>
        <p:spPr/>
        <p:txBody>
          <a:bodyPr/>
          <a:lstStyle/>
          <a:p>
            <a:fld id="{3C36A3A5-7BB6-4F86-88E4-3FFD01987BF6}" type="slidenum">
              <a:rPr lang="en-CA" smtClean="0"/>
              <a:t>1</a:t>
            </a:fld>
            <a:endParaRPr lang="en-CA"/>
          </a:p>
        </p:txBody>
      </p:sp>
    </p:spTree>
    <p:extLst>
      <p:ext uri="{BB962C8B-B14F-4D97-AF65-F5344CB8AC3E}">
        <p14:creationId xmlns:p14="http://schemas.microsoft.com/office/powerpoint/2010/main" val="3108796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094443" y="904172"/>
            <a:ext cx="10061637" cy="1834445"/>
          </a:xfrm>
          <a:prstGeom prst="rect">
            <a:avLst/>
          </a:prstGeom>
        </p:spPr>
        <p:txBody>
          <a:bodyPr lIns="0" rIns="0" anchor="b" anchorCtr="0">
            <a:normAutofit/>
          </a:bodyPr>
          <a:lstStyle>
            <a:lvl1pPr algn="l">
              <a:defRPr sz="4800" baseline="0"/>
            </a:lvl1pPr>
          </a:lstStyle>
          <a:p>
            <a:r>
              <a:rPr lang="en-US"/>
              <a:t>CLICK TO EDIT SESSION TITLE</a:t>
            </a:r>
          </a:p>
        </p:txBody>
      </p:sp>
      <p:sp>
        <p:nvSpPr>
          <p:cNvPr id="8" name="Subtitle 2"/>
          <p:cNvSpPr>
            <a:spLocks noGrp="1"/>
          </p:cNvSpPr>
          <p:nvPr>
            <p:ph type="subTitle" idx="1" hasCustomPrompt="1"/>
          </p:nvPr>
        </p:nvSpPr>
        <p:spPr>
          <a:xfrm>
            <a:off x="1094442" y="2738618"/>
            <a:ext cx="10090125" cy="1600439"/>
          </a:xfrm>
          <a:prstGeom prst="rect">
            <a:avLst/>
          </a:prstGeom>
        </p:spPr>
        <p:txBody>
          <a:bodyPr wrap="square" lIns="0" rIns="0">
            <a:spAutoFit/>
          </a:bodyPr>
          <a:lstStyle>
            <a:lvl1pPr marL="0" indent="0" algn="l">
              <a:buNone/>
              <a:defRPr sz="3200" baseline="0">
                <a:solidFill>
                  <a:schemeClr val="tx1">
                    <a:lumMod val="85000"/>
                    <a:lumOff val="1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Program Name                                                                            Date (e.g. July 1 to July 9, 2011)                                  Speaker/Faculty Name</a:t>
            </a:r>
          </a:p>
        </p:txBody>
      </p:sp>
    </p:spTree>
    <p:extLst>
      <p:ext uri="{BB962C8B-B14F-4D97-AF65-F5344CB8AC3E}">
        <p14:creationId xmlns:p14="http://schemas.microsoft.com/office/powerpoint/2010/main" val="156906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6140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666" y="1014374"/>
            <a:ext cx="11292012" cy="51117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
        <p:nvSpPr>
          <p:cNvPr id="8"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a:t>Click to edit slide title</a:t>
            </a:r>
          </a:p>
        </p:txBody>
      </p:sp>
    </p:spTree>
    <p:extLst>
      <p:ext uri="{BB962C8B-B14F-4D97-AF65-F5344CB8AC3E}">
        <p14:creationId xmlns:p14="http://schemas.microsoft.com/office/powerpoint/2010/main" val="419198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1022360"/>
            <a:ext cx="10363200" cy="4746616"/>
          </a:xfrm>
          <a:prstGeom prst="rect">
            <a:avLst/>
          </a:prstGeom>
        </p:spPr>
        <p:txBody>
          <a:bodyPr anchor="ctr" anchorCtr="0"/>
          <a:lstStyle>
            <a:lvl1pPr algn="ctr">
              <a:defRPr sz="5333" b="1" cap="none" baseline="0"/>
            </a:lvl1pPr>
          </a:lstStyle>
          <a:p>
            <a:r>
              <a:rPr lang="en-US"/>
              <a:t>Click to edit slide title</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57287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390857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95802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a:t>Click to edit slide title</a:t>
            </a:r>
          </a:p>
        </p:txBody>
      </p:sp>
    </p:spTree>
    <p:extLst>
      <p:ext uri="{BB962C8B-B14F-4D97-AF65-F5344CB8AC3E}">
        <p14:creationId xmlns:p14="http://schemas.microsoft.com/office/powerpoint/2010/main" val="420619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5804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10703320" y="6492875"/>
            <a:ext cx="1488680" cy="365125"/>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2346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14374"/>
            <a:ext cx="4011084" cy="1014372"/>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1014374"/>
            <a:ext cx="6815667" cy="5111791"/>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2116606"/>
            <a:ext cx="4011084" cy="4009559"/>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a:t>
            </a:fld>
            <a:endParaRPr kumimoji="0" lang="en-US">
              <a:solidFill>
                <a:schemeClr val="accent3">
                  <a:shade val="75000"/>
                </a:schemeClr>
              </a:solidFill>
            </a:endParaRPr>
          </a:p>
        </p:txBody>
      </p:sp>
      <p:sp>
        <p:nvSpPr>
          <p:cNvPr id="8" name="Slide Number Placeholder 4"/>
          <p:cNvSpPr txBox="1">
            <a:spLocks/>
          </p:cNvSpPr>
          <p:nvPr userDrawn="1"/>
        </p:nvSpPr>
        <p:spPr>
          <a:xfrm>
            <a:off x="10703320" y="6492875"/>
            <a:ext cx="1488680" cy="365125"/>
          </a:xfrm>
          <a:prstGeom prst="rect">
            <a:avLst/>
          </a:prstGeom>
        </p:spPr>
        <p:txBody>
          <a:bodyPr vert="horz" lIns="121920" tIns="60960" rIns="121920" bIns="6096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66355A-084C-D24E-9AD2-7E4FC41EA627}" type="slidenum">
              <a:rPr lang="en-US" sz="1600" smtClean="0"/>
              <a:pPr/>
              <a:t>‹#›</a:t>
            </a:fld>
            <a:endParaRPr lang="en-US" sz="1600"/>
          </a:p>
        </p:txBody>
      </p:sp>
    </p:spTree>
    <p:extLst>
      <p:ext uri="{BB962C8B-B14F-4D97-AF65-F5344CB8AC3E}">
        <p14:creationId xmlns:p14="http://schemas.microsoft.com/office/powerpoint/2010/main" val="196185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rotWithShape="1">
          <a:blip r:embed="rId12"/>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03320" y="6492875"/>
            <a:ext cx="148868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066355A-084C-D24E-9AD2-7E4FC41EA627}" type="slidenum">
              <a:rPr lang="en-US" smtClean="0"/>
              <a:t>‹#›</a:t>
            </a:fld>
            <a:endParaRPr lang="en-US"/>
          </a:p>
        </p:txBody>
      </p:sp>
      <p:sp>
        <p:nvSpPr>
          <p:cNvPr id="7" name="Title Placeholder 1"/>
          <p:cNvSpPr>
            <a:spLocks noGrp="1"/>
          </p:cNvSpPr>
          <p:nvPr>
            <p:ph type="title"/>
          </p:nvPr>
        </p:nvSpPr>
        <p:spPr>
          <a:xfrm>
            <a:off x="465666" y="59499"/>
            <a:ext cx="10000887" cy="864096"/>
          </a:xfrm>
          <a:prstGeom prst="rect">
            <a:avLst/>
          </a:prstGeom>
        </p:spPr>
        <p:txBody>
          <a:bodyPr vert="horz" lIns="91440" tIns="45720" rIns="91440" bIns="45720" rtlCol="0" anchor="ctr">
            <a:noAutofit/>
          </a:bodyPr>
          <a:lstStyle/>
          <a:p>
            <a:r>
              <a:rPr lang="en-US"/>
              <a:t>Click to edit slide title</a:t>
            </a:r>
          </a:p>
        </p:txBody>
      </p:sp>
      <p:sp>
        <p:nvSpPr>
          <p:cNvPr id="8" name="Text Placeholder 2"/>
          <p:cNvSpPr>
            <a:spLocks noGrp="1"/>
          </p:cNvSpPr>
          <p:nvPr>
            <p:ph type="body" idx="1"/>
          </p:nvPr>
        </p:nvSpPr>
        <p:spPr>
          <a:xfrm>
            <a:off x="465667" y="1019606"/>
            <a:ext cx="11260667" cy="5282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486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609585" rtl="0" eaLnBrk="1" latinLnBrk="0" hangingPunct="1">
        <a:spcBef>
          <a:spcPct val="0"/>
        </a:spcBef>
        <a:buNone/>
        <a:defRPr sz="3733" b="1" kern="1200">
          <a:solidFill>
            <a:schemeClr val="tx2">
              <a:lumMod val="75000"/>
            </a:schemeClr>
          </a:solidFill>
          <a:latin typeface="+mj-lt"/>
          <a:ea typeface="+mj-ea"/>
          <a:cs typeface="+mj-cs"/>
        </a:defRPr>
      </a:lvl1pPr>
    </p:titleStyle>
    <p:bodyStyle>
      <a:lvl1pPr marL="457189" indent="-457189" algn="l" defTabSz="609585" rtl="0" eaLnBrk="1" latinLnBrk="0" hangingPunct="1">
        <a:spcBef>
          <a:spcPct val="20000"/>
        </a:spcBef>
        <a:buFont typeface="Arial"/>
        <a:buChar char="•"/>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2667"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667"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94443" y="1373095"/>
            <a:ext cx="10061637" cy="1834445"/>
          </a:xfrm>
        </p:spPr>
        <p:txBody>
          <a:bodyPr>
            <a:normAutofit fontScale="90000"/>
          </a:bodyPr>
          <a:lstStyle/>
          <a:p>
            <a:r>
              <a:rPr lang="en-US" dirty="0"/>
              <a:t/>
            </a:r>
            <a:br>
              <a:rPr lang="en-US" dirty="0"/>
            </a:br>
            <a:r>
              <a:rPr lang="en-CA" sz="3100" dirty="0"/>
              <a:t>MMA 801 – Introduction to Management</a:t>
            </a:r>
            <a:r>
              <a:rPr lang="en-CA" dirty="0"/>
              <a:t/>
            </a:r>
            <a:br>
              <a:rPr lang="en-CA" dirty="0"/>
            </a:br>
            <a:r>
              <a:rPr lang="en-CA" dirty="0"/>
              <a:t/>
            </a:r>
            <a:br>
              <a:rPr lang="en-CA" dirty="0"/>
            </a:br>
            <a:r>
              <a:rPr lang="en-US" sz="4000" dirty="0"/>
              <a:t>Session One – In-Class Assignment </a:t>
            </a:r>
            <a:r>
              <a:rPr lang="en-US" sz="4000" dirty="0" smtClean="0"/>
              <a:t>3 </a:t>
            </a:r>
            <a:r>
              <a:rPr lang="en-US" sz="4000" dirty="0"/>
              <a:t/>
            </a:r>
            <a:br>
              <a:rPr lang="en-US" sz="4000" dirty="0"/>
            </a:br>
            <a:r>
              <a:rPr lang="en-US" sz="4000" dirty="0"/>
              <a:t>Business Model </a:t>
            </a:r>
            <a:r>
              <a:rPr lang="en-US" sz="4000" dirty="0" smtClean="0"/>
              <a:t>Analysis: Spotify</a:t>
            </a:r>
            <a:endParaRPr lang="en-US" sz="4000" dirty="0"/>
          </a:p>
        </p:txBody>
      </p:sp>
      <p:sp>
        <p:nvSpPr>
          <p:cNvPr id="6" name="Subtitle 5"/>
          <p:cNvSpPr>
            <a:spLocks noGrp="1"/>
          </p:cNvSpPr>
          <p:nvPr>
            <p:ph type="subTitle" idx="1"/>
          </p:nvPr>
        </p:nvSpPr>
        <p:spPr>
          <a:xfrm>
            <a:off x="1094442" y="3207541"/>
            <a:ext cx="10090125" cy="1200329"/>
          </a:xfrm>
        </p:spPr>
        <p:txBody>
          <a:bodyPr/>
          <a:lstStyle/>
          <a:p>
            <a:r>
              <a:rPr lang="en-US" sz="2400" dirty="0"/>
              <a:t>Master of Management in Analytics</a:t>
            </a:r>
            <a:br>
              <a:rPr lang="en-US" sz="2400" dirty="0"/>
            </a:br>
            <a:r>
              <a:rPr lang="en-US" sz="2400" dirty="0"/>
              <a:t>May </a:t>
            </a:r>
            <a:r>
              <a:rPr lang="en-US" sz="2400" dirty="0" smtClean="0"/>
              <a:t>14, </a:t>
            </a:r>
            <a:r>
              <a:rPr lang="en-US" sz="2400" dirty="0"/>
              <a:t>2020</a:t>
            </a:r>
            <a:br>
              <a:rPr lang="en-US" sz="2400" dirty="0"/>
            </a:br>
            <a:r>
              <a:rPr lang="en-US" sz="2400" dirty="0"/>
              <a:t>Stirling Team</a:t>
            </a:r>
          </a:p>
        </p:txBody>
      </p:sp>
    </p:spTree>
    <p:extLst>
      <p:ext uri="{BB962C8B-B14F-4D97-AF65-F5344CB8AC3E}">
        <p14:creationId xmlns:p14="http://schemas.microsoft.com/office/powerpoint/2010/main" val="53006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D3CBD-6770-4FE4-A8BE-86D4FB4F29C4}"/>
              </a:ext>
            </a:extLst>
          </p:cNvPr>
          <p:cNvSpPr>
            <a:spLocks noGrp="1"/>
          </p:cNvSpPr>
          <p:nvPr>
            <p:ph idx="1"/>
          </p:nvPr>
        </p:nvSpPr>
        <p:spPr/>
        <p:txBody>
          <a:bodyPr vert="horz" lIns="91440" tIns="45720" rIns="91440" bIns="45720" rtlCol="0" anchor="t">
            <a:normAutofit/>
          </a:bodyPr>
          <a:lstStyle/>
          <a:p>
            <a:pPr marL="456565" indent="-456565"/>
            <a:r>
              <a:rPr lang="en-US" dirty="0" smtClean="0">
                <a:cs typeface="Calibri"/>
              </a:rPr>
              <a:t>Value proposition to listeners:</a:t>
            </a:r>
          </a:p>
          <a:p>
            <a:pPr marL="989951" lvl="1" indent="-456565"/>
            <a:r>
              <a:rPr lang="en-US" dirty="0" smtClean="0">
                <a:cs typeface="Calibri"/>
              </a:rPr>
              <a:t>Freemium model </a:t>
            </a:r>
          </a:p>
          <a:p>
            <a:pPr marL="989951" lvl="1" indent="-456565"/>
            <a:r>
              <a:rPr lang="en-US" dirty="0" smtClean="0">
                <a:cs typeface="Calibri"/>
              </a:rPr>
              <a:t>Easy to use and access</a:t>
            </a:r>
          </a:p>
          <a:p>
            <a:pPr marL="989951" lvl="1" indent="-456565"/>
            <a:r>
              <a:rPr lang="en-US" dirty="0" smtClean="0">
                <a:cs typeface="Calibri"/>
              </a:rPr>
              <a:t>Expanding to Podcast which competes with radio</a:t>
            </a:r>
          </a:p>
          <a:p>
            <a:pPr marL="989951" lvl="1" indent="-456565"/>
            <a:r>
              <a:rPr lang="en-US" dirty="0" smtClean="0">
                <a:cs typeface="Calibri"/>
              </a:rPr>
              <a:t>One stop access to all things audio entertainment</a:t>
            </a:r>
          </a:p>
          <a:p>
            <a:pPr marL="456565" indent="-456565"/>
            <a:r>
              <a:rPr lang="en-US" dirty="0" smtClean="0">
                <a:cs typeface="Calibri"/>
              </a:rPr>
              <a:t>Value proposition to advertisers:</a:t>
            </a:r>
          </a:p>
          <a:p>
            <a:pPr marL="989951" lvl="1" indent="-456565"/>
            <a:r>
              <a:rPr lang="en-US" dirty="0" smtClean="0">
                <a:cs typeface="Calibri"/>
              </a:rPr>
              <a:t>Access to vast user base</a:t>
            </a:r>
          </a:p>
          <a:p>
            <a:pPr marL="456565" indent="-456565"/>
            <a:r>
              <a:rPr lang="en-US" dirty="0" smtClean="0">
                <a:cs typeface="Calibri"/>
              </a:rPr>
              <a:t>Value proposition to music industry</a:t>
            </a:r>
          </a:p>
          <a:p>
            <a:pPr marL="989951" lvl="1" indent="-456565"/>
            <a:r>
              <a:rPr lang="en-US" altLang="zh-CN" dirty="0">
                <a:cs typeface="Calibri"/>
              </a:rPr>
              <a:t>Legal music stream across jurisdictions, helped music industry fight piracy</a:t>
            </a:r>
          </a:p>
          <a:p>
            <a:pPr marL="989951" lvl="1" indent="-456565"/>
            <a:endParaRPr lang="en-US" dirty="0">
              <a:cs typeface="Calibri"/>
            </a:endParaRPr>
          </a:p>
        </p:txBody>
      </p:sp>
      <p:sp>
        <p:nvSpPr>
          <p:cNvPr id="3" name="Title 2">
            <a:extLst>
              <a:ext uri="{FF2B5EF4-FFF2-40B4-BE49-F238E27FC236}">
                <a16:creationId xmlns:a16="http://schemas.microsoft.com/office/drawing/2014/main" id="{643E0125-8D57-4C58-975D-FF8A2599AE13}"/>
              </a:ext>
            </a:extLst>
          </p:cNvPr>
          <p:cNvSpPr>
            <a:spLocks noGrp="1"/>
          </p:cNvSpPr>
          <p:nvPr>
            <p:ph type="title"/>
          </p:nvPr>
        </p:nvSpPr>
        <p:spPr/>
        <p:txBody>
          <a:bodyPr vert="horz" lIns="91440" tIns="45720" rIns="91440" bIns="45720" rtlCol="0" anchor="ctr">
            <a:noAutofit/>
          </a:bodyPr>
          <a:lstStyle/>
          <a:p>
            <a:r>
              <a:rPr lang="en-CA" altLang="zh-CN" dirty="0"/>
              <a:t>Spotify’s business model</a:t>
            </a:r>
            <a:endParaRPr lang="en-US" dirty="0"/>
          </a:p>
        </p:txBody>
      </p:sp>
    </p:spTree>
    <p:extLst>
      <p:ext uri="{BB962C8B-B14F-4D97-AF65-F5344CB8AC3E}">
        <p14:creationId xmlns:p14="http://schemas.microsoft.com/office/powerpoint/2010/main" val="40689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D3CBD-6770-4FE4-A8BE-86D4FB4F29C4}"/>
              </a:ext>
            </a:extLst>
          </p:cNvPr>
          <p:cNvSpPr>
            <a:spLocks noGrp="1"/>
          </p:cNvSpPr>
          <p:nvPr>
            <p:ph idx="1"/>
          </p:nvPr>
        </p:nvSpPr>
        <p:spPr/>
        <p:txBody>
          <a:bodyPr vert="horz" lIns="91440" tIns="45720" rIns="91440" bIns="45720" rtlCol="0" anchor="t">
            <a:normAutofit fontScale="85000" lnSpcReduction="20000"/>
          </a:bodyPr>
          <a:lstStyle/>
          <a:p>
            <a:pPr marL="456565" indent="-456565"/>
            <a:r>
              <a:rPr lang="en-CA" altLang="zh-CN" dirty="0" smtClean="0"/>
              <a:t>What </a:t>
            </a:r>
            <a:r>
              <a:rPr lang="en-CA" altLang="zh-CN" dirty="0"/>
              <a:t>drives revenue</a:t>
            </a:r>
            <a:r>
              <a:rPr lang="en-CA" altLang="zh-CN" dirty="0" smtClean="0"/>
              <a:t>?</a:t>
            </a:r>
          </a:p>
          <a:p>
            <a:pPr marL="989951" lvl="1" indent="-456565"/>
            <a:r>
              <a:rPr lang="en-CA" altLang="zh-CN" dirty="0" smtClean="0"/>
              <a:t>Growth of Premium Subscriber / ad supported users</a:t>
            </a:r>
          </a:p>
          <a:p>
            <a:pPr marL="989951" lvl="1" indent="-456565"/>
            <a:r>
              <a:rPr lang="en-CA" altLang="zh-CN" dirty="0" smtClean="0"/>
              <a:t>Conversion from free to premium users</a:t>
            </a:r>
          </a:p>
          <a:p>
            <a:pPr marL="989951" lvl="1" indent="-456565"/>
            <a:r>
              <a:rPr lang="en-CA" altLang="zh-CN" dirty="0" smtClean="0"/>
              <a:t>Ad revenue  </a:t>
            </a:r>
          </a:p>
          <a:p>
            <a:pPr marL="456565" indent="-456565"/>
            <a:r>
              <a:rPr lang="en-CA" altLang="zh-CN" dirty="0" smtClean="0"/>
              <a:t>Are </a:t>
            </a:r>
            <a:r>
              <a:rPr lang="en-CA" altLang="zh-CN" dirty="0"/>
              <a:t>there any underlying weaknesses associated with this current model?  If so, what are they</a:t>
            </a:r>
            <a:r>
              <a:rPr lang="en-CA" altLang="zh-CN" dirty="0" smtClean="0"/>
              <a:t>?</a:t>
            </a:r>
          </a:p>
          <a:p>
            <a:pPr marL="989951" lvl="1" indent="-456565"/>
            <a:r>
              <a:rPr lang="en-CA" altLang="zh-CN" dirty="0" smtClean="0"/>
              <a:t>Easily replicated; </a:t>
            </a:r>
            <a:r>
              <a:rPr lang="en-CA" altLang="zh-CN" dirty="0"/>
              <a:t>Retain users from competition</a:t>
            </a:r>
            <a:endParaRPr lang="en-CA" altLang="zh-CN" dirty="0" smtClean="0"/>
          </a:p>
          <a:p>
            <a:pPr marL="989951" lvl="1" indent="-456565"/>
            <a:r>
              <a:rPr lang="en-CA" altLang="zh-CN" dirty="0" smtClean="0"/>
              <a:t>Market penetration may hit limit</a:t>
            </a:r>
          </a:p>
          <a:p>
            <a:pPr marL="989951" lvl="1" indent="-456565"/>
            <a:r>
              <a:rPr lang="en-CA" altLang="zh-CN" dirty="0" smtClean="0"/>
              <a:t>Annoy customers if push too hard </a:t>
            </a:r>
          </a:p>
          <a:p>
            <a:pPr marL="456565" indent="-456565"/>
            <a:r>
              <a:rPr lang="en-CA" altLang="zh-CN" dirty="0" smtClean="0"/>
              <a:t>What </a:t>
            </a:r>
            <a:r>
              <a:rPr lang="en-CA" altLang="zh-CN" dirty="0"/>
              <a:t>about the shift to podcasts and video streaming?  Are Spotify’s conclusions relating to the synergy of podcasts to customer stickiness correct?  Does this product line expansion offer broad market growth appeal?  Is this the right direction to go</a:t>
            </a:r>
            <a:r>
              <a:rPr lang="en-CA" altLang="zh-CN" dirty="0" smtClean="0"/>
              <a:t>?</a:t>
            </a:r>
          </a:p>
          <a:p>
            <a:pPr marL="989951" lvl="1" indent="-456565"/>
            <a:r>
              <a:rPr lang="en-CA" dirty="0" smtClean="0">
                <a:cs typeface="Calibri"/>
              </a:rPr>
              <a:t>One stop access to all audio entertainment </a:t>
            </a:r>
          </a:p>
          <a:p>
            <a:pPr marL="989951" lvl="1" indent="-456565"/>
            <a:r>
              <a:rPr lang="en-CA" dirty="0" smtClean="0">
                <a:cs typeface="Calibri"/>
              </a:rPr>
              <a:t>Video side should stick to music video, etc. may derail the music focus if into shows</a:t>
            </a:r>
          </a:p>
          <a:p>
            <a:pPr marL="989951" lvl="1" indent="-456565"/>
            <a:r>
              <a:rPr lang="en-CA" dirty="0" smtClean="0">
                <a:cs typeface="Calibri"/>
              </a:rPr>
              <a:t>Such expansions had not resulted in users, need more data to explore</a:t>
            </a:r>
            <a:endParaRPr lang="en-US" dirty="0">
              <a:cs typeface="Calibri"/>
            </a:endParaRPr>
          </a:p>
        </p:txBody>
      </p:sp>
      <p:sp>
        <p:nvSpPr>
          <p:cNvPr id="3" name="Title 2">
            <a:extLst>
              <a:ext uri="{FF2B5EF4-FFF2-40B4-BE49-F238E27FC236}">
                <a16:creationId xmlns:a16="http://schemas.microsoft.com/office/drawing/2014/main" id="{643E0125-8D57-4C58-975D-FF8A2599AE13}"/>
              </a:ext>
            </a:extLst>
          </p:cNvPr>
          <p:cNvSpPr>
            <a:spLocks noGrp="1"/>
          </p:cNvSpPr>
          <p:nvPr>
            <p:ph type="title"/>
          </p:nvPr>
        </p:nvSpPr>
        <p:spPr/>
        <p:txBody>
          <a:bodyPr vert="horz" lIns="91440" tIns="45720" rIns="91440" bIns="45720" rtlCol="0" anchor="ctr">
            <a:noAutofit/>
          </a:bodyPr>
          <a:lstStyle/>
          <a:p>
            <a:r>
              <a:rPr lang="en-US" dirty="0" smtClean="0"/>
              <a:t>Revenue </a:t>
            </a:r>
            <a:r>
              <a:rPr lang="en-US" dirty="0"/>
              <a:t>model and </a:t>
            </a:r>
            <a:r>
              <a:rPr lang="en-US" dirty="0" smtClean="0"/>
              <a:t>customer </a:t>
            </a:r>
            <a:r>
              <a:rPr lang="en-US" dirty="0"/>
              <a:t>base </a:t>
            </a:r>
            <a:r>
              <a:rPr lang="en-US" dirty="0" smtClean="0"/>
              <a:t>conversion</a:t>
            </a:r>
            <a:endParaRPr lang="en-US" dirty="0"/>
          </a:p>
        </p:txBody>
      </p:sp>
    </p:spTree>
    <p:extLst>
      <p:ext uri="{BB962C8B-B14F-4D97-AF65-F5344CB8AC3E}">
        <p14:creationId xmlns:p14="http://schemas.microsoft.com/office/powerpoint/2010/main" val="194254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D3CBD-6770-4FE4-A8BE-86D4FB4F29C4}"/>
              </a:ext>
            </a:extLst>
          </p:cNvPr>
          <p:cNvSpPr>
            <a:spLocks noGrp="1"/>
          </p:cNvSpPr>
          <p:nvPr>
            <p:ph idx="1"/>
          </p:nvPr>
        </p:nvSpPr>
        <p:spPr/>
        <p:txBody>
          <a:bodyPr vert="horz" lIns="91440" tIns="45720" rIns="91440" bIns="45720" rtlCol="0" anchor="t">
            <a:normAutofit fontScale="92500"/>
          </a:bodyPr>
          <a:lstStyle/>
          <a:p>
            <a:pPr marL="456565" indent="-456565"/>
            <a:r>
              <a:rPr lang="en-CA" altLang="zh-CN" dirty="0"/>
              <a:t>What concerns you the most?  </a:t>
            </a:r>
            <a:endParaRPr lang="en-CA" altLang="zh-CN" dirty="0" smtClean="0"/>
          </a:p>
          <a:p>
            <a:pPr marL="989951" lvl="1" indent="-456565"/>
            <a:r>
              <a:rPr lang="en-CA" altLang="zh-CN" dirty="0" smtClean="0"/>
              <a:t>85% of revenue goes to music industry</a:t>
            </a:r>
          </a:p>
          <a:p>
            <a:pPr marL="989951" lvl="1" indent="-456565"/>
            <a:r>
              <a:rPr lang="en-CA" altLang="zh-CN" dirty="0" smtClean="0"/>
              <a:t>Popularity of musicians may make them indispensable</a:t>
            </a:r>
          </a:p>
          <a:p>
            <a:pPr marL="989951" lvl="1" indent="-456565"/>
            <a:r>
              <a:rPr lang="en-CA" altLang="zh-CN" dirty="0" smtClean="0"/>
              <a:t>R&amp;D is more defensive due to competition and security concerns</a:t>
            </a:r>
          </a:p>
          <a:p>
            <a:pPr marL="989951" lvl="1" indent="-456565"/>
            <a:r>
              <a:rPr lang="en-US" altLang="zh-CN" dirty="0"/>
              <a:t>The direct listing decision </a:t>
            </a:r>
            <a:r>
              <a:rPr lang="en-US" altLang="zh-CN" dirty="0" smtClean="0"/>
              <a:t>did </a:t>
            </a:r>
            <a:r>
              <a:rPr lang="en-US" altLang="zh-CN" dirty="0"/>
              <a:t>not tackle the problematic growth in </a:t>
            </a:r>
            <a:r>
              <a:rPr lang="en-US" altLang="zh-CN" dirty="0" smtClean="0"/>
              <a:t>financing </a:t>
            </a:r>
            <a:r>
              <a:rPr lang="en-US" altLang="zh-CN" dirty="0"/>
              <a:t>costs</a:t>
            </a:r>
            <a:endParaRPr lang="en-CA" altLang="zh-CN" dirty="0" smtClean="0"/>
          </a:p>
          <a:p>
            <a:pPr marL="989951" lvl="1" indent="-456565"/>
            <a:endParaRPr lang="en-CA" altLang="zh-CN" dirty="0" smtClean="0"/>
          </a:p>
          <a:p>
            <a:pPr marL="456565" indent="-456565"/>
            <a:r>
              <a:rPr lang="en-CA" altLang="zh-CN" dirty="0" smtClean="0"/>
              <a:t>How </a:t>
            </a:r>
            <a:r>
              <a:rPr lang="en-CA" altLang="zh-CN" dirty="0"/>
              <a:t>much control does the company actually have over its cost base</a:t>
            </a:r>
            <a:r>
              <a:rPr lang="en-CA" altLang="zh-CN" dirty="0" smtClean="0"/>
              <a:t>?</a:t>
            </a:r>
          </a:p>
          <a:p>
            <a:pPr marL="989951" lvl="1" indent="-456565"/>
            <a:r>
              <a:rPr lang="en-CA" altLang="zh-CN" dirty="0"/>
              <a:t>Negotiation power against music industry: weak (long struggle to lower a few </a:t>
            </a:r>
            <a:r>
              <a:rPr lang="en-CA" altLang="zh-CN" dirty="0" err="1"/>
              <a:t>ppts</a:t>
            </a:r>
            <a:r>
              <a:rPr lang="en-CA" altLang="zh-CN" dirty="0" smtClean="0"/>
              <a:t>)</a:t>
            </a:r>
            <a:r>
              <a:rPr lang="en-CA" altLang="zh-CN" dirty="0"/>
              <a:t> </a:t>
            </a:r>
            <a:endParaRPr lang="en-CA" altLang="zh-CN" dirty="0" smtClean="0"/>
          </a:p>
          <a:p>
            <a:pPr marL="989951" lvl="1" indent="-456565"/>
            <a:r>
              <a:rPr lang="en-CA" altLang="zh-CN" dirty="0" smtClean="0"/>
              <a:t>However </a:t>
            </a:r>
            <a:r>
              <a:rPr lang="en-CA" altLang="zh-CN" dirty="0"/>
              <a:t>piracy may provide a moat, so music industry cannot be too grabby</a:t>
            </a:r>
          </a:p>
          <a:p>
            <a:pPr marL="456565" indent="-456565"/>
            <a:endParaRPr lang="en-US" dirty="0">
              <a:cs typeface="Calibri"/>
            </a:endParaRPr>
          </a:p>
        </p:txBody>
      </p:sp>
      <p:sp>
        <p:nvSpPr>
          <p:cNvPr id="3" name="Title 2">
            <a:extLst>
              <a:ext uri="{FF2B5EF4-FFF2-40B4-BE49-F238E27FC236}">
                <a16:creationId xmlns:a16="http://schemas.microsoft.com/office/drawing/2014/main" id="{643E0125-8D57-4C58-975D-FF8A2599AE13}"/>
              </a:ext>
            </a:extLst>
          </p:cNvPr>
          <p:cNvSpPr>
            <a:spLocks noGrp="1"/>
          </p:cNvSpPr>
          <p:nvPr>
            <p:ph type="title"/>
          </p:nvPr>
        </p:nvSpPr>
        <p:spPr/>
        <p:txBody>
          <a:bodyPr vert="horz" lIns="91440" tIns="45720" rIns="91440" bIns="45720" rtlCol="0" anchor="ctr">
            <a:noAutofit/>
          </a:bodyPr>
          <a:lstStyle/>
          <a:p>
            <a:r>
              <a:rPr lang="en-CA" altLang="zh-CN" dirty="0"/>
              <a:t> </a:t>
            </a:r>
            <a:r>
              <a:rPr lang="en-US" altLang="zh-CN" dirty="0"/>
              <a:t>C</a:t>
            </a:r>
            <a:r>
              <a:rPr lang="en-CA" altLang="zh-CN" dirty="0" err="1" smtClean="0"/>
              <a:t>ost</a:t>
            </a:r>
            <a:r>
              <a:rPr lang="en-CA" altLang="zh-CN" dirty="0" smtClean="0"/>
              <a:t> </a:t>
            </a:r>
            <a:r>
              <a:rPr lang="en-CA" altLang="zh-CN" dirty="0"/>
              <a:t>structure</a:t>
            </a:r>
            <a:endParaRPr lang="en-US" dirty="0"/>
          </a:p>
        </p:txBody>
      </p:sp>
    </p:spTree>
    <p:extLst>
      <p:ext uri="{BB962C8B-B14F-4D97-AF65-F5344CB8AC3E}">
        <p14:creationId xmlns:p14="http://schemas.microsoft.com/office/powerpoint/2010/main" val="37248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AD3CBD-6770-4FE4-A8BE-86D4FB4F29C4}"/>
              </a:ext>
            </a:extLst>
          </p:cNvPr>
          <p:cNvSpPr>
            <a:spLocks noGrp="1"/>
          </p:cNvSpPr>
          <p:nvPr>
            <p:ph idx="1"/>
          </p:nvPr>
        </p:nvSpPr>
        <p:spPr>
          <a:xfrm>
            <a:off x="108615" y="1084043"/>
            <a:ext cx="11292012" cy="5111791"/>
          </a:xfrm>
        </p:spPr>
        <p:txBody>
          <a:bodyPr vert="horz" lIns="91440" tIns="45720" rIns="91440" bIns="45720" rtlCol="0" anchor="t">
            <a:normAutofit/>
          </a:bodyPr>
          <a:lstStyle/>
          <a:p>
            <a:pPr marL="456565" lvl="0" indent="-456565"/>
            <a:r>
              <a:rPr lang="en-CA" altLang="zh-CN" dirty="0"/>
              <a:t>Given its current, improved cost structure, can you offer a rough estimate of the level of scale required for Spotify to move to Y/Y breakeven?  </a:t>
            </a:r>
            <a:endParaRPr lang="en-CA" altLang="zh-CN" dirty="0" smtClean="0"/>
          </a:p>
          <a:p>
            <a:pPr marL="989951" lvl="1" indent="-456565"/>
            <a:r>
              <a:rPr lang="en-CA" altLang="zh-CN" dirty="0" smtClean="0"/>
              <a:t>A rough breakeven analysis showed that Spotify had to maintain 94% of its users</a:t>
            </a:r>
          </a:p>
          <a:p>
            <a:pPr marL="989951" lvl="1" indent="-456565"/>
            <a:endParaRPr lang="en-CA" altLang="zh-CN" dirty="0" smtClean="0"/>
          </a:p>
          <a:p>
            <a:pPr marL="0" lvl="0" indent="0">
              <a:buNone/>
            </a:pPr>
            <a:endParaRPr lang="zh-CN" altLang="zh-CN" dirty="0"/>
          </a:p>
          <a:p>
            <a:pPr marL="456565" indent="-456565"/>
            <a:endParaRPr lang="en-US" dirty="0">
              <a:cs typeface="Calibri"/>
            </a:endParaRPr>
          </a:p>
        </p:txBody>
      </p:sp>
      <p:sp>
        <p:nvSpPr>
          <p:cNvPr id="3" name="Title 2">
            <a:extLst>
              <a:ext uri="{FF2B5EF4-FFF2-40B4-BE49-F238E27FC236}">
                <a16:creationId xmlns:a16="http://schemas.microsoft.com/office/drawing/2014/main" id="{643E0125-8D57-4C58-975D-FF8A2599AE13}"/>
              </a:ext>
            </a:extLst>
          </p:cNvPr>
          <p:cNvSpPr>
            <a:spLocks noGrp="1"/>
          </p:cNvSpPr>
          <p:nvPr>
            <p:ph type="title"/>
          </p:nvPr>
        </p:nvSpPr>
        <p:spPr/>
        <p:txBody>
          <a:bodyPr vert="horz" lIns="91440" tIns="45720" rIns="91440" bIns="45720" rtlCol="0" anchor="ctr">
            <a:noAutofit/>
          </a:bodyPr>
          <a:lstStyle/>
          <a:p>
            <a:r>
              <a:rPr lang="en-CA" altLang="zh-CN" dirty="0"/>
              <a:t> </a:t>
            </a:r>
            <a:r>
              <a:rPr lang="en-US" altLang="zh-CN" dirty="0" smtClean="0"/>
              <a:t>Breakeven</a:t>
            </a:r>
            <a:endParaRPr lang="en-US" dirty="0"/>
          </a:p>
        </p:txBody>
      </p:sp>
      <p:pic>
        <p:nvPicPr>
          <p:cNvPr id="5" name="图片 4"/>
          <p:cNvPicPr>
            <a:picLocks noChangeAspect="1"/>
          </p:cNvPicPr>
          <p:nvPr/>
        </p:nvPicPr>
        <p:blipFill>
          <a:blip r:embed="rId2"/>
          <a:stretch>
            <a:fillRect/>
          </a:stretch>
        </p:blipFill>
        <p:spPr>
          <a:xfrm>
            <a:off x="3411294" y="2615157"/>
            <a:ext cx="3388949" cy="3976143"/>
          </a:xfrm>
          <a:prstGeom prst="rect">
            <a:avLst/>
          </a:prstGeom>
        </p:spPr>
      </p:pic>
    </p:spTree>
    <p:extLst>
      <p:ext uri="{BB962C8B-B14F-4D97-AF65-F5344CB8AC3E}">
        <p14:creationId xmlns:p14="http://schemas.microsoft.com/office/powerpoint/2010/main" val="55268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lvl="0"/>
            <a:r>
              <a:rPr lang="en-CA" altLang="zh-CN" dirty="0"/>
              <a:t>in terms of strategic prioritization and resource allocation, which you believe would further assist in correcting the underlying weaknesses in its business model and strengthen the company’s profitability potential.  Comment on your conclusions relating to its Podcast prioritization as part of this recommendation focus</a:t>
            </a:r>
            <a:r>
              <a:rPr lang="en-CA" altLang="zh-CN" dirty="0" smtClean="0"/>
              <a:t>.</a:t>
            </a:r>
          </a:p>
          <a:p>
            <a:pPr lvl="1"/>
            <a:r>
              <a:rPr lang="en-CA" altLang="zh-CN" dirty="0"/>
              <a:t>Tiered subscription model </a:t>
            </a:r>
            <a:r>
              <a:rPr lang="en-CA" altLang="zh-CN" dirty="0" smtClean="0"/>
              <a:t>to increase </a:t>
            </a:r>
            <a:r>
              <a:rPr lang="en-CA" altLang="zh-CN" dirty="0" smtClean="0"/>
              <a:t>conversion rate from ad-supported to premium subscriber</a:t>
            </a:r>
          </a:p>
          <a:p>
            <a:pPr lvl="1"/>
            <a:r>
              <a:rPr lang="en-CA" altLang="zh-CN" dirty="0" smtClean="0"/>
              <a:t>Continue to diversify its offerings to audio entertainment</a:t>
            </a:r>
          </a:p>
          <a:p>
            <a:pPr lvl="1"/>
            <a:r>
              <a:rPr lang="en-CA" altLang="zh-CN" dirty="0" smtClean="0"/>
              <a:t>Data analytics to further understand their users, focus on recommendations</a:t>
            </a:r>
          </a:p>
          <a:p>
            <a:pPr lvl="1"/>
            <a:r>
              <a:rPr lang="en-CA" altLang="zh-CN" dirty="0" smtClean="0"/>
              <a:t>Selling some of the recommendation slots to musicians</a:t>
            </a:r>
          </a:p>
          <a:p>
            <a:pPr lvl="1"/>
            <a:r>
              <a:rPr lang="en-CA" altLang="zh-CN" dirty="0" smtClean="0"/>
              <a:t>Produce music in the long-tail - </a:t>
            </a:r>
            <a:r>
              <a:rPr lang="en-CA" altLang="zh-CN" dirty="0"/>
              <a:t>Spotify </a:t>
            </a:r>
            <a:r>
              <a:rPr lang="en-CA" altLang="zh-CN" dirty="0" smtClean="0"/>
              <a:t>Originals, even sign up musicians</a:t>
            </a:r>
          </a:p>
          <a:p>
            <a:pPr lvl="1"/>
            <a:r>
              <a:rPr lang="en-CA" altLang="zh-CN" dirty="0" smtClean="0"/>
              <a:t>Monetize search history </a:t>
            </a:r>
            <a:r>
              <a:rPr lang="en-CA" altLang="zh-CN" dirty="0" smtClean="0"/>
              <a:t>data, to ad industry and music industry alike</a:t>
            </a:r>
          </a:p>
          <a:p>
            <a:pPr lvl="1"/>
            <a:r>
              <a:rPr lang="en-CA" altLang="zh-CN" dirty="0" smtClean="0"/>
              <a:t>Full use of </a:t>
            </a:r>
            <a:r>
              <a:rPr lang="en-CA" altLang="zh-CN" smtClean="0"/>
              <a:t>advertising capacity</a:t>
            </a:r>
            <a:endParaRPr lang="en-CA" altLang="zh-CN" dirty="0" smtClean="0"/>
          </a:p>
          <a:p>
            <a:pPr lvl="1"/>
            <a:endParaRPr lang="zh-CN" altLang="zh-CN" dirty="0"/>
          </a:p>
          <a:p>
            <a:pPr marL="609585" lvl="1" indent="0">
              <a:buNone/>
            </a:pPr>
            <a:endParaRPr lang="en-CA" altLang="zh-CN" dirty="0" smtClean="0"/>
          </a:p>
          <a:p>
            <a:endParaRPr lang="zh-CN" altLang="en-US" dirty="0"/>
          </a:p>
        </p:txBody>
      </p:sp>
      <p:sp>
        <p:nvSpPr>
          <p:cNvPr id="3" name="标题 2"/>
          <p:cNvSpPr>
            <a:spLocks noGrp="1"/>
          </p:cNvSpPr>
          <p:nvPr>
            <p:ph type="title"/>
          </p:nvPr>
        </p:nvSpPr>
        <p:spPr/>
        <p:txBody>
          <a:bodyPr/>
          <a:lstStyle/>
          <a:p>
            <a:r>
              <a:rPr lang="en-US" altLang="zh-CN" dirty="0" smtClean="0"/>
              <a:t>Recommendations</a:t>
            </a:r>
            <a:endParaRPr lang="zh-CN" altLang="en-US" dirty="0"/>
          </a:p>
        </p:txBody>
      </p:sp>
    </p:spTree>
    <p:extLst>
      <p:ext uri="{BB962C8B-B14F-4D97-AF65-F5344CB8AC3E}">
        <p14:creationId xmlns:p14="http://schemas.microsoft.com/office/powerpoint/2010/main" val="385923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CA" altLang="zh-CN" dirty="0"/>
              <a:t>With growth expected to slow over the upcoming years, and with Apple, Google, and Amazon’s renewed focus in this market segment, is Spotify over-valued and over-exposed? “Market Cap” valuation has dropped by just under 30% (now $25.8B), as share price, currently at $138.94 per share (on April 15, 2020), is down from its five-year high of $196 per share.  Will your recommendations enable Spotify to hold and improve its current “market Cap</a:t>
            </a:r>
            <a:r>
              <a:rPr lang="en-CA" altLang="zh-CN" dirty="0" smtClean="0"/>
              <a:t>”?</a:t>
            </a:r>
          </a:p>
          <a:p>
            <a:pPr lvl="1"/>
            <a:r>
              <a:rPr lang="en-CA" altLang="zh-CN" dirty="0" smtClean="0"/>
              <a:t>Overvalued still, but our plan will fix it.</a:t>
            </a:r>
          </a:p>
          <a:p>
            <a:pPr lvl="2"/>
            <a:r>
              <a:rPr lang="en-CA" altLang="zh-CN" dirty="0" smtClean="0"/>
              <a:t>Decline in share price due to decline in </a:t>
            </a:r>
            <a:r>
              <a:rPr lang="en-CA" altLang="zh-CN" dirty="0" err="1" smtClean="0"/>
              <a:t>avg</a:t>
            </a:r>
            <a:r>
              <a:rPr lang="en-CA" altLang="zh-CN" dirty="0" smtClean="0"/>
              <a:t> user revenue</a:t>
            </a:r>
          </a:p>
          <a:p>
            <a:pPr lvl="2"/>
            <a:r>
              <a:rPr lang="en-CA" altLang="zh-CN" dirty="0" smtClean="0"/>
              <a:t>Thin margins makes low resilience in tough market, over priced</a:t>
            </a:r>
          </a:p>
          <a:p>
            <a:pPr lvl="2"/>
            <a:r>
              <a:rPr lang="en-CA" altLang="zh-CN" dirty="0" smtClean="0"/>
              <a:t>It is a growth stock in a low growth environment</a:t>
            </a:r>
          </a:p>
          <a:p>
            <a:pPr lvl="2"/>
            <a:r>
              <a:rPr lang="en-CA" altLang="zh-CN" dirty="0" smtClean="0"/>
              <a:t>Their expansion in other markets likely to be hindered by local champions</a:t>
            </a:r>
            <a:endParaRPr lang="zh-CN" altLang="en-US" dirty="0"/>
          </a:p>
        </p:txBody>
      </p:sp>
      <p:sp>
        <p:nvSpPr>
          <p:cNvPr id="3" name="标题 2"/>
          <p:cNvSpPr>
            <a:spLocks noGrp="1"/>
          </p:cNvSpPr>
          <p:nvPr>
            <p:ph type="title"/>
          </p:nvPr>
        </p:nvSpPr>
        <p:spPr/>
        <p:txBody>
          <a:bodyPr/>
          <a:lstStyle/>
          <a:p>
            <a:r>
              <a:rPr lang="en-CA" altLang="zh-CN" dirty="0"/>
              <a:t>is Spotify over-valued and </a:t>
            </a:r>
            <a:r>
              <a:rPr lang="en-CA" altLang="zh-CN" dirty="0" smtClean="0"/>
              <a:t>over-exposed?</a:t>
            </a:r>
            <a:endParaRPr lang="zh-CN" altLang="en-US" dirty="0"/>
          </a:p>
        </p:txBody>
      </p:sp>
    </p:spTree>
    <p:extLst>
      <p:ext uri="{BB962C8B-B14F-4D97-AF65-F5344CB8AC3E}">
        <p14:creationId xmlns:p14="http://schemas.microsoft.com/office/powerpoint/2010/main" val="2109643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610</Words>
  <Application>Microsoft Office PowerPoint</Application>
  <PresentationFormat>宽屏</PresentationFormat>
  <Paragraphs>57</Paragraphs>
  <Slides>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宋体</vt:lpstr>
      <vt:lpstr>Arial</vt:lpstr>
      <vt:lpstr>Calibri</vt:lpstr>
      <vt:lpstr>Office Theme</vt:lpstr>
      <vt:lpstr> MMA 801 – Introduction to Management  Session One – In-Class Assignment 3  Business Model Analysis: Spotify</vt:lpstr>
      <vt:lpstr>Spotify’s business model</vt:lpstr>
      <vt:lpstr>Revenue model and customer base conversion</vt:lpstr>
      <vt:lpstr> Cost structure</vt:lpstr>
      <vt:lpstr> Breakeven</vt:lpstr>
      <vt:lpstr>Recommendations</vt:lpstr>
      <vt:lpstr>is Spotify over-valued and over-exposed?</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nvretteas</dc:creator>
  <cp:lastModifiedBy>Yuchao Dong</cp:lastModifiedBy>
  <cp:revision>459</cp:revision>
  <cp:lastPrinted>2015-01-28T14:32:47Z</cp:lastPrinted>
  <dcterms:created xsi:type="dcterms:W3CDTF">2011-07-27T15:30:37Z</dcterms:created>
  <dcterms:modified xsi:type="dcterms:W3CDTF">2020-05-14T14:44:29Z</dcterms:modified>
</cp:coreProperties>
</file>