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0"/>
  </p:notesMasterIdLst>
  <p:handoutMasterIdLst>
    <p:handoutMasterId r:id="rId11"/>
  </p:handoutMasterIdLst>
  <p:sldIdLst>
    <p:sldId id="389" r:id="rId2"/>
    <p:sldId id="411" r:id="rId3"/>
    <p:sldId id="423" r:id="rId4"/>
    <p:sldId id="422" r:id="rId5"/>
    <p:sldId id="414" r:id="rId6"/>
    <p:sldId id="421" r:id="rId7"/>
    <p:sldId id="424" r:id="rId8"/>
    <p:sldId id="420" r:id="rId9"/>
  </p:sldIdLst>
  <p:sldSz cx="12192000" cy="6858000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B9A13F5-2A52-4FA5-AA27-DF446945FBE2}">
          <p14:sldIdLst>
            <p14:sldId id="389"/>
            <p14:sldId id="411"/>
            <p14:sldId id="423"/>
            <p14:sldId id="422"/>
            <p14:sldId id="414"/>
            <p14:sldId id="421"/>
            <p14:sldId id="424"/>
            <p14:sldId id="42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152" userDrawn="1">
          <p15:clr>
            <a:srgbClr val="A4A3A4"/>
          </p15:clr>
        </p15:guide>
        <p15:guide id="2" pos="88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32">
          <p15:clr>
            <a:srgbClr val="A4A3A4"/>
          </p15:clr>
        </p15:guide>
        <p15:guide id="2" pos="2212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eanette Hepburn" initials="JH" lastIdx="4" clrIdx="0"/>
  <p:cmAuthor id="1" name="Queen's University - School of Business" initials="QU-SoB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185B82E-F371-31C3-E64C-E6B27D5C27F6}" v="96" dt="2020-05-15T08:09:10.355"/>
    <p1510:client id="{84090006-81AC-39FE-6E47-9BDD781152EA}" v="13" dt="2020-05-15T07:59:51.592"/>
    <p1510:client id="{DA021C50-561C-39CC-668A-BEB4F38171BA}" v="37" dt="2020-05-15T07:47:51.53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370" y="58"/>
      </p:cViewPr>
      <p:guideLst>
        <p:guide orient="horz" pos="4152"/>
        <p:guide pos="88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05"/>
    </p:cViewPr>
  </p:sorter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932"/>
        <p:guide pos="221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el Hetherington" userId="S::20mbh1@queensu.ca::7fd719a6-e54b-45f8-9b97-0e5cb5ca7938" providerId="AD" clId="Web-{DA021C50-561C-39CC-668A-BEB4F38171BA}"/>
    <pc:docChg chg="modSld">
      <pc:chgData name="Michael Hetherington" userId="S::20mbh1@queensu.ca::7fd719a6-e54b-45f8-9b97-0e5cb5ca7938" providerId="AD" clId="Web-{DA021C50-561C-39CC-668A-BEB4F38171BA}" dt="2020-05-15T07:47:51.532" v="36" actId="20577"/>
      <pc:docMkLst>
        <pc:docMk/>
      </pc:docMkLst>
      <pc:sldChg chg="modSp">
        <pc:chgData name="Michael Hetherington" userId="S::20mbh1@queensu.ca::7fd719a6-e54b-45f8-9b97-0e5cb5ca7938" providerId="AD" clId="Web-{DA021C50-561C-39CC-668A-BEB4F38171BA}" dt="2020-05-15T07:47:51.532" v="35" actId="20577"/>
        <pc:sldMkLst>
          <pc:docMk/>
          <pc:sldMk cId="406896134" sldId="411"/>
        </pc:sldMkLst>
        <pc:spChg chg="mod">
          <ac:chgData name="Michael Hetherington" userId="S::20mbh1@queensu.ca::7fd719a6-e54b-45f8-9b97-0e5cb5ca7938" providerId="AD" clId="Web-{DA021C50-561C-39CC-668A-BEB4F38171BA}" dt="2020-05-15T07:47:51.532" v="35" actId="20577"/>
          <ac:spMkLst>
            <pc:docMk/>
            <pc:sldMk cId="406896134" sldId="411"/>
            <ac:spMk id="2" creationId="{5EAD3CBD-6770-4FE4-A8BE-86D4FB4F29C4}"/>
          </ac:spMkLst>
        </pc:spChg>
      </pc:sldChg>
    </pc:docChg>
  </pc:docChgLst>
  <pc:docChgLst>
    <pc:chgData name="Michael Hetherington" userId="S::20mbh1@queensu.ca::7fd719a6-e54b-45f8-9b97-0e5cb5ca7938" providerId="AD" clId="Web-{7185B82E-F371-31C3-E64C-E6B27D5C27F6}"/>
    <pc:docChg chg="addSld delSld modSld modSection">
      <pc:chgData name="Michael Hetherington" userId="S::20mbh1@queensu.ca::7fd719a6-e54b-45f8-9b97-0e5cb5ca7938" providerId="AD" clId="Web-{7185B82E-F371-31C3-E64C-E6B27D5C27F6}" dt="2020-05-15T08:09:10.355" v="90"/>
      <pc:docMkLst>
        <pc:docMk/>
      </pc:docMkLst>
      <pc:sldChg chg="addSp delSp modSp">
        <pc:chgData name="Michael Hetherington" userId="S::20mbh1@queensu.ca::7fd719a6-e54b-45f8-9b97-0e5cb5ca7938" providerId="AD" clId="Web-{7185B82E-F371-31C3-E64C-E6B27D5C27F6}" dt="2020-05-15T08:05:06.980" v="60" actId="20577"/>
        <pc:sldMkLst>
          <pc:docMk/>
          <pc:sldMk cId="1752872455" sldId="425"/>
        </pc:sldMkLst>
        <pc:spChg chg="mod">
          <ac:chgData name="Michael Hetherington" userId="S::20mbh1@queensu.ca::7fd719a6-e54b-45f8-9b97-0e5cb5ca7938" providerId="AD" clId="Web-{7185B82E-F371-31C3-E64C-E6B27D5C27F6}" dt="2020-05-15T08:05:06.980" v="60" actId="20577"/>
          <ac:spMkLst>
            <pc:docMk/>
            <pc:sldMk cId="1752872455" sldId="425"/>
            <ac:spMk id="2" creationId="{5EAD3CBD-6770-4FE4-A8BE-86D4FB4F29C4}"/>
          </ac:spMkLst>
        </pc:spChg>
        <pc:spChg chg="mod">
          <ac:chgData name="Michael Hetherington" userId="S::20mbh1@queensu.ca::7fd719a6-e54b-45f8-9b97-0e5cb5ca7938" providerId="AD" clId="Web-{7185B82E-F371-31C3-E64C-E6B27D5C27F6}" dt="2020-05-15T08:04:17.355" v="25" actId="20577"/>
          <ac:spMkLst>
            <pc:docMk/>
            <pc:sldMk cId="1752872455" sldId="425"/>
            <ac:spMk id="3" creationId="{643E0125-8D57-4C58-975D-FF8A2599AE13}"/>
          </ac:spMkLst>
        </pc:spChg>
        <pc:picChg chg="add del mod">
          <ac:chgData name="Michael Hetherington" userId="S::20mbh1@queensu.ca::7fd719a6-e54b-45f8-9b97-0e5cb5ca7938" providerId="AD" clId="Web-{7185B82E-F371-31C3-E64C-E6B27D5C27F6}" dt="2020-05-15T08:03:57.215" v="20"/>
          <ac:picMkLst>
            <pc:docMk/>
            <pc:sldMk cId="1752872455" sldId="425"/>
            <ac:picMk id="4" creationId="{8ED7D34C-BBC8-4321-ABE5-9657843D638A}"/>
          </ac:picMkLst>
        </pc:picChg>
        <pc:picChg chg="add del mod">
          <ac:chgData name="Michael Hetherington" userId="S::20mbh1@queensu.ca::7fd719a6-e54b-45f8-9b97-0e5cb5ca7938" providerId="AD" clId="Web-{7185B82E-F371-31C3-E64C-E6B27D5C27F6}" dt="2020-05-15T08:03:15.043" v="11"/>
          <ac:picMkLst>
            <pc:docMk/>
            <pc:sldMk cId="1752872455" sldId="425"/>
            <ac:picMk id="5" creationId="{163594C2-2831-4188-9017-E66355D77F82}"/>
          </ac:picMkLst>
        </pc:picChg>
      </pc:sldChg>
      <pc:sldChg chg="add del replId">
        <pc:chgData name="Michael Hetherington" userId="S::20mbh1@queensu.ca::7fd719a6-e54b-45f8-9b97-0e5cb5ca7938" providerId="AD" clId="Web-{7185B82E-F371-31C3-E64C-E6B27D5C27F6}" dt="2020-05-15T08:09:10.355" v="90"/>
        <pc:sldMkLst>
          <pc:docMk/>
          <pc:sldMk cId="2763339376" sldId="426"/>
        </pc:sldMkLst>
      </pc:sldChg>
      <pc:sldChg chg="modSp add replId">
        <pc:chgData name="Michael Hetherington" userId="S::20mbh1@queensu.ca::7fd719a6-e54b-45f8-9b97-0e5cb5ca7938" providerId="AD" clId="Web-{7185B82E-F371-31C3-E64C-E6B27D5C27F6}" dt="2020-05-15T08:07:26.824" v="88" actId="20577"/>
        <pc:sldMkLst>
          <pc:docMk/>
          <pc:sldMk cId="980686197" sldId="427"/>
        </pc:sldMkLst>
        <pc:spChg chg="mod">
          <ac:chgData name="Michael Hetherington" userId="S::20mbh1@queensu.ca::7fd719a6-e54b-45f8-9b97-0e5cb5ca7938" providerId="AD" clId="Web-{7185B82E-F371-31C3-E64C-E6B27D5C27F6}" dt="2020-05-15T08:07:26.824" v="88" actId="20577"/>
          <ac:spMkLst>
            <pc:docMk/>
            <pc:sldMk cId="980686197" sldId="427"/>
            <ac:spMk id="2" creationId="{5EAD3CBD-6770-4FE4-A8BE-86D4FB4F29C4}"/>
          </ac:spMkLst>
        </pc:spChg>
        <pc:spChg chg="mod">
          <ac:chgData name="Michael Hetherington" userId="S::20mbh1@queensu.ca::7fd719a6-e54b-45f8-9b97-0e5cb5ca7938" providerId="AD" clId="Web-{7185B82E-F371-31C3-E64C-E6B27D5C27F6}" dt="2020-05-15T08:06:55.793" v="85" actId="20577"/>
          <ac:spMkLst>
            <pc:docMk/>
            <pc:sldMk cId="980686197" sldId="427"/>
            <ac:spMk id="3" creationId="{643E0125-8D57-4C58-975D-FF8A2599AE13}"/>
          </ac:spMkLst>
        </pc:spChg>
      </pc:sldChg>
      <pc:sldChg chg="add replId">
        <pc:chgData name="Michael Hetherington" userId="S::20mbh1@queensu.ca::7fd719a6-e54b-45f8-9b97-0e5cb5ca7938" providerId="AD" clId="Web-{7185B82E-F371-31C3-E64C-E6B27D5C27F6}" dt="2020-05-15T08:06:20.824" v="76"/>
        <pc:sldMkLst>
          <pc:docMk/>
          <pc:sldMk cId="2571115695" sldId="428"/>
        </pc:sldMkLst>
      </pc:sldChg>
    </pc:docChg>
  </pc:docChgLst>
  <pc:docChgLst>
    <pc:chgData name="Michael Hetherington" userId="S::20mbh1@queensu.ca::7fd719a6-e54b-45f8-9b97-0e5cb5ca7938" providerId="AD" clId="Web-{84090006-81AC-39FE-6E47-9BDD781152EA}"/>
    <pc:docChg chg="addSld modSld modSection">
      <pc:chgData name="Michael Hetherington" userId="S::20mbh1@queensu.ca::7fd719a6-e54b-45f8-9b97-0e5cb5ca7938" providerId="AD" clId="Web-{84090006-81AC-39FE-6E47-9BDD781152EA}" dt="2020-05-15T07:59:50.467" v="11" actId="20577"/>
      <pc:docMkLst>
        <pc:docMk/>
      </pc:docMkLst>
      <pc:sldChg chg="modSp add replId">
        <pc:chgData name="Michael Hetherington" userId="S::20mbh1@queensu.ca::7fd719a6-e54b-45f8-9b97-0e5cb5ca7938" providerId="AD" clId="Web-{84090006-81AC-39FE-6E47-9BDD781152EA}" dt="2020-05-15T07:59:50.467" v="11" actId="20577"/>
        <pc:sldMkLst>
          <pc:docMk/>
          <pc:sldMk cId="1752872455" sldId="425"/>
        </pc:sldMkLst>
        <pc:spChg chg="mod">
          <ac:chgData name="Michael Hetherington" userId="S::20mbh1@queensu.ca::7fd719a6-e54b-45f8-9b97-0e5cb5ca7938" providerId="AD" clId="Web-{84090006-81AC-39FE-6E47-9BDD781152EA}" dt="2020-05-15T07:59:50.467" v="11" actId="20577"/>
          <ac:spMkLst>
            <pc:docMk/>
            <pc:sldMk cId="1752872455" sldId="425"/>
            <ac:spMk id="3" creationId="{643E0125-8D57-4C58-975D-FF8A2599AE13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5773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1738"/>
            <a:ext cx="3043343" cy="465773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132" y="8841738"/>
            <a:ext cx="3043343" cy="465773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8ABB1C8F-3422-4635-96B1-3FEBF5B5BA2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839229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-857250" y="207963"/>
            <a:ext cx="8726488" cy="49101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46" tIns="46223" rIns="92446" bIns="46223" rtlCol="0" anchor="ctr"/>
          <a:lstStyle/>
          <a:p>
            <a:endParaRPr lang="en-CA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5"/>
          </p:nvPr>
        </p:nvSpPr>
        <p:spPr>
          <a:xfrm>
            <a:off x="3978132" y="8842030"/>
            <a:ext cx="3043343" cy="465455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3C36A3A5-7BB6-4F86-88E4-3FFD01987BF6}" type="slidenum">
              <a:rPr lang="en-CA" smtClean="0"/>
              <a:t>‹#›</a:t>
            </a:fld>
            <a:endParaRPr lang="en-CA"/>
          </a:p>
        </p:txBody>
      </p:sp>
      <p:grpSp>
        <p:nvGrpSpPr>
          <p:cNvPr id="23" name="Group 22"/>
          <p:cNvGrpSpPr/>
          <p:nvPr/>
        </p:nvGrpSpPr>
        <p:grpSpPr>
          <a:xfrm>
            <a:off x="332371" y="5561870"/>
            <a:ext cx="6358362" cy="3279196"/>
            <a:chOff x="0" y="4839405"/>
            <a:chExt cx="6696075" cy="3221038"/>
          </a:xfrm>
        </p:grpSpPr>
        <p:sp>
          <p:nvSpPr>
            <p:cNvPr id="15" name="Line 3"/>
            <p:cNvSpPr>
              <a:spLocks noChangeShapeType="1"/>
            </p:cNvSpPr>
            <p:nvPr/>
          </p:nvSpPr>
          <p:spPr bwMode="auto">
            <a:xfrm>
              <a:off x="0" y="4839405"/>
              <a:ext cx="6696075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CA"/>
            </a:p>
          </p:txBody>
        </p:sp>
        <p:sp>
          <p:nvSpPr>
            <p:cNvPr id="16" name="Line 4"/>
            <p:cNvSpPr>
              <a:spLocks noChangeShapeType="1"/>
            </p:cNvSpPr>
            <p:nvPr/>
          </p:nvSpPr>
          <p:spPr bwMode="auto">
            <a:xfrm>
              <a:off x="0" y="5288668"/>
              <a:ext cx="6696075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CA"/>
            </a:p>
          </p:txBody>
        </p:sp>
        <p:sp>
          <p:nvSpPr>
            <p:cNvPr id="17" name="Line 5"/>
            <p:cNvSpPr>
              <a:spLocks noChangeShapeType="1"/>
            </p:cNvSpPr>
            <p:nvPr/>
          </p:nvSpPr>
          <p:spPr bwMode="auto">
            <a:xfrm>
              <a:off x="0" y="5742693"/>
              <a:ext cx="6696075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CA"/>
            </a:p>
          </p:txBody>
        </p:sp>
        <p:sp>
          <p:nvSpPr>
            <p:cNvPr id="18" name="Line 6"/>
            <p:cNvSpPr>
              <a:spLocks noChangeShapeType="1"/>
            </p:cNvSpPr>
            <p:nvPr/>
          </p:nvSpPr>
          <p:spPr bwMode="auto">
            <a:xfrm>
              <a:off x="0" y="6223705"/>
              <a:ext cx="6696075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CA"/>
            </a:p>
          </p:txBody>
        </p:sp>
        <p:sp>
          <p:nvSpPr>
            <p:cNvPr id="19" name="Line 7"/>
            <p:cNvSpPr>
              <a:spLocks noChangeShapeType="1"/>
            </p:cNvSpPr>
            <p:nvPr/>
          </p:nvSpPr>
          <p:spPr bwMode="auto">
            <a:xfrm>
              <a:off x="0" y="6674555"/>
              <a:ext cx="6696075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CA"/>
            </a:p>
          </p:txBody>
        </p:sp>
        <p:sp>
          <p:nvSpPr>
            <p:cNvPr id="20" name="Line 8"/>
            <p:cNvSpPr>
              <a:spLocks noChangeShapeType="1"/>
            </p:cNvSpPr>
            <p:nvPr/>
          </p:nvSpPr>
          <p:spPr bwMode="auto">
            <a:xfrm>
              <a:off x="0" y="7125405"/>
              <a:ext cx="6696075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CA"/>
            </a:p>
          </p:txBody>
        </p:sp>
        <p:sp>
          <p:nvSpPr>
            <p:cNvPr id="21" name="Line 9"/>
            <p:cNvSpPr>
              <a:spLocks noChangeShapeType="1"/>
            </p:cNvSpPr>
            <p:nvPr/>
          </p:nvSpPr>
          <p:spPr bwMode="auto">
            <a:xfrm>
              <a:off x="0" y="7608005"/>
              <a:ext cx="6696075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CA"/>
            </a:p>
          </p:txBody>
        </p:sp>
        <p:sp>
          <p:nvSpPr>
            <p:cNvPr id="22" name="Line 10"/>
            <p:cNvSpPr>
              <a:spLocks noChangeShapeType="1"/>
            </p:cNvSpPr>
            <p:nvPr/>
          </p:nvSpPr>
          <p:spPr bwMode="auto">
            <a:xfrm>
              <a:off x="0" y="8060443"/>
              <a:ext cx="6696075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36280197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857250" y="207963"/>
            <a:ext cx="8726488" cy="49101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01676" y="4479926"/>
            <a:ext cx="5619750" cy="3665538"/>
          </a:xfrm>
          <a:prstGeom prst="rect">
            <a:avLst/>
          </a:prstGeom>
        </p:spPr>
        <p:txBody>
          <a:bodyPr lIns="91427" tIns="45714" rIns="91427" bIns="45714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36A3A5-7BB6-4F86-88E4-3FFD01987BF6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087963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ltGray"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1094443" y="904172"/>
            <a:ext cx="10061637" cy="1834445"/>
          </a:xfrm>
          <a:prstGeom prst="rect">
            <a:avLst/>
          </a:prstGeom>
        </p:spPr>
        <p:txBody>
          <a:bodyPr lIns="0" rIns="0" anchor="b" anchorCtr="0">
            <a:normAutofit/>
          </a:bodyPr>
          <a:lstStyle>
            <a:lvl1pPr algn="l">
              <a:defRPr sz="4800" baseline="0"/>
            </a:lvl1pPr>
          </a:lstStyle>
          <a:p>
            <a:r>
              <a:rPr lang="en-US"/>
              <a:t>CLICK TO EDIT SESSION TITLE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94442" y="2738618"/>
            <a:ext cx="10090125" cy="1600439"/>
          </a:xfrm>
          <a:prstGeom prst="rect">
            <a:avLst/>
          </a:prstGeom>
        </p:spPr>
        <p:txBody>
          <a:bodyPr wrap="square" lIns="0" rIns="0">
            <a:spAutoFit/>
          </a:bodyPr>
          <a:lstStyle>
            <a:lvl1pPr marL="0" indent="0" algn="l">
              <a:buNone/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Program Name                                                                            Date (e.g. July 1 to July 9, 2011)                                  Speaker/Faculty Name</a:t>
            </a:r>
          </a:p>
        </p:txBody>
      </p:sp>
    </p:spTree>
    <p:extLst>
      <p:ext uri="{BB962C8B-B14F-4D97-AF65-F5344CB8AC3E}">
        <p14:creationId xmlns:p14="http://schemas.microsoft.com/office/powerpoint/2010/main" val="1569068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  <a:prstGeom prst="rect">
            <a:avLst/>
          </a:prstGeo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403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666" y="1014374"/>
            <a:ext cx="11292012" cy="511179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465666" y="59499"/>
            <a:ext cx="10000887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cap="all" baseline="0"/>
            </a:lvl1pPr>
          </a:lstStyle>
          <a:p>
            <a:r>
              <a:rPr lang="en-US" dirty="0"/>
              <a:t>Click to edit slide title</a:t>
            </a:r>
          </a:p>
        </p:txBody>
      </p:sp>
    </p:spTree>
    <p:extLst>
      <p:ext uri="{BB962C8B-B14F-4D97-AF65-F5344CB8AC3E}">
        <p14:creationId xmlns:p14="http://schemas.microsoft.com/office/powerpoint/2010/main" val="4191989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63084" y="1022360"/>
            <a:ext cx="10363200" cy="4746616"/>
          </a:xfrm>
          <a:prstGeom prst="rect">
            <a:avLst/>
          </a:prstGeom>
        </p:spPr>
        <p:txBody>
          <a:bodyPr anchor="ctr" anchorCtr="0"/>
          <a:lstStyle>
            <a:lvl1pPr algn="ctr">
              <a:defRPr sz="5333" b="1" cap="none" baseline="0"/>
            </a:lvl1pPr>
          </a:lstStyle>
          <a:p>
            <a:r>
              <a:rPr lang="en-US"/>
              <a:t>Click to edit slide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2B4D-6B12-4EDF-87BB-2B55CECB66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878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2B4D-6B12-4EDF-87BB-2B55CECB66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570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028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465666" y="59499"/>
            <a:ext cx="10000887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slide title</a:t>
            </a:r>
          </a:p>
        </p:txBody>
      </p:sp>
    </p:spTree>
    <p:extLst>
      <p:ext uri="{BB962C8B-B14F-4D97-AF65-F5344CB8AC3E}">
        <p14:creationId xmlns:p14="http://schemas.microsoft.com/office/powerpoint/2010/main" val="4206193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703320" y="6492875"/>
            <a:ext cx="1488680" cy="365125"/>
          </a:xfrm>
        </p:spPr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043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703320" y="6492875"/>
            <a:ext cx="1488680" cy="365125"/>
          </a:xfrm>
        </p:spPr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460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1014374"/>
            <a:ext cx="4011084" cy="1014372"/>
          </a:xfrm>
          <a:prstGeom prst="rect">
            <a:avLst/>
          </a:prstGeo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1014374"/>
            <a:ext cx="6815667" cy="5111791"/>
          </a:xfrm>
          <a:prstGeom prst="rect">
            <a:avLst/>
          </a:prstGeo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2116606"/>
            <a:ext cx="4011084" cy="400955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8" name="Slide Number Placeholder 4"/>
          <p:cNvSpPr txBox="1">
            <a:spLocks/>
          </p:cNvSpPr>
          <p:nvPr userDrawn="1"/>
        </p:nvSpPr>
        <p:spPr>
          <a:xfrm>
            <a:off x="10703320" y="6492875"/>
            <a:ext cx="1488680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066355A-084C-D24E-9AD2-7E4FC41EA627}" type="slidenum">
              <a:rPr lang="en-US" sz="1600" smtClean="0"/>
              <a:pPr/>
              <a:t>‹#›</a:t>
            </a:fld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1961858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Pr>
        <a:blipFill rotWithShape="1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03320" y="6492875"/>
            <a:ext cx="14886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465666" y="59499"/>
            <a:ext cx="10000887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slide title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465667" y="1019606"/>
            <a:ext cx="11260667" cy="5282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29848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</p:sldLayoutIdLst>
  <p:txStyles>
    <p:titleStyle>
      <a:lvl1pPr algn="l" defTabSz="609585" rtl="0" eaLnBrk="1" latinLnBrk="0" hangingPunct="1">
        <a:spcBef>
          <a:spcPct val="0"/>
        </a:spcBef>
        <a:buNone/>
        <a:defRPr sz="3733" b="1" kern="1200">
          <a:solidFill>
            <a:schemeClr val="tx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094443" y="1373095"/>
            <a:ext cx="10061637" cy="1834445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CA" sz="3100" dirty="0"/>
              <a:t>MMA 801 – Introduction to Management</a:t>
            </a:r>
            <a:br>
              <a:rPr lang="en-CA" dirty="0"/>
            </a:br>
            <a:br>
              <a:rPr lang="en-CA" dirty="0"/>
            </a:br>
            <a:r>
              <a:rPr lang="en-US" sz="4000" dirty="0"/>
              <a:t>Session One – In-Class Assignment 1 </a:t>
            </a:r>
            <a:br>
              <a:rPr lang="en-US" sz="4000" dirty="0"/>
            </a:br>
            <a:r>
              <a:rPr lang="en-US" sz="4000" dirty="0"/>
              <a:t>Business Model Analysis “Netflix” Living Case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094442" y="3207541"/>
            <a:ext cx="10090125" cy="1200329"/>
          </a:xfrm>
        </p:spPr>
        <p:txBody>
          <a:bodyPr/>
          <a:lstStyle/>
          <a:p>
            <a:r>
              <a:rPr lang="en-US" sz="2400" dirty="0"/>
              <a:t>Master of Management in Analytics</a:t>
            </a:r>
            <a:br>
              <a:rPr lang="en-US" sz="2400" dirty="0"/>
            </a:br>
            <a:r>
              <a:rPr lang="en-US" sz="2400" dirty="0"/>
              <a:t>May 15, 2020</a:t>
            </a:r>
            <a:br>
              <a:rPr lang="en-US" sz="2400" dirty="0"/>
            </a:br>
            <a:r>
              <a:rPr lang="en-US" sz="2400" dirty="0"/>
              <a:t>Stirling Team</a:t>
            </a:r>
          </a:p>
        </p:txBody>
      </p:sp>
    </p:spTree>
    <p:extLst>
      <p:ext uri="{BB962C8B-B14F-4D97-AF65-F5344CB8AC3E}">
        <p14:creationId xmlns:p14="http://schemas.microsoft.com/office/powerpoint/2010/main" val="530060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EAD3CBD-6770-4FE4-A8BE-86D4FB4F29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70000" lnSpcReduction="20000"/>
          </a:bodyPr>
          <a:lstStyle/>
          <a:p>
            <a:pPr marL="0" indent="0">
              <a:buNone/>
            </a:pPr>
            <a:r>
              <a:rPr lang="en-US" sz="3400" b="1" dirty="0">
                <a:cs typeface="Calibri"/>
              </a:rPr>
              <a:t>Who is Netflix?</a:t>
            </a:r>
          </a:p>
          <a:p>
            <a:pPr marL="0" indent="0">
              <a:buNone/>
            </a:pPr>
            <a:endParaRPr lang="en-US" sz="3400" b="1" dirty="0">
              <a:cs typeface="Calibri"/>
            </a:endParaRPr>
          </a:p>
          <a:p>
            <a:pPr marL="456565" indent="-456565"/>
            <a:r>
              <a:rPr lang="en-US" dirty="0">
                <a:cs typeface="Calibri"/>
              </a:rPr>
              <a:t>Video streaming service provider</a:t>
            </a:r>
          </a:p>
          <a:p>
            <a:pPr marL="456565" indent="-456565"/>
            <a:endParaRPr lang="en-US" dirty="0">
              <a:cs typeface="Calibri"/>
            </a:endParaRPr>
          </a:p>
          <a:p>
            <a:pPr marL="456565" indent="-456565"/>
            <a:endParaRPr lang="en-US" sz="3600" b="1" dirty="0">
              <a:cs typeface="Calibri"/>
            </a:endParaRPr>
          </a:p>
          <a:p>
            <a:pPr marL="0" indent="0">
              <a:buNone/>
            </a:pPr>
            <a:r>
              <a:rPr lang="en-US" sz="3600" b="1" dirty="0">
                <a:cs typeface="Calibri"/>
              </a:rPr>
              <a:t>How are they different from others?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Big content library</a:t>
            </a:r>
          </a:p>
          <a:p>
            <a:r>
              <a:rPr lang="en-US" dirty="0">
                <a:cs typeface="Calibri"/>
              </a:rPr>
              <a:t>Good recommendations</a:t>
            </a:r>
          </a:p>
          <a:p>
            <a:r>
              <a:rPr lang="en-US" dirty="0">
                <a:cs typeface="Calibri"/>
              </a:rPr>
              <a:t>Original content</a:t>
            </a:r>
          </a:p>
          <a:p>
            <a:r>
              <a:rPr lang="en-US" dirty="0">
                <a:cs typeface="Calibri"/>
              </a:rPr>
              <a:t>Good user experience</a:t>
            </a:r>
          </a:p>
          <a:p>
            <a:r>
              <a:rPr lang="en-US" dirty="0">
                <a:cs typeface="Calibri"/>
              </a:rPr>
              <a:t>Use anywhere and anytime</a:t>
            </a:r>
          </a:p>
          <a:p>
            <a:r>
              <a:rPr lang="en-US" dirty="0">
                <a:cs typeface="Calibri"/>
              </a:rPr>
              <a:t>No advertisements</a:t>
            </a:r>
          </a:p>
          <a:p>
            <a:r>
              <a:rPr lang="en-US" dirty="0">
                <a:cs typeface="Calibri"/>
              </a:rPr>
              <a:t>Personalization</a:t>
            </a:r>
          </a:p>
          <a:p>
            <a:r>
              <a:rPr lang="en-US" dirty="0">
                <a:cs typeface="Calibri"/>
              </a:rPr>
              <a:t>Location base content</a:t>
            </a:r>
          </a:p>
          <a:p>
            <a:pPr marL="456565" indent="-456565"/>
            <a:endParaRPr lang="en-US" dirty="0">
              <a:cs typeface="Calibri"/>
            </a:endParaRPr>
          </a:p>
          <a:p>
            <a:pPr marL="456565" indent="-456565"/>
            <a:endParaRPr lang="en-US" sz="2650" dirty="0">
              <a:cs typeface="Calibri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43E0125-8D57-4C58-975D-FF8A2599A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Netflix – Value proposition?</a:t>
            </a:r>
          </a:p>
        </p:txBody>
      </p:sp>
    </p:spTree>
    <p:extLst>
      <p:ext uri="{BB962C8B-B14F-4D97-AF65-F5344CB8AC3E}">
        <p14:creationId xmlns:p14="http://schemas.microsoft.com/office/powerpoint/2010/main" val="406896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EAD3CBD-6770-4FE4-A8BE-86D4FB4F29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 dirty="0">
                <a:cs typeface="Calibri"/>
              </a:rPr>
              <a:t>What drives the actual purchase decision?</a:t>
            </a:r>
          </a:p>
          <a:p>
            <a:pPr>
              <a:buFontTx/>
              <a:buChar char="-"/>
            </a:pPr>
            <a:endParaRPr lang="en-US" dirty="0">
              <a:cs typeface="Calibri"/>
            </a:endParaRPr>
          </a:p>
          <a:p>
            <a:pPr>
              <a:buFontTx/>
              <a:buChar char="-"/>
            </a:pPr>
            <a:r>
              <a:rPr lang="en-US" dirty="0">
                <a:cs typeface="Calibri"/>
              </a:rPr>
              <a:t>Low pricing – making it affordable</a:t>
            </a:r>
          </a:p>
          <a:p>
            <a:pPr>
              <a:buFontTx/>
              <a:buChar char="-"/>
            </a:pPr>
            <a:r>
              <a:rPr lang="en-US" dirty="0">
                <a:cs typeface="Calibri"/>
              </a:rPr>
              <a:t>Extensive content library giving more video options to user</a:t>
            </a:r>
          </a:p>
          <a:p>
            <a:pPr>
              <a:buFontTx/>
              <a:buChar char="-"/>
            </a:pPr>
            <a:r>
              <a:rPr lang="en-US" dirty="0">
                <a:cs typeface="Calibri"/>
              </a:rPr>
              <a:t>Mass appeal - One platform for adult and children</a:t>
            </a:r>
          </a:p>
          <a:p>
            <a:pPr>
              <a:buFontTx/>
              <a:buChar char="-"/>
            </a:pPr>
            <a:r>
              <a:rPr lang="en-US" dirty="0">
                <a:cs typeface="Calibri"/>
              </a:rPr>
              <a:t>Brand value</a:t>
            </a:r>
          </a:p>
          <a:p>
            <a:pPr>
              <a:buFontTx/>
              <a:buChar char="-"/>
            </a:pPr>
            <a:r>
              <a:rPr lang="en-US" dirty="0">
                <a:cs typeface="Calibri"/>
              </a:rPr>
              <a:t>Fixed price – encouraging frequent use of the services</a:t>
            </a:r>
          </a:p>
          <a:p>
            <a:pPr>
              <a:buFontTx/>
              <a:buChar char="-"/>
            </a:pPr>
            <a:r>
              <a:rPr lang="en-US" dirty="0">
                <a:cs typeface="Calibri"/>
              </a:rPr>
              <a:t>TV show release strategy: releasing all episodes at once</a:t>
            </a:r>
          </a:p>
          <a:p>
            <a:pPr>
              <a:buFontTx/>
              <a:buChar char="-"/>
            </a:pPr>
            <a:endParaRPr lang="en-US" dirty="0">
              <a:cs typeface="Calibri"/>
            </a:endParaRPr>
          </a:p>
          <a:p>
            <a:pPr>
              <a:buFontTx/>
              <a:buChar char="-"/>
            </a:pPr>
            <a:endParaRPr lang="en-US" dirty="0">
              <a:cs typeface="Calibri"/>
            </a:endParaRPr>
          </a:p>
          <a:p>
            <a:pPr>
              <a:buFontTx/>
              <a:buChar char="-"/>
            </a:pPr>
            <a:endParaRPr lang="en-US" dirty="0">
              <a:cs typeface="Calibri"/>
            </a:endParaRPr>
          </a:p>
          <a:p>
            <a:pPr>
              <a:buFontTx/>
              <a:buChar char="-"/>
            </a:pPr>
            <a:endParaRPr lang="en-US" dirty="0">
              <a:cs typeface="Calibri"/>
            </a:endParaRPr>
          </a:p>
          <a:p>
            <a:pPr>
              <a:buFontTx/>
              <a:buChar char="-"/>
            </a:pPr>
            <a:endParaRPr lang="en-US" dirty="0">
              <a:cs typeface="Calibri"/>
            </a:endParaRPr>
          </a:p>
          <a:p>
            <a:pPr>
              <a:buFontTx/>
              <a:buChar char="-"/>
            </a:pPr>
            <a:endParaRPr lang="en-US" b="1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456565" indent="-456565"/>
            <a:endParaRPr lang="en-US" dirty="0">
              <a:cs typeface="Calibri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43E0125-8D57-4C58-975D-FF8A2599A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Netflix – Value Curve</a:t>
            </a:r>
          </a:p>
        </p:txBody>
      </p:sp>
    </p:spTree>
    <p:extLst>
      <p:ext uri="{BB962C8B-B14F-4D97-AF65-F5344CB8AC3E}">
        <p14:creationId xmlns:p14="http://schemas.microsoft.com/office/powerpoint/2010/main" val="835639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EAD3CBD-6770-4FE4-A8BE-86D4FB4F29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 dirty="0">
                <a:cs typeface="Calibri"/>
              </a:rPr>
              <a:t>What is its current competitive advantage (does it have one)?</a:t>
            </a:r>
          </a:p>
          <a:p>
            <a:pPr>
              <a:buFontTx/>
              <a:buChar char="-"/>
            </a:pPr>
            <a:r>
              <a:rPr lang="en-US" dirty="0">
                <a:cs typeface="Calibri"/>
              </a:rPr>
              <a:t>Brand recognition</a:t>
            </a:r>
          </a:p>
          <a:p>
            <a:pPr>
              <a:buFontTx/>
              <a:buChar char="-"/>
            </a:pPr>
            <a:r>
              <a:rPr lang="en-US" dirty="0">
                <a:cs typeface="Calibri"/>
              </a:rPr>
              <a:t>Popular original content</a:t>
            </a:r>
          </a:p>
          <a:p>
            <a:pPr>
              <a:buFontTx/>
              <a:buChar char="-"/>
            </a:pPr>
            <a:r>
              <a:rPr lang="en-US" dirty="0">
                <a:cs typeface="Calibri"/>
              </a:rPr>
              <a:t>Extensive content library</a:t>
            </a:r>
          </a:p>
          <a:p>
            <a:pPr>
              <a:buFontTx/>
              <a:buChar char="-"/>
            </a:pPr>
            <a:r>
              <a:rPr lang="en-US" dirty="0">
                <a:cs typeface="Calibri"/>
              </a:rPr>
              <a:t>Ease of use – easy to browse through the content</a:t>
            </a:r>
          </a:p>
          <a:p>
            <a:pPr marL="0" indent="0">
              <a:buNone/>
            </a:pPr>
            <a:endParaRPr lang="en-US" sz="1100" dirty="0">
              <a:cs typeface="Calibri"/>
            </a:endParaRPr>
          </a:p>
          <a:p>
            <a:pPr marL="0" indent="0">
              <a:buNone/>
            </a:pPr>
            <a:r>
              <a:rPr lang="en-US" b="1" dirty="0">
                <a:cs typeface="Calibri"/>
              </a:rPr>
              <a:t>Is the competitive advantage temporal or sustainable?</a:t>
            </a:r>
          </a:p>
          <a:p>
            <a:r>
              <a:rPr lang="en-US" dirty="0">
                <a:cs typeface="Calibri"/>
              </a:rPr>
              <a:t>It is sustainable in short term/mid-term:</a:t>
            </a:r>
          </a:p>
          <a:p>
            <a:pPr lvl="1"/>
            <a:r>
              <a:rPr lang="en-US" dirty="0">
                <a:cs typeface="Calibri"/>
              </a:rPr>
              <a:t>They keep on investing in good quality original content</a:t>
            </a:r>
          </a:p>
          <a:p>
            <a:pPr lvl="1"/>
            <a:endParaRPr lang="en-US" dirty="0">
              <a:cs typeface="Calibri"/>
            </a:endParaRPr>
          </a:p>
          <a:p>
            <a:pPr>
              <a:buFontTx/>
              <a:buChar char="-"/>
            </a:pPr>
            <a:endParaRPr lang="en-US" dirty="0">
              <a:cs typeface="Calibri"/>
            </a:endParaRPr>
          </a:p>
          <a:p>
            <a:pPr>
              <a:buFontTx/>
              <a:buChar char="-"/>
            </a:pPr>
            <a:endParaRPr lang="en-US" dirty="0">
              <a:cs typeface="Calibri"/>
            </a:endParaRPr>
          </a:p>
          <a:p>
            <a:pPr>
              <a:buFontTx/>
              <a:buChar char="-"/>
            </a:pPr>
            <a:endParaRPr lang="en-US" dirty="0">
              <a:cs typeface="Calibri"/>
            </a:endParaRPr>
          </a:p>
          <a:p>
            <a:pPr>
              <a:buFontTx/>
              <a:buChar char="-"/>
            </a:pPr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>
              <a:buFontTx/>
              <a:buChar char="-"/>
            </a:pPr>
            <a:endParaRPr lang="en-US" dirty="0">
              <a:cs typeface="Calibri"/>
            </a:endParaRPr>
          </a:p>
          <a:p>
            <a:pPr>
              <a:buFontTx/>
              <a:buChar char="-"/>
            </a:pPr>
            <a:endParaRPr lang="en-US" dirty="0">
              <a:cs typeface="Calibri"/>
            </a:endParaRPr>
          </a:p>
          <a:p>
            <a:pPr>
              <a:buFontTx/>
              <a:buChar char="-"/>
            </a:pPr>
            <a:endParaRPr lang="en-US" dirty="0">
              <a:cs typeface="Calibri"/>
            </a:endParaRPr>
          </a:p>
          <a:p>
            <a:pPr>
              <a:buFontTx/>
              <a:buChar char="-"/>
            </a:pPr>
            <a:endParaRPr lang="en-US" b="1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456565" indent="-456565"/>
            <a:endParaRPr lang="en-US" dirty="0">
              <a:cs typeface="Calibri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43E0125-8D57-4C58-975D-FF8A2599A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Netflix – Competitive Advantage</a:t>
            </a:r>
          </a:p>
        </p:txBody>
      </p:sp>
    </p:spTree>
    <p:extLst>
      <p:ext uri="{BB962C8B-B14F-4D97-AF65-F5344CB8AC3E}">
        <p14:creationId xmlns:p14="http://schemas.microsoft.com/office/powerpoint/2010/main" val="3959377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EAD3CBD-6770-4FE4-A8BE-86D4FB4F29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Tx/>
              <a:buChar char="-"/>
            </a:pPr>
            <a:r>
              <a:rPr lang="en-US" b="1" dirty="0">
                <a:cs typeface="Calibri"/>
              </a:rPr>
              <a:t>What are the concerns relating to their business model? </a:t>
            </a:r>
          </a:p>
          <a:p>
            <a:pPr>
              <a:buFontTx/>
              <a:buChar char="-"/>
            </a:pPr>
            <a:endParaRPr lang="en-US" dirty="0">
              <a:cs typeface="Calibri"/>
            </a:endParaRPr>
          </a:p>
          <a:p>
            <a:pPr>
              <a:buFontTx/>
              <a:buChar char="-"/>
            </a:pPr>
            <a:r>
              <a:rPr lang="en-US" dirty="0">
                <a:cs typeface="Calibri"/>
              </a:rPr>
              <a:t>The cost associated with the content production </a:t>
            </a:r>
          </a:p>
          <a:p>
            <a:pPr marL="1523973" lvl="2" indent="-457200">
              <a:buFontTx/>
              <a:buChar char="-"/>
            </a:pPr>
            <a:r>
              <a:rPr lang="en-US" dirty="0">
                <a:cs typeface="Calibri"/>
              </a:rPr>
              <a:t>Reliance on debt financing</a:t>
            </a:r>
          </a:p>
          <a:p>
            <a:pPr marL="1523973" lvl="2" indent="-457200">
              <a:buFontTx/>
              <a:buChar char="-"/>
            </a:pPr>
            <a:r>
              <a:rPr lang="en-US" dirty="0">
                <a:cs typeface="Calibri"/>
              </a:rPr>
              <a:t>The FX exposure </a:t>
            </a:r>
          </a:p>
          <a:p>
            <a:pPr>
              <a:buFontTx/>
              <a:buChar char="-"/>
            </a:pPr>
            <a:r>
              <a:rPr lang="en-US" dirty="0">
                <a:cs typeface="Calibri"/>
              </a:rPr>
              <a:t>Lack of user-driven recommendation</a:t>
            </a:r>
          </a:p>
          <a:p>
            <a:pPr>
              <a:buFontTx/>
              <a:buChar char="-"/>
            </a:pPr>
            <a:r>
              <a:rPr lang="en-US" dirty="0">
                <a:cs typeface="Calibri"/>
              </a:rPr>
              <a:t>Too narrow market segmentation</a:t>
            </a:r>
          </a:p>
          <a:p>
            <a:pPr>
              <a:buFontTx/>
              <a:buChar char="-"/>
            </a:pPr>
            <a:endParaRPr lang="en-US" dirty="0">
              <a:cs typeface="Calibri"/>
            </a:endParaRPr>
          </a:p>
          <a:p>
            <a:pPr>
              <a:buFontTx/>
              <a:buChar char="-"/>
            </a:pPr>
            <a:endParaRPr lang="en-US" dirty="0">
              <a:cs typeface="Calibri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43E0125-8D57-4C58-975D-FF8A2599A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Netflix  – Business Model</a:t>
            </a:r>
          </a:p>
        </p:txBody>
      </p:sp>
    </p:spTree>
    <p:extLst>
      <p:ext uri="{BB962C8B-B14F-4D97-AF65-F5344CB8AC3E}">
        <p14:creationId xmlns:p14="http://schemas.microsoft.com/office/powerpoint/2010/main" val="3222736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EAD3CBD-6770-4FE4-A8BE-86D4FB4F29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 dirty="0">
                <a:cs typeface="Calibri"/>
              </a:rPr>
              <a:t>Is Netflix well-positioned going forward?</a:t>
            </a:r>
          </a:p>
          <a:p>
            <a:pPr>
              <a:buFontTx/>
              <a:buChar char="-"/>
            </a:pPr>
            <a:endParaRPr lang="en-US" dirty="0">
              <a:cs typeface="Calibri"/>
            </a:endParaRPr>
          </a:p>
          <a:p>
            <a:pPr>
              <a:buFontTx/>
              <a:buChar char="-"/>
            </a:pPr>
            <a:r>
              <a:rPr lang="en-US" dirty="0">
                <a:cs typeface="Calibri"/>
              </a:rPr>
              <a:t>Healthy financial statements</a:t>
            </a:r>
          </a:p>
          <a:p>
            <a:pPr>
              <a:buFontTx/>
              <a:buChar char="-"/>
            </a:pPr>
            <a:r>
              <a:rPr lang="en-US" dirty="0">
                <a:cs typeface="Calibri"/>
              </a:rPr>
              <a:t>Still strong market leaders</a:t>
            </a:r>
          </a:p>
          <a:p>
            <a:pPr>
              <a:buFontTx/>
              <a:buChar char="-"/>
            </a:pPr>
            <a:r>
              <a:rPr lang="en-US" dirty="0">
                <a:cs typeface="Calibri"/>
              </a:rPr>
              <a:t>Competitors are catching up</a:t>
            </a:r>
          </a:p>
          <a:p>
            <a:pPr>
              <a:buFontTx/>
              <a:buChar char="-"/>
            </a:pPr>
            <a:endParaRPr lang="en-US" dirty="0">
              <a:cs typeface="Calibri"/>
            </a:endParaRPr>
          </a:p>
          <a:p>
            <a:pPr>
              <a:buFontTx/>
              <a:buChar char="-"/>
            </a:pPr>
            <a:endParaRPr lang="en-US" dirty="0">
              <a:cs typeface="Calibri"/>
            </a:endParaRPr>
          </a:p>
          <a:p>
            <a:pPr>
              <a:buFontTx/>
              <a:buChar char="-"/>
            </a:pPr>
            <a:endParaRPr lang="en-US" dirty="0">
              <a:cs typeface="Calibri"/>
            </a:endParaRPr>
          </a:p>
          <a:p>
            <a:pPr>
              <a:buFontTx/>
              <a:buChar char="-"/>
            </a:pPr>
            <a:endParaRPr lang="en-US" dirty="0">
              <a:cs typeface="Calibri"/>
            </a:endParaRPr>
          </a:p>
          <a:p>
            <a:pPr>
              <a:buFontTx/>
              <a:buChar char="-"/>
            </a:pPr>
            <a:endParaRPr lang="en-US" dirty="0">
              <a:cs typeface="Calibri"/>
            </a:endParaRPr>
          </a:p>
          <a:p>
            <a:pPr>
              <a:buFontTx/>
              <a:buChar char="-"/>
            </a:pPr>
            <a:endParaRPr lang="en-US" dirty="0">
              <a:cs typeface="Calibri"/>
            </a:endParaRPr>
          </a:p>
          <a:p>
            <a:pPr>
              <a:buFontTx/>
              <a:buChar char="-"/>
            </a:pPr>
            <a:endParaRPr lang="en-US" dirty="0">
              <a:cs typeface="Calibri"/>
            </a:endParaRPr>
          </a:p>
          <a:p>
            <a:pPr>
              <a:buFontTx/>
              <a:buChar char="-"/>
            </a:pPr>
            <a:endParaRPr lang="en-US" b="1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456565" indent="-456565"/>
            <a:endParaRPr lang="en-US" dirty="0">
              <a:cs typeface="Calibri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43E0125-8D57-4C58-975D-FF8A2599A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Netflix – Positioning</a:t>
            </a:r>
          </a:p>
        </p:txBody>
      </p:sp>
    </p:spTree>
    <p:extLst>
      <p:ext uri="{BB962C8B-B14F-4D97-AF65-F5344CB8AC3E}">
        <p14:creationId xmlns:p14="http://schemas.microsoft.com/office/powerpoint/2010/main" val="3326225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EAD3CBD-6770-4FE4-A8BE-86D4FB4F29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/>
              <a:t>Is Netflix’s strategic conclusion of maintaining its current business model, despite the rapidity of change in market dynamics, overly exposing itself in any one given area? </a:t>
            </a:r>
            <a:endParaRPr lang="en-US" b="1" dirty="0">
              <a:cs typeface="Calibri"/>
            </a:endParaRPr>
          </a:p>
          <a:p>
            <a:pPr marL="0" indent="0">
              <a:buNone/>
            </a:pPr>
            <a:endParaRPr lang="en-US" b="1" dirty="0">
              <a:cs typeface="Calibri"/>
            </a:endParaRPr>
          </a:p>
          <a:p>
            <a:pPr marL="0" indent="0">
              <a:buNone/>
            </a:pPr>
            <a:r>
              <a:rPr lang="en-US" b="1" dirty="0">
                <a:cs typeface="Calibri"/>
              </a:rPr>
              <a:t>CB = (NC + EC) – DC</a:t>
            </a:r>
          </a:p>
          <a:p>
            <a:pPr marL="0" indent="0">
              <a:buNone/>
            </a:pPr>
            <a:r>
              <a:rPr lang="en-US" b="1" dirty="0">
                <a:cs typeface="Calibri"/>
              </a:rPr>
              <a:t>Increase in revenue from</a:t>
            </a:r>
          </a:p>
          <a:p>
            <a:pPr>
              <a:buFontTx/>
              <a:buChar char="-"/>
            </a:pPr>
            <a:endParaRPr lang="en-US" dirty="0">
              <a:cs typeface="Calibri"/>
            </a:endParaRPr>
          </a:p>
          <a:p>
            <a:pPr>
              <a:buFontTx/>
              <a:buChar char="-"/>
            </a:pPr>
            <a:r>
              <a:rPr lang="en-US" dirty="0">
                <a:cs typeface="Calibri"/>
              </a:rPr>
              <a:t>Adding new customers </a:t>
            </a:r>
          </a:p>
          <a:p>
            <a:pPr>
              <a:buFontTx/>
              <a:buChar char="-"/>
            </a:pPr>
            <a:r>
              <a:rPr lang="en-US" dirty="0">
                <a:cs typeface="Calibri"/>
              </a:rPr>
              <a:t>Increasing per customer revenue of existing customers (price increase?)</a:t>
            </a:r>
          </a:p>
          <a:p>
            <a:pPr>
              <a:buFontTx/>
              <a:buChar char="-"/>
            </a:pPr>
            <a:r>
              <a:rPr lang="en-US" dirty="0">
                <a:cs typeface="Calibri"/>
              </a:rPr>
              <a:t>Minimize loss of customers</a:t>
            </a:r>
          </a:p>
          <a:p>
            <a:pPr>
              <a:buFontTx/>
              <a:buChar char="-"/>
            </a:pPr>
            <a:endParaRPr lang="en-US" dirty="0">
              <a:cs typeface="Calibri"/>
            </a:endParaRPr>
          </a:p>
          <a:p>
            <a:pPr>
              <a:buFontTx/>
              <a:buChar char="-"/>
            </a:pPr>
            <a:r>
              <a:rPr lang="en-US" b="1" dirty="0">
                <a:cs typeface="Calibri"/>
              </a:rPr>
              <a:t>They have strategies to address all 3</a:t>
            </a:r>
          </a:p>
          <a:p>
            <a:pPr>
              <a:buFontTx/>
              <a:buChar char="-"/>
            </a:pPr>
            <a:endParaRPr lang="en-US" b="1" dirty="0">
              <a:cs typeface="Calibri"/>
            </a:endParaRPr>
          </a:p>
          <a:p>
            <a:pPr>
              <a:buFontTx/>
              <a:buChar char="-"/>
            </a:pPr>
            <a:endParaRPr lang="en-US" dirty="0">
              <a:cs typeface="Calibri"/>
            </a:endParaRPr>
          </a:p>
          <a:p>
            <a:pPr>
              <a:buFontTx/>
              <a:buChar char="-"/>
            </a:pPr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 dirty="0">
                <a:cs typeface="Calibri"/>
              </a:rPr>
              <a:t>Note: price changes affects all three</a:t>
            </a:r>
          </a:p>
          <a:p>
            <a:pPr>
              <a:buFontTx/>
              <a:buChar char="-"/>
            </a:pPr>
            <a:endParaRPr lang="en-US" dirty="0">
              <a:cs typeface="Calibri"/>
            </a:endParaRPr>
          </a:p>
          <a:p>
            <a:pPr>
              <a:buFontTx/>
              <a:buChar char="-"/>
            </a:pPr>
            <a:endParaRPr lang="en-US" dirty="0">
              <a:cs typeface="Calibri"/>
            </a:endParaRPr>
          </a:p>
          <a:p>
            <a:pPr>
              <a:buFontTx/>
              <a:buChar char="-"/>
            </a:pPr>
            <a:endParaRPr lang="en-US" dirty="0">
              <a:cs typeface="Calibri"/>
            </a:endParaRPr>
          </a:p>
          <a:p>
            <a:pPr>
              <a:buFontTx/>
              <a:buChar char="-"/>
            </a:pPr>
            <a:endParaRPr lang="en-US" dirty="0">
              <a:cs typeface="Calibri"/>
            </a:endParaRPr>
          </a:p>
          <a:p>
            <a:pPr>
              <a:buFontTx/>
              <a:buChar char="-"/>
            </a:pPr>
            <a:endParaRPr lang="en-US" dirty="0">
              <a:cs typeface="Calibri"/>
            </a:endParaRPr>
          </a:p>
          <a:p>
            <a:pPr>
              <a:buFontTx/>
              <a:buChar char="-"/>
            </a:pPr>
            <a:endParaRPr lang="en-US" b="1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456565" indent="-456565"/>
            <a:endParaRPr lang="en-US" dirty="0">
              <a:cs typeface="Calibri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43E0125-8D57-4C58-975D-FF8A2599A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Netflix – Customer Base Model</a:t>
            </a:r>
          </a:p>
        </p:txBody>
      </p:sp>
    </p:spTree>
    <p:extLst>
      <p:ext uri="{BB962C8B-B14F-4D97-AF65-F5344CB8AC3E}">
        <p14:creationId xmlns:p14="http://schemas.microsoft.com/office/powerpoint/2010/main" val="28688443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EAD3CBD-6770-4FE4-A8BE-86D4FB4F29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 dirty="0"/>
              <a:t>What are three recommended adjustments to Netflix’s marketing approach and its overall marketing strategy?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456565" indent="-456565"/>
            <a:r>
              <a:rPr lang="en-US" dirty="0">
                <a:cs typeface="Calibri"/>
              </a:rPr>
              <a:t>Add different pricing models and sell individual content on Netflix platform</a:t>
            </a:r>
          </a:p>
          <a:p>
            <a:pPr marL="456565" indent="-456565"/>
            <a:r>
              <a:rPr lang="en-US" dirty="0">
                <a:cs typeface="Calibri"/>
              </a:rPr>
              <a:t>Market to older people</a:t>
            </a:r>
          </a:p>
          <a:p>
            <a:pPr marL="456565" indent="-456565"/>
            <a:r>
              <a:rPr lang="en-US" dirty="0">
                <a:cs typeface="Calibri"/>
              </a:rPr>
              <a:t>Lessen using other studio contents – focus more on original content</a:t>
            </a:r>
          </a:p>
          <a:p>
            <a:pPr marL="456565" indent="-456565"/>
            <a:r>
              <a:rPr lang="en-US" dirty="0">
                <a:cs typeface="Calibri"/>
              </a:rPr>
              <a:t>Strategic partnership – to provide more variety in content</a:t>
            </a:r>
          </a:p>
          <a:p>
            <a:pPr marL="456565" indent="-456565"/>
            <a:endParaRPr lang="en-US" dirty="0">
              <a:cs typeface="Calibri"/>
            </a:endParaRPr>
          </a:p>
          <a:p>
            <a:pPr marL="456565" indent="-456565"/>
            <a:endParaRPr lang="en-US" dirty="0">
              <a:cs typeface="Calibri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43E0125-8D57-4C58-975D-FF8A2599A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Netflix - 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15233410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198</TotalTime>
  <Words>382</Words>
  <Application>Microsoft Office PowerPoint</Application>
  <PresentationFormat>Widescreen</PresentationFormat>
  <Paragraphs>104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 MMA 801 – Introduction to Management  Session One – In-Class Assignment 1  Business Model Analysis “Netflix” Living Case</vt:lpstr>
      <vt:lpstr>Netflix – Value proposition?</vt:lpstr>
      <vt:lpstr>Netflix – Value Curve</vt:lpstr>
      <vt:lpstr>Netflix – Competitive Advantage</vt:lpstr>
      <vt:lpstr>Netflix  – Business Model</vt:lpstr>
      <vt:lpstr>Netflix – Positioning</vt:lpstr>
      <vt:lpstr>Netflix – Customer Base Model</vt:lpstr>
      <vt:lpstr>Netflix - Recommendations</vt:lpstr>
    </vt:vector>
  </TitlesOfParts>
  <Company>Queen's School of Business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nvretteas</dc:creator>
  <cp:lastModifiedBy>Nazia Khan</cp:lastModifiedBy>
  <cp:revision>58</cp:revision>
  <cp:lastPrinted>2015-01-28T14:32:47Z</cp:lastPrinted>
  <dcterms:created xsi:type="dcterms:W3CDTF">2011-07-27T15:30:37Z</dcterms:created>
  <dcterms:modified xsi:type="dcterms:W3CDTF">2020-05-15T20:02:05Z</dcterms:modified>
</cp:coreProperties>
</file>