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3.xml" ContentType="application/vnd.openxmlformats-officedocument.presentationml.tags+xml"/>
  <Override PartName="/ppt/notesSlides/notesSlide5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3"/>
  </p:notesMasterIdLst>
  <p:handoutMasterIdLst>
    <p:handoutMasterId r:id="rId84"/>
  </p:handoutMasterIdLst>
  <p:sldIdLst>
    <p:sldId id="371" r:id="rId2"/>
    <p:sldId id="552" r:id="rId3"/>
    <p:sldId id="553" r:id="rId4"/>
    <p:sldId id="554" r:id="rId5"/>
    <p:sldId id="415" r:id="rId6"/>
    <p:sldId id="460" r:id="rId7"/>
    <p:sldId id="451" r:id="rId8"/>
    <p:sldId id="558" r:id="rId9"/>
    <p:sldId id="559" r:id="rId10"/>
    <p:sldId id="560" r:id="rId11"/>
    <p:sldId id="561" r:id="rId12"/>
    <p:sldId id="562" r:id="rId13"/>
    <p:sldId id="563" r:id="rId14"/>
    <p:sldId id="498" r:id="rId15"/>
    <p:sldId id="494" r:id="rId16"/>
    <p:sldId id="490" r:id="rId17"/>
    <p:sldId id="491" r:id="rId18"/>
    <p:sldId id="492" r:id="rId19"/>
    <p:sldId id="493" r:id="rId20"/>
    <p:sldId id="495" r:id="rId21"/>
    <p:sldId id="496" r:id="rId22"/>
    <p:sldId id="497" r:id="rId23"/>
    <p:sldId id="555" r:id="rId24"/>
    <p:sldId id="500" r:id="rId25"/>
    <p:sldId id="501" r:id="rId26"/>
    <p:sldId id="503" r:id="rId27"/>
    <p:sldId id="504" r:id="rId28"/>
    <p:sldId id="502" r:id="rId29"/>
    <p:sldId id="505" r:id="rId30"/>
    <p:sldId id="506" r:id="rId31"/>
    <p:sldId id="507" r:id="rId32"/>
    <p:sldId id="508" r:id="rId33"/>
    <p:sldId id="513" r:id="rId34"/>
    <p:sldId id="514" r:id="rId35"/>
    <p:sldId id="557" r:id="rId36"/>
    <p:sldId id="510" r:id="rId37"/>
    <p:sldId id="564" r:id="rId38"/>
    <p:sldId id="509" r:id="rId39"/>
    <p:sldId id="511" r:id="rId40"/>
    <p:sldId id="512" r:id="rId41"/>
    <p:sldId id="515" r:id="rId42"/>
    <p:sldId id="532" r:id="rId43"/>
    <p:sldId id="565" r:id="rId44"/>
    <p:sldId id="516" r:id="rId45"/>
    <p:sldId id="517" r:id="rId46"/>
    <p:sldId id="518" r:id="rId47"/>
    <p:sldId id="566" r:id="rId48"/>
    <p:sldId id="519" r:id="rId49"/>
    <p:sldId id="520" r:id="rId50"/>
    <p:sldId id="521" r:id="rId51"/>
    <p:sldId id="522" r:id="rId52"/>
    <p:sldId id="523" r:id="rId53"/>
    <p:sldId id="524" r:id="rId54"/>
    <p:sldId id="568" r:id="rId55"/>
    <p:sldId id="525" r:id="rId56"/>
    <p:sldId id="526" r:id="rId57"/>
    <p:sldId id="527" r:id="rId58"/>
    <p:sldId id="528" r:id="rId59"/>
    <p:sldId id="529" r:id="rId60"/>
    <p:sldId id="530" r:id="rId61"/>
    <p:sldId id="531" r:id="rId62"/>
    <p:sldId id="533" r:id="rId63"/>
    <p:sldId id="534" r:id="rId64"/>
    <p:sldId id="547" r:id="rId65"/>
    <p:sldId id="546" r:id="rId66"/>
    <p:sldId id="545" r:id="rId67"/>
    <p:sldId id="548" r:id="rId68"/>
    <p:sldId id="549" r:id="rId69"/>
    <p:sldId id="550" r:id="rId70"/>
    <p:sldId id="551" r:id="rId71"/>
    <p:sldId id="540" r:id="rId72"/>
    <p:sldId id="541" r:id="rId73"/>
    <p:sldId id="542" r:id="rId74"/>
    <p:sldId id="543" r:id="rId75"/>
    <p:sldId id="544" r:id="rId76"/>
    <p:sldId id="535" r:id="rId77"/>
    <p:sldId id="536" r:id="rId78"/>
    <p:sldId id="537" r:id="rId79"/>
    <p:sldId id="538" r:id="rId80"/>
    <p:sldId id="539" r:id="rId81"/>
    <p:sldId id="556" r:id="rId82"/>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9A13F5-2A52-4FA5-AA27-DF446945FBE2}">
          <p14:sldIdLst>
            <p14:sldId id="371"/>
            <p14:sldId id="552"/>
            <p14:sldId id="553"/>
            <p14:sldId id="554"/>
            <p14:sldId id="415"/>
            <p14:sldId id="460"/>
            <p14:sldId id="451"/>
            <p14:sldId id="558"/>
            <p14:sldId id="559"/>
            <p14:sldId id="560"/>
            <p14:sldId id="561"/>
            <p14:sldId id="562"/>
            <p14:sldId id="563"/>
            <p14:sldId id="498"/>
            <p14:sldId id="494"/>
            <p14:sldId id="490"/>
            <p14:sldId id="491"/>
            <p14:sldId id="492"/>
            <p14:sldId id="493"/>
            <p14:sldId id="495"/>
            <p14:sldId id="496"/>
            <p14:sldId id="497"/>
            <p14:sldId id="555"/>
            <p14:sldId id="500"/>
            <p14:sldId id="501"/>
            <p14:sldId id="503"/>
            <p14:sldId id="504"/>
            <p14:sldId id="502"/>
            <p14:sldId id="505"/>
            <p14:sldId id="506"/>
            <p14:sldId id="507"/>
            <p14:sldId id="508"/>
            <p14:sldId id="513"/>
            <p14:sldId id="514"/>
            <p14:sldId id="557"/>
            <p14:sldId id="510"/>
            <p14:sldId id="564"/>
            <p14:sldId id="509"/>
            <p14:sldId id="511"/>
            <p14:sldId id="512"/>
            <p14:sldId id="515"/>
            <p14:sldId id="532"/>
            <p14:sldId id="565"/>
            <p14:sldId id="516"/>
            <p14:sldId id="517"/>
            <p14:sldId id="518"/>
            <p14:sldId id="566"/>
            <p14:sldId id="519"/>
            <p14:sldId id="520"/>
            <p14:sldId id="521"/>
            <p14:sldId id="522"/>
            <p14:sldId id="523"/>
            <p14:sldId id="524"/>
            <p14:sldId id="568"/>
            <p14:sldId id="525"/>
            <p14:sldId id="526"/>
            <p14:sldId id="527"/>
            <p14:sldId id="528"/>
            <p14:sldId id="529"/>
            <p14:sldId id="530"/>
            <p14:sldId id="531"/>
            <p14:sldId id="533"/>
            <p14:sldId id="534"/>
            <p14:sldId id="547"/>
            <p14:sldId id="546"/>
            <p14:sldId id="545"/>
            <p14:sldId id="548"/>
            <p14:sldId id="549"/>
            <p14:sldId id="550"/>
            <p14:sldId id="551"/>
            <p14:sldId id="540"/>
            <p14:sldId id="541"/>
            <p14:sldId id="542"/>
            <p14:sldId id="543"/>
            <p14:sldId id="544"/>
            <p14:sldId id="535"/>
            <p14:sldId id="536"/>
            <p14:sldId id="537"/>
            <p14:sldId id="538"/>
            <p14:sldId id="539"/>
            <p14:sldId id="556"/>
          </p14:sldIdLst>
        </p14:section>
      </p14:sectionLst>
    </p:ext>
    <p:ext uri="{EFAFB233-063F-42B5-8137-9DF3F51BA10A}">
      <p15:sldGuideLst xmlns:p15="http://schemas.microsoft.com/office/powerpoint/2012/main">
        <p15:guide id="1" orient="horz" pos="1632" userDrawn="1">
          <p15:clr>
            <a:srgbClr val="A4A3A4"/>
          </p15:clr>
        </p15:guide>
        <p15:guide id="2" pos="384" userDrawn="1">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Hepburn" initials="JH" lastIdx="4" clrIdx="0"/>
  <p:cmAuthor id="1" name="Queen's University - School of Business" initials="QU-So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9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76395" autoAdjust="0"/>
  </p:normalViewPr>
  <p:slideViewPr>
    <p:cSldViewPr snapToGrid="0">
      <p:cViewPr varScale="1">
        <p:scale>
          <a:sx n="89" d="100"/>
          <a:sy n="89" d="100"/>
        </p:scale>
        <p:origin x="1402" y="82"/>
      </p:cViewPr>
      <p:guideLst>
        <p:guide orient="horz" pos="1632"/>
        <p:guide pos="384"/>
      </p:guideLst>
    </p:cSldViewPr>
  </p:slideViewPr>
  <p:notesTextViewPr>
    <p:cViewPr>
      <p:scale>
        <a:sx n="1" d="1"/>
        <a:sy n="1" d="1"/>
      </p:scale>
      <p:origin x="0" y="0"/>
    </p:cViewPr>
  </p:notesTextViewPr>
  <p:sorterViewPr>
    <p:cViewPr>
      <p:scale>
        <a:sx n="100" d="100"/>
        <a:sy n="100" d="100"/>
      </p:scale>
      <p:origin x="0" y="-3714"/>
    </p:cViewPr>
  </p:sorterViewPr>
  <p:notesViewPr>
    <p:cSldViewPr snapToGrid="0">
      <p:cViewPr varScale="1">
        <p:scale>
          <a:sx n="80" d="100"/>
          <a:sy n="80" d="100"/>
        </p:scale>
        <p:origin x="3606" y="90"/>
      </p:cViewPr>
      <p:guideLst>
        <p:guide orient="horz" pos="2212"/>
        <p:guide pos="29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343C3-8878-4029-9DF7-B1748F3438EC}" type="doc">
      <dgm:prSet loTypeId="urn:microsoft.com/office/officeart/2005/8/layout/cycle8" loCatId="cycle" qsTypeId="urn:microsoft.com/office/officeart/2005/8/quickstyle/simple1" qsCatId="simple" csTypeId="urn:microsoft.com/office/officeart/2005/8/colors/colorful2" csCatId="colorful" phldr="1"/>
      <dgm:spPr>
        <a:scene3d>
          <a:camera prst="orthographicFront">
            <a:rot lat="0" lon="0" rev="0"/>
          </a:camera>
          <a:lightRig rig="balanced" dir="t">
            <a:rot lat="0" lon="0" rev="8700000"/>
          </a:lightRig>
        </a:scene3d>
      </dgm:spPr>
    </dgm:pt>
    <dgm:pt modelId="{9AAD0B1E-D270-49B3-BEB2-2963B9462E6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06DF9822-6AC6-4787-A06B-74DB1376A11C}" type="parTrans" cxnId="{2B05649F-6265-4F9F-B625-D6AB0583F602}">
      <dgm:prSet/>
      <dgm:spPr/>
      <dgm:t>
        <a:bodyPr/>
        <a:lstStyle/>
        <a:p>
          <a:endParaRPr lang="en-US"/>
        </a:p>
      </dgm:t>
    </dgm:pt>
    <dgm:pt modelId="{561417C1-FB6A-4B32-9583-00A8CEE79543}" type="sibTrans" cxnId="{2B05649F-6265-4F9F-B625-D6AB0583F602}">
      <dgm:prSet/>
      <dgm:spPr/>
      <dgm:t>
        <a:bodyPr/>
        <a:lstStyle/>
        <a:p>
          <a:endParaRPr lang="en-US"/>
        </a:p>
      </dgm:t>
    </dgm:pt>
    <dgm:pt modelId="{8C57C7C7-DD3B-4014-B9B4-5C360A2D041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1AF426BC-566F-4CBE-A3F4-DDFD16919878}" type="parTrans" cxnId="{4CE9E0C6-2969-4649-A3C7-A04817F63FC1}">
      <dgm:prSet/>
      <dgm:spPr/>
      <dgm:t>
        <a:bodyPr/>
        <a:lstStyle/>
        <a:p>
          <a:endParaRPr lang="en-US"/>
        </a:p>
      </dgm:t>
    </dgm:pt>
    <dgm:pt modelId="{EE3BB8B7-348C-41D3-9AC7-5E5819C68691}" type="sibTrans" cxnId="{4CE9E0C6-2969-4649-A3C7-A04817F63FC1}">
      <dgm:prSet/>
      <dgm:spPr/>
      <dgm:t>
        <a:bodyPr/>
        <a:lstStyle/>
        <a:p>
          <a:endParaRPr lang="en-US"/>
        </a:p>
      </dgm:t>
    </dgm:pt>
    <dgm:pt modelId="{007E132D-EB0B-4E7C-A171-D0FB506DBA1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4D08807D-F245-448A-8A71-3569440A887C}" type="parTrans" cxnId="{3F534718-D2BA-4FA8-963E-202495F42AD8}">
      <dgm:prSet/>
      <dgm:spPr/>
      <dgm:t>
        <a:bodyPr/>
        <a:lstStyle/>
        <a:p>
          <a:endParaRPr lang="en-US"/>
        </a:p>
      </dgm:t>
    </dgm:pt>
    <dgm:pt modelId="{2E7C3DA7-D6D5-423D-A514-0AC994432113}" type="sibTrans" cxnId="{3F534718-D2BA-4FA8-963E-202495F42AD8}">
      <dgm:prSet/>
      <dgm:spPr/>
      <dgm:t>
        <a:bodyPr/>
        <a:lstStyle/>
        <a:p>
          <a:endParaRPr lang="en-US"/>
        </a:p>
      </dgm:t>
    </dgm:pt>
    <dgm:pt modelId="{ADB74730-8DE8-4004-A452-46244B3EAD03}">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1A1A1EC0-7EB2-4EA6-8C7E-5C29522754CC}" type="parTrans" cxnId="{444ECFC9-9D20-454F-96CB-910A1F5C06C0}">
      <dgm:prSet/>
      <dgm:spPr/>
      <dgm:t>
        <a:bodyPr/>
        <a:lstStyle/>
        <a:p>
          <a:endParaRPr lang="en-US"/>
        </a:p>
      </dgm:t>
    </dgm:pt>
    <dgm:pt modelId="{4E5C1C6B-35CD-459E-8313-002215D40EDB}" type="sibTrans" cxnId="{444ECFC9-9D20-454F-96CB-910A1F5C06C0}">
      <dgm:prSet/>
      <dgm:spPr/>
      <dgm:t>
        <a:bodyPr/>
        <a:lstStyle/>
        <a:p>
          <a:endParaRPr lang="en-US"/>
        </a:p>
      </dgm:t>
    </dgm:pt>
    <dgm:pt modelId="{D7C2D261-0876-4E98-9AC9-C4C497C126BD}" type="pres">
      <dgm:prSet presAssocID="{7D8343C3-8878-4029-9DF7-B1748F3438EC}" presName="compositeShape" presStyleCnt="0">
        <dgm:presLayoutVars>
          <dgm:chMax val="7"/>
          <dgm:dir/>
          <dgm:resizeHandles val="exact"/>
        </dgm:presLayoutVars>
      </dgm:prSet>
      <dgm:spPr/>
    </dgm:pt>
    <dgm:pt modelId="{8F521793-8F26-4A2E-85F4-CF27FB69EFF2}" type="pres">
      <dgm:prSet presAssocID="{7D8343C3-8878-4029-9DF7-B1748F3438EC}" presName="wedge1" presStyleLbl="node1" presStyleIdx="0" presStyleCnt="4"/>
      <dgm:spPr/>
      <dgm:t>
        <a:bodyPr/>
        <a:lstStyle/>
        <a:p>
          <a:endParaRPr lang="en-US"/>
        </a:p>
      </dgm:t>
    </dgm:pt>
    <dgm:pt modelId="{BEB69B6D-7745-49BA-819C-DF5AE6FE3D09}" type="pres">
      <dgm:prSet presAssocID="{7D8343C3-8878-4029-9DF7-B1748F3438EC}" presName="dummy1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9BF9CC1-46A7-474D-BF83-811815DC8C2B}" type="pres">
      <dgm:prSet presAssocID="{7D8343C3-8878-4029-9DF7-B1748F3438EC}" presName="dummy1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A8916D3-7F67-4E02-9846-59A4CF72BABA}" type="pres">
      <dgm:prSet presAssocID="{7D8343C3-8878-4029-9DF7-B1748F3438EC}" presName="wedge1Tx" presStyleLbl="node1" presStyleIdx="0" presStyleCnt="4">
        <dgm:presLayoutVars>
          <dgm:chMax val="0"/>
          <dgm:chPref val="0"/>
          <dgm:bulletEnabled val="1"/>
        </dgm:presLayoutVars>
      </dgm:prSet>
      <dgm:spPr/>
      <dgm:t>
        <a:bodyPr/>
        <a:lstStyle/>
        <a:p>
          <a:endParaRPr lang="en-US"/>
        </a:p>
      </dgm:t>
    </dgm:pt>
    <dgm:pt modelId="{25FF07A1-FE73-452A-BA4E-5A9A8948F14A}" type="pres">
      <dgm:prSet presAssocID="{7D8343C3-8878-4029-9DF7-B1748F3438EC}" presName="wedge2" presStyleLbl="node1" presStyleIdx="1" presStyleCnt="4"/>
      <dgm:spPr/>
      <dgm:t>
        <a:bodyPr/>
        <a:lstStyle/>
        <a:p>
          <a:endParaRPr lang="en-US"/>
        </a:p>
      </dgm:t>
    </dgm:pt>
    <dgm:pt modelId="{2D95F967-A908-4718-9FF6-0BB603A8DD31}" type="pres">
      <dgm:prSet presAssocID="{7D8343C3-8878-4029-9DF7-B1748F3438EC}" presName="dummy2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BEF13CA-94E2-4DAE-A2D5-1CA0FEBB96E5}" type="pres">
      <dgm:prSet presAssocID="{7D8343C3-8878-4029-9DF7-B1748F3438EC}" presName="dummy2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59D418C-3293-4610-9DCF-A9DC74E788BF}" type="pres">
      <dgm:prSet presAssocID="{7D8343C3-8878-4029-9DF7-B1748F3438EC}" presName="wedge2Tx" presStyleLbl="node1" presStyleIdx="1" presStyleCnt="4">
        <dgm:presLayoutVars>
          <dgm:chMax val="0"/>
          <dgm:chPref val="0"/>
          <dgm:bulletEnabled val="1"/>
        </dgm:presLayoutVars>
      </dgm:prSet>
      <dgm:spPr/>
      <dgm:t>
        <a:bodyPr/>
        <a:lstStyle/>
        <a:p>
          <a:endParaRPr lang="en-US"/>
        </a:p>
      </dgm:t>
    </dgm:pt>
    <dgm:pt modelId="{5EC96323-CCE1-476B-A710-5268B42A5C15}" type="pres">
      <dgm:prSet presAssocID="{7D8343C3-8878-4029-9DF7-B1748F3438EC}" presName="wedge3" presStyleLbl="node1" presStyleIdx="2" presStyleCnt="4"/>
      <dgm:spPr/>
      <dgm:t>
        <a:bodyPr/>
        <a:lstStyle/>
        <a:p>
          <a:endParaRPr lang="en-US"/>
        </a:p>
      </dgm:t>
    </dgm:pt>
    <dgm:pt modelId="{41112836-B778-4CC8-BE78-72A9B1C45EFC}" type="pres">
      <dgm:prSet presAssocID="{7D8343C3-8878-4029-9DF7-B1748F3438EC}" presName="dummy3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8521ACE-6260-4CFB-8625-4AB729793E4A}" type="pres">
      <dgm:prSet presAssocID="{7D8343C3-8878-4029-9DF7-B1748F3438EC}" presName="dummy3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D0B81EB2-82EC-4E26-A6CE-7C4E41831EDD}" type="pres">
      <dgm:prSet presAssocID="{7D8343C3-8878-4029-9DF7-B1748F3438EC}" presName="wedge3Tx" presStyleLbl="node1" presStyleIdx="2" presStyleCnt="4">
        <dgm:presLayoutVars>
          <dgm:chMax val="0"/>
          <dgm:chPref val="0"/>
          <dgm:bulletEnabled val="1"/>
        </dgm:presLayoutVars>
      </dgm:prSet>
      <dgm:spPr/>
      <dgm:t>
        <a:bodyPr/>
        <a:lstStyle/>
        <a:p>
          <a:endParaRPr lang="en-US"/>
        </a:p>
      </dgm:t>
    </dgm:pt>
    <dgm:pt modelId="{8814922B-415F-42EA-BB2F-C95BE1A1A515}" type="pres">
      <dgm:prSet presAssocID="{7D8343C3-8878-4029-9DF7-B1748F3438EC}" presName="wedge4" presStyleLbl="node1" presStyleIdx="3" presStyleCnt="4"/>
      <dgm:spPr/>
      <dgm:t>
        <a:bodyPr/>
        <a:lstStyle/>
        <a:p>
          <a:endParaRPr lang="en-US"/>
        </a:p>
      </dgm:t>
    </dgm:pt>
    <dgm:pt modelId="{A744D12A-84DA-4FC4-9E27-6248AF1AA611}" type="pres">
      <dgm:prSet presAssocID="{7D8343C3-8878-4029-9DF7-B1748F3438EC}" presName="dummy4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DF0A179-4C7A-431B-B659-323AA6BD1375}" type="pres">
      <dgm:prSet presAssocID="{7D8343C3-8878-4029-9DF7-B1748F3438EC}" presName="dummy4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86A633A-EFB4-4A38-9D20-BD6E094EFF5A}" type="pres">
      <dgm:prSet presAssocID="{7D8343C3-8878-4029-9DF7-B1748F3438EC}" presName="wedge4Tx" presStyleLbl="node1" presStyleIdx="3" presStyleCnt="4">
        <dgm:presLayoutVars>
          <dgm:chMax val="0"/>
          <dgm:chPref val="0"/>
          <dgm:bulletEnabled val="1"/>
        </dgm:presLayoutVars>
      </dgm:prSet>
      <dgm:spPr/>
      <dgm:t>
        <a:bodyPr/>
        <a:lstStyle/>
        <a:p>
          <a:endParaRPr lang="en-US"/>
        </a:p>
      </dgm:t>
    </dgm:pt>
    <dgm:pt modelId="{CFAA5597-318C-4CD0-AA52-6E2E2DF05D03}" type="pres">
      <dgm:prSet presAssocID="{561417C1-FB6A-4B32-9583-00A8CEE79543}" presName="arrowWedge1" presStyleLbl="fgSibTrans2D1" presStyleIdx="0"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EF7EB52-6D0A-475E-9420-361AFB7729E1}" type="pres">
      <dgm:prSet presAssocID="{EE3BB8B7-348C-41D3-9AC7-5E5819C68691}" presName="arrowWedge2" presStyleLbl="fgSibTrans2D1" presStyleIdx="1"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952CFE0-09A8-4459-BF8C-72F26C19ACBE}" type="pres">
      <dgm:prSet presAssocID="{4E5C1C6B-35CD-459E-8313-002215D40EDB}" presName="arrowWedge3" presStyleLbl="fgSibTrans2D1" presStyleIdx="2"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EBA5759-A9ED-484C-A08F-E384BC63EAD3}" type="pres">
      <dgm:prSet presAssocID="{2E7C3DA7-D6D5-423D-A514-0AC994432113}" presName="arrowWedge4" presStyleLbl="fgSibTrans2D1" presStyleIdx="3"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EA574951-0169-431B-8992-EBB4935F3B32}" type="presOf" srcId="{9AAD0B1E-D270-49B3-BEB2-2963B9462E6C}" destId="{8F521793-8F26-4A2E-85F4-CF27FB69EFF2}" srcOrd="0" destOrd="0" presId="urn:microsoft.com/office/officeart/2005/8/layout/cycle8"/>
    <dgm:cxn modelId="{73BD99B4-CB4C-4428-9222-BA7B5D4D206D}" type="presOf" srcId="{8C57C7C7-DD3B-4014-B9B4-5C360A2D041C}" destId="{759D418C-3293-4610-9DCF-A9DC74E788BF}" srcOrd="1" destOrd="0" presId="urn:microsoft.com/office/officeart/2005/8/layout/cycle8"/>
    <dgm:cxn modelId="{3F534718-D2BA-4FA8-963E-202495F42AD8}" srcId="{7D8343C3-8878-4029-9DF7-B1748F3438EC}" destId="{007E132D-EB0B-4E7C-A171-D0FB506DBA1A}" srcOrd="3" destOrd="0" parTransId="{4D08807D-F245-448A-8A71-3569440A887C}" sibTransId="{2E7C3DA7-D6D5-423D-A514-0AC994432113}"/>
    <dgm:cxn modelId="{081F0E6C-97BB-443C-8627-BCECB1075637}" type="presOf" srcId="{ADB74730-8DE8-4004-A452-46244B3EAD03}" destId="{D0B81EB2-82EC-4E26-A6CE-7C4E41831EDD}" srcOrd="1" destOrd="0" presId="urn:microsoft.com/office/officeart/2005/8/layout/cycle8"/>
    <dgm:cxn modelId="{A388402A-BF0E-43E9-A6E2-E94E3A11460D}" type="presOf" srcId="{9AAD0B1E-D270-49B3-BEB2-2963B9462E6C}" destId="{AA8916D3-7F67-4E02-9846-59A4CF72BABA}" srcOrd="1" destOrd="0" presId="urn:microsoft.com/office/officeart/2005/8/layout/cycle8"/>
    <dgm:cxn modelId="{2B05649F-6265-4F9F-B625-D6AB0583F602}" srcId="{7D8343C3-8878-4029-9DF7-B1748F3438EC}" destId="{9AAD0B1E-D270-49B3-BEB2-2963B9462E6C}" srcOrd="0" destOrd="0" parTransId="{06DF9822-6AC6-4787-A06B-74DB1376A11C}" sibTransId="{561417C1-FB6A-4B32-9583-00A8CEE79543}"/>
    <dgm:cxn modelId="{1B85E883-6ED1-4B61-AD7A-AC8AC7F1AB8B}" type="presOf" srcId="{7D8343C3-8878-4029-9DF7-B1748F3438EC}" destId="{D7C2D261-0876-4E98-9AC9-C4C497C126BD}" srcOrd="0" destOrd="0" presId="urn:microsoft.com/office/officeart/2005/8/layout/cycle8"/>
    <dgm:cxn modelId="{D5058556-A266-4D36-A25A-15D8702FBFD6}" type="presOf" srcId="{007E132D-EB0B-4E7C-A171-D0FB506DBA1A}" destId="{286A633A-EFB4-4A38-9D20-BD6E094EFF5A}" srcOrd="1" destOrd="0" presId="urn:microsoft.com/office/officeart/2005/8/layout/cycle8"/>
    <dgm:cxn modelId="{444ECFC9-9D20-454F-96CB-910A1F5C06C0}" srcId="{7D8343C3-8878-4029-9DF7-B1748F3438EC}" destId="{ADB74730-8DE8-4004-A452-46244B3EAD03}" srcOrd="2" destOrd="0" parTransId="{1A1A1EC0-7EB2-4EA6-8C7E-5C29522754CC}" sibTransId="{4E5C1C6B-35CD-459E-8313-002215D40EDB}"/>
    <dgm:cxn modelId="{4CE9E0C6-2969-4649-A3C7-A04817F63FC1}" srcId="{7D8343C3-8878-4029-9DF7-B1748F3438EC}" destId="{8C57C7C7-DD3B-4014-B9B4-5C360A2D041C}" srcOrd="1" destOrd="0" parTransId="{1AF426BC-566F-4CBE-A3F4-DDFD16919878}" sibTransId="{EE3BB8B7-348C-41D3-9AC7-5E5819C68691}"/>
    <dgm:cxn modelId="{6665B6A3-8A40-47DE-A385-5A4A8567851F}" type="presOf" srcId="{007E132D-EB0B-4E7C-A171-D0FB506DBA1A}" destId="{8814922B-415F-42EA-BB2F-C95BE1A1A515}" srcOrd="0" destOrd="0" presId="urn:microsoft.com/office/officeart/2005/8/layout/cycle8"/>
    <dgm:cxn modelId="{CFE2DB19-1C42-4973-97CE-DEC293270DD4}" type="presOf" srcId="{ADB74730-8DE8-4004-A452-46244B3EAD03}" destId="{5EC96323-CCE1-476B-A710-5268B42A5C15}" srcOrd="0" destOrd="0" presId="urn:microsoft.com/office/officeart/2005/8/layout/cycle8"/>
    <dgm:cxn modelId="{E2023AC3-0418-4C71-8BBD-1130FA377C1D}" type="presOf" srcId="{8C57C7C7-DD3B-4014-B9B4-5C360A2D041C}" destId="{25FF07A1-FE73-452A-BA4E-5A9A8948F14A}" srcOrd="0" destOrd="0" presId="urn:microsoft.com/office/officeart/2005/8/layout/cycle8"/>
    <dgm:cxn modelId="{03BD3C0B-7B9C-4763-9506-573C1429D601}" type="presParOf" srcId="{D7C2D261-0876-4E98-9AC9-C4C497C126BD}" destId="{8F521793-8F26-4A2E-85F4-CF27FB69EFF2}" srcOrd="0" destOrd="0" presId="urn:microsoft.com/office/officeart/2005/8/layout/cycle8"/>
    <dgm:cxn modelId="{91A0AB17-5FCD-4B6B-BA87-280DC7BEA1E1}" type="presParOf" srcId="{D7C2D261-0876-4E98-9AC9-C4C497C126BD}" destId="{BEB69B6D-7745-49BA-819C-DF5AE6FE3D09}" srcOrd="1" destOrd="0" presId="urn:microsoft.com/office/officeart/2005/8/layout/cycle8"/>
    <dgm:cxn modelId="{EEB99C5F-5FA7-4E1F-B51D-12DBCA658982}" type="presParOf" srcId="{D7C2D261-0876-4E98-9AC9-C4C497C126BD}" destId="{79BF9CC1-46A7-474D-BF83-811815DC8C2B}" srcOrd="2" destOrd="0" presId="urn:microsoft.com/office/officeart/2005/8/layout/cycle8"/>
    <dgm:cxn modelId="{D2ABAA68-3A8F-4FD5-AA44-45157A950033}" type="presParOf" srcId="{D7C2D261-0876-4E98-9AC9-C4C497C126BD}" destId="{AA8916D3-7F67-4E02-9846-59A4CF72BABA}" srcOrd="3" destOrd="0" presId="urn:microsoft.com/office/officeart/2005/8/layout/cycle8"/>
    <dgm:cxn modelId="{CA155E20-5E08-433A-AA4F-1E610B3D3A7C}" type="presParOf" srcId="{D7C2D261-0876-4E98-9AC9-C4C497C126BD}" destId="{25FF07A1-FE73-452A-BA4E-5A9A8948F14A}" srcOrd="4" destOrd="0" presId="urn:microsoft.com/office/officeart/2005/8/layout/cycle8"/>
    <dgm:cxn modelId="{7535954D-FE20-4E65-B3BF-7901EBE7A928}" type="presParOf" srcId="{D7C2D261-0876-4E98-9AC9-C4C497C126BD}" destId="{2D95F967-A908-4718-9FF6-0BB603A8DD31}" srcOrd="5" destOrd="0" presId="urn:microsoft.com/office/officeart/2005/8/layout/cycle8"/>
    <dgm:cxn modelId="{FA323C73-8D60-4979-B71E-BC60387084C5}" type="presParOf" srcId="{D7C2D261-0876-4E98-9AC9-C4C497C126BD}" destId="{FBEF13CA-94E2-4DAE-A2D5-1CA0FEBB96E5}" srcOrd="6" destOrd="0" presId="urn:microsoft.com/office/officeart/2005/8/layout/cycle8"/>
    <dgm:cxn modelId="{CB1EB488-BCF3-4C1A-842D-AE5F18D656D1}" type="presParOf" srcId="{D7C2D261-0876-4E98-9AC9-C4C497C126BD}" destId="{759D418C-3293-4610-9DCF-A9DC74E788BF}" srcOrd="7" destOrd="0" presId="urn:microsoft.com/office/officeart/2005/8/layout/cycle8"/>
    <dgm:cxn modelId="{A4F52616-9960-4E1F-BCA5-F7FD466E3168}" type="presParOf" srcId="{D7C2D261-0876-4E98-9AC9-C4C497C126BD}" destId="{5EC96323-CCE1-476B-A710-5268B42A5C15}" srcOrd="8" destOrd="0" presId="urn:microsoft.com/office/officeart/2005/8/layout/cycle8"/>
    <dgm:cxn modelId="{F8987E94-B334-4516-9856-1A6ED1501BF5}" type="presParOf" srcId="{D7C2D261-0876-4E98-9AC9-C4C497C126BD}" destId="{41112836-B778-4CC8-BE78-72A9B1C45EFC}" srcOrd="9" destOrd="0" presId="urn:microsoft.com/office/officeart/2005/8/layout/cycle8"/>
    <dgm:cxn modelId="{81D7A204-DE88-46D9-8682-CF09434DC129}" type="presParOf" srcId="{D7C2D261-0876-4E98-9AC9-C4C497C126BD}" destId="{B8521ACE-6260-4CFB-8625-4AB729793E4A}" srcOrd="10" destOrd="0" presId="urn:microsoft.com/office/officeart/2005/8/layout/cycle8"/>
    <dgm:cxn modelId="{2A3A355E-C294-4608-8AE6-56F739472FD1}" type="presParOf" srcId="{D7C2D261-0876-4E98-9AC9-C4C497C126BD}" destId="{D0B81EB2-82EC-4E26-A6CE-7C4E41831EDD}" srcOrd="11" destOrd="0" presId="urn:microsoft.com/office/officeart/2005/8/layout/cycle8"/>
    <dgm:cxn modelId="{70DAB8CD-0086-4A74-A14B-032C653CFEF3}" type="presParOf" srcId="{D7C2D261-0876-4E98-9AC9-C4C497C126BD}" destId="{8814922B-415F-42EA-BB2F-C95BE1A1A515}" srcOrd="12" destOrd="0" presId="urn:microsoft.com/office/officeart/2005/8/layout/cycle8"/>
    <dgm:cxn modelId="{0B704AEF-AE72-4920-9122-ED46AA3710B4}" type="presParOf" srcId="{D7C2D261-0876-4E98-9AC9-C4C497C126BD}" destId="{A744D12A-84DA-4FC4-9E27-6248AF1AA611}" srcOrd="13" destOrd="0" presId="urn:microsoft.com/office/officeart/2005/8/layout/cycle8"/>
    <dgm:cxn modelId="{4770837F-BE8A-4271-B4A7-85BBABA61E04}" type="presParOf" srcId="{D7C2D261-0876-4E98-9AC9-C4C497C126BD}" destId="{BDF0A179-4C7A-431B-B659-323AA6BD1375}" srcOrd="14" destOrd="0" presId="urn:microsoft.com/office/officeart/2005/8/layout/cycle8"/>
    <dgm:cxn modelId="{C9D939DA-233C-4B0B-BDDD-D33C7EFD8F9A}" type="presParOf" srcId="{D7C2D261-0876-4E98-9AC9-C4C497C126BD}" destId="{286A633A-EFB4-4A38-9D20-BD6E094EFF5A}" srcOrd="15" destOrd="0" presId="urn:microsoft.com/office/officeart/2005/8/layout/cycle8"/>
    <dgm:cxn modelId="{88C85A33-A6D0-43E3-AF89-9D83F0DA5A88}" type="presParOf" srcId="{D7C2D261-0876-4E98-9AC9-C4C497C126BD}" destId="{CFAA5597-318C-4CD0-AA52-6E2E2DF05D03}" srcOrd="16" destOrd="0" presId="urn:microsoft.com/office/officeart/2005/8/layout/cycle8"/>
    <dgm:cxn modelId="{658F0583-6676-4900-95EC-A2C08B872FB6}" type="presParOf" srcId="{D7C2D261-0876-4E98-9AC9-C4C497C126BD}" destId="{EEF7EB52-6D0A-475E-9420-361AFB7729E1}" srcOrd="17" destOrd="0" presId="urn:microsoft.com/office/officeart/2005/8/layout/cycle8"/>
    <dgm:cxn modelId="{AF9B3876-6D6F-4AB8-8A5E-E36BC3C95EF7}" type="presParOf" srcId="{D7C2D261-0876-4E98-9AC9-C4C497C126BD}" destId="{B952CFE0-09A8-4459-BF8C-72F26C19ACBE}" srcOrd="18" destOrd="0" presId="urn:microsoft.com/office/officeart/2005/8/layout/cycle8"/>
    <dgm:cxn modelId="{279A4A95-5DB0-4306-9E95-13D32A68BE5E}" type="presParOf" srcId="{D7C2D261-0876-4E98-9AC9-C4C497C126BD}" destId="{7EBA5759-A9ED-484C-A08F-E384BC63EAD3}"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A7AFE6-6511-4523-8F11-D5665BC392EF}" type="doc">
      <dgm:prSet loTypeId="urn:microsoft.com/office/officeart/2005/8/layout/equation1" loCatId="relationship" qsTypeId="urn:microsoft.com/office/officeart/2005/8/quickstyle/simple5" qsCatId="simple" csTypeId="urn:microsoft.com/office/officeart/2005/8/colors/accent1_2" csCatId="accent1" phldr="1"/>
      <dgm:spPr/>
    </dgm:pt>
    <dgm:pt modelId="{50A7CD15-8903-4C5D-BE06-8C1D7B979DAA}">
      <dgm:prSet phldrT="[Text]" custT="1"/>
      <dgm:spPr>
        <a:solidFill>
          <a:schemeClr val="accent3">
            <a:lumMod val="50000"/>
          </a:schemeClr>
        </a:solidFill>
      </dgm:spPr>
      <dgm:t>
        <a:bodyPr/>
        <a:lstStyle/>
        <a:p>
          <a:r>
            <a:rPr lang="en-US" sz="1200" dirty="0" smtClean="0"/>
            <a:t>Net Results from the Income Statement</a:t>
          </a:r>
          <a:endParaRPr lang="en-US" sz="1200" dirty="0"/>
        </a:p>
      </dgm:t>
    </dgm:pt>
    <dgm:pt modelId="{7980AC41-84C1-4E40-AC4D-B92546FF7DE2}" type="parTrans" cxnId="{77C353BC-F993-4080-8190-8A80E0A68AB1}">
      <dgm:prSet/>
      <dgm:spPr/>
      <dgm:t>
        <a:bodyPr/>
        <a:lstStyle/>
        <a:p>
          <a:endParaRPr lang="en-US"/>
        </a:p>
      </dgm:t>
    </dgm:pt>
    <dgm:pt modelId="{F9B5466A-8741-431F-83B9-7D1E3D3C6A59}" type="sibTrans" cxnId="{77C353BC-F993-4080-8190-8A80E0A68AB1}">
      <dgm:prSet/>
      <dgm:spPr>
        <a:solidFill>
          <a:schemeClr val="accent6">
            <a:lumMod val="75000"/>
          </a:schemeClr>
        </a:solidFill>
      </dgm:spPr>
      <dgm:t>
        <a:bodyPr/>
        <a:lstStyle/>
        <a:p>
          <a:endParaRPr lang="en-US" dirty="0"/>
        </a:p>
      </dgm:t>
    </dgm:pt>
    <dgm:pt modelId="{DE1D1556-1A69-4844-BA57-1F315FDDF73C}">
      <dgm:prSet phldrT="[Text]" custT="1"/>
      <dgm:spPr>
        <a:solidFill>
          <a:schemeClr val="accent3">
            <a:lumMod val="50000"/>
          </a:schemeClr>
        </a:solidFill>
      </dgm:spPr>
      <dgm:t>
        <a:bodyPr/>
        <a:lstStyle/>
        <a:p>
          <a:r>
            <a:rPr lang="en-US" sz="1200" dirty="0" smtClean="0"/>
            <a:t>Net results from Cash  from Operational Activities</a:t>
          </a:r>
          <a:endParaRPr lang="en-US" sz="1200" dirty="0"/>
        </a:p>
      </dgm:t>
    </dgm:pt>
    <dgm:pt modelId="{CA8E80CC-2157-4040-A25A-18BB5009D4CD}" type="parTrans" cxnId="{CA6B6669-0A8B-4562-9A44-A47749F278E0}">
      <dgm:prSet/>
      <dgm:spPr/>
      <dgm:t>
        <a:bodyPr/>
        <a:lstStyle/>
        <a:p>
          <a:endParaRPr lang="en-US"/>
        </a:p>
      </dgm:t>
    </dgm:pt>
    <dgm:pt modelId="{5BB98CDF-30B8-455A-87CC-8F1276B8FA22}" type="sibTrans" cxnId="{CA6B6669-0A8B-4562-9A44-A47749F278E0}">
      <dgm:prSet/>
      <dgm:spPr>
        <a:solidFill>
          <a:schemeClr val="accent6">
            <a:lumMod val="75000"/>
          </a:schemeClr>
        </a:solidFill>
      </dgm:spPr>
      <dgm:t>
        <a:bodyPr/>
        <a:lstStyle/>
        <a:p>
          <a:endParaRPr lang="en-US" dirty="0"/>
        </a:p>
      </dgm:t>
    </dgm:pt>
    <dgm:pt modelId="{4CAB4229-D82C-4E08-A9C3-2599D2E8414F}">
      <dgm:prSet phldrT="[Text]" custT="1"/>
      <dgm:spPr>
        <a:solidFill>
          <a:schemeClr val="accent3">
            <a:lumMod val="50000"/>
          </a:schemeClr>
        </a:solidFill>
      </dgm:spPr>
      <dgm:t>
        <a:bodyPr/>
        <a:lstStyle/>
        <a:p>
          <a:r>
            <a:rPr lang="en-US" sz="1200" dirty="0" smtClean="0"/>
            <a:t>Changes </a:t>
          </a:r>
          <a:br>
            <a:rPr lang="en-US" sz="1200" dirty="0" smtClean="0"/>
          </a:br>
          <a:r>
            <a:rPr lang="en-US" sz="1200" dirty="0" smtClean="0"/>
            <a:t>to Cash Position</a:t>
          </a:r>
          <a:endParaRPr lang="en-US" sz="1200" dirty="0"/>
        </a:p>
      </dgm:t>
    </dgm:pt>
    <dgm:pt modelId="{111144B4-391B-4F4C-8602-0A0F482F5578}" type="parTrans" cxnId="{7DEEDDAB-D75C-4822-87C8-96D3A479924D}">
      <dgm:prSet/>
      <dgm:spPr/>
      <dgm:t>
        <a:bodyPr/>
        <a:lstStyle/>
        <a:p>
          <a:endParaRPr lang="en-US"/>
        </a:p>
      </dgm:t>
    </dgm:pt>
    <dgm:pt modelId="{39EC6C11-7A4B-4B9D-A161-369F042929ED}" type="sibTrans" cxnId="{7DEEDDAB-D75C-4822-87C8-96D3A479924D}">
      <dgm:prSet/>
      <dgm:spPr/>
      <dgm:t>
        <a:bodyPr/>
        <a:lstStyle/>
        <a:p>
          <a:endParaRPr lang="en-US"/>
        </a:p>
      </dgm:t>
    </dgm:pt>
    <dgm:pt modelId="{F4159A99-5CD5-4980-93AD-7F0A994AD447}">
      <dgm:prSet custT="1"/>
      <dgm:spPr>
        <a:solidFill>
          <a:schemeClr val="accent3">
            <a:lumMod val="50000"/>
          </a:schemeClr>
        </a:solidFill>
      </dgm:spPr>
      <dgm:t>
        <a:bodyPr/>
        <a:lstStyle/>
        <a:p>
          <a:r>
            <a:rPr lang="en-US" sz="1200" dirty="0" smtClean="0"/>
            <a:t>Net results of Cash from Investing Activities</a:t>
          </a:r>
          <a:endParaRPr lang="en-US" sz="1200" dirty="0"/>
        </a:p>
      </dgm:t>
    </dgm:pt>
    <dgm:pt modelId="{62B6AE78-FC16-405A-B55D-5F10CC2B9EB8}" type="parTrans" cxnId="{520324A7-C374-4321-8B2B-F6A8E4277295}">
      <dgm:prSet/>
      <dgm:spPr/>
      <dgm:t>
        <a:bodyPr/>
        <a:lstStyle/>
        <a:p>
          <a:endParaRPr lang="en-US"/>
        </a:p>
      </dgm:t>
    </dgm:pt>
    <dgm:pt modelId="{29D17428-A33A-4851-BD76-EDEDDD08EB56}" type="sibTrans" cxnId="{520324A7-C374-4321-8B2B-F6A8E4277295}">
      <dgm:prSet/>
      <dgm:spPr>
        <a:solidFill>
          <a:schemeClr val="accent6">
            <a:lumMod val="75000"/>
          </a:schemeClr>
        </a:solidFill>
      </dgm:spPr>
      <dgm:t>
        <a:bodyPr/>
        <a:lstStyle/>
        <a:p>
          <a:endParaRPr lang="en-US" dirty="0"/>
        </a:p>
      </dgm:t>
    </dgm:pt>
    <dgm:pt modelId="{1583BB03-5373-47A1-B161-37641FA62CE0}">
      <dgm:prSet custT="1"/>
      <dgm:spPr>
        <a:solidFill>
          <a:schemeClr val="accent3">
            <a:lumMod val="50000"/>
          </a:schemeClr>
        </a:solidFill>
      </dgm:spPr>
      <dgm:t>
        <a:bodyPr/>
        <a:lstStyle/>
        <a:p>
          <a:r>
            <a:rPr lang="en-US" sz="1200" dirty="0" smtClean="0"/>
            <a:t>Net results from Cash Financing Activities</a:t>
          </a:r>
          <a:endParaRPr lang="en-US" sz="1200" dirty="0"/>
        </a:p>
      </dgm:t>
    </dgm:pt>
    <dgm:pt modelId="{8AAC78B7-CFC7-48F5-A103-59AF3DC4057E}" type="parTrans" cxnId="{7D04C825-1651-40EA-ACC7-03F84279D331}">
      <dgm:prSet/>
      <dgm:spPr/>
      <dgm:t>
        <a:bodyPr/>
        <a:lstStyle/>
        <a:p>
          <a:endParaRPr lang="en-US"/>
        </a:p>
      </dgm:t>
    </dgm:pt>
    <dgm:pt modelId="{3952CCF8-7142-4633-940A-94AEC72FC7F7}" type="sibTrans" cxnId="{7D04C825-1651-40EA-ACC7-03F84279D331}">
      <dgm:prSet/>
      <dgm:spPr>
        <a:solidFill>
          <a:schemeClr val="accent6">
            <a:lumMod val="75000"/>
          </a:schemeClr>
        </a:solidFill>
      </dgm:spPr>
      <dgm:t>
        <a:bodyPr/>
        <a:lstStyle/>
        <a:p>
          <a:endParaRPr lang="en-US" dirty="0"/>
        </a:p>
      </dgm:t>
    </dgm:pt>
    <dgm:pt modelId="{124C6C50-DC9B-4822-B64F-75B9CCF7395D}" type="pres">
      <dgm:prSet presAssocID="{2AA7AFE6-6511-4523-8F11-D5665BC392EF}" presName="linearFlow" presStyleCnt="0">
        <dgm:presLayoutVars>
          <dgm:dir/>
          <dgm:resizeHandles val="exact"/>
        </dgm:presLayoutVars>
      </dgm:prSet>
      <dgm:spPr/>
    </dgm:pt>
    <dgm:pt modelId="{D1C3FB4E-05CA-4997-A82B-142C4DE5FCC6}" type="pres">
      <dgm:prSet presAssocID="{50A7CD15-8903-4C5D-BE06-8C1D7B979DAA}" presName="node" presStyleLbl="node1" presStyleIdx="0" presStyleCnt="5">
        <dgm:presLayoutVars>
          <dgm:bulletEnabled val="1"/>
        </dgm:presLayoutVars>
      </dgm:prSet>
      <dgm:spPr/>
      <dgm:t>
        <a:bodyPr/>
        <a:lstStyle/>
        <a:p>
          <a:endParaRPr lang="en-US"/>
        </a:p>
      </dgm:t>
    </dgm:pt>
    <dgm:pt modelId="{3AA31065-9A8E-4B83-9265-E357011F3C64}" type="pres">
      <dgm:prSet presAssocID="{F9B5466A-8741-431F-83B9-7D1E3D3C6A59}" presName="spacerL" presStyleCnt="0"/>
      <dgm:spPr/>
    </dgm:pt>
    <dgm:pt modelId="{AE05607A-11E6-4DEF-8F5C-2CFEE489B86D}" type="pres">
      <dgm:prSet presAssocID="{F9B5466A-8741-431F-83B9-7D1E3D3C6A59}" presName="sibTrans" presStyleLbl="sibTrans2D1" presStyleIdx="0" presStyleCnt="4"/>
      <dgm:spPr/>
      <dgm:t>
        <a:bodyPr/>
        <a:lstStyle/>
        <a:p>
          <a:endParaRPr lang="en-US"/>
        </a:p>
      </dgm:t>
    </dgm:pt>
    <dgm:pt modelId="{11C239B5-C024-4590-B719-6A1695CAA994}" type="pres">
      <dgm:prSet presAssocID="{F9B5466A-8741-431F-83B9-7D1E3D3C6A59}" presName="spacerR" presStyleCnt="0"/>
      <dgm:spPr/>
    </dgm:pt>
    <dgm:pt modelId="{D9500807-5CCF-44D4-94DE-5CFC672D97A3}" type="pres">
      <dgm:prSet presAssocID="{DE1D1556-1A69-4844-BA57-1F315FDDF73C}" presName="node" presStyleLbl="node1" presStyleIdx="1" presStyleCnt="5">
        <dgm:presLayoutVars>
          <dgm:bulletEnabled val="1"/>
        </dgm:presLayoutVars>
      </dgm:prSet>
      <dgm:spPr/>
      <dgm:t>
        <a:bodyPr/>
        <a:lstStyle/>
        <a:p>
          <a:endParaRPr lang="en-US"/>
        </a:p>
      </dgm:t>
    </dgm:pt>
    <dgm:pt modelId="{30618975-3B31-4D3E-A9F9-CA933D6F976B}" type="pres">
      <dgm:prSet presAssocID="{5BB98CDF-30B8-455A-87CC-8F1276B8FA22}" presName="spacerL" presStyleCnt="0"/>
      <dgm:spPr/>
    </dgm:pt>
    <dgm:pt modelId="{D09FFCD1-4F56-4E56-A9C2-8160F8931F44}" type="pres">
      <dgm:prSet presAssocID="{5BB98CDF-30B8-455A-87CC-8F1276B8FA22}" presName="sibTrans" presStyleLbl="sibTrans2D1" presStyleIdx="1" presStyleCnt="4"/>
      <dgm:spPr/>
      <dgm:t>
        <a:bodyPr/>
        <a:lstStyle/>
        <a:p>
          <a:endParaRPr lang="en-US"/>
        </a:p>
      </dgm:t>
    </dgm:pt>
    <dgm:pt modelId="{C445C8AE-5FD7-43D4-960F-20F0E236F0A6}" type="pres">
      <dgm:prSet presAssocID="{5BB98CDF-30B8-455A-87CC-8F1276B8FA22}" presName="spacerR" presStyleCnt="0"/>
      <dgm:spPr/>
    </dgm:pt>
    <dgm:pt modelId="{D9F71CEF-053C-4B7D-B33D-6EBEC1D3A57A}" type="pres">
      <dgm:prSet presAssocID="{F4159A99-5CD5-4980-93AD-7F0A994AD447}" presName="node" presStyleLbl="node1" presStyleIdx="2" presStyleCnt="5">
        <dgm:presLayoutVars>
          <dgm:bulletEnabled val="1"/>
        </dgm:presLayoutVars>
      </dgm:prSet>
      <dgm:spPr/>
      <dgm:t>
        <a:bodyPr/>
        <a:lstStyle/>
        <a:p>
          <a:endParaRPr lang="en-US"/>
        </a:p>
      </dgm:t>
    </dgm:pt>
    <dgm:pt modelId="{8F67DA2E-2D44-4971-A753-07A281F1A0D6}" type="pres">
      <dgm:prSet presAssocID="{29D17428-A33A-4851-BD76-EDEDDD08EB56}" presName="spacerL" presStyleCnt="0"/>
      <dgm:spPr/>
    </dgm:pt>
    <dgm:pt modelId="{2ED4164E-4E8B-4EF0-B971-0071950D88E1}" type="pres">
      <dgm:prSet presAssocID="{29D17428-A33A-4851-BD76-EDEDDD08EB56}" presName="sibTrans" presStyleLbl="sibTrans2D1" presStyleIdx="2" presStyleCnt="4" custLinFactNeighborX="24370" custLinFactNeighborY="9657"/>
      <dgm:spPr/>
      <dgm:t>
        <a:bodyPr/>
        <a:lstStyle/>
        <a:p>
          <a:endParaRPr lang="en-US"/>
        </a:p>
      </dgm:t>
    </dgm:pt>
    <dgm:pt modelId="{B712B33C-58D4-4089-A5A6-4B62C63A4410}" type="pres">
      <dgm:prSet presAssocID="{29D17428-A33A-4851-BD76-EDEDDD08EB56}" presName="spacerR" presStyleCnt="0"/>
      <dgm:spPr/>
    </dgm:pt>
    <dgm:pt modelId="{12A059FF-30C3-4DF0-8AC2-FB51FCC31CE7}" type="pres">
      <dgm:prSet presAssocID="{1583BB03-5373-47A1-B161-37641FA62CE0}" presName="node" presStyleLbl="node1" presStyleIdx="3" presStyleCnt="5">
        <dgm:presLayoutVars>
          <dgm:bulletEnabled val="1"/>
        </dgm:presLayoutVars>
      </dgm:prSet>
      <dgm:spPr/>
      <dgm:t>
        <a:bodyPr/>
        <a:lstStyle/>
        <a:p>
          <a:endParaRPr lang="en-US"/>
        </a:p>
      </dgm:t>
    </dgm:pt>
    <dgm:pt modelId="{59E19B71-6361-4387-A539-4D0B5948DB4B}" type="pres">
      <dgm:prSet presAssocID="{3952CCF8-7142-4633-940A-94AEC72FC7F7}" presName="spacerL" presStyleCnt="0"/>
      <dgm:spPr/>
    </dgm:pt>
    <dgm:pt modelId="{FDCF7E30-F87E-4076-BC50-E4DB68545948}" type="pres">
      <dgm:prSet presAssocID="{3952CCF8-7142-4633-940A-94AEC72FC7F7}" presName="sibTrans" presStyleLbl="sibTrans2D1" presStyleIdx="3" presStyleCnt="4"/>
      <dgm:spPr/>
      <dgm:t>
        <a:bodyPr/>
        <a:lstStyle/>
        <a:p>
          <a:endParaRPr lang="en-US"/>
        </a:p>
      </dgm:t>
    </dgm:pt>
    <dgm:pt modelId="{AF129DCB-1AB3-4C3C-A2D5-C761B836A8DD}" type="pres">
      <dgm:prSet presAssocID="{3952CCF8-7142-4633-940A-94AEC72FC7F7}" presName="spacerR" presStyleCnt="0"/>
      <dgm:spPr/>
    </dgm:pt>
    <dgm:pt modelId="{C26FDE2E-1949-440A-BB10-2CA35E823331}" type="pres">
      <dgm:prSet presAssocID="{4CAB4229-D82C-4E08-A9C3-2599D2E8414F}" presName="node" presStyleLbl="node1" presStyleIdx="4" presStyleCnt="5">
        <dgm:presLayoutVars>
          <dgm:bulletEnabled val="1"/>
        </dgm:presLayoutVars>
      </dgm:prSet>
      <dgm:spPr/>
      <dgm:t>
        <a:bodyPr/>
        <a:lstStyle/>
        <a:p>
          <a:endParaRPr lang="en-US"/>
        </a:p>
      </dgm:t>
    </dgm:pt>
  </dgm:ptLst>
  <dgm:cxnLst>
    <dgm:cxn modelId="{CA6B6669-0A8B-4562-9A44-A47749F278E0}" srcId="{2AA7AFE6-6511-4523-8F11-D5665BC392EF}" destId="{DE1D1556-1A69-4844-BA57-1F315FDDF73C}" srcOrd="1" destOrd="0" parTransId="{CA8E80CC-2157-4040-A25A-18BB5009D4CD}" sibTransId="{5BB98CDF-30B8-455A-87CC-8F1276B8FA22}"/>
    <dgm:cxn modelId="{95C055AA-4465-4871-A69B-CD303792D310}" type="presOf" srcId="{50A7CD15-8903-4C5D-BE06-8C1D7B979DAA}" destId="{D1C3FB4E-05CA-4997-A82B-142C4DE5FCC6}" srcOrd="0" destOrd="0" presId="urn:microsoft.com/office/officeart/2005/8/layout/equation1"/>
    <dgm:cxn modelId="{19391ACB-9788-4849-80E3-994EE847C44E}" type="presOf" srcId="{DE1D1556-1A69-4844-BA57-1F315FDDF73C}" destId="{D9500807-5CCF-44D4-94DE-5CFC672D97A3}" srcOrd="0" destOrd="0" presId="urn:microsoft.com/office/officeart/2005/8/layout/equation1"/>
    <dgm:cxn modelId="{520324A7-C374-4321-8B2B-F6A8E4277295}" srcId="{2AA7AFE6-6511-4523-8F11-D5665BC392EF}" destId="{F4159A99-5CD5-4980-93AD-7F0A994AD447}" srcOrd="2" destOrd="0" parTransId="{62B6AE78-FC16-405A-B55D-5F10CC2B9EB8}" sibTransId="{29D17428-A33A-4851-BD76-EDEDDD08EB56}"/>
    <dgm:cxn modelId="{0563287A-9E72-4EF9-BD93-8A8D6D40FB93}" type="presOf" srcId="{29D17428-A33A-4851-BD76-EDEDDD08EB56}" destId="{2ED4164E-4E8B-4EF0-B971-0071950D88E1}" srcOrd="0" destOrd="0" presId="urn:microsoft.com/office/officeart/2005/8/layout/equation1"/>
    <dgm:cxn modelId="{0220C9D7-C1BD-42C8-87B7-010F70048D84}" type="presOf" srcId="{1583BB03-5373-47A1-B161-37641FA62CE0}" destId="{12A059FF-30C3-4DF0-8AC2-FB51FCC31CE7}" srcOrd="0" destOrd="0" presId="urn:microsoft.com/office/officeart/2005/8/layout/equation1"/>
    <dgm:cxn modelId="{FFB2965E-0073-483D-AADA-3406BD2D92CF}" type="presOf" srcId="{F4159A99-5CD5-4980-93AD-7F0A994AD447}" destId="{D9F71CEF-053C-4B7D-B33D-6EBEC1D3A57A}" srcOrd="0" destOrd="0" presId="urn:microsoft.com/office/officeart/2005/8/layout/equation1"/>
    <dgm:cxn modelId="{77C353BC-F993-4080-8190-8A80E0A68AB1}" srcId="{2AA7AFE6-6511-4523-8F11-D5665BC392EF}" destId="{50A7CD15-8903-4C5D-BE06-8C1D7B979DAA}" srcOrd="0" destOrd="0" parTransId="{7980AC41-84C1-4E40-AC4D-B92546FF7DE2}" sibTransId="{F9B5466A-8741-431F-83B9-7D1E3D3C6A59}"/>
    <dgm:cxn modelId="{B57E8573-133F-4093-A09E-584039DC7A60}" type="presOf" srcId="{3952CCF8-7142-4633-940A-94AEC72FC7F7}" destId="{FDCF7E30-F87E-4076-BC50-E4DB68545948}" srcOrd="0" destOrd="0" presId="urn:microsoft.com/office/officeart/2005/8/layout/equation1"/>
    <dgm:cxn modelId="{CE2ACC95-56F6-40B3-8F13-EF3293542218}" type="presOf" srcId="{4CAB4229-D82C-4E08-A9C3-2599D2E8414F}" destId="{C26FDE2E-1949-440A-BB10-2CA35E823331}" srcOrd="0" destOrd="0" presId="urn:microsoft.com/office/officeart/2005/8/layout/equation1"/>
    <dgm:cxn modelId="{7DEEDDAB-D75C-4822-87C8-96D3A479924D}" srcId="{2AA7AFE6-6511-4523-8F11-D5665BC392EF}" destId="{4CAB4229-D82C-4E08-A9C3-2599D2E8414F}" srcOrd="4" destOrd="0" parTransId="{111144B4-391B-4F4C-8602-0A0F482F5578}" sibTransId="{39EC6C11-7A4B-4B9D-A161-369F042929ED}"/>
    <dgm:cxn modelId="{6F205639-52B1-4230-90F2-8303A2FF2CA0}" type="presOf" srcId="{F9B5466A-8741-431F-83B9-7D1E3D3C6A59}" destId="{AE05607A-11E6-4DEF-8F5C-2CFEE489B86D}" srcOrd="0" destOrd="0" presId="urn:microsoft.com/office/officeart/2005/8/layout/equation1"/>
    <dgm:cxn modelId="{7D04C825-1651-40EA-ACC7-03F84279D331}" srcId="{2AA7AFE6-6511-4523-8F11-D5665BC392EF}" destId="{1583BB03-5373-47A1-B161-37641FA62CE0}" srcOrd="3" destOrd="0" parTransId="{8AAC78B7-CFC7-48F5-A103-59AF3DC4057E}" sibTransId="{3952CCF8-7142-4633-940A-94AEC72FC7F7}"/>
    <dgm:cxn modelId="{11967A70-A132-4907-9600-B8E5AB99C2C5}" type="presOf" srcId="{5BB98CDF-30B8-455A-87CC-8F1276B8FA22}" destId="{D09FFCD1-4F56-4E56-A9C2-8160F8931F44}" srcOrd="0" destOrd="0" presId="urn:microsoft.com/office/officeart/2005/8/layout/equation1"/>
    <dgm:cxn modelId="{03E890C0-1738-4BF8-88FA-8644C3C0D9A9}" type="presOf" srcId="{2AA7AFE6-6511-4523-8F11-D5665BC392EF}" destId="{124C6C50-DC9B-4822-B64F-75B9CCF7395D}" srcOrd="0" destOrd="0" presId="urn:microsoft.com/office/officeart/2005/8/layout/equation1"/>
    <dgm:cxn modelId="{D5E4C3CC-848F-4380-A70D-90E23102FB4D}" type="presParOf" srcId="{124C6C50-DC9B-4822-B64F-75B9CCF7395D}" destId="{D1C3FB4E-05CA-4997-A82B-142C4DE5FCC6}" srcOrd="0" destOrd="0" presId="urn:microsoft.com/office/officeart/2005/8/layout/equation1"/>
    <dgm:cxn modelId="{8D24F92D-1338-4571-887C-BBAE0F92D2DF}" type="presParOf" srcId="{124C6C50-DC9B-4822-B64F-75B9CCF7395D}" destId="{3AA31065-9A8E-4B83-9265-E357011F3C64}" srcOrd="1" destOrd="0" presId="urn:microsoft.com/office/officeart/2005/8/layout/equation1"/>
    <dgm:cxn modelId="{699D743E-08D9-4DC4-A270-F617B55693F0}" type="presParOf" srcId="{124C6C50-DC9B-4822-B64F-75B9CCF7395D}" destId="{AE05607A-11E6-4DEF-8F5C-2CFEE489B86D}" srcOrd="2" destOrd="0" presId="urn:microsoft.com/office/officeart/2005/8/layout/equation1"/>
    <dgm:cxn modelId="{4D962795-0A7C-476D-8332-751B610AC4D5}" type="presParOf" srcId="{124C6C50-DC9B-4822-B64F-75B9CCF7395D}" destId="{11C239B5-C024-4590-B719-6A1695CAA994}" srcOrd="3" destOrd="0" presId="urn:microsoft.com/office/officeart/2005/8/layout/equation1"/>
    <dgm:cxn modelId="{E01D1622-C875-4E43-8F21-9B72F2C58FFB}" type="presParOf" srcId="{124C6C50-DC9B-4822-B64F-75B9CCF7395D}" destId="{D9500807-5CCF-44D4-94DE-5CFC672D97A3}" srcOrd="4" destOrd="0" presId="urn:microsoft.com/office/officeart/2005/8/layout/equation1"/>
    <dgm:cxn modelId="{2B4657CA-BD18-4AEE-A7CB-A05022645B3C}" type="presParOf" srcId="{124C6C50-DC9B-4822-B64F-75B9CCF7395D}" destId="{30618975-3B31-4D3E-A9F9-CA933D6F976B}" srcOrd="5" destOrd="0" presId="urn:microsoft.com/office/officeart/2005/8/layout/equation1"/>
    <dgm:cxn modelId="{D0E3C2B2-83D1-472A-8D18-C7CEE97E84A5}" type="presParOf" srcId="{124C6C50-DC9B-4822-B64F-75B9CCF7395D}" destId="{D09FFCD1-4F56-4E56-A9C2-8160F8931F44}" srcOrd="6" destOrd="0" presId="urn:microsoft.com/office/officeart/2005/8/layout/equation1"/>
    <dgm:cxn modelId="{CF0ADD9E-59D4-46A7-B3F2-9D70D6C8A670}" type="presParOf" srcId="{124C6C50-DC9B-4822-B64F-75B9CCF7395D}" destId="{C445C8AE-5FD7-43D4-960F-20F0E236F0A6}" srcOrd="7" destOrd="0" presId="urn:microsoft.com/office/officeart/2005/8/layout/equation1"/>
    <dgm:cxn modelId="{2FA06498-70A3-4AC7-8023-8BD6CEE1DC87}" type="presParOf" srcId="{124C6C50-DC9B-4822-B64F-75B9CCF7395D}" destId="{D9F71CEF-053C-4B7D-B33D-6EBEC1D3A57A}" srcOrd="8" destOrd="0" presId="urn:microsoft.com/office/officeart/2005/8/layout/equation1"/>
    <dgm:cxn modelId="{B467F516-5564-4426-ADD2-1E5A09032F27}" type="presParOf" srcId="{124C6C50-DC9B-4822-B64F-75B9CCF7395D}" destId="{8F67DA2E-2D44-4971-A753-07A281F1A0D6}" srcOrd="9" destOrd="0" presId="urn:microsoft.com/office/officeart/2005/8/layout/equation1"/>
    <dgm:cxn modelId="{AA15569B-228E-4EE2-A671-264D7E7ADC64}" type="presParOf" srcId="{124C6C50-DC9B-4822-B64F-75B9CCF7395D}" destId="{2ED4164E-4E8B-4EF0-B971-0071950D88E1}" srcOrd="10" destOrd="0" presId="urn:microsoft.com/office/officeart/2005/8/layout/equation1"/>
    <dgm:cxn modelId="{3F32B4CD-5606-4963-804A-9CEDDD1D57AC}" type="presParOf" srcId="{124C6C50-DC9B-4822-B64F-75B9CCF7395D}" destId="{B712B33C-58D4-4089-A5A6-4B62C63A4410}" srcOrd="11" destOrd="0" presId="urn:microsoft.com/office/officeart/2005/8/layout/equation1"/>
    <dgm:cxn modelId="{FC860C25-F2C8-427A-996F-E5C626E908B8}" type="presParOf" srcId="{124C6C50-DC9B-4822-B64F-75B9CCF7395D}" destId="{12A059FF-30C3-4DF0-8AC2-FB51FCC31CE7}" srcOrd="12" destOrd="0" presId="urn:microsoft.com/office/officeart/2005/8/layout/equation1"/>
    <dgm:cxn modelId="{F801A2D3-3244-4637-B186-695E08B31880}" type="presParOf" srcId="{124C6C50-DC9B-4822-B64F-75B9CCF7395D}" destId="{59E19B71-6361-4387-A539-4D0B5948DB4B}" srcOrd="13" destOrd="0" presId="urn:microsoft.com/office/officeart/2005/8/layout/equation1"/>
    <dgm:cxn modelId="{4881AB64-A6AA-4754-85FB-83A99C792F38}" type="presParOf" srcId="{124C6C50-DC9B-4822-B64F-75B9CCF7395D}" destId="{FDCF7E30-F87E-4076-BC50-E4DB68545948}" srcOrd="14" destOrd="0" presId="urn:microsoft.com/office/officeart/2005/8/layout/equation1"/>
    <dgm:cxn modelId="{02FC18EC-29C8-4901-A82C-D0D851556428}" type="presParOf" srcId="{124C6C50-DC9B-4822-B64F-75B9CCF7395D}" destId="{AF129DCB-1AB3-4C3C-A2D5-C761B836A8DD}" srcOrd="15" destOrd="0" presId="urn:microsoft.com/office/officeart/2005/8/layout/equation1"/>
    <dgm:cxn modelId="{0220DC5D-5F46-4248-B79B-4B0856FCB84D}" type="presParOf" srcId="{124C6C50-DC9B-4822-B64F-75B9CCF7395D}" destId="{C26FDE2E-1949-440A-BB10-2CA35E823331}" srcOrd="16"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A7AFE6-6511-4523-8F11-D5665BC392EF}" type="doc">
      <dgm:prSet loTypeId="urn:microsoft.com/office/officeart/2005/8/layout/equation1" loCatId="relationship" qsTypeId="urn:microsoft.com/office/officeart/2005/8/quickstyle/simple5" qsCatId="simple" csTypeId="urn:microsoft.com/office/officeart/2005/8/colors/accent1_2" csCatId="accent1" phldr="1"/>
      <dgm:spPr/>
    </dgm:pt>
    <dgm:pt modelId="{50A7CD15-8903-4C5D-BE06-8C1D7B979DAA}">
      <dgm:prSet phldrT="[Text]" custT="1"/>
      <dgm:spPr>
        <a:solidFill>
          <a:schemeClr val="accent3">
            <a:lumMod val="50000"/>
          </a:schemeClr>
        </a:solidFill>
      </dgm:spPr>
      <dgm:t>
        <a:bodyPr/>
        <a:lstStyle/>
        <a:p>
          <a:r>
            <a:rPr lang="en-US" sz="1200" dirty="0" smtClean="0"/>
            <a:t>Net Results from the Income Statement</a:t>
          </a:r>
          <a:endParaRPr lang="en-US" sz="1200" dirty="0"/>
        </a:p>
      </dgm:t>
    </dgm:pt>
    <dgm:pt modelId="{7980AC41-84C1-4E40-AC4D-B92546FF7DE2}" type="parTrans" cxnId="{77C353BC-F993-4080-8190-8A80E0A68AB1}">
      <dgm:prSet/>
      <dgm:spPr/>
      <dgm:t>
        <a:bodyPr/>
        <a:lstStyle/>
        <a:p>
          <a:endParaRPr lang="en-US"/>
        </a:p>
      </dgm:t>
    </dgm:pt>
    <dgm:pt modelId="{F9B5466A-8741-431F-83B9-7D1E3D3C6A59}" type="sibTrans" cxnId="{77C353BC-F993-4080-8190-8A80E0A68AB1}">
      <dgm:prSet/>
      <dgm:spPr>
        <a:solidFill>
          <a:schemeClr val="accent6">
            <a:lumMod val="75000"/>
          </a:schemeClr>
        </a:solidFill>
      </dgm:spPr>
      <dgm:t>
        <a:bodyPr/>
        <a:lstStyle/>
        <a:p>
          <a:endParaRPr lang="en-US" dirty="0"/>
        </a:p>
      </dgm:t>
    </dgm:pt>
    <dgm:pt modelId="{DE1D1556-1A69-4844-BA57-1F315FDDF73C}">
      <dgm:prSet phldrT="[Text]" custT="1"/>
      <dgm:spPr>
        <a:solidFill>
          <a:schemeClr val="accent3">
            <a:lumMod val="50000"/>
          </a:schemeClr>
        </a:solidFill>
      </dgm:spPr>
      <dgm:t>
        <a:bodyPr/>
        <a:lstStyle/>
        <a:p>
          <a:r>
            <a:rPr lang="en-US" sz="1200" dirty="0" smtClean="0"/>
            <a:t>Net results from Cash  from Operational Activities</a:t>
          </a:r>
          <a:endParaRPr lang="en-US" sz="1200" dirty="0"/>
        </a:p>
      </dgm:t>
    </dgm:pt>
    <dgm:pt modelId="{CA8E80CC-2157-4040-A25A-18BB5009D4CD}" type="parTrans" cxnId="{CA6B6669-0A8B-4562-9A44-A47749F278E0}">
      <dgm:prSet/>
      <dgm:spPr/>
      <dgm:t>
        <a:bodyPr/>
        <a:lstStyle/>
        <a:p>
          <a:endParaRPr lang="en-US"/>
        </a:p>
      </dgm:t>
    </dgm:pt>
    <dgm:pt modelId="{5BB98CDF-30B8-455A-87CC-8F1276B8FA22}" type="sibTrans" cxnId="{CA6B6669-0A8B-4562-9A44-A47749F278E0}">
      <dgm:prSet/>
      <dgm:spPr>
        <a:solidFill>
          <a:schemeClr val="accent6">
            <a:lumMod val="75000"/>
          </a:schemeClr>
        </a:solidFill>
      </dgm:spPr>
      <dgm:t>
        <a:bodyPr/>
        <a:lstStyle/>
        <a:p>
          <a:endParaRPr lang="en-US" dirty="0"/>
        </a:p>
      </dgm:t>
    </dgm:pt>
    <dgm:pt modelId="{4CAB4229-D82C-4E08-A9C3-2599D2E8414F}">
      <dgm:prSet phldrT="[Text]" custT="1"/>
      <dgm:spPr>
        <a:solidFill>
          <a:schemeClr val="accent3">
            <a:lumMod val="50000"/>
          </a:schemeClr>
        </a:solidFill>
      </dgm:spPr>
      <dgm:t>
        <a:bodyPr/>
        <a:lstStyle/>
        <a:p>
          <a:r>
            <a:rPr lang="en-US" sz="1200" dirty="0" smtClean="0"/>
            <a:t>Changes </a:t>
          </a:r>
          <a:br>
            <a:rPr lang="en-US" sz="1200" dirty="0" smtClean="0"/>
          </a:br>
          <a:r>
            <a:rPr lang="en-US" sz="1200" dirty="0" smtClean="0"/>
            <a:t>to Cash Position</a:t>
          </a:r>
          <a:endParaRPr lang="en-US" sz="1200" dirty="0"/>
        </a:p>
      </dgm:t>
    </dgm:pt>
    <dgm:pt modelId="{111144B4-391B-4F4C-8602-0A0F482F5578}" type="parTrans" cxnId="{7DEEDDAB-D75C-4822-87C8-96D3A479924D}">
      <dgm:prSet/>
      <dgm:spPr/>
      <dgm:t>
        <a:bodyPr/>
        <a:lstStyle/>
        <a:p>
          <a:endParaRPr lang="en-US"/>
        </a:p>
      </dgm:t>
    </dgm:pt>
    <dgm:pt modelId="{39EC6C11-7A4B-4B9D-A161-369F042929ED}" type="sibTrans" cxnId="{7DEEDDAB-D75C-4822-87C8-96D3A479924D}">
      <dgm:prSet/>
      <dgm:spPr/>
      <dgm:t>
        <a:bodyPr/>
        <a:lstStyle/>
        <a:p>
          <a:endParaRPr lang="en-US"/>
        </a:p>
      </dgm:t>
    </dgm:pt>
    <dgm:pt modelId="{F4159A99-5CD5-4980-93AD-7F0A994AD447}">
      <dgm:prSet custT="1"/>
      <dgm:spPr>
        <a:solidFill>
          <a:schemeClr val="accent3">
            <a:lumMod val="50000"/>
          </a:schemeClr>
        </a:solidFill>
      </dgm:spPr>
      <dgm:t>
        <a:bodyPr/>
        <a:lstStyle/>
        <a:p>
          <a:r>
            <a:rPr lang="en-US" sz="1200" dirty="0" smtClean="0"/>
            <a:t>Net results of Cash from Investing Activities</a:t>
          </a:r>
          <a:endParaRPr lang="en-US" sz="1200" dirty="0"/>
        </a:p>
      </dgm:t>
    </dgm:pt>
    <dgm:pt modelId="{62B6AE78-FC16-405A-B55D-5F10CC2B9EB8}" type="parTrans" cxnId="{520324A7-C374-4321-8B2B-F6A8E4277295}">
      <dgm:prSet/>
      <dgm:spPr/>
      <dgm:t>
        <a:bodyPr/>
        <a:lstStyle/>
        <a:p>
          <a:endParaRPr lang="en-US"/>
        </a:p>
      </dgm:t>
    </dgm:pt>
    <dgm:pt modelId="{29D17428-A33A-4851-BD76-EDEDDD08EB56}" type="sibTrans" cxnId="{520324A7-C374-4321-8B2B-F6A8E4277295}">
      <dgm:prSet/>
      <dgm:spPr>
        <a:solidFill>
          <a:schemeClr val="accent6">
            <a:lumMod val="75000"/>
          </a:schemeClr>
        </a:solidFill>
      </dgm:spPr>
      <dgm:t>
        <a:bodyPr/>
        <a:lstStyle/>
        <a:p>
          <a:endParaRPr lang="en-US" dirty="0"/>
        </a:p>
      </dgm:t>
    </dgm:pt>
    <dgm:pt modelId="{1583BB03-5373-47A1-B161-37641FA62CE0}">
      <dgm:prSet custT="1"/>
      <dgm:spPr>
        <a:solidFill>
          <a:schemeClr val="accent3">
            <a:lumMod val="50000"/>
          </a:schemeClr>
        </a:solidFill>
      </dgm:spPr>
      <dgm:t>
        <a:bodyPr/>
        <a:lstStyle/>
        <a:p>
          <a:r>
            <a:rPr lang="en-US" sz="1200" dirty="0" smtClean="0"/>
            <a:t>Net results from Cash Financing Activities</a:t>
          </a:r>
          <a:endParaRPr lang="en-US" sz="1200" dirty="0"/>
        </a:p>
      </dgm:t>
    </dgm:pt>
    <dgm:pt modelId="{8AAC78B7-CFC7-48F5-A103-59AF3DC4057E}" type="parTrans" cxnId="{7D04C825-1651-40EA-ACC7-03F84279D331}">
      <dgm:prSet/>
      <dgm:spPr/>
      <dgm:t>
        <a:bodyPr/>
        <a:lstStyle/>
        <a:p>
          <a:endParaRPr lang="en-US"/>
        </a:p>
      </dgm:t>
    </dgm:pt>
    <dgm:pt modelId="{3952CCF8-7142-4633-940A-94AEC72FC7F7}" type="sibTrans" cxnId="{7D04C825-1651-40EA-ACC7-03F84279D331}">
      <dgm:prSet/>
      <dgm:spPr>
        <a:solidFill>
          <a:schemeClr val="accent6">
            <a:lumMod val="75000"/>
          </a:schemeClr>
        </a:solidFill>
      </dgm:spPr>
      <dgm:t>
        <a:bodyPr/>
        <a:lstStyle/>
        <a:p>
          <a:endParaRPr lang="en-US" dirty="0"/>
        </a:p>
      </dgm:t>
    </dgm:pt>
    <dgm:pt modelId="{124C6C50-DC9B-4822-B64F-75B9CCF7395D}" type="pres">
      <dgm:prSet presAssocID="{2AA7AFE6-6511-4523-8F11-D5665BC392EF}" presName="linearFlow" presStyleCnt="0">
        <dgm:presLayoutVars>
          <dgm:dir/>
          <dgm:resizeHandles val="exact"/>
        </dgm:presLayoutVars>
      </dgm:prSet>
      <dgm:spPr/>
    </dgm:pt>
    <dgm:pt modelId="{D1C3FB4E-05CA-4997-A82B-142C4DE5FCC6}" type="pres">
      <dgm:prSet presAssocID="{50A7CD15-8903-4C5D-BE06-8C1D7B979DAA}" presName="node" presStyleLbl="node1" presStyleIdx="0" presStyleCnt="5">
        <dgm:presLayoutVars>
          <dgm:bulletEnabled val="1"/>
        </dgm:presLayoutVars>
      </dgm:prSet>
      <dgm:spPr/>
      <dgm:t>
        <a:bodyPr/>
        <a:lstStyle/>
        <a:p>
          <a:endParaRPr lang="en-US"/>
        </a:p>
      </dgm:t>
    </dgm:pt>
    <dgm:pt modelId="{3AA31065-9A8E-4B83-9265-E357011F3C64}" type="pres">
      <dgm:prSet presAssocID="{F9B5466A-8741-431F-83B9-7D1E3D3C6A59}" presName="spacerL" presStyleCnt="0"/>
      <dgm:spPr/>
    </dgm:pt>
    <dgm:pt modelId="{AE05607A-11E6-4DEF-8F5C-2CFEE489B86D}" type="pres">
      <dgm:prSet presAssocID="{F9B5466A-8741-431F-83B9-7D1E3D3C6A59}" presName="sibTrans" presStyleLbl="sibTrans2D1" presStyleIdx="0" presStyleCnt="4"/>
      <dgm:spPr/>
      <dgm:t>
        <a:bodyPr/>
        <a:lstStyle/>
        <a:p>
          <a:endParaRPr lang="en-US"/>
        </a:p>
      </dgm:t>
    </dgm:pt>
    <dgm:pt modelId="{11C239B5-C024-4590-B719-6A1695CAA994}" type="pres">
      <dgm:prSet presAssocID="{F9B5466A-8741-431F-83B9-7D1E3D3C6A59}" presName="spacerR" presStyleCnt="0"/>
      <dgm:spPr/>
    </dgm:pt>
    <dgm:pt modelId="{D9500807-5CCF-44D4-94DE-5CFC672D97A3}" type="pres">
      <dgm:prSet presAssocID="{DE1D1556-1A69-4844-BA57-1F315FDDF73C}" presName="node" presStyleLbl="node1" presStyleIdx="1" presStyleCnt="5">
        <dgm:presLayoutVars>
          <dgm:bulletEnabled val="1"/>
        </dgm:presLayoutVars>
      </dgm:prSet>
      <dgm:spPr/>
      <dgm:t>
        <a:bodyPr/>
        <a:lstStyle/>
        <a:p>
          <a:endParaRPr lang="en-US"/>
        </a:p>
      </dgm:t>
    </dgm:pt>
    <dgm:pt modelId="{30618975-3B31-4D3E-A9F9-CA933D6F976B}" type="pres">
      <dgm:prSet presAssocID="{5BB98CDF-30B8-455A-87CC-8F1276B8FA22}" presName="spacerL" presStyleCnt="0"/>
      <dgm:spPr/>
    </dgm:pt>
    <dgm:pt modelId="{D09FFCD1-4F56-4E56-A9C2-8160F8931F44}" type="pres">
      <dgm:prSet presAssocID="{5BB98CDF-30B8-455A-87CC-8F1276B8FA22}" presName="sibTrans" presStyleLbl="sibTrans2D1" presStyleIdx="1" presStyleCnt="4"/>
      <dgm:spPr/>
      <dgm:t>
        <a:bodyPr/>
        <a:lstStyle/>
        <a:p>
          <a:endParaRPr lang="en-US"/>
        </a:p>
      </dgm:t>
    </dgm:pt>
    <dgm:pt modelId="{C445C8AE-5FD7-43D4-960F-20F0E236F0A6}" type="pres">
      <dgm:prSet presAssocID="{5BB98CDF-30B8-455A-87CC-8F1276B8FA22}" presName="spacerR" presStyleCnt="0"/>
      <dgm:spPr/>
    </dgm:pt>
    <dgm:pt modelId="{D9F71CEF-053C-4B7D-B33D-6EBEC1D3A57A}" type="pres">
      <dgm:prSet presAssocID="{F4159A99-5CD5-4980-93AD-7F0A994AD447}" presName="node" presStyleLbl="node1" presStyleIdx="2" presStyleCnt="5">
        <dgm:presLayoutVars>
          <dgm:bulletEnabled val="1"/>
        </dgm:presLayoutVars>
      </dgm:prSet>
      <dgm:spPr/>
      <dgm:t>
        <a:bodyPr/>
        <a:lstStyle/>
        <a:p>
          <a:endParaRPr lang="en-US"/>
        </a:p>
      </dgm:t>
    </dgm:pt>
    <dgm:pt modelId="{8F67DA2E-2D44-4971-A753-07A281F1A0D6}" type="pres">
      <dgm:prSet presAssocID="{29D17428-A33A-4851-BD76-EDEDDD08EB56}" presName="spacerL" presStyleCnt="0"/>
      <dgm:spPr/>
    </dgm:pt>
    <dgm:pt modelId="{2ED4164E-4E8B-4EF0-B971-0071950D88E1}" type="pres">
      <dgm:prSet presAssocID="{29D17428-A33A-4851-BD76-EDEDDD08EB56}" presName="sibTrans" presStyleLbl="sibTrans2D1" presStyleIdx="2" presStyleCnt="4" custLinFactNeighborX="24370" custLinFactNeighborY="9657"/>
      <dgm:spPr/>
      <dgm:t>
        <a:bodyPr/>
        <a:lstStyle/>
        <a:p>
          <a:endParaRPr lang="en-US"/>
        </a:p>
      </dgm:t>
    </dgm:pt>
    <dgm:pt modelId="{B712B33C-58D4-4089-A5A6-4B62C63A4410}" type="pres">
      <dgm:prSet presAssocID="{29D17428-A33A-4851-BD76-EDEDDD08EB56}" presName="spacerR" presStyleCnt="0"/>
      <dgm:spPr/>
    </dgm:pt>
    <dgm:pt modelId="{12A059FF-30C3-4DF0-8AC2-FB51FCC31CE7}" type="pres">
      <dgm:prSet presAssocID="{1583BB03-5373-47A1-B161-37641FA62CE0}" presName="node" presStyleLbl="node1" presStyleIdx="3" presStyleCnt="5">
        <dgm:presLayoutVars>
          <dgm:bulletEnabled val="1"/>
        </dgm:presLayoutVars>
      </dgm:prSet>
      <dgm:spPr/>
      <dgm:t>
        <a:bodyPr/>
        <a:lstStyle/>
        <a:p>
          <a:endParaRPr lang="en-US"/>
        </a:p>
      </dgm:t>
    </dgm:pt>
    <dgm:pt modelId="{59E19B71-6361-4387-A539-4D0B5948DB4B}" type="pres">
      <dgm:prSet presAssocID="{3952CCF8-7142-4633-940A-94AEC72FC7F7}" presName="spacerL" presStyleCnt="0"/>
      <dgm:spPr/>
    </dgm:pt>
    <dgm:pt modelId="{FDCF7E30-F87E-4076-BC50-E4DB68545948}" type="pres">
      <dgm:prSet presAssocID="{3952CCF8-7142-4633-940A-94AEC72FC7F7}" presName="sibTrans" presStyleLbl="sibTrans2D1" presStyleIdx="3" presStyleCnt="4"/>
      <dgm:spPr/>
      <dgm:t>
        <a:bodyPr/>
        <a:lstStyle/>
        <a:p>
          <a:endParaRPr lang="en-US"/>
        </a:p>
      </dgm:t>
    </dgm:pt>
    <dgm:pt modelId="{AF129DCB-1AB3-4C3C-A2D5-C761B836A8DD}" type="pres">
      <dgm:prSet presAssocID="{3952CCF8-7142-4633-940A-94AEC72FC7F7}" presName="spacerR" presStyleCnt="0"/>
      <dgm:spPr/>
    </dgm:pt>
    <dgm:pt modelId="{C26FDE2E-1949-440A-BB10-2CA35E823331}" type="pres">
      <dgm:prSet presAssocID="{4CAB4229-D82C-4E08-A9C3-2599D2E8414F}" presName="node" presStyleLbl="node1" presStyleIdx="4" presStyleCnt="5">
        <dgm:presLayoutVars>
          <dgm:bulletEnabled val="1"/>
        </dgm:presLayoutVars>
      </dgm:prSet>
      <dgm:spPr/>
      <dgm:t>
        <a:bodyPr/>
        <a:lstStyle/>
        <a:p>
          <a:endParaRPr lang="en-US"/>
        </a:p>
      </dgm:t>
    </dgm:pt>
  </dgm:ptLst>
  <dgm:cxnLst>
    <dgm:cxn modelId="{CA6B6669-0A8B-4562-9A44-A47749F278E0}" srcId="{2AA7AFE6-6511-4523-8F11-D5665BC392EF}" destId="{DE1D1556-1A69-4844-BA57-1F315FDDF73C}" srcOrd="1" destOrd="0" parTransId="{CA8E80CC-2157-4040-A25A-18BB5009D4CD}" sibTransId="{5BB98CDF-30B8-455A-87CC-8F1276B8FA22}"/>
    <dgm:cxn modelId="{520324A7-C374-4321-8B2B-F6A8E4277295}" srcId="{2AA7AFE6-6511-4523-8F11-D5665BC392EF}" destId="{F4159A99-5CD5-4980-93AD-7F0A994AD447}" srcOrd="2" destOrd="0" parTransId="{62B6AE78-FC16-405A-B55D-5F10CC2B9EB8}" sibTransId="{29D17428-A33A-4851-BD76-EDEDDD08EB56}"/>
    <dgm:cxn modelId="{F46C273C-2A02-44FF-A56C-F5349A131B98}" type="presOf" srcId="{DE1D1556-1A69-4844-BA57-1F315FDDF73C}" destId="{D9500807-5CCF-44D4-94DE-5CFC672D97A3}" srcOrd="0" destOrd="0" presId="urn:microsoft.com/office/officeart/2005/8/layout/equation1"/>
    <dgm:cxn modelId="{056CCDC9-514E-4BEE-B0C2-FE2C035D586A}" type="presOf" srcId="{F9B5466A-8741-431F-83B9-7D1E3D3C6A59}" destId="{AE05607A-11E6-4DEF-8F5C-2CFEE489B86D}" srcOrd="0" destOrd="0" presId="urn:microsoft.com/office/officeart/2005/8/layout/equation1"/>
    <dgm:cxn modelId="{DF3140DE-FD8C-4C77-A5D7-6DA8FE1F78CB}" type="presOf" srcId="{29D17428-A33A-4851-BD76-EDEDDD08EB56}" destId="{2ED4164E-4E8B-4EF0-B971-0071950D88E1}" srcOrd="0" destOrd="0" presId="urn:microsoft.com/office/officeart/2005/8/layout/equation1"/>
    <dgm:cxn modelId="{B0A13316-2142-4D30-A5DC-FFE1F7859FA4}" type="presOf" srcId="{1583BB03-5373-47A1-B161-37641FA62CE0}" destId="{12A059FF-30C3-4DF0-8AC2-FB51FCC31CE7}" srcOrd="0" destOrd="0" presId="urn:microsoft.com/office/officeart/2005/8/layout/equation1"/>
    <dgm:cxn modelId="{3A5E9B49-A8A4-4B99-9876-0DF4A43C388F}" type="presOf" srcId="{2AA7AFE6-6511-4523-8F11-D5665BC392EF}" destId="{124C6C50-DC9B-4822-B64F-75B9CCF7395D}" srcOrd="0" destOrd="0" presId="urn:microsoft.com/office/officeart/2005/8/layout/equation1"/>
    <dgm:cxn modelId="{77C353BC-F993-4080-8190-8A80E0A68AB1}" srcId="{2AA7AFE6-6511-4523-8F11-D5665BC392EF}" destId="{50A7CD15-8903-4C5D-BE06-8C1D7B979DAA}" srcOrd="0" destOrd="0" parTransId="{7980AC41-84C1-4E40-AC4D-B92546FF7DE2}" sibTransId="{F9B5466A-8741-431F-83B9-7D1E3D3C6A59}"/>
    <dgm:cxn modelId="{D1592CB5-1317-460D-98F8-D55F89D841F7}" type="presOf" srcId="{F4159A99-5CD5-4980-93AD-7F0A994AD447}" destId="{D9F71CEF-053C-4B7D-B33D-6EBEC1D3A57A}" srcOrd="0" destOrd="0" presId="urn:microsoft.com/office/officeart/2005/8/layout/equation1"/>
    <dgm:cxn modelId="{7DEEDDAB-D75C-4822-87C8-96D3A479924D}" srcId="{2AA7AFE6-6511-4523-8F11-D5665BC392EF}" destId="{4CAB4229-D82C-4E08-A9C3-2599D2E8414F}" srcOrd="4" destOrd="0" parTransId="{111144B4-391B-4F4C-8602-0A0F482F5578}" sibTransId="{39EC6C11-7A4B-4B9D-A161-369F042929ED}"/>
    <dgm:cxn modelId="{8243C096-F747-4485-8715-5D1C7C643603}" type="presOf" srcId="{4CAB4229-D82C-4E08-A9C3-2599D2E8414F}" destId="{C26FDE2E-1949-440A-BB10-2CA35E823331}" srcOrd="0" destOrd="0" presId="urn:microsoft.com/office/officeart/2005/8/layout/equation1"/>
    <dgm:cxn modelId="{02BFB9A6-13B5-4E35-A60D-7F7D5537E30C}" type="presOf" srcId="{50A7CD15-8903-4C5D-BE06-8C1D7B979DAA}" destId="{D1C3FB4E-05CA-4997-A82B-142C4DE5FCC6}" srcOrd="0" destOrd="0" presId="urn:microsoft.com/office/officeart/2005/8/layout/equation1"/>
    <dgm:cxn modelId="{7D04C825-1651-40EA-ACC7-03F84279D331}" srcId="{2AA7AFE6-6511-4523-8F11-D5665BC392EF}" destId="{1583BB03-5373-47A1-B161-37641FA62CE0}" srcOrd="3" destOrd="0" parTransId="{8AAC78B7-CFC7-48F5-A103-59AF3DC4057E}" sibTransId="{3952CCF8-7142-4633-940A-94AEC72FC7F7}"/>
    <dgm:cxn modelId="{8A53506A-7747-4CA0-BC4A-426429631808}" type="presOf" srcId="{3952CCF8-7142-4633-940A-94AEC72FC7F7}" destId="{FDCF7E30-F87E-4076-BC50-E4DB68545948}" srcOrd="0" destOrd="0" presId="urn:microsoft.com/office/officeart/2005/8/layout/equation1"/>
    <dgm:cxn modelId="{31C5556E-5573-440C-963E-6990390015CC}" type="presOf" srcId="{5BB98CDF-30B8-455A-87CC-8F1276B8FA22}" destId="{D09FFCD1-4F56-4E56-A9C2-8160F8931F44}" srcOrd="0" destOrd="0" presId="urn:microsoft.com/office/officeart/2005/8/layout/equation1"/>
    <dgm:cxn modelId="{46526020-CBED-4A8F-B5C0-F33941452548}" type="presParOf" srcId="{124C6C50-DC9B-4822-B64F-75B9CCF7395D}" destId="{D1C3FB4E-05CA-4997-A82B-142C4DE5FCC6}" srcOrd="0" destOrd="0" presId="urn:microsoft.com/office/officeart/2005/8/layout/equation1"/>
    <dgm:cxn modelId="{BC526686-07E5-442E-9A80-BEF8B40C4C85}" type="presParOf" srcId="{124C6C50-DC9B-4822-B64F-75B9CCF7395D}" destId="{3AA31065-9A8E-4B83-9265-E357011F3C64}" srcOrd="1" destOrd="0" presId="urn:microsoft.com/office/officeart/2005/8/layout/equation1"/>
    <dgm:cxn modelId="{DB4B45FF-E20F-4258-ABF1-A3250E4260AC}" type="presParOf" srcId="{124C6C50-DC9B-4822-B64F-75B9CCF7395D}" destId="{AE05607A-11E6-4DEF-8F5C-2CFEE489B86D}" srcOrd="2" destOrd="0" presId="urn:microsoft.com/office/officeart/2005/8/layout/equation1"/>
    <dgm:cxn modelId="{11EF1E3C-0E7E-4018-81E5-70BA9779E929}" type="presParOf" srcId="{124C6C50-DC9B-4822-B64F-75B9CCF7395D}" destId="{11C239B5-C024-4590-B719-6A1695CAA994}" srcOrd="3" destOrd="0" presId="urn:microsoft.com/office/officeart/2005/8/layout/equation1"/>
    <dgm:cxn modelId="{43FB2F56-FF77-4DF0-8098-8272CCB2E1C0}" type="presParOf" srcId="{124C6C50-DC9B-4822-B64F-75B9CCF7395D}" destId="{D9500807-5CCF-44D4-94DE-5CFC672D97A3}" srcOrd="4" destOrd="0" presId="urn:microsoft.com/office/officeart/2005/8/layout/equation1"/>
    <dgm:cxn modelId="{BF899575-152C-4862-8915-3DBDCC4F0DC4}" type="presParOf" srcId="{124C6C50-DC9B-4822-B64F-75B9CCF7395D}" destId="{30618975-3B31-4D3E-A9F9-CA933D6F976B}" srcOrd="5" destOrd="0" presId="urn:microsoft.com/office/officeart/2005/8/layout/equation1"/>
    <dgm:cxn modelId="{91576513-6826-4AD6-B3B3-DD58DF53B989}" type="presParOf" srcId="{124C6C50-DC9B-4822-B64F-75B9CCF7395D}" destId="{D09FFCD1-4F56-4E56-A9C2-8160F8931F44}" srcOrd="6" destOrd="0" presId="urn:microsoft.com/office/officeart/2005/8/layout/equation1"/>
    <dgm:cxn modelId="{11D8064D-D77C-45C6-971F-EF6C0CB0217E}" type="presParOf" srcId="{124C6C50-DC9B-4822-B64F-75B9CCF7395D}" destId="{C445C8AE-5FD7-43D4-960F-20F0E236F0A6}" srcOrd="7" destOrd="0" presId="urn:microsoft.com/office/officeart/2005/8/layout/equation1"/>
    <dgm:cxn modelId="{9630BA77-6FBE-41EF-8BDE-311129C0B870}" type="presParOf" srcId="{124C6C50-DC9B-4822-B64F-75B9CCF7395D}" destId="{D9F71CEF-053C-4B7D-B33D-6EBEC1D3A57A}" srcOrd="8" destOrd="0" presId="urn:microsoft.com/office/officeart/2005/8/layout/equation1"/>
    <dgm:cxn modelId="{9F878060-E689-4334-8C7D-DBCED4158ECF}" type="presParOf" srcId="{124C6C50-DC9B-4822-B64F-75B9CCF7395D}" destId="{8F67DA2E-2D44-4971-A753-07A281F1A0D6}" srcOrd="9" destOrd="0" presId="urn:microsoft.com/office/officeart/2005/8/layout/equation1"/>
    <dgm:cxn modelId="{AA71358B-CAF0-43BE-AEB4-101971AF02D5}" type="presParOf" srcId="{124C6C50-DC9B-4822-B64F-75B9CCF7395D}" destId="{2ED4164E-4E8B-4EF0-B971-0071950D88E1}" srcOrd="10" destOrd="0" presId="urn:microsoft.com/office/officeart/2005/8/layout/equation1"/>
    <dgm:cxn modelId="{BC56DA00-28BC-48BD-BADA-1163664D8823}" type="presParOf" srcId="{124C6C50-DC9B-4822-B64F-75B9CCF7395D}" destId="{B712B33C-58D4-4089-A5A6-4B62C63A4410}" srcOrd="11" destOrd="0" presId="urn:microsoft.com/office/officeart/2005/8/layout/equation1"/>
    <dgm:cxn modelId="{76C79892-3093-49F7-8764-20630D4507FF}" type="presParOf" srcId="{124C6C50-DC9B-4822-B64F-75B9CCF7395D}" destId="{12A059FF-30C3-4DF0-8AC2-FB51FCC31CE7}" srcOrd="12" destOrd="0" presId="urn:microsoft.com/office/officeart/2005/8/layout/equation1"/>
    <dgm:cxn modelId="{892F63BC-9B01-4CC5-9F06-8010092E9107}" type="presParOf" srcId="{124C6C50-DC9B-4822-B64F-75B9CCF7395D}" destId="{59E19B71-6361-4387-A539-4D0B5948DB4B}" srcOrd="13" destOrd="0" presId="urn:microsoft.com/office/officeart/2005/8/layout/equation1"/>
    <dgm:cxn modelId="{E33B57ED-C48D-4170-BF42-3169BF1E2BA4}" type="presParOf" srcId="{124C6C50-DC9B-4822-B64F-75B9CCF7395D}" destId="{FDCF7E30-F87E-4076-BC50-E4DB68545948}" srcOrd="14" destOrd="0" presId="urn:microsoft.com/office/officeart/2005/8/layout/equation1"/>
    <dgm:cxn modelId="{0760902C-FEEF-4240-8B3B-98C093CEFA08}" type="presParOf" srcId="{124C6C50-DC9B-4822-B64F-75B9CCF7395D}" destId="{AF129DCB-1AB3-4C3C-A2D5-C761B836A8DD}" srcOrd="15" destOrd="0" presId="urn:microsoft.com/office/officeart/2005/8/layout/equation1"/>
    <dgm:cxn modelId="{5A7CEB7E-529C-4339-98AF-3DC8DDAA8B8B}" type="presParOf" srcId="{124C6C50-DC9B-4822-B64F-75B9CCF7395D}" destId="{C26FDE2E-1949-440A-BB10-2CA35E823331}" srcOrd="16"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72701E-420B-4937-AC1F-2B85FA1DABC6}"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CA"/>
        </a:p>
      </dgm:t>
    </dgm:pt>
    <dgm:pt modelId="{1994E332-3DFC-4970-B9DF-182733ED0B35}">
      <dgm:prSet phldrT="[Text]" custT="1"/>
      <dgm:spPr/>
      <dgm:t>
        <a:bodyPr/>
        <a:lstStyle/>
        <a:p>
          <a:r>
            <a:rPr lang="en-CA" sz="1400" dirty="0" smtClean="0"/>
            <a:t>Cash Flowing Out</a:t>
          </a:r>
          <a:endParaRPr lang="en-CA" sz="1400" dirty="0"/>
        </a:p>
      </dgm:t>
    </dgm:pt>
    <dgm:pt modelId="{2B3A9F4C-6CF6-4198-862E-F43E260DD5B6}" type="sibTrans" cxnId="{0995EB2B-9340-4425-A2B9-7478EDAB2EE9}">
      <dgm:prSet/>
      <dgm:spPr/>
      <dgm:t>
        <a:bodyPr/>
        <a:lstStyle/>
        <a:p>
          <a:endParaRPr lang="en-CA"/>
        </a:p>
      </dgm:t>
    </dgm:pt>
    <dgm:pt modelId="{03A75470-8C51-4185-BAD2-0053087F1EDB}" type="parTrans" cxnId="{0995EB2B-9340-4425-A2B9-7478EDAB2EE9}">
      <dgm:prSet/>
      <dgm:spPr/>
      <dgm:t>
        <a:bodyPr/>
        <a:lstStyle/>
        <a:p>
          <a:endParaRPr lang="en-CA"/>
        </a:p>
      </dgm:t>
    </dgm:pt>
    <dgm:pt modelId="{8C8F59D1-B4F9-4947-9F58-D856515C91CE}" type="pres">
      <dgm:prSet presAssocID="{A472701E-420B-4937-AC1F-2B85FA1DABC6}" presName="Name0" presStyleCnt="0">
        <dgm:presLayoutVars>
          <dgm:chMax val="4"/>
          <dgm:resizeHandles val="exact"/>
        </dgm:presLayoutVars>
      </dgm:prSet>
      <dgm:spPr/>
      <dgm:t>
        <a:bodyPr/>
        <a:lstStyle/>
        <a:p>
          <a:endParaRPr lang="en-CA"/>
        </a:p>
      </dgm:t>
    </dgm:pt>
    <dgm:pt modelId="{C7124A87-ADC6-481B-A447-51E3B15B4B88}" type="pres">
      <dgm:prSet presAssocID="{A472701E-420B-4937-AC1F-2B85FA1DABC6}" presName="ellipse" presStyleLbl="trBgShp" presStyleIdx="0" presStyleCnt="1"/>
      <dgm:spPr/>
    </dgm:pt>
    <dgm:pt modelId="{5AFB83FF-CC7D-4323-90B4-BF6E66BD88D4}" type="pres">
      <dgm:prSet presAssocID="{A472701E-420B-4937-AC1F-2B85FA1DABC6}" presName="arrow1" presStyleLbl="fgShp" presStyleIdx="0" presStyleCnt="1"/>
      <dgm:spPr/>
    </dgm:pt>
    <dgm:pt modelId="{196795C6-EACC-44BB-A949-67AAAF558BF8}" type="pres">
      <dgm:prSet presAssocID="{A472701E-420B-4937-AC1F-2B85FA1DABC6}" presName="rectangle" presStyleLbl="revTx" presStyleIdx="0" presStyleCnt="1" custLinFactNeighborX="609" custLinFactNeighborY="-26338">
        <dgm:presLayoutVars>
          <dgm:bulletEnabled val="1"/>
        </dgm:presLayoutVars>
      </dgm:prSet>
      <dgm:spPr/>
      <dgm:t>
        <a:bodyPr/>
        <a:lstStyle/>
        <a:p>
          <a:endParaRPr lang="en-CA"/>
        </a:p>
      </dgm:t>
    </dgm:pt>
    <dgm:pt modelId="{AB1533C7-1F2B-426A-BFD2-5347CFFBA9C2}" type="pres">
      <dgm:prSet presAssocID="{A472701E-420B-4937-AC1F-2B85FA1DABC6}" presName="funnel" presStyleLbl="trAlignAcc1" presStyleIdx="0" presStyleCnt="1"/>
      <dgm:spPr/>
    </dgm:pt>
  </dgm:ptLst>
  <dgm:cxnLst>
    <dgm:cxn modelId="{0995EB2B-9340-4425-A2B9-7478EDAB2EE9}" srcId="{A472701E-420B-4937-AC1F-2B85FA1DABC6}" destId="{1994E332-3DFC-4970-B9DF-182733ED0B35}" srcOrd="0" destOrd="0" parTransId="{03A75470-8C51-4185-BAD2-0053087F1EDB}" sibTransId="{2B3A9F4C-6CF6-4198-862E-F43E260DD5B6}"/>
    <dgm:cxn modelId="{52088A51-0871-46BA-9D7D-CFE1290A65AF}" type="presOf" srcId="{1994E332-3DFC-4970-B9DF-182733ED0B35}" destId="{196795C6-EACC-44BB-A949-67AAAF558BF8}" srcOrd="0" destOrd="0" presId="urn:microsoft.com/office/officeart/2005/8/layout/funnel1"/>
    <dgm:cxn modelId="{86CB7919-77DE-4FBF-A7BF-3D112C03B85D}" type="presOf" srcId="{A472701E-420B-4937-AC1F-2B85FA1DABC6}" destId="{8C8F59D1-B4F9-4947-9F58-D856515C91CE}" srcOrd="0" destOrd="0" presId="urn:microsoft.com/office/officeart/2005/8/layout/funnel1"/>
    <dgm:cxn modelId="{F4CDBE2C-617E-42EB-8E2D-DA5DEA9C6C53}" type="presParOf" srcId="{8C8F59D1-B4F9-4947-9F58-D856515C91CE}" destId="{C7124A87-ADC6-481B-A447-51E3B15B4B88}" srcOrd="0" destOrd="0" presId="urn:microsoft.com/office/officeart/2005/8/layout/funnel1"/>
    <dgm:cxn modelId="{379C32F8-0ED6-47F9-B394-21403485B99F}" type="presParOf" srcId="{8C8F59D1-B4F9-4947-9F58-D856515C91CE}" destId="{5AFB83FF-CC7D-4323-90B4-BF6E66BD88D4}" srcOrd="1" destOrd="0" presId="urn:microsoft.com/office/officeart/2005/8/layout/funnel1"/>
    <dgm:cxn modelId="{C9D68DB7-38C3-40CB-8632-9DC7607D667F}" type="presParOf" srcId="{8C8F59D1-B4F9-4947-9F58-D856515C91CE}" destId="{196795C6-EACC-44BB-A949-67AAAF558BF8}" srcOrd="2" destOrd="0" presId="urn:microsoft.com/office/officeart/2005/8/layout/funnel1"/>
    <dgm:cxn modelId="{DB0C06F1-7EAC-4F6D-A268-7FBDA18AE43C}" type="presParOf" srcId="{8C8F59D1-B4F9-4947-9F58-D856515C91CE}" destId="{AB1533C7-1F2B-426A-BFD2-5347CFFBA9C2}"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1C88A1-C205-42BD-8CD3-8CFC835C6868}" type="doc">
      <dgm:prSet loTypeId="urn:microsoft.com/office/officeart/2005/8/layout/hProcess9" loCatId="process" qsTypeId="urn:microsoft.com/office/officeart/2005/8/quickstyle/simple1" qsCatId="simple" csTypeId="urn:microsoft.com/office/officeart/2005/8/colors/colorful1" csCatId="colorful" phldr="1"/>
      <dgm:spPr/>
    </dgm:pt>
    <dgm:pt modelId="{08709FAD-B084-432E-9C73-22219BCBEB82}">
      <dgm:prSet phldrT="[Text]"/>
      <dgm:spPr/>
      <dgm:t>
        <a:bodyPr/>
        <a:lstStyle/>
        <a:p>
          <a:r>
            <a:rPr lang="en-US" dirty="0" smtClean="0"/>
            <a:t>Raw Material </a:t>
          </a:r>
        </a:p>
        <a:p>
          <a:r>
            <a:rPr lang="en-US" dirty="0" smtClean="0"/>
            <a:t>Procurement</a:t>
          </a:r>
          <a:endParaRPr lang="en-US" dirty="0"/>
        </a:p>
      </dgm:t>
    </dgm:pt>
    <dgm:pt modelId="{A3EF73A7-71CE-4869-A9B6-F5E069D5146D}" type="parTrans" cxnId="{4430DB43-343B-4B58-A308-B6B59EAD0DE0}">
      <dgm:prSet/>
      <dgm:spPr/>
      <dgm:t>
        <a:bodyPr/>
        <a:lstStyle/>
        <a:p>
          <a:endParaRPr lang="en-US"/>
        </a:p>
      </dgm:t>
    </dgm:pt>
    <dgm:pt modelId="{7CC2A9D8-E384-4BFD-A9AD-74DAAF15D296}" type="sibTrans" cxnId="{4430DB43-343B-4B58-A308-B6B59EAD0DE0}">
      <dgm:prSet/>
      <dgm:spPr/>
      <dgm:t>
        <a:bodyPr/>
        <a:lstStyle/>
        <a:p>
          <a:endParaRPr lang="en-US"/>
        </a:p>
      </dgm:t>
    </dgm:pt>
    <dgm:pt modelId="{45BF43C2-7B70-4EF4-A758-BEC4194E0A9F}">
      <dgm:prSet phldrT="[Text]"/>
      <dgm:spPr/>
      <dgm:t>
        <a:bodyPr/>
        <a:lstStyle/>
        <a:p>
          <a:r>
            <a:rPr lang="en-US" dirty="0" smtClean="0"/>
            <a:t>Transformation Process</a:t>
          </a:r>
          <a:endParaRPr lang="en-US" dirty="0"/>
        </a:p>
      </dgm:t>
    </dgm:pt>
    <dgm:pt modelId="{ADBB121B-533F-4B66-86AC-C5AFEDA91261}" type="parTrans" cxnId="{4B7B0450-57E3-44CE-82DE-85D3D592F2C7}">
      <dgm:prSet/>
      <dgm:spPr/>
      <dgm:t>
        <a:bodyPr/>
        <a:lstStyle/>
        <a:p>
          <a:endParaRPr lang="en-US"/>
        </a:p>
      </dgm:t>
    </dgm:pt>
    <dgm:pt modelId="{AC341464-E2EE-4BDD-8BC3-C0D805CC7D65}" type="sibTrans" cxnId="{4B7B0450-57E3-44CE-82DE-85D3D592F2C7}">
      <dgm:prSet/>
      <dgm:spPr/>
      <dgm:t>
        <a:bodyPr/>
        <a:lstStyle/>
        <a:p>
          <a:endParaRPr lang="en-US"/>
        </a:p>
      </dgm:t>
    </dgm:pt>
    <dgm:pt modelId="{49BB3531-10E7-4FCA-AD2E-E18BDAFCF1FB}">
      <dgm:prSet phldrT="[Text]"/>
      <dgm:spPr/>
      <dgm:t>
        <a:bodyPr/>
        <a:lstStyle/>
        <a:p>
          <a:r>
            <a:rPr lang="en-US" dirty="0" smtClean="0"/>
            <a:t>Finished Goods Inventory</a:t>
          </a:r>
          <a:endParaRPr lang="en-US" dirty="0"/>
        </a:p>
      </dgm:t>
    </dgm:pt>
    <dgm:pt modelId="{0EA27E20-9989-4C51-8634-AEAEFCFEC7A8}" type="parTrans" cxnId="{21E5BA1E-9364-4CA2-A3BC-B7AA67FCBFDF}">
      <dgm:prSet/>
      <dgm:spPr/>
      <dgm:t>
        <a:bodyPr/>
        <a:lstStyle/>
        <a:p>
          <a:endParaRPr lang="en-US"/>
        </a:p>
      </dgm:t>
    </dgm:pt>
    <dgm:pt modelId="{4A8DB9C0-BC52-4DD0-AE20-783C491EF337}" type="sibTrans" cxnId="{21E5BA1E-9364-4CA2-A3BC-B7AA67FCBFDF}">
      <dgm:prSet/>
      <dgm:spPr/>
      <dgm:t>
        <a:bodyPr/>
        <a:lstStyle/>
        <a:p>
          <a:endParaRPr lang="en-US"/>
        </a:p>
      </dgm:t>
    </dgm:pt>
    <dgm:pt modelId="{E29CAD59-C036-406F-AD8A-84FB937E4F38}">
      <dgm:prSet/>
      <dgm:spPr/>
      <dgm:t>
        <a:bodyPr/>
        <a:lstStyle/>
        <a:p>
          <a:r>
            <a:rPr lang="en-US" dirty="0" smtClean="0"/>
            <a:t>Transportation &amp; Distribution</a:t>
          </a:r>
          <a:endParaRPr lang="en-US" dirty="0"/>
        </a:p>
      </dgm:t>
    </dgm:pt>
    <dgm:pt modelId="{64A6F220-BF2D-46BA-B6C6-3DAFD88EB6CD}" type="parTrans" cxnId="{B79D0332-8937-407F-AAEB-2B9BAC0CE5CD}">
      <dgm:prSet/>
      <dgm:spPr/>
      <dgm:t>
        <a:bodyPr/>
        <a:lstStyle/>
        <a:p>
          <a:endParaRPr lang="en-US"/>
        </a:p>
      </dgm:t>
    </dgm:pt>
    <dgm:pt modelId="{3F976928-B31B-4C33-BA99-F6535543B21E}" type="sibTrans" cxnId="{B79D0332-8937-407F-AAEB-2B9BAC0CE5CD}">
      <dgm:prSet/>
      <dgm:spPr/>
      <dgm:t>
        <a:bodyPr/>
        <a:lstStyle/>
        <a:p>
          <a:endParaRPr lang="en-US"/>
        </a:p>
      </dgm:t>
    </dgm:pt>
    <dgm:pt modelId="{5DFFF2D1-C13E-4CA6-A8DC-C32380363CCF}">
      <dgm:prSet/>
      <dgm:spPr/>
      <dgm:t>
        <a:bodyPr/>
        <a:lstStyle/>
        <a:p>
          <a:r>
            <a:rPr lang="en-CA" dirty="0" smtClean="0"/>
            <a:t>Pipeline Development</a:t>
          </a:r>
          <a:endParaRPr lang="en-CA" dirty="0"/>
        </a:p>
      </dgm:t>
    </dgm:pt>
    <dgm:pt modelId="{147C8AF4-28D0-45DD-8AC4-3A1767275D94}" type="parTrans" cxnId="{41726364-8F41-4645-AF13-CC225A51ECD4}">
      <dgm:prSet/>
      <dgm:spPr/>
      <dgm:t>
        <a:bodyPr/>
        <a:lstStyle/>
        <a:p>
          <a:endParaRPr lang="en-CA"/>
        </a:p>
      </dgm:t>
    </dgm:pt>
    <dgm:pt modelId="{2BE9E7C8-9E1C-4201-BDED-E7535220A1C3}" type="sibTrans" cxnId="{41726364-8F41-4645-AF13-CC225A51ECD4}">
      <dgm:prSet/>
      <dgm:spPr/>
      <dgm:t>
        <a:bodyPr/>
        <a:lstStyle/>
        <a:p>
          <a:endParaRPr lang="en-CA"/>
        </a:p>
      </dgm:t>
    </dgm:pt>
    <dgm:pt modelId="{69ADD429-3E67-4A16-8A0B-59EC68FD61AB}" type="pres">
      <dgm:prSet presAssocID="{521C88A1-C205-42BD-8CD3-8CFC835C6868}" presName="CompostProcess" presStyleCnt="0">
        <dgm:presLayoutVars>
          <dgm:dir/>
          <dgm:resizeHandles val="exact"/>
        </dgm:presLayoutVars>
      </dgm:prSet>
      <dgm:spPr/>
    </dgm:pt>
    <dgm:pt modelId="{78AB33BC-8560-4B6B-9858-18A811EE2AEC}" type="pres">
      <dgm:prSet presAssocID="{521C88A1-C205-42BD-8CD3-8CFC835C6868}" presName="arrow" presStyleLbl="bgShp" presStyleIdx="0" presStyleCnt="1"/>
      <dgm:spPr/>
    </dgm:pt>
    <dgm:pt modelId="{D72ECF85-7BD5-4040-9926-57D338C8AC9C}" type="pres">
      <dgm:prSet presAssocID="{521C88A1-C205-42BD-8CD3-8CFC835C6868}" presName="linearProcess" presStyleCnt="0"/>
      <dgm:spPr/>
    </dgm:pt>
    <dgm:pt modelId="{3C1D06E2-7CEE-4EC7-AB47-F08F2565B5B7}" type="pres">
      <dgm:prSet presAssocID="{5DFFF2D1-C13E-4CA6-A8DC-C32380363CCF}" presName="textNode" presStyleLbl="node1" presStyleIdx="0" presStyleCnt="5">
        <dgm:presLayoutVars>
          <dgm:bulletEnabled val="1"/>
        </dgm:presLayoutVars>
      </dgm:prSet>
      <dgm:spPr/>
      <dgm:t>
        <a:bodyPr/>
        <a:lstStyle/>
        <a:p>
          <a:endParaRPr lang="en-CA"/>
        </a:p>
      </dgm:t>
    </dgm:pt>
    <dgm:pt modelId="{5B009133-55A3-4DAF-9B12-FEDBE643834C}" type="pres">
      <dgm:prSet presAssocID="{2BE9E7C8-9E1C-4201-BDED-E7535220A1C3}" presName="sibTrans" presStyleCnt="0"/>
      <dgm:spPr/>
    </dgm:pt>
    <dgm:pt modelId="{FA44A5C6-DB2F-4BE5-802E-A29D1B71553E}" type="pres">
      <dgm:prSet presAssocID="{08709FAD-B084-432E-9C73-22219BCBEB82}" presName="textNode" presStyleLbl="node1" presStyleIdx="1" presStyleCnt="5">
        <dgm:presLayoutVars>
          <dgm:bulletEnabled val="1"/>
        </dgm:presLayoutVars>
      </dgm:prSet>
      <dgm:spPr/>
      <dgm:t>
        <a:bodyPr/>
        <a:lstStyle/>
        <a:p>
          <a:endParaRPr lang="en-US"/>
        </a:p>
      </dgm:t>
    </dgm:pt>
    <dgm:pt modelId="{0FC66241-44E8-405A-8499-609DF92B3678}" type="pres">
      <dgm:prSet presAssocID="{7CC2A9D8-E384-4BFD-A9AD-74DAAF15D296}" presName="sibTrans" presStyleCnt="0"/>
      <dgm:spPr/>
    </dgm:pt>
    <dgm:pt modelId="{09AC4FAF-8EEE-492A-8C72-4A48F7DD6A8C}" type="pres">
      <dgm:prSet presAssocID="{45BF43C2-7B70-4EF4-A758-BEC4194E0A9F}" presName="textNode" presStyleLbl="node1" presStyleIdx="2" presStyleCnt="5">
        <dgm:presLayoutVars>
          <dgm:bulletEnabled val="1"/>
        </dgm:presLayoutVars>
      </dgm:prSet>
      <dgm:spPr/>
      <dgm:t>
        <a:bodyPr/>
        <a:lstStyle/>
        <a:p>
          <a:endParaRPr lang="en-US"/>
        </a:p>
      </dgm:t>
    </dgm:pt>
    <dgm:pt modelId="{01D22F92-C6CE-4159-81C4-EA13A6393CE4}" type="pres">
      <dgm:prSet presAssocID="{AC341464-E2EE-4BDD-8BC3-C0D805CC7D65}" presName="sibTrans" presStyleCnt="0"/>
      <dgm:spPr/>
    </dgm:pt>
    <dgm:pt modelId="{267FFF1C-529B-4AEC-85FE-88248E32E37E}" type="pres">
      <dgm:prSet presAssocID="{49BB3531-10E7-4FCA-AD2E-E18BDAFCF1FB}" presName="textNode" presStyleLbl="node1" presStyleIdx="3" presStyleCnt="5">
        <dgm:presLayoutVars>
          <dgm:bulletEnabled val="1"/>
        </dgm:presLayoutVars>
      </dgm:prSet>
      <dgm:spPr/>
      <dgm:t>
        <a:bodyPr/>
        <a:lstStyle/>
        <a:p>
          <a:endParaRPr lang="en-US"/>
        </a:p>
      </dgm:t>
    </dgm:pt>
    <dgm:pt modelId="{6F7806F4-3D9C-4A4B-81B6-3B7765762094}" type="pres">
      <dgm:prSet presAssocID="{4A8DB9C0-BC52-4DD0-AE20-783C491EF337}" presName="sibTrans" presStyleCnt="0"/>
      <dgm:spPr/>
    </dgm:pt>
    <dgm:pt modelId="{0C99C941-A205-4DD5-A0D7-C372C0E1055F}" type="pres">
      <dgm:prSet presAssocID="{E29CAD59-C036-406F-AD8A-84FB937E4F38}" presName="textNode" presStyleLbl="node1" presStyleIdx="4" presStyleCnt="5">
        <dgm:presLayoutVars>
          <dgm:bulletEnabled val="1"/>
        </dgm:presLayoutVars>
      </dgm:prSet>
      <dgm:spPr/>
      <dgm:t>
        <a:bodyPr/>
        <a:lstStyle/>
        <a:p>
          <a:endParaRPr lang="en-US"/>
        </a:p>
      </dgm:t>
    </dgm:pt>
  </dgm:ptLst>
  <dgm:cxnLst>
    <dgm:cxn modelId="{3D77436D-36BE-4F8F-AFD6-54C0FA2952AC}" type="presOf" srcId="{E29CAD59-C036-406F-AD8A-84FB937E4F38}" destId="{0C99C941-A205-4DD5-A0D7-C372C0E1055F}" srcOrd="0" destOrd="0" presId="urn:microsoft.com/office/officeart/2005/8/layout/hProcess9"/>
    <dgm:cxn modelId="{4B7B0450-57E3-44CE-82DE-85D3D592F2C7}" srcId="{521C88A1-C205-42BD-8CD3-8CFC835C6868}" destId="{45BF43C2-7B70-4EF4-A758-BEC4194E0A9F}" srcOrd="2" destOrd="0" parTransId="{ADBB121B-533F-4B66-86AC-C5AFEDA91261}" sibTransId="{AC341464-E2EE-4BDD-8BC3-C0D805CC7D65}"/>
    <dgm:cxn modelId="{4430DB43-343B-4B58-A308-B6B59EAD0DE0}" srcId="{521C88A1-C205-42BD-8CD3-8CFC835C6868}" destId="{08709FAD-B084-432E-9C73-22219BCBEB82}" srcOrd="1" destOrd="0" parTransId="{A3EF73A7-71CE-4869-A9B6-F5E069D5146D}" sibTransId="{7CC2A9D8-E384-4BFD-A9AD-74DAAF15D296}"/>
    <dgm:cxn modelId="{21E5BA1E-9364-4CA2-A3BC-B7AA67FCBFDF}" srcId="{521C88A1-C205-42BD-8CD3-8CFC835C6868}" destId="{49BB3531-10E7-4FCA-AD2E-E18BDAFCF1FB}" srcOrd="3" destOrd="0" parTransId="{0EA27E20-9989-4C51-8634-AEAEFCFEC7A8}" sibTransId="{4A8DB9C0-BC52-4DD0-AE20-783C491EF337}"/>
    <dgm:cxn modelId="{29785B7D-9F3E-4461-B45C-FC63EEBF875A}" type="presOf" srcId="{08709FAD-B084-432E-9C73-22219BCBEB82}" destId="{FA44A5C6-DB2F-4BE5-802E-A29D1B71553E}" srcOrd="0" destOrd="0" presId="urn:microsoft.com/office/officeart/2005/8/layout/hProcess9"/>
    <dgm:cxn modelId="{41726364-8F41-4645-AF13-CC225A51ECD4}" srcId="{521C88A1-C205-42BD-8CD3-8CFC835C6868}" destId="{5DFFF2D1-C13E-4CA6-A8DC-C32380363CCF}" srcOrd="0" destOrd="0" parTransId="{147C8AF4-28D0-45DD-8AC4-3A1767275D94}" sibTransId="{2BE9E7C8-9E1C-4201-BDED-E7535220A1C3}"/>
    <dgm:cxn modelId="{B2C0092A-D62F-4975-A1CC-9E3FACA4F3AB}" type="presOf" srcId="{45BF43C2-7B70-4EF4-A758-BEC4194E0A9F}" destId="{09AC4FAF-8EEE-492A-8C72-4A48F7DD6A8C}" srcOrd="0" destOrd="0" presId="urn:microsoft.com/office/officeart/2005/8/layout/hProcess9"/>
    <dgm:cxn modelId="{6F11EE1B-74FA-497E-B56C-0C7919F7DDC3}" type="presOf" srcId="{49BB3531-10E7-4FCA-AD2E-E18BDAFCF1FB}" destId="{267FFF1C-529B-4AEC-85FE-88248E32E37E}" srcOrd="0" destOrd="0" presId="urn:microsoft.com/office/officeart/2005/8/layout/hProcess9"/>
    <dgm:cxn modelId="{62BF4A68-0951-4FDF-AB01-9E0B1A27D76C}" type="presOf" srcId="{521C88A1-C205-42BD-8CD3-8CFC835C6868}" destId="{69ADD429-3E67-4A16-8A0B-59EC68FD61AB}" srcOrd="0" destOrd="0" presId="urn:microsoft.com/office/officeart/2005/8/layout/hProcess9"/>
    <dgm:cxn modelId="{B79D0332-8937-407F-AAEB-2B9BAC0CE5CD}" srcId="{521C88A1-C205-42BD-8CD3-8CFC835C6868}" destId="{E29CAD59-C036-406F-AD8A-84FB937E4F38}" srcOrd="4" destOrd="0" parTransId="{64A6F220-BF2D-46BA-B6C6-3DAFD88EB6CD}" sibTransId="{3F976928-B31B-4C33-BA99-F6535543B21E}"/>
    <dgm:cxn modelId="{878EFAE5-8F29-4F13-8997-3E1EC76A9600}" type="presOf" srcId="{5DFFF2D1-C13E-4CA6-A8DC-C32380363CCF}" destId="{3C1D06E2-7CEE-4EC7-AB47-F08F2565B5B7}" srcOrd="0" destOrd="0" presId="urn:microsoft.com/office/officeart/2005/8/layout/hProcess9"/>
    <dgm:cxn modelId="{1775CEC8-0847-462C-B3A1-92FCF241D3FC}" type="presParOf" srcId="{69ADD429-3E67-4A16-8A0B-59EC68FD61AB}" destId="{78AB33BC-8560-4B6B-9858-18A811EE2AEC}" srcOrd="0" destOrd="0" presId="urn:microsoft.com/office/officeart/2005/8/layout/hProcess9"/>
    <dgm:cxn modelId="{F22E1765-5CEA-456D-90F8-12D2AE617F09}" type="presParOf" srcId="{69ADD429-3E67-4A16-8A0B-59EC68FD61AB}" destId="{D72ECF85-7BD5-4040-9926-57D338C8AC9C}" srcOrd="1" destOrd="0" presId="urn:microsoft.com/office/officeart/2005/8/layout/hProcess9"/>
    <dgm:cxn modelId="{20BAA6C3-2CC3-4537-904D-4DD666B4A867}" type="presParOf" srcId="{D72ECF85-7BD5-4040-9926-57D338C8AC9C}" destId="{3C1D06E2-7CEE-4EC7-AB47-F08F2565B5B7}" srcOrd="0" destOrd="0" presId="urn:microsoft.com/office/officeart/2005/8/layout/hProcess9"/>
    <dgm:cxn modelId="{4BBF9F9C-EAF7-49E7-A537-671ECBF8018D}" type="presParOf" srcId="{D72ECF85-7BD5-4040-9926-57D338C8AC9C}" destId="{5B009133-55A3-4DAF-9B12-FEDBE643834C}" srcOrd="1" destOrd="0" presId="urn:microsoft.com/office/officeart/2005/8/layout/hProcess9"/>
    <dgm:cxn modelId="{A5FFD51E-11D2-4530-B495-E6C1CF48F2AC}" type="presParOf" srcId="{D72ECF85-7BD5-4040-9926-57D338C8AC9C}" destId="{FA44A5C6-DB2F-4BE5-802E-A29D1B71553E}" srcOrd="2" destOrd="0" presId="urn:microsoft.com/office/officeart/2005/8/layout/hProcess9"/>
    <dgm:cxn modelId="{9E36063F-1367-407A-AC20-EF9EC2ADB4B7}" type="presParOf" srcId="{D72ECF85-7BD5-4040-9926-57D338C8AC9C}" destId="{0FC66241-44E8-405A-8499-609DF92B3678}" srcOrd="3" destOrd="0" presId="urn:microsoft.com/office/officeart/2005/8/layout/hProcess9"/>
    <dgm:cxn modelId="{9C846301-7F79-4A5F-9F47-54C682687CD0}" type="presParOf" srcId="{D72ECF85-7BD5-4040-9926-57D338C8AC9C}" destId="{09AC4FAF-8EEE-492A-8C72-4A48F7DD6A8C}" srcOrd="4" destOrd="0" presId="urn:microsoft.com/office/officeart/2005/8/layout/hProcess9"/>
    <dgm:cxn modelId="{B55ED8C9-F350-444A-845A-4C83E5EF4043}" type="presParOf" srcId="{D72ECF85-7BD5-4040-9926-57D338C8AC9C}" destId="{01D22F92-C6CE-4159-81C4-EA13A6393CE4}" srcOrd="5" destOrd="0" presId="urn:microsoft.com/office/officeart/2005/8/layout/hProcess9"/>
    <dgm:cxn modelId="{DA095CAB-AA4F-4124-8B7E-73B5FFEACC52}" type="presParOf" srcId="{D72ECF85-7BD5-4040-9926-57D338C8AC9C}" destId="{267FFF1C-529B-4AEC-85FE-88248E32E37E}" srcOrd="6" destOrd="0" presId="urn:microsoft.com/office/officeart/2005/8/layout/hProcess9"/>
    <dgm:cxn modelId="{A2CB1020-ED36-4EE2-BC97-74369F69402F}" type="presParOf" srcId="{D72ECF85-7BD5-4040-9926-57D338C8AC9C}" destId="{6F7806F4-3D9C-4A4B-81B6-3B7765762094}" srcOrd="7" destOrd="0" presId="urn:microsoft.com/office/officeart/2005/8/layout/hProcess9"/>
    <dgm:cxn modelId="{B8C6AA5E-EE49-43B6-80AF-3FDD4809CEF9}" type="presParOf" srcId="{D72ECF85-7BD5-4040-9926-57D338C8AC9C}" destId="{0C99C941-A205-4DD5-A0D7-C372C0E1055F}" srcOrd="8"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02D0EC5-90A8-46A3-A7DC-476B9BCF18FF}" type="doc">
      <dgm:prSet loTypeId="urn:microsoft.com/office/officeart/2005/8/layout/radial6" loCatId="cycle"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BA34375C-CF37-40D9-A650-ADE63DFCF94D}">
      <dgm:prSet phldrT="[Text]"/>
      <dgm:spPr>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Financial Risk Analysis Focus</a:t>
          </a:r>
          <a:endParaRPr lang="en-US" dirty="0"/>
        </a:p>
      </dgm:t>
    </dgm:pt>
    <dgm:pt modelId="{E9802D72-9A42-4220-865D-011BA0650A0C}" type="parTrans" cxnId="{6E2FC3BC-06DC-48E4-8BB8-B1DA1599D78E}">
      <dgm:prSet/>
      <dgm:spPr/>
      <dgm:t>
        <a:bodyPr/>
        <a:lstStyle/>
        <a:p>
          <a:endParaRPr lang="en-US"/>
        </a:p>
      </dgm:t>
    </dgm:pt>
    <dgm:pt modelId="{1F30225B-A054-465D-9EB2-37B6111F2776}" type="sibTrans" cxnId="{6E2FC3BC-06DC-48E4-8BB8-B1DA1599D78E}">
      <dgm:prSet/>
      <dgm:spPr/>
      <dgm:t>
        <a:bodyPr/>
        <a:lstStyle/>
        <a:p>
          <a:endParaRPr lang="en-US"/>
        </a:p>
      </dgm:t>
    </dgm:pt>
    <dgm:pt modelId="{61335755-CF79-4798-B39D-12157C9050E6}">
      <dgm:prSet phldrT="[Tex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Revenue Model</a:t>
          </a:r>
          <a:endParaRPr lang="en-US" dirty="0"/>
        </a:p>
      </dgm:t>
    </dgm:pt>
    <dgm:pt modelId="{945C4E1C-0820-4034-96BE-D3D42ECA768B}" type="parTrans" cxnId="{267363F5-996E-4185-87AA-32305173F675}">
      <dgm:prSet/>
      <dgm:spPr/>
      <dgm:t>
        <a:bodyPr/>
        <a:lstStyle/>
        <a:p>
          <a:endParaRPr lang="en-US"/>
        </a:p>
      </dgm:t>
    </dgm:pt>
    <dgm:pt modelId="{DE44973E-4DD7-483E-AD1B-F8237793A5B9}" type="sibTrans" cxnId="{267363F5-996E-4185-87AA-32305173F675}">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2D6C9AAE-928A-454A-86D8-647A6590E94C}">
      <dgm:prSet phldrT="[Tex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Cost Structure &amp; Drivers</a:t>
          </a:r>
          <a:endParaRPr lang="en-US" dirty="0"/>
        </a:p>
      </dgm:t>
    </dgm:pt>
    <dgm:pt modelId="{CFE35D56-BB72-47C3-BD15-A77208A17810}" type="parTrans" cxnId="{BEC2BB28-53B7-43FB-9604-41770BD3C159}">
      <dgm:prSet/>
      <dgm:spPr/>
      <dgm:t>
        <a:bodyPr/>
        <a:lstStyle/>
        <a:p>
          <a:endParaRPr lang="en-US"/>
        </a:p>
      </dgm:t>
    </dgm:pt>
    <dgm:pt modelId="{ABFEEF10-6EA7-4950-B69E-C6490F54F6F4}" type="sibTrans" cxnId="{BEC2BB28-53B7-43FB-9604-41770BD3C159}">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C255020D-D4D2-4B71-A621-707381C194A2}">
      <dgm:prSet phldrT="[Tex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Capitalization Requirements</a:t>
          </a:r>
        </a:p>
        <a:p>
          <a:r>
            <a:rPr lang="en-US" dirty="0" smtClean="0"/>
            <a:t>(ROIC)</a:t>
          </a:r>
          <a:endParaRPr lang="en-US" dirty="0"/>
        </a:p>
      </dgm:t>
    </dgm:pt>
    <dgm:pt modelId="{C4007FC3-0FBA-423E-B023-E6D8EEC8F6D1}" type="parTrans" cxnId="{398C1F45-9A56-4328-8F1B-E7D1EE4211BA}">
      <dgm:prSet/>
      <dgm:spPr/>
      <dgm:t>
        <a:bodyPr/>
        <a:lstStyle/>
        <a:p>
          <a:endParaRPr lang="en-US"/>
        </a:p>
      </dgm:t>
    </dgm:pt>
    <dgm:pt modelId="{7B1C3ED5-0F6D-44C6-84C9-C95F97645A65}" type="sibTrans" cxnId="{398C1F45-9A56-4328-8F1B-E7D1EE4211B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33A8224-E5CD-4E89-A3E6-A4B41E766ACF}">
      <dgm:prSet phldrT="[Tex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Margin Requirements, CFP and BEP</a:t>
          </a:r>
          <a:endParaRPr lang="en-US" dirty="0"/>
        </a:p>
      </dgm:t>
    </dgm:pt>
    <dgm:pt modelId="{7067F146-8AF0-4FE0-A2DB-418F2BE63F3C}" type="parTrans" cxnId="{B99E222F-C8EF-4540-B3A6-CA78394B58FE}">
      <dgm:prSet/>
      <dgm:spPr/>
      <dgm:t>
        <a:bodyPr/>
        <a:lstStyle/>
        <a:p>
          <a:endParaRPr lang="en-US"/>
        </a:p>
      </dgm:t>
    </dgm:pt>
    <dgm:pt modelId="{C5C9CA48-EDD3-4A5B-87B8-A26910F5F2BA}" type="sibTrans" cxnId="{B99E222F-C8EF-4540-B3A6-CA78394B58F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5918F012-011D-4093-B8A7-7A6E6ADD32BD}">
      <dgm:prSe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Cash Operating Cycle (COC)</a:t>
          </a:r>
          <a:endParaRPr lang="en-US" dirty="0"/>
        </a:p>
      </dgm:t>
    </dgm:pt>
    <dgm:pt modelId="{FE1D2D43-A959-40F1-9ABA-E854BC7CDC06}" type="parTrans" cxnId="{6F91D381-D3DD-4456-A772-5A573722404D}">
      <dgm:prSet/>
      <dgm:spPr/>
      <dgm:t>
        <a:bodyPr/>
        <a:lstStyle/>
        <a:p>
          <a:endParaRPr lang="en-US"/>
        </a:p>
      </dgm:t>
    </dgm:pt>
    <dgm:pt modelId="{ACC76B41-CB59-46D3-A8C6-36B220FACC3B}" type="sibTrans" cxnId="{6F91D381-D3DD-4456-A772-5A573722404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8E099DA-C843-41CB-BF4B-AAD8E1C30882}" type="pres">
      <dgm:prSet presAssocID="{502D0EC5-90A8-46A3-A7DC-476B9BCF18FF}" presName="Name0" presStyleCnt="0">
        <dgm:presLayoutVars>
          <dgm:chMax val="1"/>
          <dgm:dir/>
          <dgm:animLvl val="ctr"/>
          <dgm:resizeHandles val="exact"/>
        </dgm:presLayoutVars>
      </dgm:prSet>
      <dgm:spPr/>
      <dgm:t>
        <a:bodyPr/>
        <a:lstStyle/>
        <a:p>
          <a:endParaRPr lang="en-US"/>
        </a:p>
      </dgm:t>
    </dgm:pt>
    <dgm:pt modelId="{3C0B6CEF-D6F0-488F-8513-582BF85299BE}" type="pres">
      <dgm:prSet presAssocID="{BA34375C-CF37-40D9-A650-ADE63DFCF94D}" presName="centerShape" presStyleLbl="node0" presStyleIdx="0" presStyleCnt="1"/>
      <dgm:spPr/>
      <dgm:t>
        <a:bodyPr/>
        <a:lstStyle/>
        <a:p>
          <a:endParaRPr lang="en-US"/>
        </a:p>
      </dgm:t>
    </dgm:pt>
    <dgm:pt modelId="{6C834F68-0B7E-477C-86CA-392227C7CF8F}" type="pres">
      <dgm:prSet presAssocID="{61335755-CF79-4798-B39D-12157C9050E6}" presName="node" presStyleLbl="node1" presStyleIdx="0" presStyleCnt="5">
        <dgm:presLayoutVars>
          <dgm:bulletEnabled val="1"/>
        </dgm:presLayoutVars>
      </dgm:prSet>
      <dgm:spPr/>
      <dgm:t>
        <a:bodyPr/>
        <a:lstStyle/>
        <a:p>
          <a:endParaRPr lang="en-US"/>
        </a:p>
      </dgm:t>
    </dgm:pt>
    <dgm:pt modelId="{4D49D57F-B334-43E0-AD98-DBA359B3FA2F}" type="pres">
      <dgm:prSet presAssocID="{61335755-CF79-4798-B39D-12157C9050E6}"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E111DF06-EF8F-440C-9437-E1E0F59B4036}" type="pres">
      <dgm:prSet presAssocID="{DE44973E-4DD7-483E-AD1B-F8237793A5B9}" presName="sibTrans" presStyleLbl="sibTrans2D1" presStyleIdx="0" presStyleCnt="5"/>
      <dgm:spPr/>
      <dgm:t>
        <a:bodyPr/>
        <a:lstStyle/>
        <a:p>
          <a:endParaRPr lang="en-US"/>
        </a:p>
      </dgm:t>
    </dgm:pt>
    <dgm:pt modelId="{D3BA5F70-09BD-41C7-8856-FD751E7AFA9E}" type="pres">
      <dgm:prSet presAssocID="{2D6C9AAE-928A-454A-86D8-647A6590E94C}" presName="node" presStyleLbl="node1" presStyleIdx="1" presStyleCnt="5">
        <dgm:presLayoutVars>
          <dgm:bulletEnabled val="1"/>
        </dgm:presLayoutVars>
      </dgm:prSet>
      <dgm:spPr/>
      <dgm:t>
        <a:bodyPr/>
        <a:lstStyle/>
        <a:p>
          <a:endParaRPr lang="en-US"/>
        </a:p>
      </dgm:t>
    </dgm:pt>
    <dgm:pt modelId="{D7933AEE-B6B8-4A71-859B-03E4E9FDF4CA}" type="pres">
      <dgm:prSet presAssocID="{2D6C9AAE-928A-454A-86D8-647A6590E94C}"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D0EC880B-7361-4DC1-84E3-060DBEC32716}" type="pres">
      <dgm:prSet presAssocID="{ABFEEF10-6EA7-4950-B69E-C6490F54F6F4}" presName="sibTrans" presStyleLbl="sibTrans2D1" presStyleIdx="1" presStyleCnt="5"/>
      <dgm:spPr/>
      <dgm:t>
        <a:bodyPr/>
        <a:lstStyle/>
        <a:p>
          <a:endParaRPr lang="en-US"/>
        </a:p>
      </dgm:t>
    </dgm:pt>
    <dgm:pt modelId="{50C6D1FB-C8A5-4147-9F15-90DBB44AEEBA}" type="pres">
      <dgm:prSet presAssocID="{C255020D-D4D2-4B71-A621-707381C194A2}" presName="node" presStyleLbl="node1" presStyleIdx="2" presStyleCnt="5">
        <dgm:presLayoutVars>
          <dgm:bulletEnabled val="1"/>
        </dgm:presLayoutVars>
      </dgm:prSet>
      <dgm:spPr/>
      <dgm:t>
        <a:bodyPr/>
        <a:lstStyle/>
        <a:p>
          <a:endParaRPr lang="en-US"/>
        </a:p>
      </dgm:t>
    </dgm:pt>
    <dgm:pt modelId="{85FCE8AD-B8FF-43C8-A400-57381DD816FB}" type="pres">
      <dgm:prSet presAssocID="{C255020D-D4D2-4B71-A621-707381C194A2}"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B2608F0-D25E-480D-AC25-57AF7C98637B}" type="pres">
      <dgm:prSet presAssocID="{7B1C3ED5-0F6D-44C6-84C9-C95F97645A65}" presName="sibTrans" presStyleLbl="sibTrans2D1" presStyleIdx="2" presStyleCnt="5"/>
      <dgm:spPr/>
      <dgm:t>
        <a:bodyPr/>
        <a:lstStyle/>
        <a:p>
          <a:endParaRPr lang="en-US"/>
        </a:p>
      </dgm:t>
    </dgm:pt>
    <dgm:pt modelId="{4194E9F8-D890-4BEF-BAEF-EC80A539804F}" type="pres">
      <dgm:prSet presAssocID="{F33A8224-E5CD-4E89-A3E6-A4B41E766ACF}" presName="node" presStyleLbl="node1" presStyleIdx="3" presStyleCnt="5">
        <dgm:presLayoutVars>
          <dgm:bulletEnabled val="1"/>
        </dgm:presLayoutVars>
      </dgm:prSet>
      <dgm:spPr/>
      <dgm:t>
        <a:bodyPr/>
        <a:lstStyle/>
        <a:p>
          <a:endParaRPr lang="en-US"/>
        </a:p>
      </dgm:t>
    </dgm:pt>
    <dgm:pt modelId="{EC0A5892-2B18-4E89-8BA1-6CFF5E9D2842}" type="pres">
      <dgm:prSet presAssocID="{F33A8224-E5CD-4E89-A3E6-A4B41E766ACF}"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B21A68F9-6FBD-47AA-9C71-63DF529CB7E4}" type="pres">
      <dgm:prSet presAssocID="{C5C9CA48-EDD3-4A5B-87B8-A26910F5F2BA}" presName="sibTrans" presStyleLbl="sibTrans2D1" presStyleIdx="3" presStyleCnt="5"/>
      <dgm:spPr/>
      <dgm:t>
        <a:bodyPr/>
        <a:lstStyle/>
        <a:p>
          <a:endParaRPr lang="en-US"/>
        </a:p>
      </dgm:t>
    </dgm:pt>
    <dgm:pt modelId="{7D282D9E-E608-4083-9B55-2B67E7FEAF49}" type="pres">
      <dgm:prSet presAssocID="{5918F012-011D-4093-B8A7-7A6E6ADD32BD}" presName="node" presStyleLbl="node1" presStyleIdx="4" presStyleCnt="5">
        <dgm:presLayoutVars>
          <dgm:bulletEnabled val="1"/>
        </dgm:presLayoutVars>
      </dgm:prSet>
      <dgm:spPr/>
      <dgm:t>
        <a:bodyPr/>
        <a:lstStyle/>
        <a:p>
          <a:endParaRPr lang="en-US"/>
        </a:p>
      </dgm:t>
    </dgm:pt>
    <dgm:pt modelId="{0D2F6076-15ED-439F-9DAB-28B4CA8575D2}" type="pres">
      <dgm:prSet presAssocID="{5918F012-011D-4093-B8A7-7A6E6ADD32BD}"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3C8F2BB-4AC6-480F-BEA1-BA1A3D687F51}" type="pres">
      <dgm:prSet presAssocID="{ACC76B41-CB59-46D3-A8C6-36B220FACC3B}" presName="sibTrans" presStyleLbl="sibTrans2D1" presStyleIdx="4" presStyleCnt="5"/>
      <dgm:spPr/>
      <dgm:t>
        <a:bodyPr/>
        <a:lstStyle/>
        <a:p>
          <a:endParaRPr lang="en-US"/>
        </a:p>
      </dgm:t>
    </dgm:pt>
  </dgm:ptLst>
  <dgm:cxnLst>
    <dgm:cxn modelId="{7B562A88-E38F-4EF6-85F4-9C5F7B7F7E3C}" type="presOf" srcId="{5918F012-011D-4093-B8A7-7A6E6ADD32BD}" destId="{7D282D9E-E608-4083-9B55-2B67E7FEAF49}" srcOrd="0" destOrd="0" presId="urn:microsoft.com/office/officeart/2005/8/layout/radial6"/>
    <dgm:cxn modelId="{BEC2BB28-53B7-43FB-9604-41770BD3C159}" srcId="{BA34375C-CF37-40D9-A650-ADE63DFCF94D}" destId="{2D6C9AAE-928A-454A-86D8-647A6590E94C}" srcOrd="1" destOrd="0" parTransId="{CFE35D56-BB72-47C3-BD15-A77208A17810}" sibTransId="{ABFEEF10-6EA7-4950-B69E-C6490F54F6F4}"/>
    <dgm:cxn modelId="{15B5C45C-C9C3-41B0-B6B9-004F122D9139}" type="presOf" srcId="{7B1C3ED5-0F6D-44C6-84C9-C95F97645A65}" destId="{8B2608F0-D25E-480D-AC25-57AF7C98637B}" srcOrd="0" destOrd="0" presId="urn:microsoft.com/office/officeart/2005/8/layout/radial6"/>
    <dgm:cxn modelId="{6E2FC3BC-06DC-48E4-8BB8-B1DA1599D78E}" srcId="{502D0EC5-90A8-46A3-A7DC-476B9BCF18FF}" destId="{BA34375C-CF37-40D9-A650-ADE63DFCF94D}" srcOrd="0" destOrd="0" parTransId="{E9802D72-9A42-4220-865D-011BA0650A0C}" sibTransId="{1F30225B-A054-465D-9EB2-37B6111F2776}"/>
    <dgm:cxn modelId="{5A9C2A66-9CD7-473A-A524-AF3206B83398}" type="presOf" srcId="{BA34375C-CF37-40D9-A650-ADE63DFCF94D}" destId="{3C0B6CEF-D6F0-488F-8513-582BF85299BE}" srcOrd="0" destOrd="0" presId="urn:microsoft.com/office/officeart/2005/8/layout/radial6"/>
    <dgm:cxn modelId="{8C97EF29-FF5B-48EB-9B2E-789CFD933F89}" type="presOf" srcId="{2D6C9AAE-928A-454A-86D8-647A6590E94C}" destId="{D3BA5F70-09BD-41C7-8856-FD751E7AFA9E}" srcOrd="0" destOrd="0" presId="urn:microsoft.com/office/officeart/2005/8/layout/radial6"/>
    <dgm:cxn modelId="{69A09CF5-8317-47AB-BE7C-6B3501838C74}" type="presOf" srcId="{ABFEEF10-6EA7-4950-B69E-C6490F54F6F4}" destId="{D0EC880B-7361-4DC1-84E3-060DBEC32716}" srcOrd="0" destOrd="0" presId="urn:microsoft.com/office/officeart/2005/8/layout/radial6"/>
    <dgm:cxn modelId="{6F91D381-D3DD-4456-A772-5A573722404D}" srcId="{BA34375C-CF37-40D9-A650-ADE63DFCF94D}" destId="{5918F012-011D-4093-B8A7-7A6E6ADD32BD}" srcOrd="4" destOrd="0" parTransId="{FE1D2D43-A959-40F1-9ABA-E854BC7CDC06}" sibTransId="{ACC76B41-CB59-46D3-A8C6-36B220FACC3B}"/>
    <dgm:cxn modelId="{BC554784-D252-4A67-A394-7C93E8867864}" type="presOf" srcId="{ACC76B41-CB59-46D3-A8C6-36B220FACC3B}" destId="{F3C8F2BB-4AC6-480F-BEA1-BA1A3D687F51}" srcOrd="0" destOrd="0" presId="urn:microsoft.com/office/officeart/2005/8/layout/radial6"/>
    <dgm:cxn modelId="{B65BD499-9360-434D-8930-4E788E9D114D}" type="presOf" srcId="{DE44973E-4DD7-483E-AD1B-F8237793A5B9}" destId="{E111DF06-EF8F-440C-9437-E1E0F59B4036}" srcOrd="0" destOrd="0" presId="urn:microsoft.com/office/officeart/2005/8/layout/radial6"/>
    <dgm:cxn modelId="{E6B95DAD-1F4B-4BAF-82A3-A1856C2F7EC3}" type="presOf" srcId="{C5C9CA48-EDD3-4A5B-87B8-A26910F5F2BA}" destId="{B21A68F9-6FBD-47AA-9C71-63DF529CB7E4}" srcOrd="0" destOrd="0" presId="urn:microsoft.com/office/officeart/2005/8/layout/radial6"/>
    <dgm:cxn modelId="{5CCEDF3D-CD29-4A36-A96B-B4BCAB5C73D8}" type="presOf" srcId="{502D0EC5-90A8-46A3-A7DC-476B9BCF18FF}" destId="{88E099DA-C843-41CB-BF4B-AAD8E1C30882}" srcOrd="0" destOrd="0" presId="urn:microsoft.com/office/officeart/2005/8/layout/radial6"/>
    <dgm:cxn modelId="{FC3BBB85-358F-47B1-9D8A-4702FC43171C}" type="presOf" srcId="{61335755-CF79-4798-B39D-12157C9050E6}" destId="{6C834F68-0B7E-477C-86CA-392227C7CF8F}" srcOrd="0" destOrd="0" presId="urn:microsoft.com/office/officeart/2005/8/layout/radial6"/>
    <dgm:cxn modelId="{267363F5-996E-4185-87AA-32305173F675}" srcId="{BA34375C-CF37-40D9-A650-ADE63DFCF94D}" destId="{61335755-CF79-4798-B39D-12157C9050E6}" srcOrd="0" destOrd="0" parTransId="{945C4E1C-0820-4034-96BE-D3D42ECA768B}" sibTransId="{DE44973E-4DD7-483E-AD1B-F8237793A5B9}"/>
    <dgm:cxn modelId="{0A9EA21A-14AD-4992-BD3B-16135F438C35}" type="presOf" srcId="{C255020D-D4D2-4B71-A621-707381C194A2}" destId="{50C6D1FB-C8A5-4147-9F15-90DBB44AEEBA}" srcOrd="0" destOrd="0" presId="urn:microsoft.com/office/officeart/2005/8/layout/radial6"/>
    <dgm:cxn modelId="{3729AFB9-A21D-40C6-B0F9-788DFE6B1EDF}" type="presOf" srcId="{F33A8224-E5CD-4E89-A3E6-A4B41E766ACF}" destId="{4194E9F8-D890-4BEF-BAEF-EC80A539804F}" srcOrd="0" destOrd="0" presId="urn:microsoft.com/office/officeart/2005/8/layout/radial6"/>
    <dgm:cxn modelId="{B99E222F-C8EF-4540-B3A6-CA78394B58FE}" srcId="{BA34375C-CF37-40D9-A650-ADE63DFCF94D}" destId="{F33A8224-E5CD-4E89-A3E6-A4B41E766ACF}" srcOrd="3" destOrd="0" parTransId="{7067F146-8AF0-4FE0-A2DB-418F2BE63F3C}" sibTransId="{C5C9CA48-EDD3-4A5B-87B8-A26910F5F2BA}"/>
    <dgm:cxn modelId="{398C1F45-9A56-4328-8F1B-E7D1EE4211BA}" srcId="{BA34375C-CF37-40D9-A650-ADE63DFCF94D}" destId="{C255020D-D4D2-4B71-A621-707381C194A2}" srcOrd="2" destOrd="0" parTransId="{C4007FC3-0FBA-423E-B023-E6D8EEC8F6D1}" sibTransId="{7B1C3ED5-0F6D-44C6-84C9-C95F97645A65}"/>
    <dgm:cxn modelId="{B707AF4E-63C9-40E6-AFE2-C440D9403185}" type="presParOf" srcId="{88E099DA-C843-41CB-BF4B-AAD8E1C30882}" destId="{3C0B6CEF-D6F0-488F-8513-582BF85299BE}" srcOrd="0" destOrd="0" presId="urn:microsoft.com/office/officeart/2005/8/layout/radial6"/>
    <dgm:cxn modelId="{B1798FD9-A7FF-4023-9408-8318DF120009}" type="presParOf" srcId="{88E099DA-C843-41CB-BF4B-AAD8E1C30882}" destId="{6C834F68-0B7E-477C-86CA-392227C7CF8F}" srcOrd="1" destOrd="0" presId="urn:microsoft.com/office/officeart/2005/8/layout/radial6"/>
    <dgm:cxn modelId="{A1F95DD5-3092-4F5D-BC8B-3B1BBC06D317}" type="presParOf" srcId="{88E099DA-C843-41CB-BF4B-AAD8E1C30882}" destId="{4D49D57F-B334-43E0-AD98-DBA359B3FA2F}" srcOrd="2" destOrd="0" presId="urn:microsoft.com/office/officeart/2005/8/layout/radial6"/>
    <dgm:cxn modelId="{AA46D04C-E82C-4483-B8C9-EFE184778F5D}" type="presParOf" srcId="{88E099DA-C843-41CB-BF4B-AAD8E1C30882}" destId="{E111DF06-EF8F-440C-9437-E1E0F59B4036}" srcOrd="3" destOrd="0" presId="urn:microsoft.com/office/officeart/2005/8/layout/radial6"/>
    <dgm:cxn modelId="{6CDF66B0-7D5B-4015-95EF-505944B06154}" type="presParOf" srcId="{88E099DA-C843-41CB-BF4B-AAD8E1C30882}" destId="{D3BA5F70-09BD-41C7-8856-FD751E7AFA9E}" srcOrd="4" destOrd="0" presId="urn:microsoft.com/office/officeart/2005/8/layout/radial6"/>
    <dgm:cxn modelId="{D609B9DF-0617-4956-B1B2-A0D4CE92F7DB}" type="presParOf" srcId="{88E099DA-C843-41CB-BF4B-AAD8E1C30882}" destId="{D7933AEE-B6B8-4A71-859B-03E4E9FDF4CA}" srcOrd="5" destOrd="0" presId="urn:microsoft.com/office/officeart/2005/8/layout/radial6"/>
    <dgm:cxn modelId="{67875DD2-D859-4CBE-B318-A7549574313B}" type="presParOf" srcId="{88E099DA-C843-41CB-BF4B-AAD8E1C30882}" destId="{D0EC880B-7361-4DC1-84E3-060DBEC32716}" srcOrd="6" destOrd="0" presId="urn:microsoft.com/office/officeart/2005/8/layout/radial6"/>
    <dgm:cxn modelId="{9462D709-5B66-461C-AA3C-60D5833043EB}" type="presParOf" srcId="{88E099DA-C843-41CB-BF4B-AAD8E1C30882}" destId="{50C6D1FB-C8A5-4147-9F15-90DBB44AEEBA}" srcOrd="7" destOrd="0" presId="urn:microsoft.com/office/officeart/2005/8/layout/radial6"/>
    <dgm:cxn modelId="{A2B89711-EF5C-4A57-97CC-BC1CF9A3E85C}" type="presParOf" srcId="{88E099DA-C843-41CB-BF4B-AAD8E1C30882}" destId="{85FCE8AD-B8FF-43C8-A400-57381DD816FB}" srcOrd="8" destOrd="0" presId="urn:microsoft.com/office/officeart/2005/8/layout/radial6"/>
    <dgm:cxn modelId="{623B452F-8266-422F-91E1-A7EEA48B8634}" type="presParOf" srcId="{88E099DA-C843-41CB-BF4B-AAD8E1C30882}" destId="{8B2608F0-D25E-480D-AC25-57AF7C98637B}" srcOrd="9" destOrd="0" presId="urn:microsoft.com/office/officeart/2005/8/layout/radial6"/>
    <dgm:cxn modelId="{7FBD427B-2781-4CAE-A939-3488D7515FC3}" type="presParOf" srcId="{88E099DA-C843-41CB-BF4B-AAD8E1C30882}" destId="{4194E9F8-D890-4BEF-BAEF-EC80A539804F}" srcOrd="10" destOrd="0" presId="urn:microsoft.com/office/officeart/2005/8/layout/radial6"/>
    <dgm:cxn modelId="{AB77DC8E-2090-4133-9A8E-20580E0AF530}" type="presParOf" srcId="{88E099DA-C843-41CB-BF4B-AAD8E1C30882}" destId="{EC0A5892-2B18-4E89-8BA1-6CFF5E9D2842}" srcOrd="11" destOrd="0" presId="urn:microsoft.com/office/officeart/2005/8/layout/radial6"/>
    <dgm:cxn modelId="{58BBB678-6B56-4F75-B75E-1EDBDA4AC9CF}" type="presParOf" srcId="{88E099DA-C843-41CB-BF4B-AAD8E1C30882}" destId="{B21A68F9-6FBD-47AA-9C71-63DF529CB7E4}" srcOrd="12" destOrd="0" presId="urn:microsoft.com/office/officeart/2005/8/layout/radial6"/>
    <dgm:cxn modelId="{2F16715D-8DD7-4E24-BC25-329594C34DE5}" type="presParOf" srcId="{88E099DA-C843-41CB-BF4B-AAD8E1C30882}" destId="{7D282D9E-E608-4083-9B55-2B67E7FEAF49}" srcOrd="13" destOrd="0" presId="urn:microsoft.com/office/officeart/2005/8/layout/radial6"/>
    <dgm:cxn modelId="{C8BDE1B0-1D8F-4834-A21C-EDDB55D380B5}" type="presParOf" srcId="{88E099DA-C843-41CB-BF4B-AAD8E1C30882}" destId="{0D2F6076-15ED-439F-9DAB-28B4CA8575D2}" srcOrd="14" destOrd="0" presId="urn:microsoft.com/office/officeart/2005/8/layout/radial6"/>
    <dgm:cxn modelId="{3DAF46A6-F170-407B-BD6F-ECD75CB5F38C}" type="presParOf" srcId="{88E099DA-C843-41CB-BF4B-AAD8E1C30882}" destId="{F3C8F2BB-4AC6-480F-BEA1-BA1A3D687F51}"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7BE7365-29E5-4A7F-B5FD-7BA9051DA3BC}"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1C6F4EE-891B-427A-9115-3625FD133D71}">
      <dgm:prSet phldrT="[Text]"/>
      <dgm:spPr/>
      <dgm:t>
        <a:bodyPr/>
        <a:lstStyle/>
        <a:p>
          <a:r>
            <a:rPr lang="en-US" dirty="0" smtClean="0"/>
            <a:t>Strategic Conclusions</a:t>
          </a:r>
          <a:endParaRPr lang="en-US" dirty="0"/>
        </a:p>
      </dgm:t>
    </dgm:pt>
    <dgm:pt modelId="{ACF6A59B-E69C-4477-A7E5-F1569B76121E}" type="parTrans" cxnId="{A52DAA50-6929-4552-92DE-DD37726A04B7}">
      <dgm:prSet/>
      <dgm:spPr/>
      <dgm:t>
        <a:bodyPr/>
        <a:lstStyle/>
        <a:p>
          <a:endParaRPr lang="en-US"/>
        </a:p>
      </dgm:t>
    </dgm:pt>
    <dgm:pt modelId="{D8932FE8-380C-4BFB-8867-FD2CA4B5E05A}" type="sibTrans" cxnId="{A52DAA50-6929-4552-92DE-DD37726A04B7}">
      <dgm:prSet/>
      <dgm:spPr/>
      <dgm:t>
        <a:bodyPr/>
        <a:lstStyle/>
        <a:p>
          <a:endParaRPr lang="en-US"/>
        </a:p>
      </dgm:t>
    </dgm:pt>
    <dgm:pt modelId="{F296B5F7-88D4-411F-B65F-D8DD90850D69}">
      <dgm:prSet phldrT="[Text]"/>
      <dgm:spPr/>
      <dgm:t>
        <a:bodyPr/>
        <a:lstStyle/>
        <a:p>
          <a:r>
            <a:rPr lang="en-US" dirty="0" smtClean="0"/>
            <a:t>Where, why &amp; how to compete</a:t>
          </a:r>
          <a:endParaRPr lang="en-US" dirty="0"/>
        </a:p>
      </dgm:t>
    </dgm:pt>
    <dgm:pt modelId="{F8555E2E-ABC3-432D-8170-C49EC0ABF876}" type="parTrans" cxnId="{5E0D6E30-C144-4FAC-9028-5031AFB659BD}">
      <dgm:prSet/>
      <dgm:spPr/>
      <dgm:t>
        <a:bodyPr/>
        <a:lstStyle/>
        <a:p>
          <a:endParaRPr lang="en-US"/>
        </a:p>
      </dgm:t>
    </dgm:pt>
    <dgm:pt modelId="{7F82AFAA-9031-45DE-9198-62053BD267E9}" type="sibTrans" cxnId="{5E0D6E30-C144-4FAC-9028-5031AFB659BD}">
      <dgm:prSet/>
      <dgm:spPr/>
      <dgm:t>
        <a:bodyPr/>
        <a:lstStyle/>
        <a:p>
          <a:endParaRPr lang="en-US"/>
        </a:p>
      </dgm:t>
    </dgm:pt>
    <dgm:pt modelId="{3201AC51-0DA8-4123-9BF7-2BE9125C826F}">
      <dgm:prSet phldrT="[Text]"/>
      <dgm:spPr/>
      <dgm:t>
        <a:bodyPr/>
        <a:lstStyle/>
        <a:p>
          <a:r>
            <a:rPr lang="en-US" dirty="0" smtClean="0"/>
            <a:t>Projected Results</a:t>
          </a:r>
          <a:endParaRPr lang="en-US" dirty="0"/>
        </a:p>
      </dgm:t>
    </dgm:pt>
    <dgm:pt modelId="{54D48067-2E44-4C64-AD69-12298CA311F4}" type="parTrans" cxnId="{E91E5597-A4E9-447E-9B68-49E870640EC1}">
      <dgm:prSet/>
      <dgm:spPr/>
      <dgm:t>
        <a:bodyPr/>
        <a:lstStyle/>
        <a:p>
          <a:endParaRPr lang="en-US"/>
        </a:p>
      </dgm:t>
    </dgm:pt>
    <dgm:pt modelId="{1996B1E6-BBF7-4611-A03A-E71E7C89E7F2}" type="sibTrans" cxnId="{E91E5597-A4E9-447E-9B68-49E870640EC1}">
      <dgm:prSet/>
      <dgm:spPr/>
      <dgm:t>
        <a:bodyPr/>
        <a:lstStyle/>
        <a:p>
          <a:endParaRPr lang="en-US"/>
        </a:p>
      </dgm:t>
    </dgm:pt>
    <dgm:pt modelId="{8C99C29A-2467-4E05-AD76-8BDEFAF7282D}">
      <dgm:prSet phldrT="[Text]"/>
      <dgm:spPr/>
      <dgm:t>
        <a:bodyPr/>
        <a:lstStyle/>
        <a:p>
          <a:r>
            <a:rPr lang="en-US" dirty="0" smtClean="0"/>
            <a:t>Sales Forecasts</a:t>
          </a:r>
        </a:p>
        <a:p>
          <a:r>
            <a:rPr lang="en-US" dirty="0" smtClean="0"/>
            <a:t>Operating Budgets</a:t>
          </a:r>
        </a:p>
        <a:p>
          <a:r>
            <a:rPr lang="en-US" dirty="0" smtClean="0"/>
            <a:t>Capital Budgets</a:t>
          </a:r>
          <a:endParaRPr lang="en-US" dirty="0"/>
        </a:p>
      </dgm:t>
    </dgm:pt>
    <dgm:pt modelId="{13F2828D-03A5-43E7-82AB-120364881AC2}" type="parTrans" cxnId="{312B893A-B135-4D0F-81FA-260268318794}">
      <dgm:prSet/>
      <dgm:spPr/>
      <dgm:t>
        <a:bodyPr/>
        <a:lstStyle/>
        <a:p>
          <a:endParaRPr lang="en-US"/>
        </a:p>
      </dgm:t>
    </dgm:pt>
    <dgm:pt modelId="{2E67B6BB-031E-4901-9A6F-303EE6EA9599}" type="sibTrans" cxnId="{312B893A-B135-4D0F-81FA-260268318794}">
      <dgm:prSet/>
      <dgm:spPr/>
      <dgm:t>
        <a:bodyPr/>
        <a:lstStyle/>
        <a:p>
          <a:endParaRPr lang="en-US"/>
        </a:p>
      </dgm:t>
    </dgm:pt>
    <dgm:pt modelId="{FF148DDB-AF43-411C-962F-CC7C9AE22BA3}">
      <dgm:prSet phldrT="[Text]"/>
      <dgm:spPr/>
      <dgm:t>
        <a:bodyPr/>
        <a:lstStyle/>
        <a:p>
          <a:r>
            <a:rPr lang="en-US" dirty="0" smtClean="0"/>
            <a:t>Operational Decisions</a:t>
          </a:r>
          <a:endParaRPr lang="en-US" dirty="0"/>
        </a:p>
      </dgm:t>
    </dgm:pt>
    <dgm:pt modelId="{3E14A287-F4B5-4090-A5BE-49F0B3782C47}" type="parTrans" cxnId="{CD29DFFB-3A21-4E54-A43B-5771B6EFBF84}">
      <dgm:prSet/>
      <dgm:spPr/>
      <dgm:t>
        <a:bodyPr/>
        <a:lstStyle/>
        <a:p>
          <a:endParaRPr lang="en-US"/>
        </a:p>
      </dgm:t>
    </dgm:pt>
    <dgm:pt modelId="{5E476C7E-A772-40AB-B2E4-AFB7F1926B0E}" type="sibTrans" cxnId="{CD29DFFB-3A21-4E54-A43B-5771B6EFBF84}">
      <dgm:prSet/>
      <dgm:spPr/>
      <dgm:t>
        <a:bodyPr/>
        <a:lstStyle/>
        <a:p>
          <a:endParaRPr lang="en-US"/>
        </a:p>
      </dgm:t>
    </dgm:pt>
    <dgm:pt modelId="{EC3CA2B8-F4FB-4FE7-B737-AB21492AC956}">
      <dgm:prSet phldrT="[Text]" custT="1"/>
      <dgm:spPr/>
      <dgm:t>
        <a:bodyPr/>
        <a:lstStyle/>
        <a:p>
          <a:r>
            <a:rPr lang="en-US" sz="1200" dirty="0" smtClean="0"/>
            <a:t>Resource Commitments…</a:t>
          </a:r>
        </a:p>
        <a:p>
          <a:endParaRPr lang="en-US" sz="1000" dirty="0" smtClean="0"/>
        </a:p>
        <a:p>
          <a:r>
            <a:rPr lang="en-US" sz="1200" dirty="0" smtClean="0"/>
            <a:t>Marketing</a:t>
          </a:r>
        </a:p>
        <a:p>
          <a:r>
            <a:rPr lang="en-US" sz="1200" dirty="0" smtClean="0"/>
            <a:t>Operations</a:t>
          </a:r>
        </a:p>
        <a:p>
          <a:r>
            <a:rPr lang="en-US" sz="1200" dirty="0" smtClean="0"/>
            <a:t>R&amp;D</a:t>
          </a:r>
        </a:p>
        <a:p>
          <a:r>
            <a:rPr lang="en-US" sz="1200" dirty="0" smtClean="0"/>
            <a:t>Support Systems</a:t>
          </a:r>
        </a:p>
        <a:p>
          <a:r>
            <a:rPr lang="en-US" sz="1200" dirty="0" smtClean="0"/>
            <a:t>Transformative Processes</a:t>
          </a:r>
        </a:p>
        <a:p>
          <a:r>
            <a:rPr lang="en-US" sz="1200" dirty="0" smtClean="0"/>
            <a:t>Service Support</a:t>
          </a:r>
        </a:p>
        <a:p>
          <a:endParaRPr lang="en-US" sz="1200" dirty="0" smtClean="0"/>
        </a:p>
        <a:p>
          <a:r>
            <a:rPr lang="en-US" sz="1200" dirty="0" smtClean="0"/>
            <a:t>Capital Commitment</a:t>
          </a:r>
        </a:p>
        <a:p>
          <a:endParaRPr lang="en-US" sz="1200" dirty="0" smtClean="0"/>
        </a:p>
        <a:p>
          <a:endParaRPr lang="en-US" sz="1200" dirty="0"/>
        </a:p>
      </dgm:t>
    </dgm:pt>
    <dgm:pt modelId="{9D9B09C0-FB11-4DFC-A572-340A84943FCE}" type="parTrans" cxnId="{231C2814-ADC8-4D0F-9B5B-18F68E966D4E}">
      <dgm:prSet/>
      <dgm:spPr/>
      <dgm:t>
        <a:bodyPr/>
        <a:lstStyle/>
        <a:p>
          <a:endParaRPr lang="en-US"/>
        </a:p>
      </dgm:t>
    </dgm:pt>
    <dgm:pt modelId="{8B15D4C1-3FA2-4146-A5F6-CC38767DCB7B}" type="sibTrans" cxnId="{231C2814-ADC8-4D0F-9B5B-18F68E966D4E}">
      <dgm:prSet/>
      <dgm:spPr/>
      <dgm:t>
        <a:bodyPr/>
        <a:lstStyle/>
        <a:p>
          <a:endParaRPr lang="en-US"/>
        </a:p>
      </dgm:t>
    </dgm:pt>
    <dgm:pt modelId="{CB60FFC9-08D8-4CCC-99AD-D364C0F11F47}">
      <dgm:prSet/>
      <dgm:spPr/>
      <dgm:t>
        <a:bodyPr/>
        <a:lstStyle/>
        <a:p>
          <a:endParaRPr lang="en-US" sz="1000"/>
        </a:p>
      </dgm:t>
    </dgm:pt>
    <dgm:pt modelId="{6E03E3C0-231D-48AC-B220-E6BDA69F47E9}" type="parTrans" cxnId="{22874CBB-F06E-4E19-AB3A-45D8315BFF60}">
      <dgm:prSet/>
      <dgm:spPr/>
      <dgm:t>
        <a:bodyPr/>
        <a:lstStyle/>
        <a:p>
          <a:endParaRPr lang="en-US"/>
        </a:p>
      </dgm:t>
    </dgm:pt>
    <dgm:pt modelId="{8D7E0FAC-DE80-4602-8D25-5648DA327F8A}" type="sibTrans" cxnId="{22874CBB-F06E-4E19-AB3A-45D8315BFF60}">
      <dgm:prSet/>
      <dgm:spPr/>
      <dgm:t>
        <a:bodyPr/>
        <a:lstStyle/>
        <a:p>
          <a:endParaRPr lang="en-US"/>
        </a:p>
      </dgm:t>
    </dgm:pt>
    <dgm:pt modelId="{8DDEA547-41D7-4F7A-B491-FC22285CFE6D}">
      <dgm:prSet/>
      <dgm:spPr/>
      <dgm:t>
        <a:bodyPr/>
        <a:lstStyle/>
        <a:p>
          <a:endParaRPr lang="en-US" sz="1000" dirty="0"/>
        </a:p>
      </dgm:t>
    </dgm:pt>
    <dgm:pt modelId="{37CCE398-FFF3-48EA-91CB-838A1F1C3CFB}" type="parTrans" cxnId="{57C7285D-19C1-46ED-87BC-0FFA68FDCFA9}">
      <dgm:prSet/>
      <dgm:spPr/>
      <dgm:t>
        <a:bodyPr/>
        <a:lstStyle/>
        <a:p>
          <a:endParaRPr lang="en-US"/>
        </a:p>
      </dgm:t>
    </dgm:pt>
    <dgm:pt modelId="{2688026B-2577-4791-9D99-DFDDAEF8FDCE}" type="sibTrans" cxnId="{57C7285D-19C1-46ED-87BC-0FFA68FDCFA9}">
      <dgm:prSet/>
      <dgm:spPr/>
      <dgm:t>
        <a:bodyPr/>
        <a:lstStyle/>
        <a:p>
          <a:endParaRPr lang="en-US"/>
        </a:p>
      </dgm:t>
    </dgm:pt>
    <dgm:pt modelId="{A200996C-8809-4D62-9700-E479D092E50E}">
      <dgm:prSet/>
      <dgm:spPr/>
      <dgm:t>
        <a:bodyPr/>
        <a:lstStyle/>
        <a:p>
          <a:r>
            <a:rPr lang="en-US" dirty="0" smtClean="0"/>
            <a:t>Actual Results</a:t>
          </a:r>
          <a:endParaRPr lang="en-US" dirty="0"/>
        </a:p>
      </dgm:t>
    </dgm:pt>
    <dgm:pt modelId="{A1277BE4-66CC-4CC8-8FB3-F505658FC63E}" type="parTrans" cxnId="{8296EC63-3566-455E-B46B-F14C22137DBE}">
      <dgm:prSet/>
      <dgm:spPr/>
      <dgm:t>
        <a:bodyPr/>
        <a:lstStyle/>
        <a:p>
          <a:endParaRPr lang="en-US"/>
        </a:p>
      </dgm:t>
    </dgm:pt>
    <dgm:pt modelId="{37E30B84-3788-4D33-96C0-7BD02D3ADA15}" type="sibTrans" cxnId="{8296EC63-3566-455E-B46B-F14C22137DBE}">
      <dgm:prSet/>
      <dgm:spPr/>
      <dgm:t>
        <a:bodyPr/>
        <a:lstStyle/>
        <a:p>
          <a:endParaRPr lang="en-US"/>
        </a:p>
      </dgm:t>
    </dgm:pt>
    <dgm:pt modelId="{9D71D5D6-BC1E-4AB3-AEAE-D1582F1495CD}">
      <dgm:prSet/>
      <dgm:spPr/>
      <dgm:t>
        <a:bodyPr/>
        <a:lstStyle/>
        <a:p>
          <a:r>
            <a:rPr lang="en-US" dirty="0" smtClean="0"/>
            <a:t>Evaluate &amp; Adjust</a:t>
          </a:r>
          <a:endParaRPr lang="en-US" dirty="0"/>
        </a:p>
      </dgm:t>
    </dgm:pt>
    <dgm:pt modelId="{5EC7AB7C-2E70-43FE-9CED-6CB633CA434E}" type="parTrans" cxnId="{8E95E9D5-9F12-4979-A28E-A049B7364EFE}">
      <dgm:prSet/>
      <dgm:spPr/>
      <dgm:t>
        <a:bodyPr/>
        <a:lstStyle/>
        <a:p>
          <a:endParaRPr lang="en-US"/>
        </a:p>
      </dgm:t>
    </dgm:pt>
    <dgm:pt modelId="{1FE48C98-1CCC-4F3E-A9D5-FD41C9D4341E}" type="sibTrans" cxnId="{8E95E9D5-9F12-4979-A28E-A049B7364EFE}">
      <dgm:prSet/>
      <dgm:spPr/>
      <dgm:t>
        <a:bodyPr/>
        <a:lstStyle/>
        <a:p>
          <a:endParaRPr lang="en-US"/>
        </a:p>
      </dgm:t>
    </dgm:pt>
    <dgm:pt modelId="{E04A08A7-DA7D-43FA-B94F-F1BCF727070F}" type="pres">
      <dgm:prSet presAssocID="{57BE7365-29E5-4A7F-B5FD-7BA9051DA3BC}" presName="Name0" presStyleCnt="0">
        <dgm:presLayoutVars>
          <dgm:chMax val="5"/>
          <dgm:chPref val="5"/>
          <dgm:dir/>
          <dgm:animLvl val="lvl"/>
        </dgm:presLayoutVars>
      </dgm:prSet>
      <dgm:spPr/>
      <dgm:t>
        <a:bodyPr/>
        <a:lstStyle/>
        <a:p>
          <a:endParaRPr lang="en-US"/>
        </a:p>
      </dgm:t>
    </dgm:pt>
    <dgm:pt modelId="{8718A0A6-6334-4334-BFE4-92ADCEF91F7B}" type="pres">
      <dgm:prSet presAssocID="{61C6F4EE-891B-427A-9115-3625FD133D71}" presName="parentText1" presStyleLbl="node1" presStyleIdx="0" presStyleCnt="5">
        <dgm:presLayoutVars>
          <dgm:chMax/>
          <dgm:chPref val="3"/>
          <dgm:bulletEnabled val="1"/>
        </dgm:presLayoutVars>
      </dgm:prSet>
      <dgm:spPr/>
      <dgm:t>
        <a:bodyPr/>
        <a:lstStyle/>
        <a:p>
          <a:endParaRPr lang="en-US"/>
        </a:p>
      </dgm:t>
    </dgm:pt>
    <dgm:pt modelId="{1112031E-498B-49BF-851E-6C664429AC3F}" type="pres">
      <dgm:prSet presAssocID="{61C6F4EE-891B-427A-9115-3625FD133D71}" presName="childText1" presStyleLbl="solidAlignAcc1" presStyleIdx="0" presStyleCnt="3">
        <dgm:presLayoutVars>
          <dgm:chMax val="0"/>
          <dgm:chPref val="0"/>
          <dgm:bulletEnabled val="1"/>
        </dgm:presLayoutVars>
      </dgm:prSet>
      <dgm:spPr/>
      <dgm:t>
        <a:bodyPr/>
        <a:lstStyle/>
        <a:p>
          <a:endParaRPr lang="en-US"/>
        </a:p>
      </dgm:t>
    </dgm:pt>
    <dgm:pt modelId="{74342693-8A61-4D75-B922-F03A51E27DE8}" type="pres">
      <dgm:prSet presAssocID="{3201AC51-0DA8-4123-9BF7-2BE9125C826F}" presName="parentText2" presStyleLbl="node1" presStyleIdx="1" presStyleCnt="5">
        <dgm:presLayoutVars>
          <dgm:chMax/>
          <dgm:chPref val="3"/>
          <dgm:bulletEnabled val="1"/>
        </dgm:presLayoutVars>
      </dgm:prSet>
      <dgm:spPr/>
      <dgm:t>
        <a:bodyPr/>
        <a:lstStyle/>
        <a:p>
          <a:endParaRPr lang="en-US"/>
        </a:p>
      </dgm:t>
    </dgm:pt>
    <dgm:pt modelId="{81917E18-74CD-4128-8A7E-B1E2B9F2BB5E}" type="pres">
      <dgm:prSet presAssocID="{3201AC51-0DA8-4123-9BF7-2BE9125C826F}" presName="childText2" presStyleLbl="solidAlignAcc1" presStyleIdx="1" presStyleCnt="3">
        <dgm:presLayoutVars>
          <dgm:chMax val="0"/>
          <dgm:chPref val="0"/>
          <dgm:bulletEnabled val="1"/>
        </dgm:presLayoutVars>
      </dgm:prSet>
      <dgm:spPr/>
      <dgm:t>
        <a:bodyPr/>
        <a:lstStyle/>
        <a:p>
          <a:endParaRPr lang="en-US"/>
        </a:p>
      </dgm:t>
    </dgm:pt>
    <dgm:pt modelId="{336F1BC4-5C2C-454B-9ACA-EB18D9A3A304}" type="pres">
      <dgm:prSet presAssocID="{FF148DDB-AF43-411C-962F-CC7C9AE22BA3}" presName="parentText3" presStyleLbl="node1" presStyleIdx="2" presStyleCnt="5">
        <dgm:presLayoutVars>
          <dgm:chMax/>
          <dgm:chPref val="3"/>
          <dgm:bulletEnabled val="1"/>
        </dgm:presLayoutVars>
      </dgm:prSet>
      <dgm:spPr/>
      <dgm:t>
        <a:bodyPr/>
        <a:lstStyle/>
        <a:p>
          <a:endParaRPr lang="en-US"/>
        </a:p>
      </dgm:t>
    </dgm:pt>
    <dgm:pt modelId="{E88165FC-5CD7-4FD2-8246-9D13EFB870B6}" type="pres">
      <dgm:prSet presAssocID="{FF148DDB-AF43-411C-962F-CC7C9AE22BA3}" presName="childText3" presStyleLbl="solidAlignAcc1" presStyleIdx="2" presStyleCnt="3" custScaleY="130917" custLinFactNeighborX="938" custLinFactNeighborY="10479">
        <dgm:presLayoutVars>
          <dgm:chMax val="0"/>
          <dgm:chPref val="0"/>
          <dgm:bulletEnabled val="1"/>
        </dgm:presLayoutVars>
      </dgm:prSet>
      <dgm:spPr/>
      <dgm:t>
        <a:bodyPr/>
        <a:lstStyle/>
        <a:p>
          <a:endParaRPr lang="en-US"/>
        </a:p>
      </dgm:t>
    </dgm:pt>
    <dgm:pt modelId="{E8110F2E-2AFD-4A62-BA2E-008165EFE690}" type="pres">
      <dgm:prSet presAssocID="{A200996C-8809-4D62-9700-E479D092E50E}" presName="parentText4" presStyleLbl="node1" presStyleIdx="3" presStyleCnt="5">
        <dgm:presLayoutVars>
          <dgm:chMax/>
          <dgm:chPref val="3"/>
          <dgm:bulletEnabled val="1"/>
        </dgm:presLayoutVars>
      </dgm:prSet>
      <dgm:spPr/>
      <dgm:t>
        <a:bodyPr/>
        <a:lstStyle/>
        <a:p>
          <a:endParaRPr lang="en-US"/>
        </a:p>
      </dgm:t>
    </dgm:pt>
    <dgm:pt modelId="{6EF3AEC7-7690-4B7C-A846-7F0FFADBECDB}" type="pres">
      <dgm:prSet presAssocID="{9D71D5D6-BC1E-4AB3-AEAE-D1582F1495CD}" presName="parentText5" presStyleLbl="node1" presStyleIdx="4" presStyleCnt="5">
        <dgm:presLayoutVars>
          <dgm:chMax/>
          <dgm:chPref val="3"/>
          <dgm:bulletEnabled val="1"/>
        </dgm:presLayoutVars>
      </dgm:prSet>
      <dgm:spPr/>
      <dgm:t>
        <a:bodyPr/>
        <a:lstStyle/>
        <a:p>
          <a:endParaRPr lang="en-US"/>
        </a:p>
      </dgm:t>
    </dgm:pt>
  </dgm:ptLst>
  <dgm:cxnLst>
    <dgm:cxn modelId="{E91E5597-A4E9-447E-9B68-49E870640EC1}" srcId="{57BE7365-29E5-4A7F-B5FD-7BA9051DA3BC}" destId="{3201AC51-0DA8-4123-9BF7-2BE9125C826F}" srcOrd="1" destOrd="0" parTransId="{54D48067-2E44-4C64-AD69-12298CA311F4}" sibTransId="{1996B1E6-BBF7-4611-A03A-E71E7C89E7F2}"/>
    <dgm:cxn modelId="{B15CFDDD-B84F-484F-800B-3F65333A60AD}" type="presOf" srcId="{F296B5F7-88D4-411F-B65F-D8DD90850D69}" destId="{1112031E-498B-49BF-851E-6C664429AC3F}" srcOrd="0" destOrd="0" presId="urn:microsoft.com/office/officeart/2009/3/layout/IncreasingArrowsProcess"/>
    <dgm:cxn modelId="{22874CBB-F06E-4E19-AB3A-45D8315BFF60}" srcId="{FF148DDB-AF43-411C-962F-CC7C9AE22BA3}" destId="{CB60FFC9-08D8-4CCC-99AD-D364C0F11F47}" srcOrd="2" destOrd="0" parTransId="{6E03E3C0-231D-48AC-B220-E6BDA69F47E9}" sibTransId="{8D7E0FAC-DE80-4602-8D25-5648DA327F8A}"/>
    <dgm:cxn modelId="{8296EC63-3566-455E-B46B-F14C22137DBE}" srcId="{57BE7365-29E5-4A7F-B5FD-7BA9051DA3BC}" destId="{A200996C-8809-4D62-9700-E479D092E50E}" srcOrd="3" destOrd="0" parTransId="{A1277BE4-66CC-4CC8-8FB3-F505658FC63E}" sibTransId="{37E30B84-3788-4D33-96C0-7BD02D3ADA15}"/>
    <dgm:cxn modelId="{CD29DFFB-3A21-4E54-A43B-5771B6EFBF84}" srcId="{57BE7365-29E5-4A7F-B5FD-7BA9051DA3BC}" destId="{FF148DDB-AF43-411C-962F-CC7C9AE22BA3}" srcOrd="2" destOrd="0" parTransId="{3E14A287-F4B5-4090-A5BE-49F0B3782C47}" sibTransId="{5E476C7E-A772-40AB-B2E4-AFB7F1926B0E}"/>
    <dgm:cxn modelId="{B4BF1881-126C-46B9-B7F7-A8D0EF26B6EF}" type="presOf" srcId="{EC3CA2B8-F4FB-4FE7-B737-AB21492AC956}" destId="{E88165FC-5CD7-4FD2-8246-9D13EFB870B6}" srcOrd="0" destOrd="0" presId="urn:microsoft.com/office/officeart/2009/3/layout/IncreasingArrowsProcess"/>
    <dgm:cxn modelId="{F2A02631-ED97-4B90-B203-A0062972B43B}" type="presOf" srcId="{8DDEA547-41D7-4F7A-B491-FC22285CFE6D}" destId="{E88165FC-5CD7-4FD2-8246-9D13EFB870B6}" srcOrd="0" destOrd="1" presId="urn:microsoft.com/office/officeart/2009/3/layout/IncreasingArrowsProcess"/>
    <dgm:cxn modelId="{9C34D63C-6692-407B-8CB1-BDEB3F8CA9EA}" type="presOf" srcId="{9D71D5D6-BC1E-4AB3-AEAE-D1582F1495CD}" destId="{6EF3AEC7-7690-4B7C-A846-7F0FFADBECDB}" srcOrd="0" destOrd="0" presId="urn:microsoft.com/office/officeart/2009/3/layout/IncreasingArrowsProcess"/>
    <dgm:cxn modelId="{BF5DB922-649C-4442-BD11-2A9CCDC3720B}" type="presOf" srcId="{FF148DDB-AF43-411C-962F-CC7C9AE22BA3}" destId="{336F1BC4-5C2C-454B-9ACA-EB18D9A3A304}" srcOrd="0" destOrd="0" presId="urn:microsoft.com/office/officeart/2009/3/layout/IncreasingArrowsProcess"/>
    <dgm:cxn modelId="{FBE6E53A-70CA-420E-A70E-2487AA8F65AD}" type="presOf" srcId="{57BE7365-29E5-4A7F-B5FD-7BA9051DA3BC}" destId="{E04A08A7-DA7D-43FA-B94F-F1BCF727070F}" srcOrd="0" destOrd="0" presId="urn:microsoft.com/office/officeart/2009/3/layout/IncreasingArrowsProcess"/>
    <dgm:cxn modelId="{A52DAA50-6929-4552-92DE-DD37726A04B7}" srcId="{57BE7365-29E5-4A7F-B5FD-7BA9051DA3BC}" destId="{61C6F4EE-891B-427A-9115-3625FD133D71}" srcOrd="0" destOrd="0" parTransId="{ACF6A59B-E69C-4477-A7E5-F1569B76121E}" sibTransId="{D8932FE8-380C-4BFB-8867-FD2CA4B5E05A}"/>
    <dgm:cxn modelId="{2F4200B1-C786-496F-96B0-ADB2D7B4DB4D}" type="presOf" srcId="{61C6F4EE-891B-427A-9115-3625FD133D71}" destId="{8718A0A6-6334-4334-BFE4-92ADCEF91F7B}" srcOrd="0" destOrd="0" presId="urn:microsoft.com/office/officeart/2009/3/layout/IncreasingArrowsProcess"/>
    <dgm:cxn modelId="{8E95E9D5-9F12-4979-A28E-A049B7364EFE}" srcId="{57BE7365-29E5-4A7F-B5FD-7BA9051DA3BC}" destId="{9D71D5D6-BC1E-4AB3-AEAE-D1582F1495CD}" srcOrd="4" destOrd="0" parTransId="{5EC7AB7C-2E70-43FE-9CED-6CB633CA434E}" sibTransId="{1FE48C98-1CCC-4F3E-A9D5-FD41C9D4341E}"/>
    <dgm:cxn modelId="{B415EDDC-9929-4CA8-BB28-3EA544CB2350}" type="presOf" srcId="{8C99C29A-2467-4E05-AD76-8BDEFAF7282D}" destId="{81917E18-74CD-4128-8A7E-B1E2B9F2BB5E}" srcOrd="0" destOrd="0" presId="urn:microsoft.com/office/officeart/2009/3/layout/IncreasingArrowsProcess"/>
    <dgm:cxn modelId="{57C7285D-19C1-46ED-87BC-0FFA68FDCFA9}" srcId="{FF148DDB-AF43-411C-962F-CC7C9AE22BA3}" destId="{8DDEA547-41D7-4F7A-B491-FC22285CFE6D}" srcOrd="1" destOrd="0" parTransId="{37CCE398-FFF3-48EA-91CB-838A1F1C3CFB}" sibTransId="{2688026B-2577-4791-9D99-DFDDAEF8FDCE}"/>
    <dgm:cxn modelId="{231C2814-ADC8-4D0F-9B5B-18F68E966D4E}" srcId="{FF148DDB-AF43-411C-962F-CC7C9AE22BA3}" destId="{EC3CA2B8-F4FB-4FE7-B737-AB21492AC956}" srcOrd="0" destOrd="0" parTransId="{9D9B09C0-FB11-4DFC-A572-340A84943FCE}" sibTransId="{8B15D4C1-3FA2-4146-A5F6-CC38767DCB7B}"/>
    <dgm:cxn modelId="{5E0D6E30-C144-4FAC-9028-5031AFB659BD}" srcId="{61C6F4EE-891B-427A-9115-3625FD133D71}" destId="{F296B5F7-88D4-411F-B65F-D8DD90850D69}" srcOrd="0" destOrd="0" parTransId="{F8555E2E-ABC3-432D-8170-C49EC0ABF876}" sibTransId="{7F82AFAA-9031-45DE-9198-62053BD267E9}"/>
    <dgm:cxn modelId="{69AD7547-1F57-4035-B4DE-D909EEDCE937}" type="presOf" srcId="{CB60FFC9-08D8-4CCC-99AD-D364C0F11F47}" destId="{E88165FC-5CD7-4FD2-8246-9D13EFB870B6}" srcOrd="0" destOrd="2" presId="urn:microsoft.com/office/officeart/2009/3/layout/IncreasingArrowsProcess"/>
    <dgm:cxn modelId="{9A6230F0-4DB7-4E31-A847-BB095A1885A6}" type="presOf" srcId="{A200996C-8809-4D62-9700-E479D092E50E}" destId="{E8110F2E-2AFD-4A62-BA2E-008165EFE690}" srcOrd="0" destOrd="0" presId="urn:microsoft.com/office/officeart/2009/3/layout/IncreasingArrowsProcess"/>
    <dgm:cxn modelId="{312B893A-B135-4D0F-81FA-260268318794}" srcId="{3201AC51-0DA8-4123-9BF7-2BE9125C826F}" destId="{8C99C29A-2467-4E05-AD76-8BDEFAF7282D}" srcOrd="0" destOrd="0" parTransId="{13F2828D-03A5-43E7-82AB-120364881AC2}" sibTransId="{2E67B6BB-031E-4901-9A6F-303EE6EA9599}"/>
    <dgm:cxn modelId="{E0E9490F-76DA-4A34-9A9C-2C46A5FF63DC}" type="presOf" srcId="{3201AC51-0DA8-4123-9BF7-2BE9125C826F}" destId="{74342693-8A61-4D75-B922-F03A51E27DE8}" srcOrd="0" destOrd="0" presId="urn:microsoft.com/office/officeart/2009/3/layout/IncreasingArrowsProcess"/>
    <dgm:cxn modelId="{623D2A97-30CE-467D-A9A8-7789D05A2A8E}" type="presParOf" srcId="{E04A08A7-DA7D-43FA-B94F-F1BCF727070F}" destId="{8718A0A6-6334-4334-BFE4-92ADCEF91F7B}" srcOrd="0" destOrd="0" presId="urn:microsoft.com/office/officeart/2009/3/layout/IncreasingArrowsProcess"/>
    <dgm:cxn modelId="{95BEE61D-3D41-478E-920A-D56F15A892B5}" type="presParOf" srcId="{E04A08A7-DA7D-43FA-B94F-F1BCF727070F}" destId="{1112031E-498B-49BF-851E-6C664429AC3F}" srcOrd="1" destOrd="0" presId="urn:microsoft.com/office/officeart/2009/3/layout/IncreasingArrowsProcess"/>
    <dgm:cxn modelId="{CA7D6665-AA53-4975-9F00-078499F5B71F}" type="presParOf" srcId="{E04A08A7-DA7D-43FA-B94F-F1BCF727070F}" destId="{74342693-8A61-4D75-B922-F03A51E27DE8}" srcOrd="2" destOrd="0" presId="urn:microsoft.com/office/officeart/2009/3/layout/IncreasingArrowsProcess"/>
    <dgm:cxn modelId="{CEB4D5E6-5C3F-45AA-B68F-59FA3E594659}" type="presParOf" srcId="{E04A08A7-DA7D-43FA-B94F-F1BCF727070F}" destId="{81917E18-74CD-4128-8A7E-B1E2B9F2BB5E}" srcOrd="3" destOrd="0" presId="urn:microsoft.com/office/officeart/2009/3/layout/IncreasingArrowsProcess"/>
    <dgm:cxn modelId="{7A5AF74F-3BC0-4D09-BA95-D7DBBE46E145}" type="presParOf" srcId="{E04A08A7-DA7D-43FA-B94F-F1BCF727070F}" destId="{336F1BC4-5C2C-454B-9ACA-EB18D9A3A304}" srcOrd="4" destOrd="0" presId="urn:microsoft.com/office/officeart/2009/3/layout/IncreasingArrowsProcess"/>
    <dgm:cxn modelId="{06EDA9AC-7B9D-4001-BE44-2A17F921B2BE}" type="presParOf" srcId="{E04A08A7-DA7D-43FA-B94F-F1BCF727070F}" destId="{E88165FC-5CD7-4FD2-8246-9D13EFB870B6}" srcOrd="5" destOrd="0" presId="urn:microsoft.com/office/officeart/2009/3/layout/IncreasingArrowsProcess"/>
    <dgm:cxn modelId="{5B7906E9-73FB-47F1-BF49-9A21C6CF0D64}" type="presParOf" srcId="{E04A08A7-DA7D-43FA-B94F-F1BCF727070F}" destId="{E8110F2E-2AFD-4A62-BA2E-008165EFE690}" srcOrd="6" destOrd="0" presId="urn:microsoft.com/office/officeart/2009/3/layout/IncreasingArrowsProcess"/>
    <dgm:cxn modelId="{93EF7C40-01E0-4347-88BE-4A202DB38EA9}" type="presParOf" srcId="{E04A08A7-DA7D-43FA-B94F-F1BCF727070F}" destId="{6EF3AEC7-7690-4B7C-A846-7F0FFADBECDB}"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19F1E4-0272-4C03-A6A5-72E4A28E9507}"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US"/>
        </a:p>
      </dgm:t>
    </dgm:pt>
    <dgm:pt modelId="{ABECF54F-2994-4C0D-BA09-B5B808C89B5F}">
      <dgm:prSet phldrT="[Text]" custT="1"/>
      <dgm:spPr/>
      <dgm:t>
        <a:bodyPr/>
        <a:lstStyle/>
        <a:p>
          <a:r>
            <a:rPr lang="en-US" sz="1800" dirty="0" smtClean="0"/>
            <a:t>TAM</a:t>
          </a:r>
        </a:p>
        <a:p>
          <a:r>
            <a:rPr lang="en-US" sz="1400" dirty="0" smtClean="0"/>
            <a:t>(Total Available Market)</a:t>
          </a:r>
          <a:endParaRPr lang="en-US" sz="1400" dirty="0"/>
        </a:p>
      </dgm:t>
    </dgm:pt>
    <dgm:pt modelId="{19CF05C4-72D6-4AB8-B97E-52EB4C279175}" type="parTrans" cxnId="{4ABFB709-48DC-4A3B-A6EA-3E8EE1D536E8}">
      <dgm:prSet/>
      <dgm:spPr/>
      <dgm:t>
        <a:bodyPr/>
        <a:lstStyle/>
        <a:p>
          <a:endParaRPr lang="en-US"/>
        </a:p>
      </dgm:t>
    </dgm:pt>
    <dgm:pt modelId="{4464667B-8D60-4892-AB5E-0B40A8A6655D}" type="sibTrans" cxnId="{4ABFB709-48DC-4A3B-A6EA-3E8EE1D536E8}">
      <dgm:prSet/>
      <dgm:spPr/>
      <dgm:t>
        <a:bodyPr/>
        <a:lstStyle/>
        <a:p>
          <a:endParaRPr lang="en-US"/>
        </a:p>
      </dgm:t>
    </dgm:pt>
    <dgm:pt modelId="{921E55E1-0420-4AA9-8377-E3F95263FF19}">
      <dgm:prSet phldrT="[Text]" custT="1"/>
      <dgm:spPr/>
      <dgm:t>
        <a:bodyPr/>
        <a:lstStyle/>
        <a:p>
          <a:pPr marL="0" indent="0"/>
          <a:r>
            <a:rPr lang="en-US" sz="1800" dirty="0" smtClean="0"/>
            <a:t>SAM</a:t>
          </a:r>
        </a:p>
        <a:p>
          <a:pPr marL="0" indent="0"/>
          <a:r>
            <a:rPr lang="en-US" sz="1400" dirty="0" smtClean="0"/>
            <a:t>(Segmented Addressable Market)</a:t>
          </a:r>
          <a:endParaRPr lang="en-US" sz="1400" dirty="0"/>
        </a:p>
      </dgm:t>
    </dgm:pt>
    <dgm:pt modelId="{13C20971-963D-4C1B-BC92-7F5EAB17400D}" type="parTrans" cxnId="{0A734B3A-5834-4AD7-887D-92BA155C70CA}">
      <dgm:prSet/>
      <dgm:spPr/>
      <dgm:t>
        <a:bodyPr/>
        <a:lstStyle/>
        <a:p>
          <a:endParaRPr lang="en-US"/>
        </a:p>
      </dgm:t>
    </dgm:pt>
    <dgm:pt modelId="{11EA967B-2921-4843-8910-B15A3B2880AF}" type="sibTrans" cxnId="{0A734B3A-5834-4AD7-887D-92BA155C70CA}">
      <dgm:prSet/>
      <dgm:spPr/>
      <dgm:t>
        <a:bodyPr/>
        <a:lstStyle/>
        <a:p>
          <a:endParaRPr lang="en-US"/>
        </a:p>
      </dgm:t>
    </dgm:pt>
    <dgm:pt modelId="{605495C6-C58A-447B-BC0F-7BE65AFC3630}">
      <dgm:prSet phldrT="[Text]" custT="1"/>
      <dgm:spPr/>
      <dgm:t>
        <a:bodyPr/>
        <a:lstStyle/>
        <a:p>
          <a:r>
            <a:rPr lang="en-US" sz="2000" dirty="0" smtClean="0"/>
            <a:t>SOM</a:t>
          </a:r>
        </a:p>
        <a:p>
          <a:r>
            <a:rPr lang="en-US" sz="1400" dirty="0" smtClean="0"/>
            <a:t>(Share of Market – Realistic)</a:t>
          </a:r>
          <a:endParaRPr lang="en-US" sz="1400" dirty="0"/>
        </a:p>
      </dgm:t>
    </dgm:pt>
    <dgm:pt modelId="{CB9D86D9-E03A-4673-BE61-33AB0CB24E0C}" type="parTrans" cxnId="{6C436A5E-0F97-412A-AF3D-20C52274B0FD}">
      <dgm:prSet/>
      <dgm:spPr/>
      <dgm:t>
        <a:bodyPr/>
        <a:lstStyle/>
        <a:p>
          <a:endParaRPr lang="en-US"/>
        </a:p>
      </dgm:t>
    </dgm:pt>
    <dgm:pt modelId="{324C0F71-E948-49BA-B0A8-DC398951D14C}" type="sibTrans" cxnId="{6C436A5E-0F97-412A-AF3D-20C52274B0FD}">
      <dgm:prSet/>
      <dgm:spPr/>
      <dgm:t>
        <a:bodyPr/>
        <a:lstStyle/>
        <a:p>
          <a:endParaRPr lang="en-US"/>
        </a:p>
      </dgm:t>
    </dgm:pt>
    <dgm:pt modelId="{E31F8381-1B42-41FB-A4D4-FE033AE6EC09}" type="pres">
      <dgm:prSet presAssocID="{AF19F1E4-0272-4C03-A6A5-72E4A28E9507}" presName="Name0" presStyleCnt="0">
        <dgm:presLayoutVars>
          <dgm:chMax val="7"/>
          <dgm:resizeHandles val="exact"/>
        </dgm:presLayoutVars>
      </dgm:prSet>
      <dgm:spPr/>
      <dgm:t>
        <a:bodyPr/>
        <a:lstStyle/>
        <a:p>
          <a:endParaRPr lang="en-US"/>
        </a:p>
      </dgm:t>
    </dgm:pt>
    <dgm:pt modelId="{329EF4B3-0663-431F-B1D5-8E52FA3D092D}" type="pres">
      <dgm:prSet presAssocID="{AF19F1E4-0272-4C03-A6A5-72E4A28E9507}" presName="comp1" presStyleCnt="0"/>
      <dgm:spPr/>
    </dgm:pt>
    <dgm:pt modelId="{19971CDB-F361-4500-A1A5-2412AEB2BCBA}" type="pres">
      <dgm:prSet presAssocID="{AF19F1E4-0272-4C03-A6A5-72E4A28E9507}" presName="circle1" presStyleLbl="node1" presStyleIdx="0" presStyleCnt="3"/>
      <dgm:spPr/>
      <dgm:t>
        <a:bodyPr/>
        <a:lstStyle/>
        <a:p>
          <a:endParaRPr lang="en-US"/>
        </a:p>
      </dgm:t>
    </dgm:pt>
    <dgm:pt modelId="{8BB98A41-114B-4085-A860-8C516A04F758}" type="pres">
      <dgm:prSet presAssocID="{AF19F1E4-0272-4C03-A6A5-72E4A28E9507}" presName="c1text" presStyleLbl="node1" presStyleIdx="0" presStyleCnt="3">
        <dgm:presLayoutVars>
          <dgm:bulletEnabled val="1"/>
        </dgm:presLayoutVars>
      </dgm:prSet>
      <dgm:spPr/>
      <dgm:t>
        <a:bodyPr/>
        <a:lstStyle/>
        <a:p>
          <a:endParaRPr lang="en-US"/>
        </a:p>
      </dgm:t>
    </dgm:pt>
    <dgm:pt modelId="{9548EA8C-066D-4743-9143-83BA3EA7E427}" type="pres">
      <dgm:prSet presAssocID="{AF19F1E4-0272-4C03-A6A5-72E4A28E9507}" presName="comp2" presStyleCnt="0"/>
      <dgm:spPr/>
    </dgm:pt>
    <dgm:pt modelId="{2B26E0D7-9A7E-4796-B899-ADCFEFEB237D}" type="pres">
      <dgm:prSet presAssocID="{AF19F1E4-0272-4C03-A6A5-72E4A28E9507}" presName="circle2" presStyleLbl="node1" presStyleIdx="1" presStyleCnt="3"/>
      <dgm:spPr/>
      <dgm:t>
        <a:bodyPr/>
        <a:lstStyle/>
        <a:p>
          <a:endParaRPr lang="en-US"/>
        </a:p>
      </dgm:t>
    </dgm:pt>
    <dgm:pt modelId="{80669EC0-9376-4BE5-834D-2B32146A5FAF}" type="pres">
      <dgm:prSet presAssocID="{AF19F1E4-0272-4C03-A6A5-72E4A28E9507}" presName="c2text" presStyleLbl="node1" presStyleIdx="1" presStyleCnt="3">
        <dgm:presLayoutVars>
          <dgm:bulletEnabled val="1"/>
        </dgm:presLayoutVars>
      </dgm:prSet>
      <dgm:spPr/>
      <dgm:t>
        <a:bodyPr/>
        <a:lstStyle/>
        <a:p>
          <a:endParaRPr lang="en-US"/>
        </a:p>
      </dgm:t>
    </dgm:pt>
    <dgm:pt modelId="{B9A7471C-62D9-43BB-A636-3F0E04FCEF0C}" type="pres">
      <dgm:prSet presAssocID="{AF19F1E4-0272-4C03-A6A5-72E4A28E9507}" presName="comp3" presStyleCnt="0"/>
      <dgm:spPr/>
    </dgm:pt>
    <dgm:pt modelId="{678C069F-07B7-4F3C-B9DC-8B2D9785E7C1}" type="pres">
      <dgm:prSet presAssocID="{AF19F1E4-0272-4C03-A6A5-72E4A28E9507}" presName="circle3" presStyleLbl="node1" presStyleIdx="2" presStyleCnt="3"/>
      <dgm:spPr/>
      <dgm:t>
        <a:bodyPr/>
        <a:lstStyle/>
        <a:p>
          <a:endParaRPr lang="en-US"/>
        </a:p>
      </dgm:t>
    </dgm:pt>
    <dgm:pt modelId="{7977A2F4-4A50-4208-87AE-E2F6495874D1}" type="pres">
      <dgm:prSet presAssocID="{AF19F1E4-0272-4C03-A6A5-72E4A28E9507}" presName="c3text" presStyleLbl="node1" presStyleIdx="2" presStyleCnt="3">
        <dgm:presLayoutVars>
          <dgm:bulletEnabled val="1"/>
        </dgm:presLayoutVars>
      </dgm:prSet>
      <dgm:spPr/>
      <dgm:t>
        <a:bodyPr/>
        <a:lstStyle/>
        <a:p>
          <a:endParaRPr lang="en-US"/>
        </a:p>
      </dgm:t>
    </dgm:pt>
  </dgm:ptLst>
  <dgm:cxnLst>
    <dgm:cxn modelId="{1CA10972-B353-400E-B657-E666B37B4CD4}" type="presOf" srcId="{AF19F1E4-0272-4C03-A6A5-72E4A28E9507}" destId="{E31F8381-1B42-41FB-A4D4-FE033AE6EC09}" srcOrd="0" destOrd="0" presId="urn:microsoft.com/office/officeart/2005/8/layout/venn2"/>
    <dgm:cxn modelId="{35CDC0D0-918B-4AD2-8DA7-39C1FE56DC32}" type="presOf" srcId="{ABECF54F-2994-4C0D-BA09-B5B808C89B5F}" destId="{19971CDB-F361-4500-A1A5-2412AEB2BCBA}" srcOrd="0" destOrd="0" presId="urn:microsoft.com/office/officeart/2005/8/layout/venn2"/>
    <dgm:cxn modelId="{9C8BDDC1-FFFA-462C-8859-8E87B3C5DF22}" type="presOf" srcId="{605495C6-C58A-447B-BC0F-7BE65AFC3630}" destId="{678C069F-07B7-4F3C-B9DC-8B2D9785E7C1}" srcOrd="0" destOrd="0" presId="urn:microsoft.com/office/officeart/2005/8/layout/venn2"/>
    <dgm:cxn modelId="{E827E7C8-8A24-469E-A7EB-D0441F52F215}" type="presOf" srcId="{ABECF54F-2994-4C0D-BA09-B5B808C89B5F}" destId="{8BB98A41-114B-4085-A860-8C516A04F758}" srcOrd="1" destOrd="0" presId="urn:microsoft.com/office/officeart/2005/8/layout/venn2"/>
    <dgm:cxn modelId="{6C436A5E-0F97-412A-AF3D-20C52274B0FD}" srcId="{AF19F1E4-0272-4C03-A6A5-72E4A28E9507}" destId="{605495C6-C58A-447B-BC0F-7BE65AFC3630}" srcOrd="2" destOrd="0" parTransId="{CB9D86D9-E03A-4673-BE61-33AB0CB24E0C}" sibTransId="{324C0F71-E948-49BA-B0A8-DC398951D14C}"/>
    <dgm:cxn modelId="{36F5C500-581C-4E46-85EB-5D44EB522658}" type="presOf" srcId="{921E55E1-0420-4AA9-8377-E3F95263FF19}" destId="{80669EC0-9376-4BE5-834D-2B32146A5FAF}" srcOrd="1" destOrd="0" presId="urn:microsoft.com/office/officeart/2005/8/layout/venn2"/>
    <dgm:cxn modelId="{0A734B3A-5834-4AD7-887D-92BA155C70CA}" srcId="{AF19F1E4-0272-4C03-A6A5-72E4A28E9507}" destId="{921E55E1-0420-4AA9-8377-E3F95263FF19}" srcOrd="1" destOrd="0" parTransId="{13C20971-963D-4C1B-BC92-7F5EAB17400D}" sibTransId="{11EA967B-2921-4843-8910-B15A3B2880AF}"/>
    <dgm:cxn modelId="{4ABFB709-48DC-4A3B-A6EA-3E8EE1D536E8}" srcId="{AF19F1E4-0272-4C03-A6A5-72E4A28E9507}" destId="{ABECF54F-2994-4C0D-BA09-B5B808C89B5F}" srcOrd="0" destOrd="0" parTransId="{19CF05C4-72D6-4AB8-B97E-52EB4C279175}" sibTransId="{4464667B-8D60-4892-AB5E-0B40A8A6655D}"/>
    <dgm:cxn modelId="{7947B159-AF42-448A-B535-9F82C9EA2E3B}" type="presOf" srcId="{921E55E1-0420-4AA9-8377-E3F95263FF19}" destId="{2B26E0D7-9A7E-4796-B899-ADCFEFEB237D}" srcOrd="0" destOrd="0" presId="urn:microsoft.com/office/officeart/2005/8/layout/venn2"/>
    <dgm:cxn modelId="{59C35666-B2A3-4844-B1FB-FBCB3C4520D0}" type="presOf" srcId="{605495C6-C58A-447B-BC0F-7BE65AFC3630}" destId="{7977A2F4-4A50-4208-87AE-E2F6495874D1}" srcOrd="1" destOrd="0" presId="urn:microsoft.com/office/officeart/2005/8/layout/venn2"/>
    <dgm:cxn modelId="{3A6F82A0-1BC2-4A34-9BF4-4551DB4C1E94}" type="presParOf" srcId="{E31F8381-1B42-41FB-A4D4-FE033AE6EC09}" destId="{329EF4B3-0663-431F-B1D5-8E52FA3D092D}" srcOrd="0" destOrd="0" presId="urn:microsoft.com/office/officeart/2005/8/layout/venn2"/>
    <dgm:cxn modelId="{E05565A8-7C6F-4FB3-8F3D-659700E5CB98}" type="presParOf" srcId="{329EF4B3-0663-431F-B1D5-8E52FA3D092D}" destId="{19971CDB-F361-4500-A1A5-2412AEB2BCBA}" srcOrd="0" destOrd="0" presId="urn:microsoft.com/office/officeart/2005/8/layout/venn2"/>
    <dgm:cxn modelId="{0EA236AC-1096-42D0-9C91-39E154454BF9}" type="presParOf" srcId="{329EF4B3-0663-431F-B1D5-8E52FA3D092D}" destId="{8BB98A41-114B-4085-A860-8C516A04F758}" srcOrd="1" destOrd="0" presId="urn:microsoft.com/office/officeart/2005/8/layout/venn2"/>
    <dgm:cxn modelId="{D0286442-B67B-4AA8-A774-F8D5E40D98FA}" type="presParOf" srcId="{E31F8381-1B42-41FB-A4D4-FE033AE6EC09}" destId="{9548EA8C-066D-4743-9143-83BA3EA7E427}" srcOrd="1" destOrd="0" presId="urn:microsoft.com/office/officeart/2005/8/layout/venn2"/>
    <dgm:cxn modelId="{E5C72EB0-2865-4B7E-86FF-63CC123CA51D}" type="presParOf" srcId="{9548EA8C-066D-4743-9143-83BA3EA7E427}" destId="{2B26E0D7-9A7E-4796-B899-ADCFEFEB237D}" srcOrd="0" destOrd="0" presId="urn:microsoft.com/office/officeart/2005/8/layout/venn2"/>
    <dgm:cxn modelId="{52A0A9EB-29D5-466A-9300-2F0CF81E3C81}" type="presParOf" srcId="{9548EA8C-066D-4743-9143-83BA3EA7E427}" destId="{80669EC0-9376-4BE5-834D-2B32146A5FAF}" srcOrd="1" destOrd="0" presId="urn:microsoft.com/office/officeart/2005/8/layout/venn2"/>
    <dgm:cxn modelId="{FFA05351-B67B-407F-BA32-32424ABBFE51}" type="presParOf" srcId="{E31F8381-1B42-41FB-A4D4-FE033AE6EC09}" destId="{B9A7471C-62D9-43BB-A636-3F0E04FCEF0C}" srcOrd="2" destOrd="0" presId="urn:microsoft.com/office/officeart/2005/8/layout/venn2"/>
    <dgm:cxn modelId="{40603946-8253-4B3F-AE62-1358946FE171}" type="presParOf" srcId="{B9A7471C-62D9-43BB-A636-3F0E04FCEF0C}" destId="{678C069F-07B7-4F3C-B9DC-8B2D9785E7C1}" srcOrd="0" destOrd="0" presId="urn:microsoft.com/office/officeart/2005/8/layout/venn2"/>
    <dgm:cxn modelId="{BF9273D2-1721-4C5D-9959-B7BFE68CFC0F}" type="presParOf" srcId="{B9A7471C-62D9-43BB-A636-3F0E04FCEF0C}" destId="{7977A2F4-4A50-4208-87AE-E2F6495874D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B0717-0A7D-47B9-AABE-789E099BCAE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B8E8E77B-7413-4416-9780-C55BBF613713}">
      <dgm:prSet phldrT="[Text]"/>
      <dgm:spPr/>
      <dgm:t>
        <a:bodyPr/>
        <a:lstStyle/>
        <a:p>
          <a:r>
            <a:rPr lang="en-CA" dirty="0" smtClean="0"/>
            <a:t>Operational BEP</a:t>
          </a:r>
          <a:endParaRPr lang="en-CA" dirty="0"/>
        </a:p>
      </dgm:t>
    </dgm:pt>
    <dgm:pt modelId="{BDF48E60-CA2C-41DB-8A34-0D791F717958}" type="parTrans" cxnId="{E95B7BC7-1A7D-4A31-B02D-49EED3E45247}">
      <dgm:prSet/>
      <dgm:spPr/>
      <dgm:t>
        <a:bodyPr/>
        <a:lstStyle/>
        <a:p>
          <a:endParaRPr lang="en-CA"/>
        </a:p>
      </dgm:t>
    </dgm:pt>
    <dgm:pt modelId="{403085BD-D15B-41A6-BB76-11BC7BF9E14E}" type="sibTrans" cxnId="{E95B7BC7-1A7D-4A31-B02D-49EED3E45247}">
      <dgm:prSet/>
      <dgm:spPr/>
      <dgm:t>
        <a:bodyPr/>
        <a:lstStyle/>
        <a:p>
          <a:endParaRPr lang="en-CA"/>
        </a:p>
      </dgm:t>
    </dgm:pt>
    <dgm:pt modelId="{09CBBA99-A41E-46DB-B6A3-02375A2EE385}">
      <dgm:prSet phldrT="[Text]"/>
      <dgm:spPr/>
      <dgm:t>
        <a:bodyPr/>
        <a:lstStyle/>
        <a:p>
          <a:r>
            <a:rPr lang="en-CA" dirty="0" smtClean="0"/>
            <a:t>Operational BEP with a profit objective</a:t>
          </a:r>
          <a:endParaRPr lang="en-CA" dirty="0"/>
        </a:p>
      </dgm:t>
    </dgm:pt>
    <dgm:pt modelId="{A66F8C69-32C3-44FA-A2C3-6D536EF62AAB}" type="parTrans" cxnId="{002C4A13-5684-4B2B-9A59-A4D3210F3745}">
      <dgm:prSet/>
      <dgm:spPr/>
      <dgm:t>
        <a:bodyPr/>
        <a:lstStyle/>
        <a:p>
          <a:endParaRPr lang="en-CA"/>
        </a:p>
      </dgm:t>
    </dgm:pt>
    <dgm:pt modelId="{03352E8A-91FD-4F80-A70C-6C23A602FD15}" type="sibTrans" cxnId="{002C4A13-5684-4B2B-9A59-A4D3210F3745}">
      <dgm:prSet/>
      <dgm:spPr/>
      <dgm:t>
        <a:bodyPr/>
        <a:lstStyle/>
        <a:p>
          <a:endParaRPr lang="en-CA"/>
        </a:p>
      </dgm:t>
    </dgm:pt>
    <dgm:pt modelId="{0710DA5D-BFCB-4C47-A042-F828E3FCB727}">
      <dgm:prSet phldrT="[Text]"/>
      <dgm:spPr/>
      <dgm:t>
        <a:bodyPr/>
        <a:lstStyle/>
        <a:p>
          <a:r>
            <a:rPr lang="en-CA" dirty="0" smtClean="0"/>
            <a:t>Organizational BEP – operational BEP, Profit Objective &amp; DPR Requirements</a:t>
          </a:r>
          <a:endParaRPr lang="en-CA" dirty="0"/>
        </a:p>
      </dgm:t>
    </dgm:pt>
    <dgm:pt modelId="{286BEF07-932B-43BF-9C35-F44BC39F26FD}" type="parTrans" cxnId="{89C08410-B761-4CAA-B32C-3CA792AD8960}">
      <dgm:prSet/>
      <dgm:spPr/>
      <dgm:t>
        <a:bodyPr/>
        <a:lstStyle/>
        <a:p>
          <a:endParaRPr lang="en-CA"/>
        </a:p>
      </dgm:t>
    </dgm:pt>
    <dgm:pt modelId="{4A767D18-77C9-4847-914E-D420F64910C7}" type="sibTrans" cxnId="{89C08410-B761-4CAA-B32C-3CA792AD8960}">
      <dgm:prSet/>
      <dgm:spPr/>
      <dgm:t>
        <a:bodyPr/>
        <a:lstStyle/>
        <a:p>
          <a:endParaRPr lang="en-CA"/>
        </a:p>
      </dgm:t>
    </dgm:pt>
    <dgm:pt modelId="{C1485D6A-5B5E-463C-B4D1-1255CBAC5222}">
      <dgm:prSet/>
      <dgm:spPr/>
      <dgm:t>
        <a:bodyPr/>
        <a:lstStyle/>
        <a:p>
          <a:r>
            <a:rPr lang="en-CA" dirty="0" smtClean="0"/>
            <a:t>Optimal Price Point Analysis</a:t>
          </a:r>
          <a:endParaRPr lang="en-CA" dirty="0"/>
        </a:p>
      </dgm:t>
    </dgm:pt>
    <dgm:pt modelId="{06BE158A-3CAA-460A-9500-7ACF59EE9646}" type="parTrans" cxnId="{0A7AE216-6E18-4138-80A4-2826F6707B68}">
      <dgm:prSet/>
      <dgm:spPr/>
      <dgm:t>
        <a:bodyPr/>
        <a:lstStyle/>
        <a:p>
          <a:endParaRPr lang="en-CA"/>
        </a:p>
      </dgm:t>
    </dgm:pt>
    <dgm:pt modelId="{56B4467D-BCB2-431C-9AB6-29A40B5D733A}" type="sibTrans" cxnId="{0A7AE216-6E18-4138-80A4-2826F6707B68}">
      <dgm:prSet/>
      <dgm:spPr/>
      <dgm:t>
        <a:bodyPr/>
        <a:lstStyle/>
        <a:p>
          <a:endParaRPr lang="en-CA"/>
        </a:p>
      </dgm:t>
    </dgm:pt>
    <dgm:pt modelId="{318D55BB-518C-4138-9A8F-5CAA72FBA1C2}" type="pres">
      <dgm:prSet presAssocID="{9DDB0717-0A7D-47B9-AABE-789E099BCAEB}" presName="rootnode" presStyleCnt="0">
        <dgm:presLayoutVars>
          <dgm:chMax/>
          <dgm:chPref/>
          <dgm:dir/>
          <dgm:animLvl val="lvl"/>
        </dgm:presLayoutVars>
      </dgm:prSet>
      <dgm:spPr/>
      <dgm:t>
        <a:bodyPr/>
        <a:lstStyle/>
        <a:p>
          <a:endParaRPr lang="en-CA"/>
        </a:p>
      </dgm:t>
    </dgm:pt>
    <dgm:pt modelId="{90635226-9916-4AA8-91DC-31C6D9906049}" type="pres">
      <dgm:prSet presAssocID="{B8E8E77B-7413-4416-9780-C55BBF613713}" presName="composite" presStyleCnt="0"/>
      <dgm:spPr/>
    </dgm:pt>
    <dgm:pt modelId="{DD0D3A5E-0C32-4725-B28C-A2DAD9152E49}" type="pres">
      <dgm:prSet presAssocID="{B8E8E77B-7413-4416-9780-C55BBF613713}" presName="LShape" presStyleLbl="alignNode1" presStyleIdx="0" presStyleCnt="7"/>
      <dgm:spPr/>
    </dgm:pt>
    <dgm:pt modelId="{324E0F61-1A50-42B3-88DD-32534E602D1D}" type="pres">
      <dgm:prSet presAssocID="{B8E8E77B-7413-4416-9780-C55BBF613713}" presName="ParentText" presStyleLbl="revTx" presStyleIdx="0" presStyleCnt="4">
        <dgm:presLayoutVars>
          <dgm:chMax val="0"/>
          <dgm:chPref val="0"/>
          <dgm:bulletEnabled val="1"/>
        </dgm:presLayoutVars>
      </dgm:prSet>
      <dgm:spPr/>
      <dgm:t>
        <a:bodyPr/>
        <a:lstStyle/>
        <a:p>
          <a:endParaRPr lang="en-CA"/>
        </a:p>
      </dgm:t>
    </dgm:pt>
    <dgm:pt modelId="{B886EB5D-B680-4894-9EC5-E9A158B27AB9}" type="pres">
      <dgm:prSet presAssocID="{B8E8E77B-7413-4416-9780-C55BBF613713}" presName="Triangle" presStyleLbl="alignNode1" presStyleIdx="1" presStyleCnt="7"/>
      <dgm:spPr/>
    </dgm:pt>
    <dgm:pt modelId="{7B908316-1D65-47AF-8D60-79B96629C1FE}" type="pres">
      <dgm:prSet presAssocID="{403085BD-D15B-41A6-BB76-11BC7BF9E14E}" presName="sibTrans" presStyleCnt="0"/>
      <dgm:spPr/>
    </dgm:pt>
    <dgm:pt modelId="{6379BCC2-D4A9-46ED-A346-7EDF1C5379D6}" type="pres">
      <dgm:prSet presAssocID="{403085BD-D15B-41A6-BB76-11BC7BF9E14E}" presName="space" presStyleCnt="0"/>
      <dgm:spPr/>
    </dgm:pt>
    <dgm:pt modelId="{6BDE42A1-641D-4C20-9062-2A11F6BCA37D}" type="pres">
      <dgm:prSet presAssocID="{09CBBA99-A41E-46DB-B6A3-02375A2EE385}" presName="composite" presStyleCnt="0"/>
      <dgm:spPr/>
    </dgm:pt>
    <dgm:pt modelId="{9D8AD471-967C-4B53-A99E-8BB3A3D39D9A}" type="pres">
      <dgm:prSet presAssocID="{09CBBA99-A41E-46DB-B6A3-02375A2EE385}" presName="LShape" presStyleLbl="alignNode1" presStyleIdx="2" presStyleCnt="7"/>
      <dgm:spPr/>
    </dgm:pt>
    <dgm:pt modelId="{36BD81E2-09E6-4311-91A4-E939C64587C0}" type="pres">
      <dgm:prSet presAssocID="{09CBBA99-A41E-46DB-B6A3-02375A2EE385}" presName="ParentText" presStyleLbl="revTx" presStyleIdx="1" presStyleCnt="4">
        <dgm:presLayoutVars>
          <dgm:chMax val="0"/>
          <dgm:chPref val="0"/>
          <dgm:bulletEnabled val="1"/>
        </dgm:presLayoutVars>
      </dgm:prSet>
      <dgm:spPr/>
      <dgm:t>
        <a:bodyPr/>
        <a:lstStyle/>
        <a:p>
          <a:endParaRPr lang="en-CA"/>
        </a:p>
      </dgm:t>
    </dgm:pt>
    <dgm:pt modelId="{AC7FFE25-3639-45F6-A23F-08B0B3F80EEC}" type="pres">
      <dgm:prSet presAssocID="{09CBBA99-A41E-46DB-B6A3-02375A2EE385}" presName="Triangle" presStyleLbl="alignNode1" presStyleIdx="3" presStyleCnt="7"/>
      <dgm:spPr/>
    </dgm:pt>
    <dgm:pt modelId="{E4E088AD-97FD-4293-8855-25374EB05FC9}" type="pres">
      <dgm:prSet presAssocID="{03352E8A-91FD-4F80-A70C-6C23A602FD15}" presName="sibTrans" presStyleCnt="0"/>
      <dgm:spPr/>
    </dgm:pt>
    <dgm:pt modelId="{C02D65D8-D507-443C-BA8C-1B7C5D02DCB2}" type="pres">
      <dgm:prSet presAssocID="{03352E8A-91FD-4F80-A70C-6C23A602FD15}" presName="space" presStyleCnt="0"/>
      <dgm:spPr/>
    </dgm:pt>
    <dgm:pt modelId="{84EA3EE7-4951-4800-AC2D-9CECACC5F427}" type="pres">
      <dgm:prSet presAssocID="{0710DA5D-BFCB-4C47-A042-F828E3FCB727}" presName="composite" presStyleCnt="0"/>
      <dgm:spPr/>
    </dgm:pt>
    <dgm:pt modelId="{E32DD286-A906-494E-BFE0-E4EEE31D5C51}" type="pres">
      <dgm:prSet presAssocID="{0710DA5D-BFCB-4C47-A042-F828E3FCB727}" presName="LShape" presStyleLbl="alignNode1" presStyleIdx="4" presStyleCnt="7"/>
      <dgm:spPr/>
    </dgm:pt>
    <dgm:pt modelId="{E87F0667-81BA-467F-A1C9-77B47ADA9A82}" type="pres">
      <dgm:prSet presAssocID="{0710DA5D-BFCB-4C47-A042-F828E3FCB727}" presName="ParentText" presStyleLbl="revTx" presStyleIdx="2" presStyleCnt="4">
        <dgm:presLayoutVars>
          <dgm:chMax val="0"/>
          <dgm:chPref val="0"/>
          <dgm:bulletEnabled val="1"/>
        </dgm:presLayoutVars>
      </dgm:prSet>
      <dgm:spPr/>
      <dgm:t>
        <a:bodyPr/>
        <a:lstStyle/>
        <a:p>
          <a:endParaRPr lang="en-CA"/>
        </a:p>
      </dgm:t>
    </dgm:pt>
    <dgm:pt modelId="{58AAF065-FDC8-4092-A98A-C50EB132F5E5}" type="pres">
      <dgm:prSet presAssocID="{0710DA5D-BFCB-4C47-A042-F828E3FCB727}" presName="Triangle" presStyleLbl="alignNode1" presStyleIdx="5" presStyleCnt="7"/>
      <dgm:spPr/>
    </dgm:pt>
    <dgm:pt modelId="{147C43AF-66D5-4EAF-8EDA-96B88F72E5B1}" type="pres">
      <dgm:prSet presAssocID="{4A767D18-77C9-4847-914E-D420F64910C7}" presName="sibTrans" presStyleCnt="0"/>
      <dgm:spPr/>
    </dgm:pt>
    <dgm:pt modelId="{EB30AFA3-6358-4CE7-9C0C-F80762817D7F}" type="pres">
      <dgm:prSet presAssocID="{4A767D18-77C9-4847-914E-D420F64910C7}" presName="space" presStyleCnt="0"/>
      <dgm:spPr/>
    </dgm:pt>
    <dgm:pt modelId="{DCCD0CC3-2B9C-47A0-8CD6-9C79E206E377}" type="pres">
      <dgm:prSet presAssocID="{C1485D6A-5B5E-463C-B4D1-1255CBAC5222}" presName="composite" presStyleCnt="0"/>
      <dgm:spPr/>
    </dgm:pt>
    <dgm:pt modelId="{F9D95EF0-A393-41CE-9564-BEDF12F4FA98}" type="pres">
      <dgm:prSet presAssocID="{C1485D6A-5B5E-463C-B4D1-1255CBAC5222}" presName="LShape" presStyleLbl="alignNode1" presStyleIdx="6" presStyleCnt="7"/>
      <dgm:spPr/>
    </dgm:pt>
    <dgm:pt modelId="{F2E8F6FF-3707-4EFD-864B-2D9C9750CA27}" type="pres">
      <dgm:prSet presAssocID="{C1485D6A-5B5E-463C-B4D1-1255CBAC5222}" presName="ParentText" presStyleLbl="revTx" presStyleIdx="3" presStyleCnt="4">
        <dgm:presLayoutVars>
          <dgm:chMax val="0"/>
          <dgm:chPref val="0"/>
          <dgm:bulletEnabled val="1"/>
        </dgm:presLayoutVars>
      </dgm:prSet>
      <dgm:spPr/>
      <dgm:t>
        <a:bodyPr/>
        <a:lstStyle/>
        <a:p>
          <a:endParaRPr lang="en-CA"/>
        </a:p>
      </dgm:t>
    </dgm:pt>
  </dgm:ptLst>
  <dgm:cxnLst>
    <dgm:cxn modelId="{BF0EFB7D-031C-46EB-93AA-D97A8D5768A1}" type="presOf" srcId="{9DDB0717-0A7D-47B9-AABE-789E099BCAEB}" destId="{318D55BB-518C-4138-9A8F-5CAA72FBA1C2}" srcOrd="0" destOrd="0" presId="urn:microsoft.com/office/officeart/2009/3/layout/StepUpProcess"/>
    <dgm:cxn modelId="{E95B7BC7-1A7D-4A31-B02D-49EED3E45247}" srcId="{9DDB0717-0A7D-47B9-AABE-789E099BCAEB}" destId="{B8E8E77B-7413-4416-9780-C55BBF613713}" srcOrd="0" destOrd="0" parTransId="{BDF48E60-CA2C-41DB-8A34-0D791F717958}" sibTransId="{403085BD-D15B-41A6-BB76-11BC7BF9E14E}"/>
    <dgm:cxn modelId="{002C4A13-5684-4B2B-9A59-A4D3210F3745}" srcId="{9DDB0717-0A7D-47B9-AABE-789E099BCAEB}" destId="{09CBBA99-A41E-46DB-B6A3-02375A2EE385}" srcOrd="1" destOrd="0" parTransId="{A66F8C69-32C3-44FA-A2C3-6D536EF62AAB}" sibTransId="{03352E8A-91FD-4F80-A70C-6C23A602FD15}"/>
    <dgm:cxn modelId="{210CBFDA-5843-4D20-9BB8-9A191B4AF159}" type="presOf" srcId="{09CBBA99-A41E-46DB-B6A3-02375A2EE385}" destId="{36BD81E2-09E6-4311-91A4-E939C64587C0}" srcOrd="0" destOrd="0" presId="urn:microsoft.com/office/officeart/2009/3/layout/StepUpProcess"/>
    <dgm:cxn modelId="{45FEDBF5-914F-45CE-A3A1-3DB106CA7290}" type="presOf" srcId="{C1485D6A-5B5E-463C-B4D1-1255CBAC5222}" destId="{F2E8F6FF-3707-4EFD-864B-2D9C9750CA27}" srcOrd="0" destOrd="0" presId="urn:microsoft.com/office/officeart/2009/3/layout/StepUpProcess"/>
    <dgm:cxn modelId="{3AE05305-E4C6-46E8-8616-B95307D0755A}" type="presOf" srcId="{0710DA5D-BFCB-4C47-A042-F828E3FCB727}" destId="{E87F0667-81BA-467F-A1C9-77B47ADA9A82}" srcOrd="0" destOrd="0" presId="urn:microsoft.com/office/officeart/2009/3/layout/StepUpProcess"/>
    <dgm:cxn modelId="{0A7AE216-6E18-4138-80A4-2826F6707B68}" srcId="{9DDB0717-0A7D-47B9-AABE-789E099BCAEB}" destId="{C1485D6A-5B5E-463C-B4D1-1255CBAC5222}" srcOrd="3" destOrd="0" parTransId="{06BE158A-3CAA-460A-9500-7ACF59EE9646}" sibTransId="{56B4467D-BCB2-431C-9AB6-29A40B5D733A}"/>
    <dgm:cxn modelId="{89C08410-B761-4CAA-B32C-3CA792AD8960}" srcId="{9DDB0717-0A7D-47B9-AABE-789E099BCAEB}" destId="{0710DA5D-BFCB-4C47-A042-F828E3FCB727}" srcOrd="2" destOrd="0" parTransId="{286BEF07-932B-43BF-9C35-F44BC39F26FD}" sibTransId="{4A767D18-77C9-4847-914E-D420F64910C7}"/>
    <dgm:cxn modelId="{97A2B7BD-7267-4CA4-B25F-A0D12F38F6BE}" type="presOf" srcId="{B8E8E77B-7413-4416-9780-C55BBF613713}" destId="{324E0F61-1A50-42B3-88DD-32534E602D1D}" srcOrd="0" destOrd="0" presId="urn:microsoft.com/office/officeart/2009/3/layout/StepUpProcess"/>
    <dgm:cxn modelId="{2F61478A-95BE-4B77-AECF-5388F1ADC664}" type="presParOf" srcId="{318D55BB-518C-4138-9A8F-5CAA72FBA1C2}" destId="{90635226-9916-4AA8-91DC-31C6D9906049}" srcOrd="0" destOrd="0" presId="urn:microsoft.com/office/officeart/2009/3/layout/StepUpProcess"/>
    <dgm:cxn modelId="{A73F15A5-8E5A-4433-A0AD-84B0B3ABB443}" type="presParOf" srcId="{90635226-9916-4AA8-91DC-31C6D9906049}" destId="{DD0D3A5E-0C32-4725-B28C-A2DAD9152E49}" srcOrd="0" destOrd="0" presId="urn:microsoft.com/office/officeart/2009/3/layout/StepUpProcess"/>
    <dgm:cxn modelId="{22C2A1D5-0D5E-40AE-B250-5C3C8125C09D}" type="presParOf" srcId="{90635226-9916-4AA8-91DC-31C6D9906049}" destId="{324E0F61-1A50-42B3-88DD-32534E602D1D}" srcOrd="1" destOrd="0" presId="urn:microsoft.com/office/officeart/2009/3/layout/StepUpProcess"/>
    <dgm:cxn modelId="{11A6D8DB-79FC-4E0D-85B6-71EA5188EF55}" type="presParOf" srcId="{90635226-9916-4AA8-91DC-31C6D9906049}" destId="{B886EB5D-B680-4894-9EC5-E9A158B27AB9}" srcOrd="2" destOrd="0" presId="urn:microsoft.com/office/officeart/2009/3/layout/StepUpProcess"/>
    <dgm:cxn modelId="{932C8497-F7C6-4CD7-9F34-DCC151D45319}" type="presParOf" srcId="{318D55BB-518C-4138-9A8F-5CAA72FBA1C2}" destId="{7B908316-1D65-47AF-8D60-79B96629C1FE}" srcOrd="1" destOrd="0" presId="urn:microsoft.com/office/officeart/2009/3/layout/StepUpProcess"/>
    <dgm:cxn modelId="{1CA1ADA2-C06A-4BDF-80C8-67FF27761BBF}" type="presParOf" srcId="{7B908316-1D65-47AF-8D60-79B96629C1FE}" destId="{6379BCC2-D4A9-46ED-A346-7EDF1C5379D6}" srcOrd="0" destOrd="0" presId="urn:microsoft.com/office/officeart/2009/3/layout/StepUpProcess"/>
    <dgm:cxn modelId="{E1BBE725-BA2D-4F35-87EA-D76EF84C434E}" type="presParOf" srcId="{318D55BB-518C-4138-9A8F-5CAA72FBA1C2}" destId="{6BDE42A1-641D-4C20-9062-2A11F6BCA37D}" srcOrd="2" destOrd="0" presId="urn:microsoft.com/office/officeart/2009/3/layout/StepUpProcess"/>
    <dgm:cxn modelId="{EC73A2C1-3743-48AC-BF0E-8E21F428412E}" type="presParOf" srcId="{6BDE42A1-641D-4C20-9062-2A11F6BCA37D}" destId="{9D8AD471-967C-4B53-A99E-8BB3A3D39D9A}" srcOrd="0" destOrd="0" presId="urn:microsoft.com/office/officeart/2009/3/layout/StepUpProcess"/>
    <dgm:cxn modelId="{DB43AC1A-B3EE-4429-8E18-3465ABFF1B8E}" type="presParOf" srcId="{6BDE42A1-641D-4C20-9062-2A11F6BCA37D}" destId="{36BD81E2-09E6-4311-91A4-E939C64587C0}" srcOrd="1" destOrd="0" presId="urn:microsoft.com/office/officeart/2009/3/layout/StepUpProcess"/>
    <dgm:cxn modelId="{04F99CD0-6137-4E9D-9C4B-8590E38B9890}" type="presParOf" srcId="{6BDE42A1-641D-4C20-9062-2A11F6BCA37D}" destId="{AC7FFE25-3639-45F6-A23F-08B0B3F80EEC}" srcOrd="2" destOrd="0" presId="urn:microsoft.com/office/officeart/2009/3/layout/StepUpProcess"/>
    <dgm:cxn modelId="{7F9C01D0-96F2-480C-A637-F45245A9B367}" type="presParOf" srcId="{318D55BB-518C-4138-9A8F-5CAA72FBA1C2}" destId="{E4E088AD-97FD-4293-8855-25374EB05FC9}" srcOrd="3" destOrd="0" presId="urn:microsoft.com/office/officeart/2009/3/layout/StepUpProcess"/>
    <dgm:cxn modelId="{D6448580-FFE0-4B82-851F-DEF495CDAEE8}" type="presParOf" srcId="{E4E088AD-97FD-4293-8855-25374EB05FC9}" destId="{C02D65D8-D507-443C-BA8C-1B7C5D02DCB2}" srcOrd="0" destOrd="0" presId="urn:microsoft.com/office/officeart/2009/3/layout/StepUpProcess"/>
    <dgm:cxn modelId="{F8D01900-A48E-4AEE-B3EF-7E0667D4005A}" type="presParOf" srcId="{318D55BB-518C-4138-9A8F-5CAA72FBA1C2}" destId="{84EA3EE7-4951-4800-AC2D-9CECACC5F427}" srcOrd="4" destOrd="0" presId="urn:microsoft.com/office/officeart/2009/3/layout/StepUpProcess"/>
    <dgm:cxn modelId="{3FDEE835-0491-4909-BA85-E294633F6A22}" type="presParOf" srcId="{84EA3EE7-4951-4800-AC2D-9CECACC5F427}" destId="{E32DD286-A906-494E-BFE0-E4EEE31D5C51}" srcOrd="0" destOrd="0" presId="urn:microsoft.com/office/officeart/2009/3/layout/StepUpProcess"/>
    <dgm:cxn modelId="{49733642-67AC-4735-8FF6-CF6178CC952D}" type="presParOf" srcId="{84EA3EE7-4951-4800-AC2D-9CECACC5F427}" destId="{E87F0667-81BA-467F-A1C9-77B47ADA9A82}" srcOrd="1" destOrd="0" presId="urn:microsoft.com/office/officeart/2009/3/layout/StepUpProcess"/>
    <dgm:cxn modelId="{DFDCEC5F-2187-4935-AB8A-BA4E55E752FA}" type="presParOf" srcId="{84EA3EE7-4951-4800-AC2D-9CECACC5F427}" destId="{58AAF065-FDC8-4092-A98A-C50EB132F5E5}" srcOrd="2" destOrd="0" presId="urn:microsoft.com/office/officeart/2009/3/layout/StepUpProcess"/>
    <dgm:cxn modelId="{AA068E39-ADD2-40CA-95D9-B281FA52822F}" type="presParOf" srcId="{318D55BB-518C-4138-9A8F-5CAA72FBA1C2}" destId="{147C43AF-66D5-4EAF-8EDA-96B88F72E5B1}" srcOrd="5" destOrd="0" presId="urn:microsoft.com/office/officeart/2009/3/layout/StepUpProcess"/>
    <dgm:cxn modelId="{C339A429-706F-4DD5-8B20-283E923858B7}" type="presParOf" srcId="{147C43AF-66D5-4EAF-8EDA-96B88F72E5B1}" destId="{EB30AFA3-6358-4CE7-9C0C-F80762817D7F}" srcOrd="0" destOrd="0" presId="urn:microsoft.com/office/officeart/2009/3/layout/StepUpProcess"/>
    <dgm:cxn modelId="{127DAA8A-C545-4188-8A84-A05285B766F0}" type="presParOf" srcId="{318D55BB-518C-4138-9A8F-5CAA72FBA1C2}" destId="{DCCD0CC3-2B9C-47A0-8CD6-9C79E206E377}" srcOrd="6" destOrd="0" presId="urn:microsoft.com/office/officeart/2009/3/layout/StepUpProcess"/>
    <dgm:cxn modelId="{16295707-FAE6-4497-9D50-AC7BAC239F58}" type="presParOf" srcId="{DCCD0CC3-2B9C-47A0-8CD6-9C79E206E377}" destId="{F9D95EF0-A393-41CE-9564-BEDF12F4FA98}" srcOrd="0" destOrd="0" presId="urn:microsoft.com/office/officeart/2009/3/layout/StepUpProcess"/>
    <dgm:cxn modelId="{1F172B30-B9FD-44DE-AFDB-E34F1F99D0DD}" type="presParOf" srcId="{DCCD0CC3-2B9C-47A0-8CD6-9C79E206E377}" destId="{F2E8F6FF-3707-4EFD-864B-2D9C9750CA2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0897DB-EFE8-42C9-A638-B19D73976CF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82C8B43-577E-4C13-8DC9-493746D16369}">
      <dgm:prSet phldrT="[Text]" custT="1"/>
      <dgm:spPr>
        <a:solidFill>
          <a:schemeClr val="accent2">
            <a:lumMod val="50000"/>
          </a:schemeClr>
        </a:solidFill>
        <a:scene3d>
          <a:camera prst="orthographicFront"/>
          <a:lightRig rig="threePt" dir="t"/>
        </a:scene3d>
        <a:sp3d>
          <a:bevelT/>
        </a:sp3d>
      </dgm:spPr>
      <dgm:t>
        <a:bodyPr/>
        <a:lstStyle/>
        <a:p>
          <a:r>
            <a:rPr lang="en-US" sz="1200" dirty="0" smtClean="0"/>
            <a:t>ABC Corporation</a:t>
          </a:r>
        </a:p>
        <a:p>
          <a:r>
            <a:rPr lang="en-US" sz="1200" dirty="0" smtClean="0"/>
            <a:t>$40,000,000 Asset Base</a:t>
          </a:r>
          <a:endParaRPr lang="en-US" sz="1200" dirty="0"/>
        </a:p>
      </dgm:t>
    </dgm:pt>
    <dgm:pt modelId="{E9336C66-2707-41C0-9837-B4D7EEC7E7FD}" type="parTrans" cxnId="{77E2A9A7-063E-4D67-8083-4ECC9911BF3E}">
      <dgm:prSet/>
      <dgm:spPr/>
      <dgm:t>
        <a:bodyPr/>
        <a:lstStyle/>
        <a:p>
          <a:endParaRPr lang="en-US"/>
        </a:p>
      </dgm:t>
    </dgm:pt>
    <dgm:pt modelId="{2F0040E1-C490-488D-AD1C-805A0BAB8969}" type="sibTrans" cxnId="{77E2A9A7-063E-4D67-8083-4ECC9911BF3E}">
      <dgm:prSet/>
      <dgm:spPr/>
      <dgm:t>
        <a:bodyPr/>
        <a:lstStyle/>
        <a:p>
          <a:endParaRPr lang="en-US"/>
        </a:p>
      </dgm:t>
    </dgm:pt>
    <dgm:pt modelId="{EDFBB639-C80B-4ABC-90B5-7C858B463887}">
      <dgm:prSet phldrT="[Text]" custT="1"/>
      <dgm:spPr>
        <a:solidFill>
          <a:schemeClr val="accent3">
            <a:lumMod val="50000"/>
          </a:schemeClr>
        </a:solidFill>
        <a:scene3d>
          <a:camera prst="orthographicFront"/>
          <a:lightRig rig="threePt" dir="t"/>
        </a:scene3d>
        <a:sp3d>
          <a:bevelT/>
        </a:sp3d>
      </dgm:spPr>
      <dgm:t>
        <a:bodyPr/>
        <a:lstStyle/>
        <a:p>
          <a:r>
            <a:rPr lang="en-US" sz="1200" dirty="0" smtClean="0"/>
            <a:t>Option #1</a:t>
          </a:r>
        </a:p>
        <a:p>
          <a:r>
            <a:rPr lang="en-US" sz="1200" dirty="0" smtClean="0"/>
            <a:t>$40,000,000 Equity</a:t>
          </a:r>
        </a:p>
        <a:p>
          <a:r>
            <a:rPr lang="en-US" sz="1200" dirty="0" smtClean="0"/>
            <a:t>Debt = $0</a:t>
          </a:r>
          <a:endParaRPr lang="en-US" sz="1200" dirty="0"/>
        </a:p>
      </dgm:t>
    </dgm:pt>
    <dgm:pt modelId="{18F6E9F5-1005-473B-A40E-22A7DDD01AA7}" type="parTrans" cxnId="{5556860A-890D-4BFC-913D-02B39AD89210}">
      <dgm:prSet/>
      <dgm:spPr>
        <a:scene3d>
          <a:camera prst="orthographicFront"/>
          <a:lightRig rig="threePt" dir="t"/>
        </a:scene3d>
        <a:sp3d>
          <a:bevelT/>
        </a:sp3d>
      </dgm:spPr>
      <dgm:t>
        <a:bodyPr/>
        <a:lstStyle/>
        <a:p>
          <a:endParaRPr lang="en-US" dirty="0"/>
        </a:p>
      </dgm:t>
    </dgm:pt>
    <dgm:pt modelId="{40FA6CDD-3475-4129-A88A-8D2214791B1A}" type="sibTrans" cxnId="{5556860A-890D-4BFC-913D-02B39AD89210}">
      <dgm:prSet/>
      <dgm:spPr/>
      <dgm:t>
        <a:bodyPr/>
        <a:lstStyle/>
        <a:p>
          <a:endParaRPr lang="en-US"/>
        </a:p>
      </dgm:t>
    </dgm:pt>
    <dgm:pt modelId="{80D3614C-962D-4C15-A13C-0F8857211875}">
      <dgm:prSet phldrT="[Text]" custT="1"/>
      <dgm:spPr>
        <a:solidFill>
          <a:srgbClr val="C00000"/>
        </a:solidFill>
        <a:scene3d>
          <a:camera prst="orthographicFront"/>
          <a:lightRig rig="threePt" dir="t"/>
        </a:scene3d>
        <a:sp3d>
          <a:bevelT/>
        </a:sp3d>
      </dgm:spPr>
      <dgm:t>
        <a:bodyPr/>
        <a:lstStyle/>
        <a:p>
          <a:r>
            <a:rPr lang="en-US" sz="1200" dirty="0" smtClean="0"/>
            <a:t>Option #2</a:t>
          </a:r>
        </a:p>
        <a:p>
          <a:r>
            <a:rPr lang="en-US" sz="1200" dirty="0" smtClean="0"/>
            <a:t>$10,000,000 Equity</a:t>
          </a:r>
        </a:p>
        <a:p>
          <a:r>
            <a:rPr lang="en-US" sz="1200" dirty="0" smtClean="0"/>
            <a:t>Debt = $30,000,000 @ 6% interest per year</a:t>
          </a:r>
          <a:endParaRPr lang="en-US" sz="1200" dirty="0"/>
        </a:p>
      </dgm:t>
    </dgm:pt>
    <dgm:pt modelId="{7A6BA38E-1402-461E-9817-2F3383C41A55}" type="parTrans" cxnId="{36358ACB-FD88-410B-A247-0C7B0187A624}">
      <dgm:prSet/>
      <dgm:spPr>
        <a:scene3d>
          <a:camera prst="orthographicFront"/>
          <a:lightRig rig="threePt" dir="t"/>
        </a:scene3d>
        <a:sp3d>
          <a:bevelT/>
        </a:sp3d>
      </dgm:spPr>
      <dgm:t>
        <a:bodyPr/>
        <a:lstStyle/>
        <a:p>
          <a:endParaRPr lang="en-US" dirty="0"/>
        </a:p>
      </dgm:t>
    </dgm:pt>
    <dgm:pt modelId="{537FAB98-036F-4F03-A2D7-9927CFEB4D4F}" type="sibTrans" cxnId="{36358ACB-FD88-410B-A247-0C7B0187A624}">
      <dgm:prSet/>
      <dgm:spPr/>
      <dgm:t>
        <a:bodyPr/>
        <a:lstStyle/>
        <a:p>
          <a:endParaRPr lang="en-US"/>
        </a:p>
      </dgm:t>
    </dgm:pt>
    <dgm:pt modelId="{8839061A-0130-4C23-9ADA-085F81CCCA18}">
      <dgm:prSet custT="1"/>
      <dgm:spPr>
        <a:solidFill>
          <a:schemeClr val="accent3">
            <a:lumMod val="50000"/>
          </a:schemeClr>
        </a:solidFill>
        <a:scene3d>
          <a:camera prst="orthographicFront"/>
          <a:lightRig rig="threePt" dir="t"/>
        </a:scene3d>
        <a:sp3d>
          <a:bevelT/>
        </a:sp3d>
      </dgm:spPr>
      <dgm:t>
        <a:bodyPr/>
        <a:lstStyle/>
        <a:p>
          <a:r>
            <a:rPr lang="en-US" sz="1600" dirty="0" smtClean="0"/>
            <a:t>ROE = 8.75%*</a:t>
          </a:r>
          <a:endParaRPr lang="en-US" sz="1600" dirty="0"/>
        </a:p>
      </dgm:t>
    </dgm:pt>
    <dgm:pt modelId="{DE326849-986A-4FCF-A848-10F2BB1D5E52}" type="parTrans" cxnId="{65BBED9E-3B97-4D30-ACF5-FC6A9ADF3F65}">
      <dgm:prSet/>
      <dgm:spPr>
        <a:scene3d>
          <a:camera prst="orthographicFront"/>
          <a:lightRig rig="threePt" dir="t"/>
        </a:scene3d>
        <a:sp3d>
          <a:bevelT/>
        </a:sp3d>
      </dgm:spPr>
      <dgm:t>
        <a:bodyPr/>
        <a:lstStyle/>
        <a:p>
          <a:endParaRPr lang="en-US" dirty="0"/>
        </a:p>
      </dgm:t>
    </dgm:pt>
    <dgm:pt modelId="{A680DFD6-6D3E-402D-9AB1-18D13EAB9AAD}" type="sibTrans" cxnId="{65BBED9E-3B97-4D30-ACF5-FC6A9ADF3F65}">
      <dgm:prSet/>
      <dgm:spPr/>
      <dgm:t>
        <a:bodyPr/>
        <a:lstStyle/>
        <a:p>
          <a:endParaRPr lang="en-CA"/>
        </a:p>
      </dgm:t>
    </dgm:pt>
    <dgm:pt modelId="{C66FBD89-6043-4D3C-A5E4-99C92E91793E}">
      <dgm:prSet custT="1"/>
      <dgm:spPr>
        <a:solidFill>
          <a:schemeClr val="accent3">
            <a:lumMod val="50000"/>
          </a:schemeClr>
        </a:solidFill>
        <a:scene3d>
          <a:camera prst="orthographicFront"/>
          <a:lightRig rig="threePt" dir="t"/>
        </a:scene3d>
        <a:sp3d>
          <a:bevelT/>
        </a:sp3d>
      </dgm:spPr>
      <dgm:t>
        <a:bodyPr/>
        <a:lstStyle/>
        <a:p>
          <a:r>
            <a:rPr lang="en-US" sz="1600" i="0" dirty="0" smtClean="0"/>
            <a:t>EBIT</a:t>
          </a:r>
          <a:r>
            <a:rPr lang="en-US" sz="1600" dirty="0" smtClean="0"/>
            <a:t> of </a:t>
          </a:r>
        </a:p>
        <a:p>
          <a:r>
            <a:rPr lang="en-US" sz="1600" dirty="0" smtClean="0"/>
            <a:t> $3,500,000</a:t>
          </a:r>
          <a:endParaRPr lang="en-US" sz="1600" dirty="0"/>
        </a:p>
      </dgm:t>
    </dgm:pt>
    <dgm:pt modelId="{C9B82119-587A-4AEB-8CAA-2594D09FA8C5}" type="parTrans" cxnId="{40351F4B-047F-460E-AE2F-4E386082E265}">
      <dgm:prSet/>
      <dgm:spPr>
        <a:scene3d>
          <a:camera prst="orthographicFront"/>
          <a:lightRig rig="threePt" dir="t"/>
        </a:scene3d>
        <a:sp3d>
          <a:bevelT/>
        </a:sp3d>
      </dgm:spPr>
      <dgm:t>
        <a:bodyPr/>
        <a:lstStyle/>
        <a:p>
          <a:endParaRPr lang="en-US" dirty="0"/>
        </a:p>
      </dgm:t>
    </dgm:pt>
    <dgm:pt modelId="{9C8AD696-5DF1-4477-AAAF-29AC854CA6D4}" type="sibTrans" cxnId="{40351F4B-047F-460E-AE2F-4E386082E265}">
      <dgm:prSet/>
      <dgm:spPr/>
      <dgm:t>
        <a:bodyPr/>
        <a:lstStyle/>
        <a:p>
          <a:endParaRPr lang="en-CA"/>
        </a:p>
      </dgm:t>
    </dgm:pt>
    <dgm:pt modelId="{68BF774D-62CD-4F54-8526-261B3EFF3C26}">
      <dgm:prSet custT="1"/>
      <dgm:spPr>
        <a:solidFill>
          <a:srgbClr val="C00000"/>
        </a:solidFill>
        <a:scene3d>
          <a:camera prst="orthographicFront"/>
          <a:lightRig rig="threePt" dir="t"/>
        </a:scene3d>
        <a:sp3d>
          <a:bevelT/>
        </a:sp3d>
      </dgm:spPr>
      <dgm:t>
        <a:bodyPr/>
        <a:lstStyle/>
        <a:p>
          <a:r>
            <a:rPr lang="en-US" sz="1600" dirty="0" smtClean="0"/>
            <a:t>ROE = 17%*</a:t>
          </a:r>
          <a:endParaRPr lang="en-US" sz="1600" dirty="0"/>
        </a:p>
      </dgm:t>
    </dgm:pt>
    <dgm:pt modelId="{3D4E3B27-0555-4910-AC39-1A486FB3A2B1}" type="parTrans" cxnId="{A43F9A09-35E3-4D64-83A4-2890E70122FF}">
      <dgm:prSet/>
      <dgm:spPr>
        <a:scene3d>
          <a:camera prst="orthographicFront"/>
          <a:lightRig rig="threePt" dir="t"/>
        </a:scene3d>
        <a:sp3d>
          <a:bevelT/>
        </a:sp3d>
      </dgm:spPr>
      <dgm:t>
        <a:bodyPr/>
        <a:lstStyle/>
        <a:p>
          <a:endParaRPr lang="en-US" dirty="0"/>
        </a:p>
      </dgm:t>
    </dgm:pt>
    <dgm:pt modelId="{7F94AFE0-FC95-4216-A0A7-D947CBEBD74C}" type="sibTrans" cxnId="{A43F9A09-35E3-4D64-83A4-2890E70122FF}">
      <dgm:prSet/>
      <dgm:spPr/>
      <dgm:t>
        <a:bodyPr/>
        <a:lstStyle/>
        <a:p>
          <a:endParaRPr lang="en-CA"/>
        </a:p>
      </dgm:t>
    </dgm:pt>
    <dgm:pt modelId="{DB8ABC33-8060-4EB0-BEBB-281876E602E6}">
      <dgm:prSet custT="1"/>
      <dgm:spPr>
        <a:solidFill>
          <a:srgbClr val="C00000"/>
        </a:solidFill>
        <a:scene3d>
          <a:camera prst="orthographicFront"/>
          <a:lightRig rig="threePt" dir="t"/>
        </a:scene3d>
        <a:sp3d>
          <a:bevelT/>
        </a:sp3d>
      </dgm:spPr>
      <dgm:t>
        <a:bodyPr/>
        <a:lstStyle/>
        <a:p>
          <a:r>
            <a:rPr lang="en-US" sz="1600" dirty="0" smtClean="0"/>
            <a:t>EBT of</a:t>
          </a:r>
        </a:p>
        <a:p>
          <a:r>
            <a:rPr lang="en-US" sz="1600" dirty="0" smtClean="0"/>
            <a:t>$1,700,000</a:t>
          </a:r>
          <a:endParaRPr lang="en-US" sz="1600" dirty="0"/>
        </a:p>
      </dgm:t>
    </dgm:pt>
    <dgm:pt modelId="{182CBD25-C0CC-4B19-AABF-DCEBA77543E1}" type="parTrans" cxnId="{2673D69B-6BAB-4B05-9340-85AD4CBBE5CB}">
      <dgm:prSet/>
      <dgm:spPr>
        <a:scene3d>
          <a:camera prst="orthographicFront"/>
          <a:lightRig rig="threePt" dir="t"/>
        </a:scene3d>
        <a:sp3d>
          <a:bevelT/>
        </a:sp3d>
      </dgm:spPr>
      <dgm:t>
        <a:bodyPr/>
        <a:lstStyle/>
        <a:p>
          <a:endParaRPr lang="en-US" dirty="0"/>
        </a:p>
      </dgm:t>
    </dgm:pt>
    <dgm:pt modelId="{43F09682-0B1F-458A-AEA9-8918286EB7B3}" type="sibTrans" cxnId="{2673D69B-6BAB-4B05-9340-85AD4CBBE5CB}">
      <dgm:prSet/>
      <dgm:spPr/>
      <dgm:t>
        <a:bodyPr/>
        <a:lstStyle/>
        <a:p>
          <a:endParaRPr lang="en-CA"/>
        </a:p>
      </dgm:t>
    </dgm:pt>
    <dgm:pt modelId="{46BB8793-9634-44E6-9E60-6DE57CF1CB3D}" type="pres">
      <dgm:prSet presAssocID="{320897DB-EFE8-42C9-A638-B19D73976CF0}" presName="diagram" presStyleCnt="0">
        <dgm:presLayoutVars>
          <dgm:chPref val="1"/>
          <dgm:dir/>
          <dgm:animOne val="branch"/>
          <dgm:animLvl val="lvl"/>
          <dgm:resizeHandles val="exact"/>
        </dgm:presLayoutVars>
      </dgm:prSet>
      <dgm:spPr/>
      <dgm:t>
        <a:bodyPr/>
        <a:lstStyle/>
        <a:p>
          <a:endParaRPr lang="en-US"/>
        </a:p>
      </dgm:t>
    </dgm:pt>
    <dgm:pt modelId="{1BD67E85-EF4A-4654-A457-C8AB0AF8C3EC}" type="pres">
      <dgm:prSet presAssocID="{082C8B43-577E-4C13-8DC9-493746D16369}" presName="root1" presStyleCnt="0"/>
      <dgm:spPr>
        <a:scene3d>
          <a:camera prst="orthographicFront"/>
          <a:lightRig rig="threePt" dir="t"/>
        </a:scene3d>
        <a:sp3d>
          <a:bevelT/>
        </a:sp3d>
      </dgm:spPr>
      <dgm:t>
        <a:bodyPr/>
        <a:lstStyle/>
        <a:p>
          <a:endParaRPr lang="en-CA"/>
        </a:p>
      </dgm:t>
    </dgm:pt>
    <dgm:pt modelId="{336A92EC-5D25-467A-9CF2-4FEFF827F1E2}" type="pres">
      <dgm:prSet presAssocID="{082C8B43-577E-4C13-8DC9-493746D16369}" presName="LevelOneTextNode" presStyleLbl="node0" presStyleIdx="0" presStyleCnt="1" custLinFactNeighborX="0">
        <dgm:presLayoutVars>
          <dgm:chPref val="3"/>
        </dgm:presLayoutVars>
      </dgm:prSet>
      <dgm:spPr/>
      <dgm:t>
        <a:bodyPr/>
        <a:lstStyle/>
        <a:p>
          <a:endParaRPr lang="en-US"/>
        </a:p>
      </dgm:t>
    </dgm:pt>
    <dgm:pt modelId="{C1C18788-3B53-439C-8A67-39097D87109D}" type="pres">
      <dgm:prSet presAssocID="{082C8B43-577E-4C13-8DC9-493746D16369}" presName="level2hierChild" presStyleCnt="0"/>
      <dgm:spPr>
        <a:scene3d>
          <a:camera prst="orthographicFront"/>
          <a:lightRig rig="threePt" dir="t"/>
        </a:scene3d>
        <a:sp3d>
          <a:bevelT/>
        </a:sp3d>
      </dgm:spPr>
      <dgm:t>
        <a:bodyPr/>
        <a:lstStyle/>
        <a:p>
          <a:endParaRPr lang="en-CA"/>
        </a:p>
      </dgm:t>
    </dgm:pt>
    <dgm:pt modelId="{E8C8FD74-3BE9-4C5B-B563-C0B58A48DDB8}" type="pres">
      <dgm:prSet presAssocID="{18F6E9F5-1005-473B-A40E-22A7DDD01AA7}" presName="conn2-1" presStyleLbl="parChTrans1D2" presStyleIdx="0" presStyleCnt="2"/>
      <dgm:spPr/>
      <dgm:t>
        <a:bodyPr/>
        <a:lstStyle/>
        <a:p>
          <a:endParaRPr lang="en-US"/>
        </a:p>
      </dgm:t>
    </dgm:pt>
    <dgm:pt modelId="{BBAE8B05-87A7-4A40-9A8A-3E5EAF17CBEC}" type="pres">
      <dgm:prSet presAssocID="{18F6E9F5-1005-473B-A40E-22A7DDD01AA7}" presName="connTx" presStyleLbl="parChTrans1D2" presStyleIdx="0" presStyleCnt="2"/>
      <dgm:spPr/>
      <dgm:t>
        <a:bodyPr/>
        <a:lstStyle/>
        <a:p>
          <a:endParaRPr lang="en-US"/>
        </a:p>
      </dgm:t>
    </dgm:pt>
    <dgm:pt modelId="{8D1C7B78-4CB2-4809-BCB7-AF2AAF8411C4}" type="pres">
      <dgm:prSet presAssocID="{EDFBB639-C80B-4ABC-90B5-7C858B463887}" presName="root2" presStyleCnt="0"/>
      <dgm:spPr>
        <a:scene3d>
          <a:camera prst="orthographicFront"/>
          <a:lightRig rig="threePt" dir="t"/>
        </a:scene3d>
        <a:sp3d>
          <a:bevelT/>
        </a:sp3d>
      </dgm:spPr>
      <dgm:t>
        <a:bodyPr/>
        <a:lstStyle/>
        <a:p>
          <a:endParaRPr lang="en-CA"/>
        </a:p>
      </dgm:t>
    </dgm:pt>
    <dgm:pt modelId="{57EE6396-EA1C-486F-A0B3-8FFB2F1A8365}" type="pres">
      <dgm:prSet presAssocID="{EDFBB639-C80B-4ABC-90B5-7C858B463887}" presName="LevelTwoTextNode" presStyleLbl="node2" presStyleIdx="0" presStyleCnt="2">
        <dgm:presLayoutVars>
          <dgm:chPref val="3"/>
        </dgm:presLayoutVars>
      </dgm:prSet>
      <dgm:spPr/>
      <dgm:t>
        <a:bodyPr/>
        <a:lstStyle/>
        <a:p>
          <a:endParaRPr lang="en-US"/>
        </a:p>
      </dgm:t>
    </dgm:pt>
    <dgm:pt modelId="{3666197F-AD2A-468B-82EA-EB56040414B3}" type="pres">
      <dgm:prSet presAssocID="{EDFBB639-C80B-4ABC-90B5-7C858B463887}" presName="level3hierChild" presStyleCnt="0"/>
      <dgm:spPr>
        <a:scene3d>
          <a:camera prst="orthographicFront"/>
          <a:lightRig rig="threePt" dir="t"/>
        </a:scene3d>
        <a:sp3d>
          <a:bevelT/>
        </a:sp3d>
      </dgm:spPr>
      <dgm:t>
        <a:bodyPr/>
        <a:lstStyle/>
        <a:p>
          <a:endParaRPr lang="en-CA"/>
        </a:p>
      </dgm:t>
    </dgm:pt>
    <dgm:pt modelId="{B67EE8B0-6F6D-47EA-8257-7AA15991F158}" type="pres">
      <dgm:prSet presAssocID="{C9B82119-587A-4AEB-8CAA-2594D09FA8C5}" presName="conn2-1" presStyleLbl="parChTrans1D3" presStyleIdx="0" presStyleCnt="2"/>
      <dgm:spPr/>
      <dgm:t>
        <a:bodyPr/>
        <a:lstStyle/>
        <a:p>
          <a:endParaRPr lang="en-US"/>
        </a:p>
      </dgm:t>
    </dgm:pt>
    <dgm:pt modelId="{BC6B3A48-7AF8-49A8-ACEE-3834B17823DD}" type="pres">
      <dgm:prSet presAssocID="{C9B82119-587A-4AEB-8CAA-2594D09FA8C5}" presName="connTx" presStyleLbl="parChTrans1D3" presStyleIdx="0" presStyleCnt="2"/>
      <dgm:spPr/>
      <dgm:t>
        <a:bodyPr/>
        <a:lstStyle/>
        <a:p>
          <a:endParaRPr lang="en-US"/>
        </a:p>
      </dgm:t>
    </dgm:pt>
    <dgm:pt modelId="{BA91632B-AAAC-4D4A-9106-2F9152C0B9E0}" type="pres">
      <dgm:prSet presAssocID="{C66FBD89-6043-4D3C-A5E4-99C92E91793E}" presName="root2" presStyleCnt="0"/>
      <dgm:spPr>
        <a:scene3d>
          <a:camera prst="orthographicFront"/>
          <a:lightRig rig="threePt" dir="t"/>
        </a:scene3d>
        <a:sp3d>
          <a:bevelT/>
        </a:sp3d>
      </dgm:spPr>
      <dgm:t>
        <a:bodyPr/>
        <a:lstStyle/>
        <a:p>
          <a:endParaRPr lang="en-CA"/>
        </a:p>
      </dgm:t>
    </dgm:pt>
    <dgm:pt modelId="{5B976CDF-51E9-4590-A757-3861548B2CFA}" type="pres">
      <dgm:prSet presAssocID="{C66FBD89-6043-4D3C-A5E4-99C92E91793E}" presName="LevelTwoTextNode" presStyleLbl="node3" presStyleIdx="0" presStyleCnt="2">
        <dgm:presLayoutVars>
          <dgm:chPref val="3"/>
        </dgm:presLayoutVars>
      </dgm:prSet>
      <dgm:spPr/>
      <dgm:t>
        <a:bodyPr/>
        <a:lstStyle/>
        <a:p>
          <a:endParaRPr lang="en-US"/>
        </a:p>
      </dgm:t>
    </dgm:pt>
    <dgm:pt modelId="{80B409B4-3A62-490B-9F2C-D70D0DBA547B}" type="pres">
      <dgm:prSet presAssocID="{C66FBD89-6043-4D3C-A5E4-99C92E91793E}" presName="level3hierChild" presStyleCnt="0"/>
      <dgm:spPr>
        <a:scene3d>
          <a:camera prst="orthographicFront"/>
          <a:lightRig rig="threePt" dir="t"/>
        </a:scene3d>
        <a:sp3d>
          <a:bevelT/>
        </a:sp3d>
      </dgm:spPr>
      <dgm:t>
        <a:bodyPr/>
        <a:lstStyle/>
        <a:p>
          <a:endParaRPr lang="en-CA"/>
        </a:p>
      </dgm:t>
    </dgm:pt>
    <dgm:pt modelId="{56E92222-6C9C-4EFB-ABB6-972CFF661468}" type="pres">
      <dgm:prSet presAssocID="{DE326849-986A-4FCF-A848-10F2BB1D5E52}" presName="conn2-1" presStyleLbl="parChTrans1D4" presStyleIdx="0" presStyleCnt="2"/>
      <dgm:spPr/>
      <dgm:t>
        <a:bodyPr/>
        <a:lstStyle/>
        <a:p>
          <a:endParaRPr lang="en-US"/>
        </a:p>
      </dgm:t>
    </dgm:pt>
    <dgm:pt modelId="{3B31E76C-5B27-4AF6-ABEB-A1C6168DC964}" type="pres">
      <dgm:prSet presAssocID="{DE326849-986A-4FCF-A848-10F2BB1D5E52}" presName="connTx" presStyleLbl="parChTrans1D4" presStyleIdx="0" presStyleCnt="2"/>
      <dgm:spPr/>
      <dgm:t>
        <a:bodyPr/>
        <a:lstStyle/>
        <a:p>
          <a:endParaRPr lang="en-US"/>
        </a:p>
      </dgm:t>
    </dgm:pt>
    <dgm:pt modelId="{7F25C4DF-E6B7-4EA4-8C16-43D837AA8F66}" type="pres">
      <dgm:prSet presAssocID="{8839061A-0130-4C23-9ADA-085F81CCCA18}" presName="root2" presStyleCnt="0"/>
      <dgm:spPr>
        <a:scene3d>
          <a:camera prst="orthographicFront"/>
          <a:lightRig rig="threePt" dir="t"/>
        </a:scene3d>
        <a:sp3d>
          <a:bevelT/>
        </a:sp3d>
      </dgm:spPr>
      <dgm:t>
        <a:bodyPr/>
        <a:lstStyle/>
        <a:p>
          <a:endParaRPr lang="en-CA"/>
        </a:p>
      </dgm:t>
    </dgm:pt>
    <dgm:pt modelId="{F8F6B44A-2BD1-4076-AE56-B048E281DC87}" type="pres">
      <dgm:prSet presAssocID="{8839061A-0130-4C23-9ADA-085F81CCCA18}" presName="LevelTwoTextNode" presStyleLbl="node4" presStyleIdx="0" presStyleCnt="2">
        <dgm:presLayoutVars>
          <dgm:chPref val="3"/>
        </dgm:presLayoutVars>
      </dgm:prSet>
      <dgm:spPr/>
      <dgm:t>
        <a:bodyPr/>
        <a:lstStyle/>
        <a:p>
          <a:endParaRPr lang="en-US"/>
        </a:p>
      </dgm:t>
    </dgm:pt>
    <dgm:pt modelId="{9802228C-6F7D-42F3-BBBB-CE4E1AC4E518}" type="pres">
      <dgm:prSet presAssocID="{8839061A-0130-4C23-9ADA-085F81CCCA18}" presName="level3hierChild" presStyleCnt="0"/>
      <dgm:spPr>
        <a:scene3d>
          <a:camera prst="orthographicFront"/>
          <a:lightRig rig="threePt" dir="t"/>
        </a:scene3d>
        <a:sp3d>
          <a:bevelT/>
        </a:sp3d>
      </dgm:spPr>
      <dgm:t>
        <a:bodyPr/>
        <a:lstStyle/>
        <a:p>
          <a:endParaRPr lang="en-CA"/>
        </a:p>
      </dgm:t>
    </dgm:pt>
    <dgm:pt modelId="{A10EE8BF-1ABC-4900-9136-309262E8B0C9}" type="pres">
      <dgm:prSet presAssocID="{7A6BA38E-1402-461E-9817-2F3383C41A55}" presName="conn2-1" presStyleLbl="parChTrans1D2" presStyleIdx="1" presStyleCnt="2"/>
      <dgm:spPr/>
      <dgm:t>
        <a:bodyPr/>
        <a:lstStyle/>
        <a:p>
          <a:endParaRPr lang="en-US"/>
        </a:p>
      </dgm:t>
    </dgm:pt>
    <dgm:pt modelId="{16F89C36-1890-4D5C-BFE0-C861C002BED1}" type="pres">
      <dgm:prSet presAssocID="{7A6BA38E-1402-461E-9817-2F3383C41A55}" presName="connTx" presStyleLbl="parChTrans1D2" presStyleIdx="1" presStyleCnt="2"/>
      <dgm:spPr/>
      <dgm:t>
        <a:bodyPr/>
        <a:lstStyle/>
        <a:p>
          <a:endParaRPr lang="en-US"/>
        </a:p>
      </dgm:t>
    </dgm:pt>
    <dgm:pt modelId="{1EC95076-04CC-4271-822F-EA626A9C4AFC}" type="pres">
      <dgm:prSet presAssocID="{80D3614C-962D-4C15-A13C-0F8857211875}" presName="root2" presStyleCnt="0"/>
      <dgm:spPr>
        <a:scene3d>
          <a:camera prst="orthographicFront"/>
          <a:lightRig rig="threePt" dir="t"/>
        </a:scene3d>
        <a:sp3d>
          <a:bevelT/>
        </a:sp3d>
      </dgm:spPr>
      <dgm:t>
        <a:bodyPr/>
        <a:lstStyle/>
        <a:p>
          <a:endParaRPr lang="en-CA"/>
        </a:p>
      </dgm:t>
    </dgm:pt>
    <dgm:pt modelId="{7AD60E5A-3FE2-43B5-9B90-A8CD796C2002}" type="pres">
      <dgm:prSet presAssocID="{80D3614C-962D-4C15-A13C-0F8857211875}" presName="LevelTwoTextNode" presStyleLbl="node2" presStyleIdx="1" presStyleCnt="2">
        <dgm:presLayoutVars>
          <dgm:chPref val="3"/>
        </dgm:presLayoutVars>
      </dgm:prSet>
      <dgm:spPr/>
      <dgm:t>
        <a:bodyPr/>
        <a:lstStyle/>
        <a:p>
          <a:endParaRPr lang="en-US"/>
        </a:p>
      </dgm:t>
    </dgm:pt>
    <dgm:pt modelId="{E679FE74-3F42-4434-9F64-801C6D6D1A7A}" type="pres">
      <dgm:prSet presAssocID="{80D3614C-962D-4C15-A13C-0F8857211875}" presName="level3hierChild" presStyleCnt="0"/>
      <dgm:spPr>
        <a:scene3d>
          <a:camera prst="orthographicFront"/>
          <a:lightRig rig="threePt" dir="t"/>
        </a:scene3d>
        <a:sp3d>
          <a:bevelT/>
        </a:sp3d>
      </dgm:spPr>
      <dgm:t>
        <a:bodyPr/>
        <a:lstStyle/>
        <a:p>
          <a:endParaRPr lang="en-CA"/>
        </a:p>
      </dgm:t>
    </dgm:pt>
    <dgm:pt modelId="{A51823C0-D1C4-4837-A1C0-C0305CE10C53}" type="pres">
      <dgm:prSet presAssocID="{182CBD25-C0CC-4B19-AABF-DCEBA77543E1}" presName="conn2-1" presStyleLbl="parChTrans1D3" presStyleIdx="1" presStyleCnt="2"/>
      <dgm:spPr/>
      <dgm:t>
        <a:bodyPr/>
        <a:lstStyle/>
        <a:p>
          <a:endParaRPr lang="en-US"/>
        </a:p>
      </dgm:t>
    </dgm:pt>
    <dgm:pt modelId="{F920B0D6-27F9-4454-9EBA-E32973D9C4A2}" type="pres">
      <dgm:prSet presAssocID="{182CBD25-C0CC-4B19-AABF-DCEBA77543E1}" presName="connTx" presStyleLbl="parChTrans1D3" presStyleIdx="1" presStyleCnt="2"/>
      <dgm:spPr/>
      <dgm:t>
        <a:bodyPr/>
        <a:lstStyle/>
        <a:p>
          <a:endParaRPr lang="en-US"/>
        </a:p>
      </dgm:t>
    </dgm:pt>
    <dgm:pt modelId="{AB9B5B97-F7AA-4DC6-BB9B-EA02358F9E19}" type="pres">
      <dgm:prSet presAssocID="{DB8ABC33-8060-4EB0-BEBB-281876E602E6}" presName="root2" presStyleCnt="0"/>
      <dgm:spPr>
        <a:scene3d>
          <a:camera prst="orthographicFront"/>
          <a:lightRig rig="threePt" dir="t"/>
        </a:scene3d>
        <a:sp3d>
          <a:bevelT/>
        </a:sp3d>
      </dgm:spPr>
      <dgm:t>
        <a:bodyPr/>
        <a:lstStyle/>
        <a:p>
          <a:endParaRPr lang="en-CA"/>
        </a:p>
      </dgm:t>
    </dgm:pt>
    <dgm:pt modelId="{F6693586-6936-4A73-B37D-4C3042F9F5C5}" type="pres">
      <dgm:prSet presAssocID="{DB8ABC33-8060-4EB0-BEBB-281876E602E6}" presName="LevelTwoTextNode" presStyleLbl="node3" presStyleIdx="1" presStyleCnt="2">
        <dgm:presLayoutVars>
          <dgm:chPref val="3"/>
        </dgm:presLayoutVars>
      </dgm:prSet>
      <dgm:spPr/>
      <dgm:t>
        <a:bodyPr/>
        <a:lstStyle/>
        <a:p>
          <a:endParaRPr lang="en-US"/>
        </a:p>
      </dgm:t>
    </dgm:pt>
    <dgm:pt modelId="{4834766A-72DB-4493-B818-8188A8492554}" type="pres">
      <dgm:prSet presAssocID="{DB8ABC33-8060-4EB0-BEBB-281876E602E6}" presName="level3hierChild" presStyleCnt="0"/>
      <dgm:spPr>
        <a:scene3d>
          <a:camera prst="orthographicFront"/>
          <a:lightRig rig="threePt" dir="t"/>
        </a:scene3d>
        <a:sp3d>
          <a:bevelT/>
        </a:sp3d>
      </dgm:spPr>
      <dgm:t>
        <a:bodyPr/>
        <a:lstStyle/>
        <a:p>
          <a:endParaRPr lang="en-CA"/>
        </a:p>
      </dgm:t>
    </dgm:pt>
    <dgm:pt modelId="{C79C8E1E-0C10-4056-B46B-F07D8CB3FFC6}" type="pres">
      <dgm:prSet presAssocID="{3D4E3B27-0555-4910-AC39-1A486FB3A2B1}" presName="conn2-1" presStyleLbl="parChTrans1D4" presStyleIdx="1" presStyleCnt="2"/>
      <dgm:spPr/>
      <dgm:t>
        <a:bodyPr/>
        <a:lstStyle/>
        <a:p>
          <a:endParaRPr lang="en-US"/>
        </a:p>
      </dgm:t>
    </dgm:pt>
    <dgm:pt modelId="{B36C3472-9C7D-4E43-9EF0-31664DBB8CE3}" type="pres">
      <dgm:prSet presAssocID="{3D4E3B27-0555-4910-AC39-1A486FB3A2B1}" presName="connTx" presStyleLbl="parChTrans1D4" presStyleIdx="1" presStyleCnt="2"/>
      <dgm:spPr/>
      <dgm:t>
        <a:bodyPr/>
        <a:lstStyle/>
        <a:p>
          <a:endParaRPr lang="en-US"/>
        </a:p>
      </dgm:t>
    </dgm:pt>
    <dgm:pt modelId="{F9C80318-848E-44C3-92AE-7363670277DF}" type="pres">
      <dgm:prSet presAssocID="{68BF774D-62CD-4F54-8526-261B3EFF3C26}" presName="root2" presStyleCnt="0"/>
      <dgm:spPr>
        <a:scene3d>
          <a:camera prst="orthographicFront"/>
          <a:lightRig rig="threePt" dir="t"/>
        </a:scene3d>
        <a:sp3d>
          <a:bevelT/>
        </a:sp3d>
      </dgm:spPr>
      <dgm:t>
        <a:bodyPr/>
        <a:lstStyle/>
        <a:p>
          <a:endParaRPr lang="en-CA"/>
        </a:p>
      </dgm:t>
    </dgm:pt>
    <dgm:pt modelId="{2E9AE18D-2804-4E5B-8159-EAF501FF6D11}" type="pres">
      <dgm:prSet presAssocID="{68BF774D-62CD-4F54-8526-261B3EFF3C26}" presName="LevelTwoTextNode" presStyleLbl="node4" presStyleIdx="1" presStyleCnt="2">
        <dgm:presLayoutVars>
          <dgm:chPref val="3"/>
        </dgm:presLayoutVars>
      </dgm:prSet>
      <dgm:spPr/>
      <dgm:t>
        <a:bodyPr/>
        <a:lstStyle/>
        <a:p>
          <a:endParaRPr lang="en-US"/>
        </a:p>
      </dgm:t>
    </dgm:pt>
    <dgm:pt modelId="{A5F1812E-F64B-4610-B30F-430538973548}" type="pres">
      <dgm:prSet presAssocID="{68BF774D-62CD-4F54-8526-261B3EFF3C26}" presName="level3hierChild" presStyleCnt="0"/>
      <dgm:spPr>
        <a:scene3d>
          <a:camera prst="orthographicFront"/>
          <a:lightRig rig="threePt" dir="t"/>
        </a:scene3d>
        <a:sp3d>
          <a:bevelT/>
        </a:sp3d>
      </dgm:spPr>
      <dgm:t>
        <a:bodyPr/>
        <a:lstStyle/>
        <a:p>
          <a:endParaRPr lang="en-CA"/>
        </a:p>
      </dgm:t>
    </dgm:pt>
  </dgm:ptLst>
  <dgm:cxnLst>
    <dgm:cxn modelId="{DA9E5154-5124-4C25-868F-AC5F937FF811}" type="presOf" srcId="{7A6BA38E-1402-461E-9817-2F3383C41A55}" destId="{16F89C36-1890-4D5C-BFE0-C861C002BED1}" srcOrd="1" destOrd="0" presId="urn:microsoft.com/office/officeart/2005/8/layout/hierarchy2"/>
    <dgm:cxn modelId="{36358ACB-FD88-410B-A247-0C7B0187A624}" srcId="{082C8B43-577E-4C13-8DC9-493746D16369}" destId="{80D3614C-962D-4C15-A13C-0F8857211875}" srcOrd="1" destOrd="0" parTransId="{7A6BA38E-1402-461E-9817-2F3383C41A55}" sibTransId="{537FAB98-036F-4F03-A2D7-9927CFEB4D4F}"/>
    <dgm:cxn modelId="{5F8C6375-E142-4BAF-BD70-56793FA41089}" type="presOf" srcId="{182CBD25-C0CC-4B19-AABF-DCEBA77543E1}" destId="{A51823C0-D1C4-4837-A1C0-C0305CE10C53}" srcOrd="0" destOrd="0" presId="urn:microsoft.com/office/officeart/2005/8/layout/hierarchy2"/>
    <dgm:cxn modelId="{A10247D9-1000-4897-9A9A-A474D75812B5}" type="presOf" srcId="{320897DB-EFE8-42C9-A638-B19D73976CF0}" destId="{46BB8793-9634-44E6-9E60-6DE57CF1CB3D}" srcOrd="0" destOrd="0" presId="urn:microsoft.com/office/officeart/2005/8/layout/hierarchy2"/>
    <dgm:cxn modelId="{2FCF62B9-B40A-412B-90C6-12D550709728}" type="presOf" srcId="{C66FBD89-6043-4D3C-A5E4-99C92E91793E}" destId="{5B976CDF-51E9-4590-A757-3861548B2CFA}" srcOrd="0" destOrd="0" presId="urn:microsoft.com/office/officeart/2005/8/layout/hierarchy2"/>
    <dgm:cxn modelId="{CA0ECA00-2D22-4A87-BF0A-D761ACD0CD82}" type="presOf" srcId="{DE326849-986A-4FCF-A848-10F2BB1D5E52}" destId="{56E92222-6C9C-4EFB-ABB6-972CFF661468}" srcOrd="0" destOrd="0" presId="urn:microsoft.com/office/officeart/2005/8/layout/hierarchy2"/>
    <dgm:cxn modelId="{6E6E046B-82DC-4CB5-B6DE-CF52B3049206}" type="presOf" srcId="{DB8ABC33-8060-4EB0-BEBB-281876E602E6}" destId="{F6693586-6936-4A73-B37D-4C3042F9F5C5}" srcOrd="0" destOrd="0" presId="urn:microsoft.com/office/officeart/2005/8/layout/hierarchy2"/>
    <dgm:cxn modelId="{B2284326-7EB8-4086-BACD-70ECBD8A3C26}" type="presOf" srcId="{18F6E9F5-1005-473B-A40E-22A7DDD01AA7}" destId="{BBAE8B05-87A7-4A40-9A8A-3E5EAF17CBEC}" srcOrd="1" destOrd="0" presId="urn:microsoft.com/office/officeart/2005/8/layout/hierarchy2"/>
    <dgm:cxn modelId="{07C7621A-A850-4161-8B1C-AB4CCA7D7EB7}" type="presOf" srcId="{3D4E3B27-0555-4910-AC39-1A486FB3A2B1}" destId="{B36C3472-9C7D-4E43-9EF0-31664DBB8CE3}" srcOrd="1" destOrd="0" presId="urn:microsoft.com/office/officeart/2005/8/layout/hierarchy2"/>
    <dgm:cxn modelId="{FD1CD787-A920-4C55-B4E8-FC0A0D2D9E0C}" type="presOf" srcId="{DE326849-986A-4FCF-A848-10F2BB1D5E52}" destId="{3B31E76C-5B27-4AF6-ABEB-A1C6168DC964}" srcOrd="1" destOrd="0" presId="urn:microsoft.com/office/officeart/2005/8/layout/hierarchy2"/>
    <dgm:cxn modelId="{F5517A21-7728-40AD-97D9-BA18E0BBBE53}" type="presOf" srcId="{3D4E3B27-0555-4910-AC39-1A486FB3A2B1}" destId="{C79C8E1E-0C10-4056-B46B-F07D8CB3FFC6}" srcOrd="0" destOrd="0" presId="urn:microsoft.com/office/officeart/2005/8/layout/hierarchy2"/>
    <dgm:cxn modelId="{5556860A-890D-4BFC-913D-02B39AD89210}" srcId="{082C8B43-577E-4C13-8DC9-493746D16369}" destId="{EDFBB639-C80B-4ABC-90B5-7C858B463887}" srcOrd="0" destOrd="0" parTransId="{18F6E9F5-1005-473B-A40E-22A7DDD01AA7}" sibTransId="{40FA6CDD-3475-4129-A88A-8D2214791B1A}"/>
    <dgm:cxn modelId="{C3AD1064-9AAE-43B5-847E-3A622235D383}" type="presOf" srcId="{C9B82119-587A-4AEB-8CAA-2594D09FA8C5}" destId="{BC6B3A48-7AF8-49A8-ACEE-3834B17823DD}" srcOrd="1" destOrd="0" presId="urn:microsoft.com/office/officeart/2005/8/layout/hierarchy2"/>
    <dgm:cxn modelId="{E5A07E7E-2293-42B0-A524-BCFA59888D66}" type="presOf" srcId="{082C8B43-577E-4C13-8DC9-493746D16369}" destId="{336A92EC-5D25-467A-9CF2-4FEFF827F1E2}" srcOrd="0" destOrd="0" presId="urn:microsoft.com/office/officeart/2005/8/layout/hierarchy2"/>
    <dgm:cxn modelId="{A43F9A09-35E3-4D64-83A4-2890E70122FF}" srcId="{DB8ABC33-8060-4EB0-BEBB-281876E602E6}" destId="{68BF774D-62CD-4F54-8526-261B3EFF3C26}" srcOrd="0" destOrd="0" parTransId="{3D4E3B27-0555-4910-AC39-1A486FB3A2B1}" sibTransId="{7F94AFE0-FC95-4216-A0A7-D947CBEBD74C}"/>
    <dgm:cxn modelId="{0062D669-E7F7-4D11-B9D7-67BB33ECD68F}" type="presOf" srcId="{EDFBB639-C80B-4ABC-90B5-7C858B463887}" destId="{57EE6396-EA1C-486F-A0B3-8FFB2F1A8365}" srcOrd="0" destOrd="0" presId="urn:microsoft.com/office/officeart/2005/8/layout/hierarchy2"/>
    <dgm:cxn modelId="{8AFC4A93-F58A-465B-9755-3C0B49F8F946}" type="presOf" srcId="{18F6E9F5-1005-473B-A40E-22A7DDD01AA7}" destId="{E8C8FD74-3BE9-4C5B-B563-C0B58A48DDB8}" srcOrd="0" destOrd="0" presId="urn:microsoft.com/office/officeart/2005/8/layout/hierarchy2"/>
    <dgm:cxn modelId="{058FBCF7-45F5-4DB1-AC69-F8707780CB8D}" type="presOf" srcId="{7A6BA38E-1402-461E-9817-2F3383C41A55}" destId="{A10EE8BF-1ABC-4900-9136-309262E8B0C9}" srcOrd="0" destOrd="0" presId="urn:microsoft.com/office/officeart/2005/8/layout/hierarchy2"/>
    <dgm:cxn modelId="{77E2A9A7-063E-4D67-8083-4ECC9911BF3E}" srcId="{320897DB-EFE8-42C9-A638-B19D73976CF0}" destId="{082C8B43-577E-4C13-8DC9-493746D16369}" srcOrd="0" destOrd="0" parTransId="{E9336C66-2707-41C0-9837-B4D7EEC7E7FD}" sibTransId="{2F0040E1-C490-488D-AD1C-805A0BAB8969}"/>
    <dgm:cxn modelId="{F381413E-B11F-4430-BF90-628E512A0784}" type="presOf" srcId="{C9B82119-587A-4AEB-8CAA-2594D09FA8C5}" destId="{B67EE8B0-6F6D-47EA-8257-7AA15991F158}" srcOrd="0" destOrd="0" presId="urn:microsoft.com/office/officeart/2005/8/layout/hierarchy2"/>
    <dgm:cxn modelId="{D510A614-3D88-464D-BED0-395F6B2A8CBE}" type="presOf" srcId="{68BF774D-62CD-4F54-8526-261B3EFF3C26}" destId="{2E9AE18D-2804-4E5B-8159-EAF501FF6D11}" srcOrd="0" destOrd="0" presId="urn:microsoft.com/office/officeart/2005/8/layout/hierarchy2"/>
    <dgm:cxn modelId="{65BBED9E-3B97-4D30-ACF5-FC6A9ADF3F65}" srcId="{C66FBD89-6043-4D3C-A5E4-99C92E91793E}" destId="{8839061A-0130-4C23-9ADA-085F81CCCA18}" srcOrd="0" destOrd="0" parTransId="{DE326849-986A-4FCF-A848-10F2BB1D5E52}" sibTransId="{A680DFD6-6D3E-402D-9AB1-18D13EAB9AAD}"/>
    <dgm:cxn modelId="{E7968200-0337-4080-A790-1F343B898B99}" type="presOf" srcId="{80D3614C-962D-4C15-A13C-0F8857211875}" destId="{7AD60E5A-3FE2-43B5-9B90-A8CD796C2002}" srcOrd="0" destOrd="0" presId="urn:microsoft.com/office/officeart/2005/8/layout/hierarchy2"/>
    <dgm:cxn modelId="{7870E8DE-EEE4-4CCB-8B03-9EEC2F205505}" type="presOf" srcId="{8839061A-0130-4C23-9ADA-085F81CCCA18}" destId="{F8F6B44A-2BD1-4076-AE56-B048E281DC87}" srcOrd="0" destOrd="0" presId="urn:microsoft.com/office/officeart/2005/8/layout/hierarchy2"/>
    <dgm:cxn modelId="{40351F4B-047F-460E-AE2F-4E386082E265}" srcId="{EDFBB639-C80B-4ABC-90B5-7C858B463887}" destId="{C66FBD89-6043-4D3C-A5E4-99C92E91793E}" srcOrd="0" destOrd="0" parTransId="{C9B82119-587A-4AEB-8CAA-2594D09FA8C5}" sibTransId="{9C8AD696-5DF1-4477-AAAF-29AC854CA6D4}"/>
    <dgm:cxn modelId="{2673D69B-6BAB-4B05-9340-85AD4CBBE5CB}" srcId="{80D3614C-962D-4C15-A13C-0F8857211875}" destId="{DB8ABC33-8060-4EB0-BEBB-281876E602E6}" srcOrd="0" destOrd="0" parTransId="{182CBD25-C0CC-4B19-AABF-DCEBA77543E1}" sibTransId="{43F09682-0B1F-458A-AEA9-8918286EB7B3}"/>
    <dgm:cxn modelId="{4EE3F9C4-87C0-4128-9FA2-A817D55951CF}" type="presOf" srcId="{182CBD25-C0CC-4B19-AABF-DCEBA77543E1}" destId="{F920B0D6-27F9-4454-9EBA-E32973D9C4A2}" srcOrd="1" destOrd="0" presId="urn:microsoft.com/office/officeart/2005/8/layout/hierarchy2"/>
    <dgm:cxn modelId="{5BA774BF-77E1-4688-A1C7-1CEEFD33D974}" type="presParOf" srcId="{46BB8793-9634-44E6-9E60-6DE57CF1CB3D}" destId="{1BD67E85-EF4A-4654-A457-C8AB0AF8C3EC}" srcOrd="0" destOrd="0" presId="urn:microsoft.com/office/officeart/2005/8/layout/hierarchy2"/>
    <dgm:cxn modelId="{88D084E8-AE4C-4B3D-87E0-4471569DAA2B}" type="presParOf" srcId="{1BD67E85-EF4A-4654-A457-C8AB0AF8C3EC}" destId="{336A92EC-5D25-467A-9CF2-4FEFF827F1E2}" srcOrd="0" destOrd="0" presId="urn:microsoft.com/office/officeart/2005/8/layout/hierarchy2"/>
    <dgm:cxn modelId="{98A5524B-B1FB-47C2-A60A-C13158F7C241}" type="presParOf" srcId="{1BD67E85-EF4A-4654-A457-C8AB0AF8C3EC}" destId="{C1C18788-3B53-439C-8A67-39097D87109D}" srcOrd="1" destOrd="0" presId="urn:microsoft.com/office/officeart/2005/8/layout/hierarchy2"/>
    <dgm:cxn modelId="{83B2C24E-1B9E-4D54-8E28-B15102553DFB}" type="presParOf" srcId="{C1C18788-3B53-439C-8A67-39097D87109D}" destId="{E8C8FD74-3BE9-4C5B-B563-C0B58A48DDB8}" srcOrd="0" destOrd="0" presId="urn:microsoft.com/office/officeart/2005/8/layout/hierarchy2"/>
    <dgm:cxn modelId="{445B17DB-6812-499A-BC1F-7B2B31362D6B}" type="presParOf" srcId="{E8C8FD74-3BE9-4C5B-B563-C0B58A48DDB8}" destId="{BBAE8B05-87A7-4A40-9A8A-3E5EAF17CBEC}" srcOrd="0" destOrd="0" presId="urn:microsoft.com/office/officeart/2005/8/layout/hierarchy2"/>
    <dgm:cxn modelId="{1B99D148-9441-4BB8-8D74-02FB368413EB}" type="presParOf" srcId="{C1C18788-3B53-439C-8A67-39097D87109D}" destId="{8D1C7B78-4CB2-4809-BCB7-AF2AAF8411C4}" srcOrd="1" destOrd="0" presId="urn:microsoft.com/office/officeart/2005/8/layout/hierarchy2"/>
    <dgm:cxn modelId="{BAA43DD3-4E13-4751-847D-7B8976E30DBA}" type="presParOf" srcId="{8D1C7B78-4CB2-4809-BCB7-AF2AAF8411C4}" destId="{57EE6396-EA1C-486F-A0B3-8FFB2F1A8365}" srcOrd="0" destOrd="0" presId="urn:microsoft.com/office/officeart/2005/8/layout/hierarchy2"/>
    <dgm:cxn modelId="{AB332B15-CAC1-4FE9-BE41-0547C202E8C6}" type="presParOf" srcId="{8D1C7B78-4CB2-4809-BCB7-AF2AAF8411C4}" destId="{3666197F-AD2A-468B-82EA-EB56040414B3}" srcOrd="1" destOrd="0" presId="urn:microsoft.com/office/officeart/2005/8/layout/hierarchy2"/>
    <dgm:cxn modelId="{4C375F4B-6B5A-4D53-8462-705F76B97CC0}" type="presParOf" srcId="{3666197F-AD2A-468B-82EA-EB56040414B3}" destId="{B67EE8B0-6F6D-47EA-8257-7AA15991F158}" srcOrd="0" destOrd="0" presId="urn:microsoft.com/office/officeart/2005/8/layout/hierarchy2"/>
    <dgm:cxn modelId="{91E437F6-52DC-4B03-9E24-66C78B37AD1F}" type="presParOf" srcId="{B67EE8B0-6F6D-47EA-8257-7AA15991F158}" destId="{BC6B3A48-7AF8-49A8-ACEE-3834B17823DD}" srcOrd="0" destOrd="0" presId="urn:microsoft.com/office/officeart/2005/8/layout/hierarchy2"/>
    <dgm:cxn modelId="{81FC79D4-8750-4A76-B990-2DF0904D2454}" type="presParOf" srcId="{3666197F-AD2A-468B-82EA-EB56040414B3}" destId="{BA91632B-AAAC-4D4A-9106-2F9152C0B9E0}" srcOrd="1" destOrd="0" presId="urn:microsoft.com/office/officeart/2005/8/layout/hierarchy2"/>
    <dgm:cxn modelId="{E906CEA4-C61B-40A8-9144-CE52FF23EDBE}" type="presParOf" srcId="{BA91632B-AAAC-4D4A-9106-2F9152C0B9E0}" destId="{5B976CDF-51E9-4590-A757-3861548B2CFA}" srcOrd="0" destOrd="0" presId="urn:microsoft.com/office/officeart/2005/8/layout/hierarchy2"/>
    <dgm:cxn modelId="{A0F45152-5F21-481C-997C-97E2FA41AE25}" type="presParOf" srcId="{BA91632B-AAAC-4D4A-9106-2F9152C0B9E0}" destId="{80B409B4-3A62-490B-9F2C-D70D0DBA547B}" srcOrd="1" destOrd="0" presId="urn:microsoft.com/office/officeart/2005/8/layout/hierarchy2"/>
    <dgm:cxn modelId="{F72D4DD2-6BFC-4352-BA38-A410D5CB2B3D}" type="presParOf" srcId="{80B409B4-3A62-490B-9F2C-D70D0DBA547B}" destId="{56E92222-6C9C-4EFB-ABB6-972CFF661468}" srcOrd="0" destOrd="0" presId="urn:microsoft.com/office/officeart/2005/8/layout/hierarchy2"/>
    <dgm:cxn modelId="{4AC1F6C0-0ADF-41A2-A267-9E1A2D4175BE}" type="presParOf" srcId="{56E92222-6C9C-4EFB-ABB6-972CFF661468}" destId="{3B31E76C-5B27-4AF6-ABEB-A1C6168DC964}" srcOrd="0" destOrd="0" presId="urn:microsoft.com/office/officeart/2005/8/layout/hierarchy2"/>
    <dgm:cxn modelId="{EF822D06-68CF-45E2-A704-BBAE0F6AE917}" type="presParOf" srcId="{80B409B4-3A62-490B-9F2C-D70D0DBA547B}" destId="{7F25C4DF-E6B7-4EA4-8C16-43D837AA8F66}" srcOrd="1" destOrd="0" presId="urn:microsoft.com/office/officeart/2005/8/layout/hierarchy2"/>
    <dgm:cxn modelId="{C3B2D790-542F-497B-81C1-F245DC36651B}" type="presParOf" srcId="{7F25C4DF-E6B7-4EA4-8C16-43D837AA8F66}" destId="{F8F6B44A-2BD1-4076-AE56-B048E281DC87}" srcOrd="0" destOrd="0" presId="urn:microsoft.com/office/officeart/2005/8/layout/hierarchy2"/>
    <dgm:cxn modelId="{FA053229-0DCE-4B51-991A-8B81504C32EC}" type="presParOf" srcId="{7F25C4DF-E6B7-4EA4-8C16-43D837AA8F66}" destId="{9802228C-6F7D-42F3-BBBB-CE4E1AC4E518}" srcOrd="1" destOrd="0" presId="urn:microsoft.com/office/officeart/2005/8/layout/hierarchy2"/>
    <dgm:cxn modelId="{F981A46E-B0AD-46EC-9717-93A8BC0603BA}" type="presParOf" srcId="{C1C18788-3B53-439C-8A67-39097D87109D}" destId="{A10EE8BF-1ABC-4900-9136-309262E8B0C9}" srcOrd="2" destOrd="0" presId="urn:microsoft.com/office/officeart/2005/8/layout/hierarchy2"/>
    <dgm:cxn modelId="{AAF33267-6023-416D-8075-9D24CFFCDF42}" type="presParOf" srcId="{A10EE8BF-1ABC-4900-9136-309262E8B0C9}" destId="{16F89C36-1890-4D5C-BFE0-C861C002BED1}" srcOrd="0" destOrd="0" presId="urn:microsoft.com/office/officeart/2005/8/layout/hierarchy2"/>
    <dgm:cxn modelId="{9BECE9C0-DA40-46B8-A12B-323CDC61AA78}" type="presParOf" srcId="{C1C18788-3B53-439C-8A67-39097D87109D}" destId="{1EC95076-04CC-4271-822F-EA626A9C4AFC}" srcOrd="3" destOrd="0" presId="urn:microsoft.com/office/officeart/2005/8/layout/hierarchy2"/>
    <dgm:cxn modelId="{FA488E94-DE64-458F-8C02-0C08A12FFE32}" type="presParOf" srcId="{1EC95076-04CC-4271-822F-EA626A9C4AFC}" destId="{7AD60E5A-3FE2-43B5-9B90-A8CD796C2002}" srcOrd="0" destOrd="0" presId="urn:microsoft.com/office/officeart/2005/8/layout/hierarchy2"/>
    <dgm:cxn modelId="{59548056-7587-42B4-9F41-4EF37D33DF9C}" type="presParOf" srcId="{1EC95076-04CC-4271-822F-EA626A9C4AFC}" destId="{E679FE74-3F42-4434-9F64-801C6D6D1A7A}" srcOrd="1" destOrd="0" presId="urn:microsoft.com/office/officeart/2005/8/layout/hierarchy2"/>
    <dgm:cxn modelId="{7EDBACB6-0946-45AD-A795-0D057B31F8AF}" type="presParOf" srcId="{E679FE74-3F42-4434-9F64-801C6D6D1A7A}" destId="{A51823C0-D1C4-4837-A1C0-C0305CE10C53}" srcOrd="0" destOrd="0" presId="urn:microsoft.com/office/officeart/2005/8/layout/hierarchy2"/>
    <dgm:cxn modelId="{011C5617-CCDA-44F5-B892-ADBE8B92C004}" type="presParOf" srcId="{A51823C0-D1C4-4837-A1C0-C0305CE10C53}" destId="{F920B0D6-27F9-4454-9EBA-E32973D9C4A2}" srcOrd="0" destOrd="0" presId="urn:microsoft.com/office/officeart/2005/8/layout/hierarchy2"/>
    <dgm:cxn modelId="{97672E2A-832B-4AB7-9879-0385825F712D}" type="presParOf" srcId="{E679FE74-3F42-4434-9F64-801C6D6D1A7A}" destId="{AB9B5B97-F7AA-4DC6-BB9B-EA02358F9E19}" srcOrd="1" destOrd="0" presId="urn:microsoft.com/office/officeart/2005/8/layout/hierarchy2"/>
    <dgm:cxn modelId="{B3F87BD7-F10E-4616-8D83-52BA600CD591}" type="presParOf" srcId="{AB9B5B97-F7AA-4DC6-BB9B-EA02358F9E19}" destId="{F6693586-6936-4A73-B37D-4C3042F9F5C5}" srcOrd="0" destOrd="0" presId="urn:microsoft.com/office/officeart/2005/8/layout/hierarchy2"/>
    <dgm:cxn modelId="{3F3FE8C5-293B-4F4B-88E3-6AC6702B7F20}" type="presParOf" srcId="{AB9B5B97-F7AA-4DC6-BB9B-EA02358F9E19}" destId="{4834766A-72DB-4493-B818-8188A8492554}" srcOrd="1" destOrd="0" presId="urn:microsoft.com/office/officeart/2005/8/layout/hierarchy2"/>
    <dgm:cxn modelId="{D3F1ACF9-60B4-40D6-8D60-826D0098DAD5}" type="presParOf" srcId="{4834766A-72DB-4493-B818-8188A8492554}" destId="{C79C8E1E-0C10-4056-B46B-F07D8CB3FFC6}" srcOrd="0" destOrd="0" presId="urn:microsoft.com/office/officeart/2005/8/layout/hierarchy2"/>
    <dgm:cxn modelId="{60605EE7-516F-4439-9D41-73AC006868F0}" type="presParOf" srcId="{C79C8E1E-0C10-4056-B46B-F07D8CB3FFC6}" destId="{B36C3472-9C7D-4E43-9EF0-31664DBB8CE3}" srcOrd="0" destOrd="0" presId="urn:microsoft.com/office/officeart/2005/8/layout/hierarchy2"/>
    <dgm:cxn modelId="{EB3EE784-80FB-4DC7-8705-C76B37329582}" type="presParOf" srcId="{4834766A-72DB-4493-B818-8188A8492554}" destId="{F9C80318-848E-44C3-92AE-7363670277DF}" srcOrd="1" destOrd="0" presId="urn:microsoft.com/office/officeart/2005/8/layout/hierarchy2"/>
    <dgm:cxn modelId="{05078320-63F8-4ACD-BB68-9F4E6CB8D404}" type="presParOf" srcId="{F9C80318-848E-44C3-92AE-7363670277DF}" destId="{2E9AE18D-2804-4E5B-8159-EAF501FF6D11}" srcOrd="0" destOrd="0" presId="urn:microsoft.com/office/officeart/2005/8/layout/hierarchy2"/>
    <dgm:cxn modelId="{567A5E68-DCF5-4BF9-A756-F137E0337A9E}" type="presParOf" srcId="{F9C80318-848E-44C3-92AE-7363670277DF}" destId="{A5F1812E-F64B-4610-B30F-43053897354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0897DB-EFE8-42C9-A638-B19D73976CF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82C8B43-577E-4C13-8DC9-493746D16369}">
      <dgm:prSet phldrT="[Text]" custT="1"/>
      <dgm:spPr>
        <a:solidFill>
          <a:schemeClr val="accent2">
            <a:lumMod val="50000"/>
          </a:schemeClr>
        </a:solidFill>
        <a:scene3d>
          <a:camera prst="orthographicFront"/>
          <a:lightRig rig="threePt" dir="t"/>
        </a:scene3d>
        <a:sp3d>
          <a:bevelT/>
        </a:sp3d>
      </dgm:spPr>
      <dgm:t>
        <a:bodyPr/>
        <a:lstStyle/>
        <a:p>
          <a:r>
            <a:rPr lang="en-US" sz="1200" dirty="0" smtClean="0"/>
            <a:t>ABC Corporation</a:t>
          </a:r>
        </a:p>
        <a:p>
          <a:r>
            <a:rPr lang="en-US" sz="1200" dirty="0" smtClean="0"/>
            <a:t>$40,000,000 Asset Base</a:t>
          </a:r>
          <a:endParaRPr lang="en-US" sz="1200" dirty="0"/>
        </a:p>
      </dgm:t>
    </dgm:pt>
    <dgm:pt modelId="{E9336C66-2707-41C0-9837-B4D7EEC7E7FD}" type="parTrans" cxnId="{77E2A9A7-063E-4D67-8083-4ECC9911BF3E}">
      <dgm:prSet/>
      <dgm:spPr/>
      <dgm:t>
        <a:bodyPr/>
        <a:lstStyle/>
        <a:p>
          <a:endParaRPr lang="en-US"/>
        </a:p>
      </dgm:t>
    </dgm:pt>
    <dgm:pt modelId="{2F0040E1-C490-488D-AD1C-805A0BAB8969}" type="sibTrans" cxnId="{77E2A9A7-063E-4D67-8083-4ECC9911BF3E}">
      <dgm:prSet/>
      <dgm:spPr/>
      <dgm:t>
        <a:bodyPr/>
        <a:lstStyle/>
        <a:p>
          <a:endParaRPr lang="en-US"/>
        </a:p>
      </dgm:t>
    </dgm:pt>
    <dgm:pt modelId="{EDFBB639-C80B-4ABC-90B5-7C858B463887}">
      <dgm:prSet phldrT="[Text]" custT="1"/>
      <dgm:spPr>
        <a:solidFill>
          <a:schemeClr val="accent3">
            <a:lumMod val="50000"/>
          </a:schemeClr>
        </a:solidFill>
        <a:scene3d>
          <a:camera prst="orthographicFront"/>
          <a:lightRig rig="threePt" dir="t"/>
        </a:scene3d>
        <a:sp3d>
          <a:bevelT/>
        </a:sp3d>
      </dgm:spPr>
      <dgm:t>
        <a:bodyPr/>
        <a:lstStyle/>
        <a:p>
          <a:r>
            <a:rPr lang="en-US" sz="1200" dirty="0" smtClean="0"/>
            <a:t>Option #1</a:t>
          </a:r>
        </a:p>
        <a:p>
          <a:r>
            <a:rPr lang="en-US" sz="1200" dirty="0" smtClean="0"/>
            <a:t>$40,000,000 Equity</a:t>
          </a:r>
        </a:p>
        <a:p>
          <a:r>
            <a:rPr lang="en-US" sz="1200" dirty="0" smtClean="0"/>
            <a:t>Debt = $0</a:t>
          </a:r>
          <a:endParaRPr lang="en-US" sz="1200" dirty="0"/>
        </a:p>
      </dgm:t>
    </dgm:pt>
    <dgm:pt modelId="{18F6E9F5-1005-473B-A40E-22A7DDD01AA7}" type="parTrans" cxnId="{5556860A-890D-4BFC-913D-02B39AD89210}">
      <dgm:prSet/>
      <dgm:spPr>
        <a:scene3d>
          <a:camera prst="orthographicFront"/>
          <a:lightRig rig="threePt" dir="t"/>
        </a:scene3d>
        <a:sp3d>
          <a:bevelT/>
        </a:sp3d>
      </dgm:spPr>
      <dgm:t>
        <a:bodyPr/>
        <a:lstStyle/>
        <a:p>
          <a:endParaRPr lang="en-US" dirty="0"/>
        </a:p>
      </dgm:t>
    </dgm:pt>
    <dgm:pt modelId="{40FA6CDD-3475-4129-A88A-8D2214791B1A}" type="sibTrans" cxnId="{5556860A-890D-4BFC-913D-02B39AD89210}">
      <dgm:prSet/>
      <dgm:spPr/>
      <dgm:t>
        <a:bodyPr/>
        <a:lstStyle/>
        <a:p>
          <a:endParaRPr lang="en-US"/>
        </a:p>
      </dgm:t>
    </dgm:pt>
    <dgm:pt modelId="{80D3614C-962D-4C15-A13C-0F8857211875}">
      <dgm:prSet phldrT="[Text]" custT="1"/>
      <dgm:spPr>
        <a:solidFill>
          <a:srgbClr val="C00000"/>
        </a:solidFill>
        <a:scene3d>
          <a:camera prst="orthographicFront"/>
          <a:lightRig rig="threePt" dir="t"/>
        </a:scene3d>
        <a:sp3d>
          <a:bevelT/>
        </a:sp3d>
      </dgm:spPr>
      <dgm:t>
        <a:bodyPr/>
        <a:lstStyle/>
        <a:p>
          <a:r>
            <a:rPr lang="en-US" sz="1200" dirty="0" smtClean="0"/>
            <a:t>Option #2</a:t>
          </a:r>
        </a:p>
        <a:p>
          <a:r>
            <a:rPr lang="en-US" sz="1200" dirty="0" smtClean="0"/>
            <a:t>$10,000,000 Equity</a:t>
          </a:r>
        </a:p>
        <a:p>
          <a:r>
            <a:rPr lang="en-US" sz="1200" dirty="0" smtClean="0"/>
            <a:t>Debt = $30,000,000 @ 6% interest per year</a:t>
          </a:r>
          <a:endParaRPr lang="en-US" sz="1200" dirty="0"/>
        </a:p>
      </dgm:t>
    </dgm:pt>
    <dgm:pt modelId="{7A6BA38E-1402-461E-9817-2F3383C41A55}" type="parTrans" cxnId="{36358ACB-FD88-410B-A247-0C7B0187A624}">
      <dgm:prSet/>
      <dgm:spPr>
        <a:scene3d>
          <a:camera prst="orthographicFront"/>
          <a:lightRig rig="threePt" dir="t"/>
        </a:scene3d>
        <a:sp3d>
          <a:bevelT/>
        </a:sp3d>
      </dgm:spPr>
      <dgm:t>
        <a:bodyPr/>
        <a:lstStyle/>
        <a:p>
          <a:endParaRPr lang="en-US" dirty="0"/>
        </a:p>
      </dgm:t>
    </dgm:pt>
    <dgm:pt modelId="{537FAB98-036F-4F03-A2D7-9927CFEB4D4F}" type="sibTrans" cxnId="{36358ACB-FD88-410B-A247-0C7B0187A624}">
      <dgm:prSet/>
      <dgm:spPr/>
      <dgm:t>
        <a:bodyPr/>
        <a:lstStyle/>
        <a:p>
          <a:endParaRPr lang="en-US"/>
        </a:p>
      </dgm:t>
    </dgm:pt>
    <dgm:pt modelId="{8839061A-0130-4C23-9ADA-085F81CCCA18}">
      <dgm:prSet custT="1"/>
      <dgm:spPr>
        <a:solidFill>
          <a:schemeClr val="accent3">
            <a:lumMod val="50000"/>
          </a:schemeClr>
        </a:solidFill>
        <a:scene3d>
          <a:camera prst="orthographicFront"/>
          <a:lightRig rig="threePt" dir="t"/>
        </a:scene3d>
        <a:sp3d>
          <a:bevelT/>
        </a:sp3d>
      </dgm:spPr>
      <dgm:t>
        <a:bodyPr/>
        <a:lstStyle/>
        <a:p>
          <a:r>
            <a:rPr lang="en-US" sz="1600" dirty="0" smtClean="0"/>
            <a:t>ROE = -2.5%*</a:t>
          </a:r>
          <a:endParaRPr lang="en-US" sz="1600" dirty="0"/>
        </a:p>
      </dgm:t>
    </dgm:pt>
    <dgm:pt modelId="{DE326849-986A-4FCF-A848-10F2BB1D5E52}" type="parTrans" cxnId="{65BBED9E-3B97-4D30-ACF5-FC6A9ADF3F65}">
      <dgm:prSet/>
      <dgm:spPr>
        <a:scene3d>
          <a:camera prst="orthographicFront"/>
          <a:lightRig rig="threePt" dir="t"/>
        </a:scene3d>
        <a:sp3d>
          <a:bevelT/>
        </a:sp3d>
      </dgm:spPr>
      <dgm:t>
        <a:bodyPr/>
        <a:lstStyle/>
        <a:p>
          <a:endParaRPr lang="en-US" dirty="0"/>
        </a:p>
      </dgm:t>
    </dgm:pt>
    <dgm:pt modelId="{A680DFD6-6D3E-402D-9AB1-18D13EAB9AAD}" type="sibTrans" cxnId="{65BBED9E-3B97-4D30-ACF5-FC6A9ADF3F65}">
      <dgm:prSet/>
      <dgm:spPr/>
      <dgm:t>
        <a:bodyPr/>
        <a:lstStyle/>
        <a:p>
          <a:endParaRPr lang="en-US"/>
        </a:p>
      </dgm:t>
    </dgm:pt>
    <dgm:pt modelId="{C66FBD89-6043-4D3C-A5E4-99C92E91793E}">
      <dgm:prSet custT="1"/>
      <dgm:spPr>
        <a:solidFill>
          <a:schemeClr val="accent3">
            <a:lumMod val="50000"/>
          </a:schemeClr>
        </a:solidFill>
        <a:scene3d>
          <a:camera prst="orthographicFront"/>
          <a:lightRig rig="threePt" dir="t"/>
        </a:scene3d>
        <a:sp3d>
          <a:bevelT/>
        </a:sp3d>
      </dgm:spPr>
      <dgm:t>
        <a:bodyPr/>
        <a:lstStyle/>
        <a:p>
          <a:r>
            <a:rPr lang="en-US" sz="1600" dirty="0" smtClean="0"/>
            <a:t>EBIT of </a:t>
          </a:r>
        </a:p>
        <a:p>
          <a:r>
            <a:rPr lang="en-US" sz="1600" dirty="0" smtClean="0"/>
            <a:t> -$1,000,000</a:t>
          </a:r>
          <a:endParaRPr lang="en-US" sz="1600" dirty="0"/>
        </a:p>
      </dgm:t>
    </dgm:pt>
    <dgm:pt modelId="{C9B82119-587A-4AEB-8CAA-2594D09FA8C5}" type="parTrans" cxnId="{40351F4B-047F-460E-AE2F-4E386082E265}">
      <dgm:prSet/>
      <dgm:spPr>
        <a:scene3d>
          <a:camera prst="orthographicFront"/>
          <a:lightRig rig="threePt" dir="t"/>
        </a:scene3d>
        <a:sp3d>
          <a:bevelT/>
        </a:sp3d>
      </dgm:spPr>
      <dgm:t>
        <a:bodyPr/>
        <a:lstStyle/>
        <a:p>
          <a:endParaRPr lang="en-US" dirty="0"/>
        </a:p>
      </dgm:t>
    </dgm:pt>
    <dgm:pt modelId="{9C8AD696-5DF1-4477-AAAF-29AC854CA6D4}" type="sibTrans" cxnId="{40351F4B-047F-460E-AE2F-4E386082E265}">
      <dgm:prSet/>
      <dgm:spPr/>
      <dgm:t>
        <a:bodyPr/>
        <a:lstStyle/>
        <a:p>
          <a:endParaRPr lang="en-US"/>
        </a:p>
      </dgm:t>
    </dgm:pt>
    <dgm:pt modelId="{68BF774D-62CD-4F54-8526-261B3EFF3C26}">
      <dgm:prSet custT="1"/>
      <dgm:spPr>
        <a:solidFill>
          <a:srgbClr val="C00000"/>
        </a:solidFill>
        <a:scene3d>
          <a:camera prst="orthographicFront"/>
          <a:lightRig rig="threePt" dir="t"/>
        </a:scene3d>
        <a:sp3d>
          <a:bevelT/>
        </a:sp3d>
      </dgm:spPr>
      <dgm:t>
        <a:bodyPr/>
        <a:lstStyle/>
        <a:p>
          <a:r>
            <a:rPr lang="en-US" sz="1600" dirty="0" smtClean="0"/>
            <a:t>ROE = -28%*</a:t>
          </a:r>
          <a:endParaRPr lang="en-US" sz="1600" dirty="0"/>
        </a:p>
      </dgm:t>
    </dgm:pt>
    <dgm:pt modelId="{3D4E3B27-0555-4910-AC39-1A486FB3A2B1}" type="parTrans" cxnId="{A43F9A09-35E3-4D64-83A4-2890E70122FF}">
      <dgm:prSet/>
      <dgm:spPr>
        <a:scene3d>
          <a:camera prst="orthographicFront"/>
          <a:lightRig rig="threePt" dir="t"/>
        </a:scene3d>
        <a:sp3d>
          <a:bevelT/>
        </a:sp3d>
      </dgm:spPr>
      <dgm:t>
        <a:bodyPr/>
        <a:lstStyle/>
        <a:p>
          <a:endParaRPr lang="en-US" dirty="0"/>
        </a:p>
      </dgm:t>
    </dgm:pt>
    <dgm:pt modelId="{7F94AFE0-FC95-4216-A0A7-D947CBEBD74C}" type="sibTrans" cxnId="{A43F9A09-35E3-4D64-83A4-2890E70122FF}">
      <dgm:prSet/>
      <dgm:spPr/>
      <dgm:t>
        <a:bodyPr/>
        <a:lstStyle/>
        <a:p>
          <a:endParaRPr lang="en-US"/>
        </a:p>
      </dgm:t>
    </dgm:pt>
    <dgm:pt modelId="{DB8ABC33-8060-4EB0-BEBB-281876E602E6}">
      <dgm:prSet custT="1"/>
      <dgm:spPr>
        <a:solidFill>
          <a:srgbClr val="C00000"/>
        </a:solidFill>
        <a:scene3d>
          <a:camera prst="orthographicFront"/>
          <a:lightRig rig="threePt" dir="t"/>
        </a:scene3d>
        <a:sp3d>
          <a:bevelT/>
        </a:sp3d>
      </dgm:spPr>
      <dgm:t>
        <a:bodyPr/>
        <a:lstStyle/>
        <a:p>
          <a:r>
            <a:rPr lang="en-US" sz="1600" dirty="0" smtClean="0"/>
            <a:t>EBT of</a:t>
          </a:r>
        </a:p>
        <a:p>
          <a:r>
            <a:rPr lang="en-US" sz="1600" dirty="0" smtClean="0"/>
            <a:t>-$2,800,000</a:t>
          </a:r>
          <a:endParaRPr lang="en-US" sz="1600" dirty="0"/>
        </a:p>
      </dgm:t>
    </dgm:pt>
    <dgm:pt modelId="{182CBD25-C0CC-4B19-AABF-DCEBA77543E1}" type="parTrans" cxnId="{2673D69B-6BAB-4B05-9340-85AD4CBBE5CB}">
      <dgm:prSet/>
      <dgm:spPr>
        <a:scene3d>
          <a:camera prst="orthographicFront"/>
          <a:lightRig rig="threePt" dir="t"/>
        </a:scene3d>
        <a:sp3d>
          <a:bevelT/>
        </a:sp3d>
      </dgm:spPr>
      <dgm:t>
        <a:bodyPr/>
        <a:lstStyle/>
        <a:p>
          <a:endParaRPr lang="en-US" dirty="0"/>
        </a:p>
      </dgm:t>
    </dgm:pt>
    <dgm:pt modelId="{43F09682-0B1F-458A-AEA9-8918286EB7B3}" type="sibTrans" cxnId="{2673D69B-6BAB-4B05-9340-85AD4CBBE5CB}">
      <dgm:prSet/>
      <dgm:spPr/>
      <dgm:t>
        <a:bodyPr/>
        <a:lstStyle/>
        <a:p>
          <a:endParaRPr lang="en-US"/>
        </a:p>
      </dgm:t>
    </dgm:pt>
    <dgm:pt modelId="{46BB8793-9634-44E6-9E60-6DE57CF1CB3D}" type="pres">
      <dgm:prSet presAssocID="{320897DB-EFE8-42C9-A638-B19D73976CF0}" presName="diagram" presStyleCnt="0">
        <dgm:presLayoutVars>
          <dgm:chPref val="1"/>
          <dgm:dir/>
          <dgm:animOne val="branch"/>
          <dgm:animLvl val="lvl"/>
          <dgm:resizeHandles val="exact"/>
        </dgm:presLayoutVars>
      </dgm:prSet>
      <dgm:spPr/>
      <dgm:t>
        <a:bodyPr/>
        <a:lstStyle/>
        <a:p>
          <a:endParaRPr lang="en-US"/>
        </a:p>
      </dgm:t>
    </dgm:pt>
    <dgm:pt modelId="{1BD67E85-EF4A-4654-A457-C8AB0AF8C3EC}" type="pres">
      <dgm:prSet presAssocID="{082C8B43-577E-4C13-8DC9-493746D16369}" presName="root1" presStyleCnt="0"/>
      <dgm:spPr>
        <a:scene3d>
          <a:camera prst="orthographicFront"/>
          <a:lightRig rig="threePt" dir="t"/>
        </a:scene3d>
        <a:sp3d>
          <a:bevelT/>
        </a:sp3d>
      </dgm:spPr>
      <dgm:t>
        <a:bodyPr/>
        <a:lstStyle/>
        <a:p>
          <a:endParaRPr lang="en-CA"/>
        </a:p>
      </dgm:t>
    </dgm:pt>
    <dgm:pt modelId="{336A92EC-5D25-467A-9CF2-4FEFF827F1E2}" type="pres">
      <dgm:prSet presAssocID="{082C8B43-577E-4C13-8DC9-493746D16369}" presName="LevelOneTextNode" presStyleLbl="node0" presStyleIdx="0" presStyleCnt="1">
        <dgm:presLayoutVars>
          <dgm:chPref val="3"/>
        </dgm:presLayoutVars>
      </dgm:prSet>
      <dgm:spPr/>
      <dgm:t>
        <a:bodyPr/>
        <a:lstStyle/>
        <a:p>
          <a:endParaRPr lang="en-US"/>
        </a:p>
      </dgm:t>
    </dgm:pt>
    <dgm:pt modelId="{C1C18788-3B53-439C-8A67-39097D87109D}" type="pres">
      <dgm:prSet presAssocID="{082C8B43-577E-4C13-8DC9-493746D16369}" presName="level2hierChild" presStyleCnt="0"/>
      <dgm:spPr>
        <a:scene3d>
          <a:camera prst="orthographicFront"/>
          <a:lightRig rig="threePt" dir="t"/>
        </a:scene3d>
        <a:sp3d>
          <a:bevelT/>
        </a:sp3d>
      </dgm:spPr>
      <dgm:t>
        <a:bodyPr/>
        <a:lstStyle/>
        <a:p>
          <a:endParaRPr lang="en-CA"/>
        </a:p>
      </dgm:t>
    </dgm:pt>
    <dgm:pt modelId="{E8C8FD74-3BE9-4C5B-B563-C0B58A48DDB8}" type="pres">
      <dgm:prSet presAssocID="{18F6E9F5-1005-473B-A40E-22A7DDD01AA7}" presName="conn2-1" presStyleLbl="parChTrans1D2" presStyleIdx="0" presStyleCnt="2"/>
      <dgm:spPr/>
      <dgm:t>
        <a:bodyPr/>
        <a:lstStyle/>
        <a:p>
          <a:endParaRPr lang="en-US"/>
        </a:p>
      </dgm:t>
    </dgm:pt>
    <dgm:pt modelId="{BBAE8B05-87A7-4A40-9A8A-3E5EAF17CBEC}" type="pres">
      <dgm:prSet presAssocID="{18F6E9F5-1005-473B-A40E-22A7DDD01AA7}" presName="connTx" presStyleLbl="parChTrans1D2" presStyleIdx="0" presStyleCnt="2"/>
      <dgm:spPr/>
      <dgm:t>
        <a:bodyPr/>
        <a:lstStyle/>
        <a:p>
          <a:endParaRPr lang="en-US"/>
        </a:p>
      </dgm:t>
    </dgm:pt>
    <dgm:pt modelId="{8D1C7B78-4CB2-4809-BCB7-AF2AAF8411C4}" type="pres">
      <dgm:prSet presAssocID="{EDFBB639-C80B-4ABC-90B5-7C858B463887}" presName="root2" presStyleCnt="0"/>
      <dgm:spPr>
        <a:scene3d>
          <a:camera prst="orthographicFront"/>
          <a:lightRig rig="threePt" dir="t"/>
        </a:scene3d>
        <a:sp3d>
          <a:bevelT/>
        </a:sp3d>
      </dgm:spPr>
      <dgm:t>
        <a:bodyPr/>
        <a:lstStyle/>
        <a:p>
          <a:endParaRPr lang="en-CA"/>
        </a:p>
      </dgm:t>
    </dgm:pt>
    <dgm:pt modelId="{57EE6396-EA1C-486F-A0B3-8FFB2F1A8365}" type="pres">
      <dgm:prSet presAssocID="{EDFBB639-C80B-4ABC-90B5-7C858B463887}" presName="LevelTwoTextNode" presStyleLbl="node2" presStyleIdx="0" presStyleCnt="2">
        <dgm:presLayoutVars>
          <dgm:chPref val="3"/>
        </dgm:presLayoutVars>
      </dgm:prSet>
      <dgm:spPr/>
      <dgm:t>
        <a:bodyPr/>
        <a:lstStyle/>
        <a:p>
          <a:endParaRPr lang="en-US"/>
        </a:p>
      </dgm:t>
    </dgm:pt>
    <dgm:pt modelId="{3666197F-AD2A-468B-82EA-EB56040414B3}" type="pres">
      <dgm:prSet presAssocID="{EDFBB639-C80B-4ABC-90B5-7C858B463887}" presName="level3hierChild" presStyleCnt="0"/>
      <dgm:spPr>
        <a:scene3d>
          <a:camera prst="orthographicFront"/>
          <a:lightRig rig="threePt" dir="t"/>
        </a:scene3d>
        <a:sp3d>
          <a:bevelT/>
        </a:sp3d>
      </dgm:spPr>
      <dgm:t>
        <a:bodyPr/>
        <a:lstStyle/>
        <a:p>
          <a:endParaRPr lang="en-CA"/>
        </a:p>
      </dgm:t>
    </dgm:pt>
    <dgm:pt modelId="{B67EE8B0-6F6D-47EA-8257-7AA15991F158}" type="pres">
      <dgm:prSet presAssocID="{C9B82119-587A-4AEB-8CAA-2594D09FA8C5}" presName="conn2-1" presStyleLbl="parChTrans1D3" presStyleIdx="0" presStyleCnt="2"/>
      <dgm:spPr/>
      <dgm:t>
        <a:bodyPr/>
        <a:lstStyle/>
        <a:p>
          <a:endParaRPr lang="en-US"/>
        </a:p>
      </dgm:t>
    </dgm:pt>
    <dgm:pt modelId="{BC6B3A48-7AF8-49A8-ACEE-3834B17823DD}" type="pres">
      <dgm:prSet presAssocID="{C9B82119-587A-4AEB-8CAA-2594D09FA8C5}" presName="connTx" presStyleLbl="parChTrans1D3" presStyleIdx="0" presStyleCnt="2"/>
      <dgm:spPr/>
      <dgm:t>
        <a:bodyPr/>
        <a:lstStyle/>
        <a:p>
          <a:endParaRPr lang="en-US"/>
        </a:p>
      </dgm:t>
    </dgm:pt>
    <dgm:pt modelId="{BA91632B-AAAC-4D4A-9106-2F9152C0B9E0}" type="pres">
      <dgm:prSet presAssocID="{C66FBD89-6043-4D3C-A5E4-99C92E91793E}" presName="root2" presStyleCnt="0"/>
      <dgm:spPr>
        <a:scene3d>
          <a:camera prst="orthographicFront"/>
          <a:lightRig rig="threePt" dir="t"/>
        </a:scene3d>
        <a:sp3d>
          <a:bevelT/>
        </a:sp3d>
      </dgm:spPr>
      <dgm:t>
        <a:bodyPr/>
        <a:lstStyle/>
        <a:p>
          <a:endParaRPr lang="en-CA"/>
        </a:p>
      </dgm:t>
    </dgm:pt>
    <dgm:pt modelId="{5B976CDF-51E9-4590-A757-3861548B2CFA}" type="pres">
      <dgm:prSet presAssocID="{C66FBD89-6043-4D3C-A5E4-99C92E91793E}" presName="LevelTwoTextNode" presStyleLbl="node3" presStyleIdx="0" presStyleCnt="2">
        <dgm:presLayoutVars>
          <dgm:chPref val="3"/>
        </dgm:presLayoutVars>
      </dgm:prSet>
      <dgm:spPr/>
      <dgm:t>
        <a:bodyPr/>
        <a:lstStyle/>
        <a:p>
          <a:endParaRPr lang="en-US"/>
        </a:p>
      </dgm:t>
    </dgm:pt>
    <dgm:pt modelId="{80B409B4-3A62-490B-9F2C-D70D0DBA547B}" type="pres">
      <dgm:prSet presAssocID="{C66FBD89-6043-4D3C-A5E4-99C92E91793E}" presName="level3hierChild" presStyleCnt="0"/>
      <dgm:spPr>
        <a:scene3d>
          <a:camera prst="orthographicFront"/>
          <a:lightRig rig="threePt" dir="t"/>
        </a:scene3d>
        <a:sp3d>
          <a:bevelT/>
        </a:sp3d>
      </dgm:spPr>
      <dgm:t>
        <a:bodyPr/>
        <a:lstStyle/>
        <a:p>
          <a:endParaRPr lang="en-CA"/>
        </a:p>
      </dgm:t>
    </dgm:pt>
    <dgm:pt modelId="{56E92222-6C9C-4EFB-ABB6-972CFF661468}" type="pres">
      <dgm:prSet presAssocID="{DE326849-986A-4FCF-A848-10F2BB1D5E52}" presName="conn2-1" presStyleLbl="parChTrans1D4" presStyleIdx="0" presStyleCnt="2"/>
      <dgm:spPr/>
      <dgm:t>
        <a:bodyPr/>
        <a:lstStyle/>
        <a:p>
          <a:endParaRPr lang="en-US"/>
        </a:p>
      </dgm:t>
    </dgm:pt>
    <dgm:pt modelId="{3B31E76C-5B27-4AF6-ABEB-A1C6168DC964}" type="pres">
      <dgm:prSet presAssocID="{DE326849-986A-4FCF-A848-10F2BB1D5E52}" presName="connTx" presStyleLbl="parChTrans1D4" presStyleIdx="0" presStyleCnt="2"/>
      <dgm:spPr/>
      <dgm:t>
        <a:bodyPr/>
        <a:lstStyle/>
        <a:p>
          <a:endParaRPr lang="en-US"/>
        </a:p>
      </dgm:t>
    </dgm:pt>
    <dgm:pt modelId="{7F25C4DF-E6B7-4EA4-8C16-43D837AA8F66}" type="pres">
      <dgm:prSet presAssocID="{8839061A-0130-4C23-9ADA-085F81CCCA18}" presName="root2" presStyleCnt="0"/>
      <dgm:spPr>
        <a:scene3d>
          <a:camera prst="orthographicFront"/>
          <a:lightRig rig="threePt" dir="t"/>
        </a:scene3d>
        <a:sp3d>
          <a:bevelT/>
        </a:sp3d>
      </dgm:spPr>
      <dgm:t>
        <a:bodyPr/>
        <a:lstStyle/>
        <a:p>
          <a:endParaRPr lang="en-CA"/>
        </a:p>
      </dgm:t>
    </dgm:pt>
    <dgm:pt modelId="{F8F6B44A-2BD1-4076-AE56-B048E281DC87}" type="pres">
      <dgm:prSet presAssocID="{8839061A-0130-4C23-9ADA-085F81CCCA18}" presName="LevelTwoTextNode" presStyleLbl="node4" presStyleIdx="0" presStyleCnt="2">
        <dgm:presLayoutVars>
          <dgm:chPref val="3"/>
        </dgm:presLayoutVars>
      </dgm:prSet>
      <dgm:spPr/>
      <dgm:t>
        <a:bodyPr/>
        <a:lstStyle/>
        <a:p>
          <a:endParaRPr lang="en-US"/>
        </a:p>
      </dgm:t>
    </dgm:pt>
    <dgm:pt modelId="{9802228C-6F7D-42F3-BBBB-CE4E1AC4E518}" type="pres">
      <dgm:prSet presAssocID="{8839061A-0130-4C23-9ADA-085F81CCCA18}" presName="level3hierChild" presStyleCnt="0"/>
      <dgm:spPr>
        <a:scene3d>
          <a:camera prst="orthographicFront"/>
          <a:lightRig rig="threePt" dir="t"/>
        </a:scene3d>
        <a:sp3d>
          <a:bevelT/>
        </a:sp3d>
      </dgm:spPr>
      <dgm:t>
        <a:bodyPr/>
        <a:lstStyle/>
        <a:p>
          <a:endParaRPr lang="en-CA"/>
        </a:p>
      </dgm:t>
    </dgm:pt>
    <dgm:pt modelId="{A10EE8BF-1ABC-4900-9136-309262E8B0C9}" type="pres">
      <dgm:prSet presAssocID="{7A6BA38E-1402-461E-9817-2F3383C41A55}" presName="conn2-1" presStyleLbl="parChTrans1D2" presStyleIdx="1" presStyleCnt="2"/>
      <dgm:spPr/>
      <dgm:t>
        <a:bodyPr/>
        <a:lstStyle/>
        <a:p>
          <a:endParaRPr lang="en-US"/>
        </a:p>
      </dgm:t>
    </dgm:pt>
    <dgm:pt modelId="{16F89C36-1890-4D5C-BFE0-C861C002BED1}" type="pres">
      <dgm:prSet presAssocID="{7A6BA38E-1402-461E-9817-2F3383C41A55}" presName="connTx" presStyleLbl="parChTrans1D2" presStyleIdx="1" presStyleCnt="2"/>
      <dgm:spPr/>
      <dgm:t>
        <a:bodyPr/>
        <a:lstStyle/>
        <a:p>
          <a:endParaRPr lang="en-US"/>
        </a:p>
      </dgm:t>
    </dgm:pt>
    <dgm:pt modelId="{1EC95076-04CC-4271-822F-EA626A9C4AFC}" type="pres">
      <dgm:prSet presAssocID="{80D3614C-962D-4C15-A13C-0F8857211875}" presName="root2" presStyleCnt="0"/>
      <dgm:spPr>
        <a:scene3d>
          <a:camera prst="orthographicFront"/>
          <a:lightRig rig="threePt" dir="t"/>
        </a:scene3d>
        <a:sp3d>
          <a:bevelT/>
        </a:sp3d>
      </dgm:spPr>
      <dgm:t>
        <a:bodyPr/>
        <a:lstStyle/>
        <a:p>
          <a:endParaRPr lang="en-CA"/>
        </a:p>
      </dgm:t>
    </dgm:pt>
    <dgm:pt modelId="{7AD60E5A-3FE2-43B5-9B90-A8CD796C2002}" type="pres">
      <dgm:prSet presAssocID="{80D3614C-962D-4C15-A13C-0F8857211875}" presName="LevelTwoTextNode" presStyleLbl="node2" presStyleIdx="1" presStyleCnt="2">
        <dgm:presLayoutVars>
          <dgm:chPref val="3"/>
        </dgm:presLayoutVars>
      </dgm:prSet>
      <dgm:spPr/>
      <dgm:t>
        <a:bodyPr/>
        <a:lstStyle/>
        <a:p>
          <a:endParaRPr lang="en-US"/>
        </a:p>
      </dgm:t>
    </dgm:pt>
    <dgm:pt modelId="{E679FE74-3F42-4434-9F64-801C6D6D1A7A}" type="pres">
      <dgm:prSet presAssocID="{80D3614C-962D-4C15-A13C-0F8857211875}" presName="level3hierChild" presStyleCnt="0"/>
      <dgm:spPr>
        <a:scene3d>
          <a:camera prst="orthographicFront"/>
          <a:lightRig rig="threePt" dir="t"/>
        </a:scene3d>
        <a:sp3d>
          <a:bevelT/>
        </a:sp3d>
      </dgm:spPr>
      <dgm:t>
        <a:bodyPr/>
        <a:lstStyle/>
        <a:p>
          <a:endParaRPr lang="en-CA"/>
        </a:p>
      </dgm:t>
    </dgm:pt>
    <dgm:pt modelId="{A51823C0-D1C4-4837-A1C0-C0305CE10C53}" type="pres">
      <dgm:prSet presAssocID="{182CBD25-C0CC-4B19-AABF-DCEBA77543E1}" presName="conn2-1" presStyleLbl="parChTrans1D3" presStyleIdx="1" presStyleCnt="2"/>
      <dgm:spPr/>
      <dgm:t>
        <a:bodyPr/>
        <a:lstStyle/>
        <a:p>
          <a:endParaRPr lang="en-US"/>
        </a:p>
      </dgm:t>
    </dgm:pt>
    <dgm:pt modelId="{F920B0D6-27F9-4454-9EBA-E32973D9C4A2}" type="pres">
      <dgm:prSet presAssocID="{182CBD25-C0CC-4B19-AABF-DCEBA77543E1}" presName="connTx" presStyleLbl="parChTrans1D3" presStyleIdx="1" presStyleCnt="2"/>
      <dgm:spPr/>
      <dgm:t>
        <a:bodyPr/>
        <a:lstStyle/>
        <a:p>
          <a:endParaRPr lang="en-US"/>
        </a:p>
      </dgm:t>
    </dgm:pt>
    <dgm:pt modelId="{AB9B5B97-F7AA-4DC6-BB9B-EA02358F9E19}" type="pres">
      <dgm:prSet presAssocID="{DB8ABC33-8060-4EB0-BEBB-281876E602E6}" presName="root2" presStyleCnt="0"/>
      <dgm:spPr>
        <a:scene3d>
          <a:camera prst="orthographicFront"/>
          <a:lightRig rig="threePt" dir="t"/>
        </a:scene3d>
        <a:sp3d>
          <a:bevelT/>
        </a:sp3d>
      </dgm:spPr>
      <dgm:t>
        <a:bodyPr/>
        <a:lstStyle/>
        <a:p>
          <a:endParaRPr lang="en-CA"/>
        </a:p>
      </dgm:t>
    </dgm:pt>
    <dgm:pt modelId="{F6693586-6936-4A73-B37D-4C3042F9F5C5}" type="pres">
      <dgm:prSet presAssocID="{DB8ABC33-8060-4EB0-BEBB-281876E602E6}" presName="LevelTwoTextNode" presStyleLbl="node3" presStyleIdx="1" presStyleCnt="2">
        <dgm:presLayoutVars>
          <dgm:chPref val="3"/>
        </dgm:presLayoutVars>
      </dgm:prSet>
      <dgm:spPr/>
      <dgm:t>
        <a:bodyPr/>
        <a:lstStyle/>
        <a:p>
          <a:endParaRPr lang="en-US"/>
        </a:p>
      </dgm:t>
    </dgm:pt>
    <dgm:pt modelId="{4834766A-72DB-4493-B818-8188A8492554}" type="pres">
      <dgm:prSet presAssocID="{DB8ABC33-8060-4EB0-BEBB-281876E602E6}" presName="level3hierChild" presStyleCnt="0"/>
      <dgm:spPr>
        <a:scene3d>
          <a:camera prst="orthographicFront"/>
          <a:lightRig rig="threePt" dir="t"/>
        </a:scene3d>
        <a:sp3d>
          <a:bevelT/>
        </a:sp3d>
      </dgm:spPr>
      <dgm:t>
        <a:bodyPr/>
        <a:lstStyle/>
        <a:p>
          <a:endParaRPr lang="en-CA"/>
        </a:p>
      </dgm:t>
    </dgm:pt>
    <dgm:pt modelId="{C79C8E1E-0C10-4056-B46B-F07D8CB3FFC6}" type="pres">
      <dgm:prSet presAssocID="{3D4E3B27-0555-4910-AC39-1A486FB3A2B1}" presName="conn2-1" presStyleLbl="parChTrans1D4" presStyleIdx="1" presStyleCnt="2"/>
      <dgm:spPr/>
      <dgm:t>
        <a:bodyPr/>
        <a:lstStyle/>
        <a:p>
          <a:endParaRPr lang="en-US"/>
        </a:p>
      </dgm:t>
    </dgm:pt>
    <dgm:pt modelId="{B36C3472-9C7D-4E43-9EF0-31664DBB8CE3}" type="pres">
      <dgm:prSet presAssocID="{3D4E3B27-0555-4910-AC39-1A486FB3A2B1}" presName="connTx" presStyleLbl="parChTrans1D4" presStyleIdx="1" presStyleCnt="2"/>
      <dgm:spPr/>
      <dgm:t>
        <a:bodyPr/>
        <a:lstStyle/>
        <a:p>
          <a:endParaRPr lang="en-US"/>
        </a:p>
      </dgm:t>
    </dgm:pt>
    <dgm:pt modelId="{F9C80318-848E-44C3-92AE-7363670277DF}" type="pres">
      <dgm:prSet presAssocID="{68BF774D-62CD-4F54-8526-261B3EFF3C26}" presName="root2" presStyleCnt="0"/>
      <dgm:spPr>
        <a:scene3d>
          <a:camera prst="orthographicFront"/>
          <a:lightRig rig="threePt" dir="t"/>
        </a:scene3d>
        <a:sp3d>
          <a:bevelT/>
        </a:sp3d>
      </dgm:spPr>
      <dgm:t>
        <a:bodyPr/>
        <a:lstStyle/>
        <a:p>
          <a:endParaRPr lang="en-CA"/>
        </a:p>
      </dgm:t>
    </dgm:pt>
    <dgm:pt modelId="{2E9AE18D-2804-4E5B-8159-EAF501FF6D11}" type="pres">
      <dgm:prSet presAssocID="{68BF774D-62CD-4F54-8526-261B3EFF3C26}" presName="LevelTwoTextNode" presStyleLbl="node4" presStyleIdx="1" presStyleCnt="2">
        <dgm:presLayoutVars>
          <dgm:chPref val="3"/>
        </dgm:presLayoutVars>
      </dgm:prSet>
      <dgm:spPr/>
      <dgm:t>
        <a:bodyPr/>
        <a:lstStyle/>
        <a:p>
          <a:endParaRPr lang="en-US"/>
        </a:p>
      </dgm:t>
    </dgm:pt>
    <dgm:pt modelId="{A5F1812E-F64B-4610-B30F-430538973548}" type="pres">
      <dgm:prSet presAssocID="{68BF774D-62CD-4F54-8526-261B3EFF3C26}" presName="level3hierChild" presStyleCnt="0"/>
      <dgm:spPr>
        <a:scene3d>
          <a:camera prst="orthographicFront"/>
          <a:lightRig rig="threePt" dir="t"/>
        </a:scene3d>
        <a:sp3d>
          <a:bevelT/>
        </a:sp3d>
      </dgm:spPr>
      <dgm:t>
        <a:bodyPr/>
        <a:lstStyle/>
        <a:p>
          <a:endParaRPr lang="en-CA"/>
        </a:p>
      </dgm:t>
    </dgm:pt>
  </dgm:ptLst>
  <dgm:cxnLst>
    <dgm:cxn modelId="{A43F9A09-35E3-4D64-83A4-2890E70122FF}" srcId="{DB8ABC33-8060-4EB0-BEBB-281876E602E6}" destId="{68BF774D-62CD-4F54-8526-261B3EFF3C26}" srcOrd="0" destOrd="0" parTransId="{3D4E3B27-0555-4910-AC39-1A486FB3A2B1}" sibTransId="{7F94AFE0-FC95-4216-A0A7-D947CBEBD74C}"/>
    <dgm:cxn modelId="{E769027D-C992-446B-AD33-48AA0053D55B}" type="presOf" srcId="{DB8ABC33-8060-4EB0-BEBB-281876E602E6}" destId="{F6693586-6936-4A73-B37D-4C3042F9F5C5}" srcOrd="0" destOrd="0" presId="urn:microsoft.com/office/officeart/2005/8/layout/hierarchy2"/>
    <dgm:cxn modelId="{66530703-70FE-4523-8E46-EC93D9176327}" type="presOf" srcId="{3D4E3B27-0555-4910-AC39-1A486FB3A2B1}" destId="{B36C3472-9C7D-4E43-9EF0-31664DBB8CE3}" srcOrd="1" destOrd="0" presId="urn:microsoft.com/office/officeart/2005/8/layout/hierarchy2"/>
    <dgm:cxn modelId="{41F9B84C-4531-4149-8177-4AD12D0B6129}" type="presOf" srcId="{80D3614C-962D-4C15-A13C-0F8857211875}" destId="{7AD60E5A-3FE2-43B5-9B90-A8CD796C2002}" srcOrd="0" destOrd="0" presId="urn:microsoft.com/office/officeart/2005/8/layout/hierarchy2"/>
    <dgm:cxn modelId="{E8C3B07E-A314-49BC-AA6D-FF79C2AE7189}" type="presOf" srcId="{3D4E3B27-0555-4910-AC39-1A486FB3A2B1}" destId="{C79C8E1E-0C10-4056-B46B-F07D8CB3FFC6}" srcOrd="0" destOrd="0" presId="urn:microsoft.com/office/officeart/2005/8/layout/hierarchy2"/>
    <dgm:cxn modelId="{6AB5015E-2434-47F1-84E2-510B1CFBDC89}" type="presOf" srcId="{082C8B43-577E-4C13-8DC9-493746D16369}" destId="{336A92EC-5D25-467A-9CF2-4FEFF827F1E2}" srcOrd="0" destOrd="0" presId="urn:microsoft.com/office/officeart/2005/8/layout/hierarchy2"/>
    <dgm:cxn modelId="{65BBED9E-3B97-4D30-ACF5-FC6A9ADF3F65}" srcId="{C66FBD89-6043-4D3C-A5E4-99C92E91793E}" destId="{8839061A-0130-4C23-9ADA-085F81CCCA18}" srcOrd="0" destOrd="0" parTransId="{DE326849-986A-4FCF-A848-10F2BB1D5E52}" sibTransId="{A680DFD6-6D3E-402D-9AB1-18D13EAB9AAD}"/>
    <dgm:cxn modelId="{960C198F-16B0-4907-9747-6EFD5DB428EB}" type="presOf" srcId="{C66FBD89-6043-4D3C-A5E4-99C92E91793E}" destId="{5B976CDF-51E9-4590-A757-3861548B2CFA}" srcOrd="0" destOrd="0" presId="urn:microsoft.com/office/officeart/2005/8/layout/hierarchy2"/>
    <dgm:cxn modelId="{7A68F0C7-6F61-4FE7-942E-CA70B4B0F0DE}" type="presOf" srcId="{8839061A-0130-4C23-9ADA-085F81CCCA18}" destId="{F8F6B44A-2BD1-4076-AE56-B048E281DC87}" srcOrd="0" destOrd="0" presId="urn:microsoft.com/office/officeart/2005/8/layout/hierarchy2"/>
    <dgm:cxn modelId="{E7CE7FD2-6AE9-4EBC-B6F4-0672FC179C2B}" type="presOf" srcId="{182CBD25-C0CC-4B19-AABF-DCEBA77543E1}" destId="{F920B0D6-27F9-4454-9EBA-E32973D9C4A2}" srcOrd="1" destOrd="0" presId="urn:microsoft.com/office/officeart/2005/8/layout/hierarchy2"/>
    <dgm:cxn modelId="{40351F4B-047F-460E-AE2F-4E386082E265}" srcId="{EDFBB639-C80B-4ABC-90B5-7C858B463887}" destId="{C66FBD89-6043-4D3C-A5E4-99C92E91793E}" srcOrd="0" destOrd="0" parTransId="{C9B82119-587A-4AEB-8CAA-2594D09FA8C5}" sibTransId="{9C8AD696-5DF1-4477-AAAF-29AC854CA6D4}"/>
    <dgm:cxn modelId="{5556860A-890D-4BFC-913D-02B39AD89210}" srcId="{082C8B43-577E-4C13-8DC9-493746D16369}" destId="{EDFBB639-C80B-4ABC-90B5-7C858B463887}" srcOrd="0" destOrd="0" parTransId="{18F6E9F5-1005-473B-A40E-22A7DDD01AA7}" sibTransId="{40FA6CDD-3475-4129-A88A-8D2214791B1A}"/>
    <dgm:cxn modelId="{7E7B8C24-949A-432C-A6EB-BB6FA90F3A41}" type="presOf" srcId="{320897DB-EFE8-42C9-A638-B19D73976CF0}" destId="{46BB8793-9634-44E6-9E60-6DE57CF1CB3D}" srcOrd="0" destOrd="0" presId="urn:microsoft.com/office/officeart/2005/8/layout/hierarchy2"/>
    <dgm:cxn modelId="{77E2A9A7-063E-4D67-8083-4ECC9911BF3E}" srcId="{320897DB-EFE8-42C9-A638-B19D73976CF0}" destId="{082C8B43-577E-4C13-8DC9-493746D16369}" srcOrd="0" destOrd="0" parTransId="{E9336C66-2707-41C0-9837-B4D7EEC7E7FD}" sibTransId="{2F0040E1-C490-488D-AD1C-805A0BAB8969}"/>
    <dgm:cxn modelId="{384A88A0-5F9D-4E60-87DF-53BBFD670C31}" type="presOf" srcId="{68BF774D-62CD-4F54-8526-261B3EFF3C26}" destId="{2E9AE18D-2804-4E5B-8159-EAF501FF6D11}" srcOrd="0" destOrd="0" presId="urn:microsoft.com/office/officeart/2005/8/layout/hierarchy2"/>
    <dgm:cxn modelId="{8625B892-F93D-4273-8314-1CC8EF76A36B}" type="presOf" srcId="{DE326849-986A-4FCF-A848-10F2BB1D5E52}" destId="{3B31E76C-5B27-4AF6-ABEB-A1C6168DC964}" srcOrd="1" destOrd="0" presId="urn:microsoft.com/office/officeart/2005/8/layout/hierarchy2"/>
    <dgm:cxn modelId="{5BF5B2D7-0D6A-4682-882C-B427AD022BD2}" type="presOf" srcId="{C9B82119-587A-4AEB-8CAA-2594D09FA8C5}" destId="{B67EE8B0-6F6D-47EA-8257-7AA15991F158}" srcOrd="0" destOrd="0" presId="urn:microsoft.com/office/officeart/2005/8/layout/hierarchy2"/>
    <dgm:cxn modelId="{CF7A0C4E-BE1A-4059-AB54-A977EE3E982B}" type="presOf" srcId="{EDFBB639-C80B-4ABC-90B5-7C858B463887}" destId="{57EE6396-EA1C-486F-A0B3-8FFB2F1A8365}" srcOrd="0" destOrd="0" presId="urn:microsoft.com/office/officeart/2005/8/layout/hierarchy2"/>
    <dgm:cxn modelId="{2673D69B-6BAB-4B05-9340-85AD4CBBE5CB}" srcId="{80D3614C-962D-4C15-A13C-0F8857211875}" destId="{DB8ABC33-8060-4EB0-BEBB-281876E602E6}" srcOrd="0" destOrd="0" parTransId="{182CBD25-C0CC-4B19-AABF-DCEBA77543E1}" sibTransId="{43F09682-0B1F-458A-AEA9-8918286EB7B3}"/>
    <dgm:cxn modelId="{753E7EE3-2C20-4D08-B6C6-EA81072938DB}" type="presOf" srcId="{182CBD25-C0CC-4B19-AABF-DCEBA77543E1}" destId="{A51823C0-D1C4-4837-A1C0-C0305CE10C53}" srcOrd="0" destOrd="0" presId="urn:microsoft.com/office/officeart/2005/8/layout/hierarchy2"/>
    <dgm:cxn modelId="{6605B9DF-6ADC-4839-82F8-75B11ADCE8B2}" type="presOf" srcId="{18F6E9F5-1005-473B-A40E-22A7DDD01AA7}" destId="{E8C8FD74-3BE9-4C5B-B563-C0B58A48DDB8}" srcOrd="0" destOrd="0" presId="urn:microsoft.com/office/officeart/2005/8/layout/hierarchy2"/>
    <dgm:cxn modelId="{0708741D-3551-4AF1-A099-773F17146588}" type="presOf" srcId="{C9B82119-587A-4AEB-8CAA-2594D09FA8C5}" destId="{BC6B3A48-7AF8-49A8-ACEE-3834B17823DD}" srcOrd="1" destOrd="0" presId="urn:microsoft.com/office/officeart/2005/8/layout/hierarchy2"/>
    <dgm:cxn modelId="{36358ACB-FD88-410B-A247-0C7B0187A624}" srcId="{082C8B43-577E-4C13-8DC9-493746D16369}" destId="{80D3614C-962D-4C15-A13C-0F8857211875}" srcOrd="1" destOrd="0" parTransId="{7A6BA38E-1402-461E-9817-2F3383C41A55}" sibTransId="{537FAB98-036F-4F03-A2D7-9927CFEB4D4F}"/>
    <dgm:cxn modelId="{94CA0137-97B3-458C-B962-6720B78DCF58}" type="presOf" srcId="{7A6BA38E-1402-461E-9817-2F3383C41A55}" destId="{16F89C36-1890-4D5C-BFE0-C861C002BED1}" srcOrd="1" destOrd="0" presId="urn:microsoft.com/office/officeart/2005/8/layout/hierarchy2"/>
    <dgm:cxn modelId="{46E79EE4-9110-4D2A-80C2-246FC92BD655}" type="presOf" srcId="{18F6E9F5-1005-473B-A40E-22A7DDD01AA7}" destId="{BBAE8B05-87A7-4A40-9A8A-3E5EAF17CBEC}" srcOrd="1" destOrd="0" presId="urn:microsoft.com/office/officeart/2005/8/layout/hierarchy2"/>
    <dgm:cxn modelId="{A118565A-CD61-4140-ABBF-68717A3F9C88}" type="presOf" srcId="{7A6BA38E-1402-461E-9817-2F3383C41A55}" destId="{A10EE8BF-1ABC-4900-9136-309262E8B0C9}" srcOrd="0" destOrd="0" presId="urn:microsoft.com/office/officeart/2005/8/layout/hierarchy2"/>
    <dgm:cxn modelId="{9B0BD5C7-283E-40FA-84A5-CA1FF7077CF2}" type="presOf" srcId="{DE326849-986A-4FCF-A848-10F2BB1D5E52}" destId="{56E92222-6C9C-4EFB-ABB6-972CFF661468}" srcOrd="0" destOrd="0" presId="urn:microsoft.com/office/officeart/2005/8/layout/hierarchy2"/>
    <dgm:cxn modelId="{78C455AB-3034-457D-BDE4-B5CDC9D78E3C}" type="presParOf" srcId="{46BB8793-9634-44E6-9E60-6DE57CF1CB3D}" destId="{1BD67E85-EF4A-4654-A457-C8AB0AF8C3EC}" srcOrd="0" destOrd="0" presId="urn:microsoft.com/office/officeart/2005/8/layout/hierarchy2"/>
    <dgm:cxn modelId="{2C720ACA-FE5F-4D26-A70E-1F4CE6F371CA}" type="presParOf" srcId="{1BD67E85-EF4A-4654-A457-C8AB0AF8C3EC}" destId="{336A92EC-5D25-467A-9CF2-4FEFF827F1E2}" srcOrd="0" destOrd="0" presId="urn:microsoft.com/office/officeart/2005/8/layout/hierarchy2"/>
    <dgm:cxn modelId="{79FC08C5-5AE6-4090-B1A5-68B850D50FA6}" type="presParOf" srcId="{1BD67E85-EF4A-4654-A457-C8AB0AF8C3EC}" destId="{C1C18788-3B53-439C-8A67-39097D87109D}" srcOrd="1" destOrd="0" presId="urn:microsoft.com/office/officeart/2005/8/layout/hierarchy2"/>
    <dgm:cxn modelId="{54E07D4C-4D76-4E83-BE2E-1F1BDB57DFA0}" type="presParOf" srcId="{C1C18788-3B53-439C-8A67-39097D87109D}" destId="{E8C8FD74-3BE9-4C5B-B563-C0B58A48DDB8}" srcOrd="0" destOrd="0" presId="urn:microsoft.com/office/officeart/2005/8/layout/hierarchy2"/>
    <dgm:cxn modelId="{A53164EE-4378-4506-95F1-7770FEEF45EB}" type="presParOf" srcId="{E8C8FD74-3BE9-4C5B-B563-C0B58A48DDB8}" destId="{BBAE8B05-87A7-4A40-9A8A-3E5EAF17CBEC}" srcOrd="0" destOrd="0" presId="urn:microsoft.com/office/officeart/2005/8/layout/hierarchy2"/>
    <dgm:cxn modelId="{7C9DBEC5-6A9E-4E21-B9F5-5441A016DF73}" type="presParOf" srcId="{C1C18788-3B53-439C-8A67-39097D87109D}" destId="{8D1C7B78-4CB2-4809-BCB7-AF2AAF8411C4}" srcOrd="1" destOrd="0" presId="urn:microsoft.com/office/officeart/2005/8/layout/hierarchy2"/>
    <dgm:cxn modelId="{F4C5F1C0-5640-4A5D-BFF4-C0CE14033AA9}" type="presParOf" srcId="{8D1C7B78-4CB2-4809-BCB7-AF2AAF8411C4}" destId="{57EE6396-EA1C-486F-A0B3-8FFB2F1A8365}" srcOrd="0" destOrd="0" presId="urn:microsoft.com/office/officeart/2005/8/layout/hierarchy2"/>
    <dgm:cxn modelId="{154264A0-355B-409B-85F3-406D57EF0EAE}" type="presParOf" srcId="{8D1C7B78-4CB2-4809-BCB7-AF2AAF8411C4}" destId="{3666197F-AD2A-468B-82EA-EB56040414B3}" srcOrd="1" destOrd="0" presId="urn:microsoft.com/office/officeart/2005/8/layout/hierarchy2"/>
    <dgm:cxn modelId="{FF4CFD07-BFC2-43B6-9E4E-81695932D6F2}" type="presParOf" srcId="{3666197F-AD2A-468B-82EA-EB56040414B3}" destId="{B67EE8B0-6F6D-47EA-8257-7AA15991F158}" srcOrd="0" destOrd="0" presId="urn:microsoft.com/office/officeart/2005/8/layout/hierarchy2"/>
    <dgm:cxn modelId="{05B80CA4-0C41-49D4-91E6-3AC72027C670}" type="presParOf" srcId="{B67EE8B0-6F6D-47EA-8257-7AA15991F158}" destId="{BC6B3A48-7AF8-49A8-ACEE-3834B17823DD}" srcOrd="0" destOrd="0" presId="urn:microsoft.com/office/officeart/2005/8/layout/hierarchy2"/>
    <dgm:cxn modelId="{09647FDD-BE89-470D-9981-DD65256DDD29}" type="presParOf" srcId="{3666197F-AD2A-468B-82EA-EB56040414B3}" destId="{BA91632B-AAAC-4D4A-9106-2F9152C0B9E0}" srcOrd="1" destOrd="0" presId="urn:microsoft.com/office/officeart/2005/8/layout/hierarchy2"/>
    <dgm:cxn modelId="{ADDAFEEA-C488-410E-B617-3CE1AF10F97D}" type="presParOf" srcId="{BA91632B-AAAC-4D4A-9106-2F9152C0B9E0}" destId="{5B976CDF-51E9-4590-A757-3861548B2CFA}" srcOrd="0" destOrd="0" presId="urn:microsoft.com/office/officeart/2005/8/layout/hierarchy2"/>
    <dgm:cxn modelId="{6F9AD360-A35F-4B19-BBF3-A18AE419C312}" type="presParOf" srcId="{BA91632B-AAAC-4D4A-9106-2F9152C0B9E0}" destId="{80B409B4-3A62-490B-9F2C-D70D0DBA547B}" srcOrd="1" destOrd="0" presId="urn:microsoft.com/office/officeart/2005/8/layout/hierarchy2"/>
    <dgm:cxn modelId="{13A7935B-4A60-4681-A9EF-8D51CA37FA1C}" type="presParOf" srcId="{80B409B4-3A62-490B-9F2C-D70D0DBA547B}" destId="{56E92222-6C9C-4EFB-ABB6-972CFF661468}" srcOrd="0" destOrd="0" presId="urn:microsoft.com/office/officeart/2005/8/layout/hierarchy2"/>
    <dgm:cxn modelId="{2565AEEF-945C-4546-98E4-AFE25C6FBA95}" type="presParOf" srcId="{56E92222-6C9C-4EFB-ABB6-972CFF661468}" destId="{3B31E76C-5B27-4AF6-ABEB-A1C6168DC964}" srcOrd="0" destOrd="0" presId="urn:microsoft.com/office/officeart/2005/8/layout/hierarchy2"/>
    <dgm:cxn modelId="{210F859B-7578-4FEF-B67A-C0BE84D457CE}" type="presParOf" srcId="{80B409B4-3A62-490B-9F2C-D70D0DBA547B}" destId="{7F25C4DF-E6B7-4EA4-8C16-43D837AA8F66}" srcOrd="1" destOrd="0" presId="urn:microsoft.com/office/officeart/2005/8/layout/hierarchy2"/>
    <dgm:cxn modelId="{3E6E26A0-9D7C-46EF-864F-42B69F68887E}" type="presParOf" srcId="{7F25C4DF-E6B7-4EA4-8C16-43D837AA8F66}" destId="{F8F6B44A-2BD1-4076-AE56-B048E281DC87}" srcOrd="0" destOrd="0" presId="urn:microsoft.com/office/officeart/2005/8/layout/hierarchy2"/>
    <dgm:cxn modelId="{E8733A52-0470-4427-87C5-9EE08E07BA38}" type="presParOf" srcId="{7F25C4DF-E6B7-4EA4-8C16-43D837AA8F66}" destId="{9802228C-6F7D-42F3-BBBB-CE4E1AC4E518}" srcOrd="1" destOrd="0" presId="urn:microsoft.com/office/officeart/2005/8/layout/hierarchy2"/>
    <dgm:cxn modelId="{1532AE75-DF82-46E1-9FA6-CD561E721C11}" type="presParOf" srcId="{C1C18788-3B53-439C-8A67-39097D87109D}" destId="{A10EE8BF-1ABC-4900-9136-309262E8B0C9}" srcOrd="2" destOrd="0" presId="urn:microsoft.com/office/officeart/2005/8/layout/hierarchy2"/>
    <dgm:cxn modelId="{5374BFB3-0BC8-42F1-A42B-96757B569F2D}" type="presParOf" srcId="{A10EE8BF-1ABC-4900-9136-309262E8B0C9}" destId="{16F89C36-1890-4D5C-BFE0-C861C002BED1}" srcOrd="0" destOrd="0" presId="urn:microsoft.com/office/officeart/2005/8/layout/hierarchy2"/>
    <dgm:cxn modelId="{F558E865-2FC8-47DA-9A99-53ADE323DF3E}" type="presParOf" srcId="{C1C18788-3B53-439C-8A67-39097D87109D}" destId="{1EC95076-04CC-4271-822F-EA626A9C4AFC}" srcOrd="3" destOrd="0" presId="urn:microsoft.com/office/officeart/2005/8/layout/hierarchy2"/>
    <dgm:cxn modelId="{73CF4468-6155-4CF4-B816-51602C9F54EB}" type="presParOf" srcId="{1EC95076-04CC-4271-822F-EA626A9C4AFC}" destId="{7AD60E5A-3FE2-43B5-9B90-A8CD796C2002}" srcOrd="0" destOrd="0" presId="urn:microsoft.com/office/officeart/2005/8/layout/hierarchy2"/>
    <dgm:cxn modelId="{E335DE6A-5510-42C2-8EDA-6524372E37C4}" type="presParOf" srcId="{1EC95076-04CC-4271-822F-EA626A9C4AFC}" destId="{E679FE74-3F42-4434-9F64-801C6D6D1A7A}" srcOrd="1" destOrd="0" presId="urn:microsoft.com/office/officeart/2005/8/layout/hierarchy2"/>
    <dgm:cxn modelId="{EE26F808-7C9A-46CC-8CAD-14CBB00E6B5A}" type="presParOf" srcId="{E679FE74-3F42-4434-9F64-801C6D6D1A7A}" destId="{A51823C0-D1C4-4837-A1C0-C0305CE10C53}" srcOrd="0" destOrd="0" presId="urn:microsoft.com/office/officeart/2005/8/layout/hierarchy2"/>
    <dgm:cxn modelId="{590DD94E-F4BB-4182-BAF4-9F5ACB48D664}" type="presParOf" srcId="{A51823C0-D1C4-4837-A1C0-C0305CE10C53}" destId="{F920B0D6-27F9-4454-9EBA-E32973D9C4A2}" srcOrd="0" destOrd="0" presId="urn:microsoft.com/office/officeart/2005/8/layout/hierarchy2"/>
    <dgm:cxn modelId="{B555B8D1-BFC5-4DA0-8E25-12DDF9B72024}" type="presParOf" srcId="{E679FE74-3F42-4434-9F64-801C6D6D1A7A}" destId="{AB9B5B97-F7AA-4DC6-BB9B-EA02358F9E19}" srcOrd="1" destOrd="0" presId="urn:microsoft.com/office/officeart/2005/8/layout/hierarchy2"/>
    <dgm:cxn modelId="{75611EDF-04B4-4A28-ACB1-49B65E97D5E3}" type="presParOf" srcId="{AB9B5B97-F7AA-4DC6-BB9B-EA02358F9E19}" destId="{F6693586-6936-4A73-B37D-4C3042F9F5C5}" srcOrd="0" destOrd="0" presId="urn:microsoft.com/office/officeart/2005/8/layout/hierarchy2"/>
    <dgm:cxn modelId="{E037DA12-BA16-48BE-92E2-793C0A56212F}" type="presParOf" srcId="{AB9B5B97-F7AA-4DC6-BB9B-EA02358F9E19}" destId="{4834766A-72DB-4493-B818-8188A8492554}" srcOrd="1" destOrd="0" presId="urn:microsoft.com/office/officeart/2005/8/layout/hierarchy2"/>
    <dgm:cxn modelId="{046E1A6D-C2FA-4EE4-BBD4-9CBD577F9EEB}" type="presParOf" srcId="{4834766A-72DB-4493-B818-8188A8492554}" destId="{C79C8E1E-0C10-4056-B46B-F07D8CB3FFC6}" srcOrd="0" destOrd="0" presId="urn:microsoft.com/office/officeart/2005/8/layout/hierarchy2"/>
    <dgm:cxn modelId="{6FF3449E-3E37-43D4-ADBC-2EDA7D68719C}" type="presParOf" srcId="{C79C8E1E-0C10-4056-B46B-F07D8CB3FFC6}" destId="{B36C3472-9C7D-4E43-9EF0-31664DBB8CE3}" srcOrd="0" destOrd="0" presId="urn:microsoft.com/office/officeart/2005/8/layout/hierarchy2"/>
    <dgm:cxn modelId="{D072CFC4-07BC-4B52-BD6A-E3667F02719F}" type="presParOf" srcId="{4834766A-72DB-4493-B818-8188A8492554}" destId="{F9C80318-848E-44C3-92AE-7363670277DF}" srcOrd="1" destOrd="0" presId="urn:microsoft.com/office/officeart/2005/8/layout/hierarchy2"/>
    <dgm:cxn modelId="{0A58E9AD-1932-40F5-A4EE-B187B8B0F383}" type="presParOf" srcId="{F9C80318-848E-44C3-92AE-7363670277DF}" destId="{2E9AE18D-2804-4E5B-8159-EAF501FF6D11}" srcOrd="0" destOrd="0" presId="urn:microsoft.com/office/officeart/2005/8/layout/hierarchy2"/>
    <dgm:cxn modelId="{2DE738EB-0AE4-4760-A96C-95C5148CD95B}" type="presParOf" srcId="{F9C80318-848E-44C3-92AE-7363670277DF}" destId="{A5F1812E-F64B-4610-B30F-43053897354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B7F59-B380-4F48-8C75-795CF474B201}"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n-US"/>
        </a:p>
      </dgm:t>
    </dgm:pt>
    <dgm:pt modelId="{50B8F384-0ABE-4DE5-9FEC-7626E9E21E4B}">
      <dgm:prSet phldrT="[Text]" custT="1"/>
      <dgm:spPr>
        <a:solidFill>
          <a:schemeClr val="bg1">
            <a:lumMod val="95000"/>
          </a:schemeClr>
        </a:solidFill>
        <a:ln>
          <a:solidFill>
            <a:schemeClr val="tx1"/>
          </a:solidFill>
        </a:ln>
      </dgm:spPr>
      <dgm:t>
        <a:bodyPr/>
        <a:lstStyle/>
        <a:p>
          <a:r>
            <a:rPr lang="en-US" sz="2400" b="1" dirty="0" smtClean="0"/>
            <a:t>Culture, Structure &amp; Mgmt. Systems</a:t>
          </a:r>
          <a:endParaRPr lang="en-US" sz="2400" b="1" dirty="0"/>
        </a:p>
      </dgm:t>
    </dgm:pt>
    <dgm:pt modelId="{1E026DCD-2EF5-49A9-A203-A2DC46AA0939}" type="parTrans" cxnId="{5A7AD810-59E5-4157-815B-57570BD3DD91}">
      <dgm:prSet/>
      <dgm:spPr/>
      <dgm:t>
        <a:bodyPr/>
        <a:lstStyle/>
        <a:p>
          <a:endParaRPr lang="en-US"/>
        </a:p>
      </dgm:t>
    </dgm:pt>
    <dgm:pt modelId="{4D551AA1-E195-42C0-9F11-492636A38AB1}" type="sibTrans" cxnId="{5A7AD810-59E5-4157-815B-57570BD3DD91}">
      <dgm:prSet/>
      <dgm:spPr/>
      <dgm:t>
        <a:bodyPr/>
        <a:lstStyle/>
        <a:p>
          <a:endParaRPr lang="en-US"/>
        </a:p>
      </dgm:t>
    </dgm:pt>
    <dgm:pt modelId="{4E22BBB3-C3B2-4B81-8DF6-1ED871A140D3}">
      <dgm:prSet phldrT="[Text]" custT="1"/>
      <dgm:spPr>
        <a:noFill/>
        <a:ln>
          <a:solidFill>
            <a:schemeClr val="tx1"/>
          </a:solidFill>
        </a:ln>
      </dgm:spPr>
      <dgm:t>
        <a:bodyPr/>
        <a:lstStyle/>
        <a:p>
          <a:pPr algn="ctr"/>
          <a:r>
            <a:rPr lang="en-US" sz="2000" b="1" dirty="0" smtClean="0">
              <a:solidFill>
                <a:schemeClr val="tx1"/>
              </a:solidFill>
            </a:rPr>
            <a:t>Customer Value Proposition</a:t>
          </a:r>
        </a:p>
        <a:p>
          <a:pPr algn="l"/>
          <a:r>
            <a:rPr lang="en-US" sz="1400" b="1" dirty="0" smtClean="0">
              <a:solidFill>
                <a:schemeClr val="tx1"/>
              </a:solidFill>
            </a:rPr>
            <a:t>(Effective, Reliable, Affordable, Convenient Solutions)</a:t>
          </a:r>
          <a:endParaRPr lang="en-US" sz="1400" b="1" dirty="0">
            <a:solidFill>
              <a:schemeClr val="tx1"/>
            </a:solidFill>
          </a:endParaRPr>
        </a:p>
      </dgm:t>
    </dgm:pt>
    <dgm:pt modelId="{D053C514-67B4-4ED2-8C4F-30547EB840EF}" type="parTrans" cxnId="{DDD69D51-018F-4697-88C4-A66C97BE315A}">
      <dgm:prSet/>
      <dgm:spPr/>
      <dgm:t>
        <a:bodyPr/>
        <a:lstStyle/>
        <a:p>
          <a:endParaRPr lang="en-US"/>
        </a:p>
      </dgm:t>
    </dgm:pt>
    <dgm:pt modelId="{BC3BF85E-1297-4460-A89A-36929BC35E49}" type="sibTrans" cxnId="{DDD69D51-018F-4697-88C4-A66C97BE315A}">
      <dgm:prSet/>
      <dgm:spPr/>
      <dgm:t>
        <a:bodyPr/>
        <a:lstStyle/>
        <a:p>
          <a:endParaRPr lang="en-US"/>
        </a:p>
      </dgm:t>
    </dgm:pt>
    <dgm:pt modelId="{41A0DDC5-0F80-4110-A670-65B3BF87AA5E}">
      <dgm:prSet phldrT="[Text]" custT="1"/>
      <dgm:spPr>
        <a:noFill/>
        <a:ln>
          <a:solidFill>
            <a:schemeClr val="tx1"/>
          </a:solidFill>
        </a:ln>
      </dgm:spPr>
      <dgm:t>
        <a:bodyPr/>
        <a:lstStyle/>
        <a:p>
          <a:r>
            <a:rPr lang="en-US" sz="2000" b="1" dirty="0" smtClean="0">
              <a:solidFill>
                <a:schemeClr val="tx1"/>
              </a:solidFill>
            </a:rPr>
            <a:t>Critical Resources</a:t>
          </a:r>
        </a:p>
        <a:p>
          <a:r>
            <a:rPr lang="en-US" sz="1600" b="1" dirty="0" smtClean="0">
              <a:solidFill>
                <a:schemeClr val="tx1"/>
              </a:solidFill>
            </a:rPr>
            <a:t>(People, Assets, Capital, Technology, Brand)</a:t>
          </a:r>
          <a:endParaRPr lang="en-US" sz="1600" b="1" dirty="0">
            <a:solidFill>
              <a:schemeClr val="tx1"/>
            </a:solidFill>
          </a:endParaRPr>
        </a:p>
      </dgm:t>
    </dgm:pt>
    <dgm:pt modelId="{980106DE-8AD0-4189-9A62-CD016DFB8718}" type="parTrans" cxnId="{3E59ED02-E9FE-4501-BFC9-A13AA227B6A6}">
      <dgm:prSet/>
      <dgm:spPr/>
      <dgm:t>
        <a:bodyPr/>
        <a:lstStyle/>
        <a:p>
          <a:endParaRPr lang="en-US"/>
        </a:p>
      </dgm:t>
    </dgm:pt>
    <dgm:pt modelId="{1EBA09A5-48B2-4AD1-B216-E19E8C152BE5}" type="sibTrans" cxnId="{3E59ED02-E9FE-4501-BFC9-A13AA227B6A6}">
      <dgm:prSet/>
      <dgm:spPr/>
      <dgm:t>
        <a:bodyPr/>
        <a:lstStyle/>
        <a:p>
          <a:endParaRPr lang="en-US"/>
        </a:p>
      </dgm:t>
    </dgm:pt>
    <dgm:pt modelId="{BA93B0E6-7B0A-46C1-9EBA-EE9AB4DA5BB2}">
      <dgm:prSet phldrT="[Text]" custT="1"/>
      <dgm:spPr>
        <a:noFill/>
        <a:ln>
          <a:solidFill>
            <a:schemeClr val="tx1"/>
          </a:solidFill>
        </a:ln>
      </dgm:spPr>
      <dgm:t>
        <a:bodyPr/>
        <a:lstStyle/>
        <a:p>
          <a:r>
            <a:rPr lang="en-US" sz="2000" b="1" dirty="0" smtClean="0">
              <a:solidFill>
                <a:schemeClr val="tx1"/>
              </a:solidFill>
            </a:rPr>
            <a:t>Critical Processes</a:t>
          </a:r>
        </a:p>
        <a:p>
          <a:r>
            <a:rPr lang="en-US" sz="1600" b="1" dirty="0" smtClean="0">
              <a:solidFill>
                <a:schemeClr val="tx1"/>
              </a:solidFill>
            </a:rPr>
            <a:t>(Repeatable, Scalable, Sustainable)</a:t>
          </a:r>
          <a:endParaRPr lang="en-US" sz="1600" b="1" dirty="0">
            <a:solidFill>
              <a:schemeClr val="tx1"/>
            </a:solidFill>
          </a:endParaRPr>
        </a:p>
      </dgm:t>
    </dgm:pt>
    <dgm:pt modelId="{1700F77E-C16D-4479-A7DA-BBCC7BDA5A08}" type="parTrans" cxnId="{F78FA559-B33E-4267-8853-186AA9F674E6}">
      <dgm:prSet/>
      <dgm:spPr/>
      <dgm:t>
        <a:bodyPr/>
        <a:lstStyle/>
        <a:p>
          <a:endParaRPr lang="en-US"/>
        </a:p>
      </dgm:t>
    </dgm:pt>
    <dgm:pt modelId="{08C9A582-8C83-45ED-BA3C-3B8EAEBFB64D}" type="sibTrans" cxnId="{F78FA559-B33E-4267-8853-186AA9F674E6}">
      <dgm:prSet/>
      <dgm:spPr/>
      <dgm:t>
        <a:bodyPr/>
        <a:lstStyle/>
        <a:p>
          <a:endParaRPr lang="en-US"/>
        </a:p>
      </dgm:t>
    </dgm:pt>
    <dgm:pt modelId="{C6A71A0C-ADA2-49DD-BF4D-2C63A2720CAF}">
      <dgm:prSet phldrT="[Text]" custT="1"/>
      <dgm:spPr>
        <a:ln>
          <a:solidFill>
            <a:schemeClr val="tx1"/>
          </a:solidFill>
        </a:ln>
      </dgm:spPr>
      <dgm:t>
        <a:bodyPr/>
        <a:lstStyle/>
        <a:p>
          <a:r>
            <a:rPr lang="en-US" sz="2000" b="1" dirty="0" smtClean="0"/>
            <a:t>Profit Formula</a:t>
          </a:r>
        </a:p>
        <a:p>
          <a:r>
            <a:rPr lang="en-US" sz="1600" b="1" dirty="0" smtClean="0"/>
            <a:t>(Revenue model, cost structure, target margins, resource velocity)</a:t>
          </a:r>
          <a:endParaRPr lang="en-US" sz="1600" b="1" dirty="0"/>
        </a:p>
      </dgm:t>
    </dgm:pt>
    <dgm:pt modelId="{30BC6CA6-2693-48BB-B528-57B6FFBC8B61}" type="parTrans" cxnId="{89EF54A5-C1FE-4991-BF7E-787895120E02}">
      <dgm:prSet/>
      <dgm:spPr/>
      <dgm:t>
        <a:bodyPr/>
        <a:lstStyle/>
        <a:p>
          <a:endParaRPr lang="en-US"/>
        </a:p>
      </dgm:t>
    </dgm:pt>
    <dgm:pt modelId="{9849EC6B-28BE-4935-ACAB-75755B3E180F}" type="sibTrans" cxnId="{89EF54A5-C1FE-4991-BF7E-787895120E02}">
      <dgm:prSet/>
      <dgm:spPr/>
      <dgm:t>
        <a:bodyPr/>
        <a:lstStyle/>
        <a:p>
          <a:endParaRPr lang="en-US"/>
        </a:p>
      </dgm:t>
    </dgm:pt>
    <dgm:pt modelId="{CB96F7E4-19C5-4E07-B252-2A0AA4B4334D}" type="pres">
      <dgm:prSet presAssocID="{B64B7F59-B380-4F48-8C75-795CF474B201}" presName="diagram" presStyleCnt="0">
        <dgm:presLayoutVars>
          <dgm:chMax val="1"/>
          <dgm:dir/>
          <dgm:animLvl val="ctr"/>
          <dgm:resizeHandles val="exact"/>
        </dgm:presLayoutVars>
      </dgm:prSet>
      <dgm:spPr/>
      <dgm:t>
        <a:bodyPr/>
        <a:lstStyle/>
        <a:p>
          <a:endParaRPr lang="en-US"/>
        </a:p>
      </dgm:t>
    </dgm:pt>
    <dgm:pt modelId="{F1F818B3-DB27-419C-887D-3867854CA3BA}" type="pres">
      <dgm:prSet presAssocID="{B64B7F59-B380-4F48-8C75-795CF474B201}" presName="matrix" presStyleCnt="0"/>
      <dgm:spPr/>
      <dgm:t>
        <a:bodyPr/>
        <a:lstStyle/>
        <a:p>
          <a:endParaRPr lang="en-US"/>
        </a:p>
      </dgm:t>
    </dgm:pt>
    <dgm:pt modelId="{C97B67CE-6F53-4FCB-8D20-682ECBDFC302}" type="pres">
      <dgm:prSet presAssocID="{B64B7F59-B380-4F48-8C75-795CF474B201}" presName="tile1" presStyleLbl="node1" presStyleIdx="0" presStyleCnt="4" custLinFactNeighborX="0" custLinFactNeighborY="418"/>
      <dgm:spPr/>
      <dgm:t>
        <a:bodyPr/>
        <a:lstStyle/>
        <a:p>
          <a:endParaRPr lang="en-US"/>
        </a:p>
      </dgm:t>
    </dgm:pt>
    <dgm:pt modelId="{B265983C-3AA4-4743-961C-DFC5A64132E1}" type="pres">
      <dgm:prSet presAssocID="{B64B7F59-B380-4F48-8C75-795CF474B201}" presName="tile1text" presStyleLbl="node1" presStyleIdx="0" presStyleCnt="4">
        <dgm:presLayoutVars>
          <dgm:chMax val="0"/>
          <dgm:chPref val="0"/>
          <dgm:bulletEnabled val="1"/>
        </dgm:presLayoutVars>
      </dgm:prSet>
      <dgm:spPr/>
      <dgm:t>
        <a:bodyPr/>
        <a:lstStyle/>
        <a:p>
          <a:endParaRPr lang="en-US"/>
        </a:p>
      </dgm:t>
    </dgm:pt>
    <dgm:pt modelId="{A9BF21C0-D873-4557-9B81-D4B50A17C8F9}" type="pres">
      <dgm:prSet presAssocID="{B64B7F59-B380-4F48-8C75-795CF474B201}" presName="tile2" presStyleLbl="node1" presStyleIdx="1" presStyleCnt="4" custLinFactNeighborX="0"/>
      <dgm:spPr/>
      <dgm:t>
        <a:bodyPr/>
        <a:lstStyle/>
        <a:p>
          <a:endParaRPr lang="en-US"/>
        </a:p>
      </dgm:t>
    </dgm:pt>
    <dgm:pt modelId="{8F4742AC-5A0E-4F7E-A355-27516E1E4346}" type="pres">
      <dgm:prSet presAssocID="{B64B7F59-B380-4F48-8C75-795CF474B201}" presName="tile2text" presStyleLbl="node1" presStyleIdx="1" presStyleCnt="4">
        <dgm:presLayoutVars>
          <dgm:chMax val="0"/>
          <dgm:chPref val="0"/>
          <dgm:bulletEnabled val="1"/>
        </dgm:presLayoutVars>
      </dgm:prSet>
      <dgm:spPr/>
      <dgm:t>
        <a:bodyPr/>
        <a:lstStyle/>
        <a:p>
          <a:endParaRPr lang="en-US"/>
        </a:p>
      </dgm:t>
    </dgm:pt>
    <dgm:pt modelId="{38682513-9F92-4F81-B8DE-73D2C0C6F53D}" type="pres">
      <dgm:prSet presAssocID="{B64B7F59-B380-4F48-8C75-795CF474B201}" presName="tile3" presStyleLbl="node1" presStyleIdx="2" presStyleCnt="4"/>
      <dgm:spPr/>
      <dgm:t>
        <a:bodyPr/>
        <a:lstStyle/>
        <a:p>
          <a:endParaRPr lang="en-US"/>
        </a:p>
      </dgm:t>
    </dgm:pt>
    <dgm:pt modelId="{7B4973CF-71B7-45A1-B288-6CD3520163D6}" type="pres">
      <dgm:prSet presAssocID="{B64B7F59-B380-4F48-8C75-795CF474B201}" presName="tile3text" presStyleLbl="node1" presStyleIdx="2" presStyleCnt="4">
        <dgm:presLayoutVars>
          <dgm:chMax val="0"/>
          <dgm:chPref val="0"/>
          <dgm:bulletEnabled val="1"/>
        </dgm:presLayoutVars>
      </dgm:prSet>
      <dgm:spPr/>
      <dgm:t>
        <a:bodyPr/>
        <a:lstStyle/>
        <a:p>
          <a:endParaRPr lang="en-US"/>
        </a:p>
      </dgm:t>
    </dgm:pt>
    <dgm:pt modelId="{24312959-906D-4263-8F2E-ECF64ED64A46}" type="pres">
      <dgm:prSet presAssocID="{B64B7F59-B380-4F48-8C75-795CF474B201}" presName="tile4" presStyleLbl="node1" presStyleIdx="3" presStyleCnt="4"/>
      <dgm:spPr/>
      <dgm:t>
        <a:bodyPr/>
        <a:lstStyle/>
        <a:p>
          <a:endParaRPr lang="en-US"/>
        </a:p>
      </dgm:t>
    </dgm:pt>
    <dgm:pt modelId="{2053ACEB-BB91-465E-AB3B-122190AFB607}" type="pres">
      <dgm:prSet presAssocID="{B64B7F59-B380-4F48-8C75-795CF474B201}" presName="tile4text" presStyleLbl="node1" presStyleIdx="3" presStyleCnt="4">
        <dgm:presLayoutVars>
          <dgm:chMax val="0"/>
          <dgm:chPref val="0"/>
          <dgm:bulletEnabled val="1"/>
        </dgm:presLayoutVars>
      </dgm:prSet>
      <dgm:spPr/>
      <dgm:t>
        <a:bodyPr/>
        <a:lstStyle/>
        <a:p>
          <a:endParaRPr lang="en-US"/>
        </a:p>
      </dgm:t>
    </dgm:pt>
    <dgm:pt modelId="{AC6DF93E-F0A4-4417-8A5F-BA691CC26153}" type="pres">
      <dgm:prSet presAssocID="{B64B7F59-B380-4F48-8C75-795CF474B201}" presName="centerTile" presStyleLbl="fgShp" presStyleIdx="0" presStyleCnt="1" custScaleX="154237" custScaleY="125384" custLinFactNeighborX="0" custLinFactNeighborY="-3303">
        <dgm:presLayoutVars>
          <dgm:chMax val="0"/>
          <dgm:chPref val="0"/>
        </dgm:presLayoutVars>
      </dgm:prSet>
      <dgm:spPr/>
      <dgm:t>
        <a:bodyPr/>
        <a:lstStyle/>
        <a:p>
          <a:endParaRPr lang="en-US"/>
        </a:p>
      </dgm:t>
    </dgm:pt>
  </dgm:ptLst>
  <dgm:cxnLst>
    <dgm:cxn modelId="{C7B13F6C-F097-42A0-8821-6C732D95DC6B}" type="presOf" srcId="{41A0DDC5-0F80-4110-A670-65B3BF87AA5E}" destId="{A9BF21C0-D873-4557-9B81-D4B50A17C8F9}" srcOrd="0" destOrd="0" presId="urn:microsoft.com/office/officeart/2005/8/layout/matrix1"/>
    <dgm:cxn modelId="{A0B6E066-F633-429D-BC5D-A89FCCA6EF34}" type="presOf" srcId="{41A0DDC5-0F80-4110-A670-65B3BF87AA5E}" destId="{8F4742AC-5A0E-4F7E-A355-27516E1E4346}" srcOrd="1" destOrd="0" presId="urn:microsoft.com/office/officeart/2005/8/layout/matrix1"/>
    <dgm:cxn modelId="{0CA19ACA-9518-42BB-8FD3-FBB586D05E56}" type="presOf" srcId="{BA93B0E6-7B0A-46C1-9EBA-EE9AB4DA5BB2}" destId="{7B4973CF-71B7-45A1-B288-6CD3520163D6}" srcOrd="1" destOrd="0" presId="urn:microsoft.com/office/officeart/2005/8/layout/matrix1"/>
    <dgm:cxn modelId="{212D9D98-7015-4F72-AEA2-29872184049B}" type="presOf" srcId="{C6A71A0C-ADA2-49DD-BF4D-2C63A2720CAF}" destId="{2053ACEB-BB91-465E-AB3B-122190AFB607}" srcOrd="1" destOrd="0" presId="urn:microsoft.com/office/officeart/2005/8/layout/matrix1"/>
    <dgm:cxn modelId="{DDD69D51-018F-4697-88C4-A66C97BE315A}" srcId="{50B8F384-0ABE-4DE5-9FEC-7626E9E21E4B}" destId="{4E22BBB3-C3B2-4B81-8DF6-1ED871A140D3}" srcOrd="0" destOrd="0" parTransId="{D053C514-67B4-4ED2-8C4F-30547EB840EF}" sibTransId="{BC3BF85E-1297-4460-A89A-36929BC35E49}"/>
    <dgm:cxn modelId="{5832527E-7A5D-4E5F-8E35-C2E3AADD3013}" type="presOf" srcId="{C6A71A0C-ADA2-49DD-BF4D-2C63A2720CAF}" destId="{24312959-906D-4263-8F2E-ECF64ED64A46}" srcOrd="0" destOrd="0" presId="urn:microsoft.com/office/officeart/2005/8/layout/matrix1"/>
    <dgm:cxn modelId="{8B9A124E-5D8F-4D41-ADA7-60073AB30C60}" type="presOf" srcId="{BA93B0E6-7B0A-46C1-9EBA-EE9AB4DA5BB2}" destId="{38682513-9F92-4F81-B8DE-73D2C0C6F53D}" srcOrd="0" destOrd="0" presId="urn:microsoft.com/office/officeart/2005/8/layout/matrix1"/>
    <dgm:cxn modelId="{1F44BD4D-3F71-49C1-BDE1-B73D385E7A62}" type="presOf" srcId="{B64B7F59-B380-4F48-8C75-795CF474B201}" destId="{CB96F7E4-19C5-4E07-B252-2A0AA4B4334D}" srcOrd="0" destOrd="0" presId="urn:microsoft.com/office/officeart/2005/8/layout/matrix1"/>
    <dgm:cxn modelId="{2D633F9D-345B-48A4-B18F-AEC1AC189DE1}" type="presOf" srcId="{50B8F384-0ABE-4DE5-9FEC-7626E9E21E4B}" destId="{AC6DF93E-F0A4-4417-8A5F-BA691CC26153}" srcOrd="0" destOrd="0" presId="urn:microsoft.com/office/officeart/2005/8/layout/matrix1"/>
    <dgm:cxn modelId="{9E264573-6F2B-4A55-901F-41E8DCFA27ED}" type="presOf" srcId="{4E22BBB3-C3B2-4B81-8DF6-1ED871A140D3}" destId="{C97B67CE-6F53-4FCB-8D20-682ECBDFC302}" srcOrd="0" destOrd="0" presId="urn:microsoft.com/office/officeart/2005/8/layout/matrix1"/>
    <dgm:cxn modelId="{89EF54A5-C1FE-4991-BF7E-787895120E02}" srcId="{50B8F384-0ABE-4DE5-9FEC-7626E9E21E4B}" destId="{C6A71A0C-ADA2-49DD-BF4D-2C63A2720CAF}" srcOrd="3" destOrd="0" parTransId="{30BC6CA6-2693-48BB-B528-57B6FFBC8B61}" sibTransId="{9849EC6B-28BE-4935-ACAB-75755B3E180F}"/>
    <dgm:cxn modelId="{F78FA559-B33E-4267-8853-186AA9F674E6}" srcId="{50B8F384-0ABE-4DE5-9FEC-7626E9E21E4B}" destId="{BA93B0E6-7B0A-46C1-9EBA-EE9AB4DA5BB2}" srcOrd="2" destOrd="0" parTransId="{1700F77E-C16D-4479-A7DA-BBCC7BDA5A08}" sibTransId="{08C9A582-8C83-45ED-BA3C-3B8EAEBFB64D}"/>
    <dgm:cxn modelId="{3E59ED02-E9FE-4501-BFC9-A13AA227B6A6}" srcId="{50B8F384-0ABE-4DE5-9FEC-7626E9E21E4B}" destId="{41A0DDC5-0F80-4110-A670-65B3BF87AA5E}" srcOrd="1" destOrd="0" parTransId="{980106DE-8AD0-4189-9A62-CD016DFB8718}" sibTransId="{1EBA09A5-48B2-4AD1-B216-E19E8C152BE5}"/>
    <dgm:cxn modelId="{F8245542-D9DB-49C2-9A0A-323CCD762BB3}" type="presOf" srcId="{4E22BBB3-C3B2-4B81-8DF6-1ED871A140D3}" destId="{B265983C-3AA4-4743-961C-DFC5A64132E1}" srcOrd="1" destOrd="0" presId="urn:microsoft.com/office/officeart/2005/8/layout/matrix1"/>
    <dgm:cxn modelId="{5A7AD810-59E5-4157-815B-57570BD3DD91}" srcId="{B64B7F59-B380-4F48-8C75-795CF474B201}" destId="{50B8F384-0ABE-4DE5-9FEC-7626E9E21E4B}" srcOrd="0" destOrd="0" parTransId="{1E026DCD-2EF5-49A9-A203-A2DC46AA0939}" sibTransId="{4D551AA1-E195-42C0-9F11-492636A38AB1}"/>
    <dgm:cxn modelId="{B99F6B14-110A-4468-9487-FE19BAB305C6}" type="presParOf" srcId="{CB96F7E4-19C5-4E07-B252-2A0AA4B4334D}" destId="{F1F818B3-DB27-419C-887D-3867854CA3BA}" srcOrd="0" destOrd="0" presId="urn:microsoft.com/office/officeart/2005/8/layout/matrix1"/>
    <dgm:cxn modelId="{AEB35CCE-9DC9-41D0-9E78-4F19A6841314}" type="presParOf" srcId="{F1F818B3-DB27-419C-887D-3867854CA3BA}" destId="{C97B67CE-6F53-4FCB-8D20-682ECBDFC302}" srcOrd="0" destOrd="0" presId="urn:microsoft.com/office/officeart/2005/8/layout/matrix1"/>
    <dgm:cxn modelId="{9A8D7F03-7ACC-4A8A-A0CF-B37409FF067A}" type="presParOf" srcId="{F1F818B3-DB27-419C-887D-3867854CA3BA}" destId="{B265983C-3AA4-4743-961C-DFC5A64132E1}" srcOrd="1" destOrd="0" presId="urn:microsoft.com/office/officeart/2005/8/layout/matrix1"/>
    <dgm:cxn modelId="{AE69D609-E36F-429A-B2A3-FE9E0844B79D}" type="presParOf" srcId="{F1F818B3-DB27-419C-887D-3867854CA3BA}" destId="{A9BF21C0-D873-4557-9B81-D4B50A17C8F9}" srcOrd="2" destOrd="0" presId="urn:microsoft.com/office/officeart/2005/8/layout/matrix1"/>
    <dgm:cxn modelId="{DA7F2723-CE14-4589-B03C-813798953BC6}" type="presParOf" srcId="{F1F818B3-DB27-419C-887D-3867854CA3BA}" destId="{8F4742AC-5A0E-4F7E-A355-27516E1E4346}" srcOrd="3" destOrd="0" presId="urn:microsoft.com/office/officeart/2005/8/layout/matrix1"/>
    <dgm:cxn modelId="{13FB7A15-ABFC-4553-A982-AE8360F5D27B}" type="presParOf" srcId="{F1F818B3-DB27-419C-887D-3867854CA3BA}" destId="{38682513-9F92-4F81-B8DE-73D2C0C6F53D}" srcOrd="4" destOrd="0" presId="urn:microsoft.com/office/officeart/2005/8/layout/matrix1"/>
    <dgm:cxn modelId="{9D33BC04-60DF-4B49-A2EF-F54322AB4E13}" type="presParOf" srcId="{F1F818B3-DB27-419C-887D-3867854CA3BA}" destId="{7B4973CF-71B7-45A1-B288-6CD3520163D6}" srcOrd="5" destOrd="0" presId="urn:microsoft.com/office/officeart/2005/8/layout/matrix1"/>
    <dgm:cxn modelId="{E7E42A1E-24CE-4575-B61E-76B5030661F3}" type="presParOf" srcId="{F1F818B3-DB27-419C-887D-3867854CA3BA}" destId="{24312959-906D-4263-8F2E-ECF64ED64A46}" srcOrd="6" destOrd="0" presId="urn:microsoft.com/office/officeart/2005/8/layout/matrix1"/>
    <dgm:cxn modelId="{D3043FF9-E9FA-4DAB-9E84-4AA86B1677E7}" type="presParOf" srcId="{F1F818B3-DB27-419C-887D-3867854CA3BA}" destId="{2053ACEB-BB91-465E-AB3B-122190AFB607}" srcOrd="7" destOrd="0" presId="urn:microsoft.com/office/officeart/2005/8/layout/matrix1"/>
    <dgm:cxn modelId="{8BE39FCA-36B2-4EB9-8D72-2B79CE7011E0}" type="presParOf" srcId="{CB96F7E4-19C5-4E07-B252-2A0AA4B4334D}" destId="{AC6DF93E-F0A4-4417-8A5F-BA691CC26153}" srcOrd="1" destOrd="0" presId="urn:microsoft.com/office/officeart/2005/8/layout/matrix1"/>
  </dgm:cxnLst>
  <dgm:bg>
    <a:noFill/>
  </dgm:bg>
  <dgm:whole>
    <a:ln w="28575">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E96E30-0A6F-4421-B21D-ADDE3A26BA92}" type="doc">
      <dgm:prSet loTypeId="urn:microsoft.com/office/officeart/2005/8/layout/process1" loCatId="process" qsTypeId="urn:microsoft.com/office/officeart/2005/8/quickstyle/3d1" qsCatId="3D" csTypeId="urn:microsoft.com/office/officeart/2005/8/colors/accent1_2" csCatId="accent1" phldr="1"/>
      <dgm:spPr/>
    </dgm:pt>
    <dgm:pt modelId="{86DE3F50-31F3-4911-B998-8AAF050D81C1}">
      <dgm:prSet phldrT="[Text]"/>
      <dgm:spPr>
        <a:solidFill>
          <a:schemeClr val="accent3">
            <a:lumMod val="50000"/>
          </a:schemeClr>
        </a:solidFill>
      </dgm:spPr>
      <dgm:t>
        <a:bodyPr/>
        <a:lstStyle/>
        <a:p>
          <a:r>
            <a:rPr lang="en-US" dirty="0" smtClean="0"/>
            <a:t>Market Analysis</a:t>
          </a:r>
          <a:endParaRPr lang="en-US" dirty="0"/>
        </a:p>
      </dgm:t>
    </dgm:pt>
    <dgm:pt modelId="{C19EEAF3-CBBE-459B-BE8B-B9859ABD3982}" type="parTrans" cxnId="{2BD42CC5-4F92-47B8-A8EC-C9168D91CDD0}">
      <dgm:prSet/>
      <dgm:spPr/>
      <dgm:t>
        <a:bodyPr/>
        <a:lstStyle/>
        <a:p>
          <a:endParaRPr lang="en-US"/>
        </a:p>
      </dgm:t>
    </dgm:pt>
    <dgm:pt modelId="{90E9A323-1ED0-42D4-B15E-AF5160BF632E}" type="sibTrans" cxnId="{2BD42CC5-4F92-47B8-A8EC-C9168D91CDD0}">
      <dgm:prSet/>
      <dgm:spPr/>
      <dgm:t>
        <a:bodyPr/>
        <a:lstStyle/>
        <a:p>
          <a:endParaRPr lang="en-US"/>
        </a:p>
      </dgm:t>
    </dgm:pt>
    <dgm:pt modelId="{FDBDC39A-1F86-4D3C-8E22-1D958C00DF73}">
      <dgm:prSet phldrT="[Text]"/>
      <dgm:spPr>
        <a:solidFill>
          <a:schemeClr val="accent3">
            <a:lumMod val="50000"/>
          </a:schemeClr>
        </a:solidFill>
      </dgm:spPr>
      <dgm:t>
        <a:bodyPr/>
        <a:lstStyle/>
        <a:p>
          <a:r>
            <a:rPr lang="en-US" dirty="0" smtClean="0"/>
            <a:t>Sales Forecast</a:t>
          </a:r>
        </a:p>
        <a:p>
          <a:r>
            <a:rPr lang="en-US" dirty="0" smtClean="0"/>
            <a:t>&amp; Cost Analysis</a:t>
          </a:r>
          <a:endParaRPr lang="en-US" dirty="0"/>
        </a:p>
      </dgm:t>
    </dgm:pt>
    <dgm:pt modelId="{602D846B-2D3E-42DF-BB2B-4DD9DCC15ACA}" type="parTrans" cxnId="{284A2C4D-6A1A-4406-A6C5-2ABE75F39EEF}">
      <dgm:prSet/>
      <dgm:spPr/>
      <dgm:t>
        <a:bodyPr/>
        <a:lstStyle/>
        <a:p>
          <a:endParaRPr lang="en-US"/>
        </a:p>
      </dgm:t>
    </dgm:pt>
    <dgm:pt modelId="{A86B7DC1-376E-4B63-AEEE-6BAC87916357}" type="sibTrans" cxnId="{284A2C4D-6A1A-4406-A6C5-2ABE75F39EEF}">
      <dgm:prSet/>
      <dgm:spPr/>
      <dgm:t>
        <a:bodyPr/>
        <a:lstStyle/>
        <a:p>
          <a:endParaRPr lang="en-US"/>
        </a:p>
      </dgm:t>
    </dgm:pt>
    <dgm:pt modelId="{DAB29AE3-EBC6-4BA1-8FDE-97E3F37F092C}">
      <dgm:prSet phldrT="[Text]"/>
      <dgm:spPr>
        <a:solidFill>
          <a:schemeClr val="accent3">
            <a:lumMod val="50000"/>
          </a:schemeClr>
        </a:solidFill>
      </dgm:spPr>
      <dgm:t>
        <a:bodyPr/>
        <a:lstStyle/>
        <a:p>
          <a:r>
            <a:rPr lang="en-US" dirty="0" smtClean="0"/>
            <a:t>Development of Preliminary Pro-forma Statements</a:t>
          </a:r>
        </a:p>
      </dgm:t>
    </dgm:pt>
    <dgm:pt modelId="{CFA1490D-7416-4B40-90D1-C4B70AEA3BA3}" type="parTrans" cxnId="{E0B06BC8-DDDC-4FB7-8DAA-E88D6E06269E}">
      <dgm:prSet/>
      <dgm:spPr/>
      <dgm:t>
        <a:bodyPr/>
        <a:lstStyle/>
        <a:p>
          <a:endParaRPr lang="en-US"/>
        </a:p>
      </dgm:t>
    </dgm:pt>
    <dgm:pt modelId="{C2B8E09C-EFAC-4908-82F2-386A550B620F}" type="sibTrans" cxnId="{E0B06BC8-DDDC-4FB7-8DAA-E88D6E06269E}">
      <dgm:prSet/>
      <dgm:spPr/>
      <dgm:t>
        <a:bodyPr/>
        <a:lstStyle/>
        <a:p>
          <a:endParaRPr lang="en-US"/>
        </a:p>
      </dgm:t>
    </dgm:pt>
    <dgm:pt modelId="{7F064AB0-BE6F-43D7-A515-99497AB39A56}">
      <dgm:prSet/>
      <dgm:spPr>
        <a:solidFill>
          <a:schemeClr val="accent3">
            <a:lumMod val="50000"/>
          </a:schemeClr>
        </a:solidFill>
      </dgm:spPr>
      <dgm:t>
        <a:bodyPr/>
        <a:lstStyle/>
        <a:p>
          <a:r>
            <a:rPr lang="en-US" dirty="0" smtClean="0"/>
            <a:t>Upcoming Year Financial Resource Assessment</a:t>
          </a:r>
          <a:endParaRPr lang="en-US" dirty="0"/>
        </a:p>
      </dgm:t>
    </dgm:pt>
    <dgm:pt modelId="{4B2DDAC5-C2A9-43AB-BD05-46ED4256F1D8}" type="parTrans" cxnId="{B1338980-CAAF-4976-BE18-E0238E7419AE}">
      <dgm:prSet/>
      <dgm:spPr/>
      <dgm:t>
        <a:bodyPr/>
        <a:lstStyle/>
        <a:p>
          <a:endParaRPr lang="en-US"/>
        </a:p>
      </dgm:t>
    </dgm:pt>
    <dgm:pt modelId="{6437B306-7105-4BA1-B8DF-73D2116DAA30}" type="sibTrans" cxnId="{B1338980-CAAF-4976-BE18-E0238E7419AE}">
      <dgm:prSet/>
      <dgm:spPr/>
      <dgm:t>
        <a:bodyPr/>
        <a:lstStyle/>
        <a:p>
          <a:endParaRPr lang="en-US"/>
        </a:p>
      </dgm:t>
    </dgm:pt>
    <dgm:pt modelId="{1F0E638B-6EBF-4CFF-A159-C9FF75EA01FA}">
      <dgm:prSet/>
      <dgm:spPr>
        <a:solidFill>
          <a:schemeClr val="accent3">
            <a:lumMod val="50000"/>
          </a:schemeClr>
        </a:solidFill>
      </dgm:spPr>
      <dgm:t>
        <a:bodyPr/>
        <a:lstStyle/>
        <a:p>
          <a:r>
            <a:rPr lang="en-US" dirty="0" smtClean="0"/>
            <a:t>Preparation of Budgets</a:t>
          </a:r>
          <a:endParaRPr lang="en-US" dirty="0"/>
        </a:p>
      </dgm:t>
    </dgm:pt>
    <dgm:pt modelId="{411D0079-9A80-4B82-9C31-5BD4A06E227D}" type="parTrans" cxnId="{6C082AF6-5AEA-4C7A-A4BB-0E2D2EE3FCDB}">
      <dgm:prSet/>
      <dgm:spPr/>
      <dgm:t>
        <a:bodyPr/>
        <a:lstStyle/>
        <a:p>
          <a:endParaRPr lang="en-US"/>
        </a:p>
      </dgm:t>
    </dgm:pt>
    <dgm:pt modelId="{8D6A9CE1-2728-4B48-AB0C-195C1186B886}" type="sibTrans" cxnId="{6C082AF6-5AEA-4C7A-A4BB-0E2D2EE3FCDB}">
      <dgm:prSet/>
      <dgm:spPr/>
      <dgm:t>
        <a:bodyPr/>
        <a:lstStyle/>
        <a:p>
          <a:endParaRPr lang="en-US"/>
        </a:p>
      </dgm:t>
    </dgm:pt>
    <dgm:pt modelId="{01B77AEB-ED87-4E27-BA34-31108AC9B151}">
      <dgm:prSet/>
      <dgm:spPr>
        <a:solidFill>
          <a:schemeClr val="accent3">
            <a:lumMod val="50000"/>
          </a:schemeClr>
        </a:solidFill>
      </dgm:spPr>
      <dgm:t>
        <a:bodyPr/>
        <a:lstStyle/>
        <a:p>
          <a:r>
            <a:rPr lang="en-US" dirty="0" smtClean="0"/>
            <a:t>Comparison of Budget against Actual Results</a:t>
          </a:r>
          <a:endParaRPr lang="en-US" dirty="0"/>
        </a:p>
      </dgm:t>
    </dgm:pt>
    <dgm:pt modelId="{7BE40187-5D61-4675-8333-A9CEC822DD3F}" type="parTrans" cxnId="{C79D4B4C-0C19-4E8E-A1BA-F360D826141A}">
      <dgm:prSet/>
      <dgm:spPr/>
      <dgm:t>
        <a:bodyPr/>
        <a:lstStyle/>
        <a:p>
          <a:endParaRPr lang="en-US"/>
        </a:p>
      </dgm:t>
    </dgm:pt>
    <dgm:pt modelId="{248FEDE6-D2D2-47CE-B30B-CD77F0FD24D8}" type="sibTrans" cxnId="{C79D4B4C-0C19-4E8E-A1BA-F360D826141A}">
      <dgm:prSet/>
      <dgm:spPr/>
      <dgm:t>
        <a:bodyPr/>
        <a:lstStyle/>
        <a:p>
          <a:endParaRPr lang="en-US"/>
        </a:p>
      </dgm:t>
    </dgm:pt>
    <dgm:pt modelId="{3FE132EB-460B-4BCD-ADA0-B55AB6E3341C}" type="pres">
      <dgm:prSet presAssocID="{3DE96E30-0A6F-4421-B21D-ADDE3A26BA92}" presName="Name0" presStyleCnt="0">
        <dgm:presLayoutVars>
          <dgm:dir/>
          <dgm:resizeHandles val="exact"/>
        </dgm:presLayoutVars>
      </dgm:prSet>
      <dgm:spPr/>
    </dgm:pt>
    <dgm:pt modelId="{23B1716E-0A9B-4565-A52E-6608F6217E2E}" type="pres">
      <dgm:prSet presAssocID="{86DE3F50-31F3-4911-B998-8AAF050D81C1}" presName="node" presStyleLbl="node1" presStyleIdx="0" presStyleCnt="6">
        <dgm:presLayoutVars>
          <dgm:bulletEnabled val="1"/>
        </dgm:presLayoutVars>
      </dgm:prSet>
      <dgm:spPr/>
      <dgm:t>
        <a:bodyPr/>
        <a:lstStyle/>
        <a:p>
          <a:endParaRPr lang="en-US"/>
        </a:p>
      </dgm:t>
    </dgm:pt>
    <dgm:pt modelId="{0D0560E8-A04D-4015-A943-C27DF4153142}" type="pres">
      <dgm:prSet presAssocID="{90E9A323-1ED0-42D4-B15E-AF5160BF632E}" presName="sibTrans" presStyleLbl="sibTrans2D1" presStyleIdx="0" presStyleCnt="5"/>
      <dgm:spPr/>
      <dgm:t>
        <a:bodyPr/>
        <a:lstStyle/>
        <a:p>
          <a:endParaRPr lang="en-US"/>
        </a:p>
      </dgm:t>
    </dgm:pt>
    <dgm:pt modelId="{D45A132D-4FEF-4CBE-A042-B80EC21AA3CC}" type="pres">
      <dgm:prSet presAssocID="{90E9A323-1ED0-42D4-B15E-AF5160BF632E}" presName="connectorText" presStyleLbl="sibTrans2D1" presStyleIdx="0" presStyleCnt="5"/>
      <dgm:spPr/>
      <dgm:t>
        <a:bodyPr/>
        <a:lstStyle/>
        <a:p>
          <a:endParaRPr lang="en-US"/>
        </a:p>
      </dgm:t>
    </dgm:pt>
    <dgm:pt modelId="{FEE183F5-CBD5-454A-BC54-096F486591FE}" type="pres">
      <dgm:prSet presAssocID="{FDBDC39A-1F86-4D3C-8E22-1D958C00DF73}" presName="node" presStyleLbl="node1" presStyleIdx="1" presStyleCnt="6">
        <dgm:presLayoutVars>
          <dgm:bulletEnabled val="1"/>
        </dgm:presLayoutVars>
      </dgm:prSet>
      <dgm:spPr/>
      <dgm:t>
        <a:bodyPr/>
        <a:lstStyle/>
        <a:p>
          <a:endParaRPr lang="en-US"/>
        </a:p>
      </dgm:t>
    </dgm:pt>
    <dgm:pt modelId="{916D861B-38CF-4DB6-81FE-FD403D59CCDD}" type="pres">
      <dgm:prSet presAssocID="{A86B7DC1-376E-4B63-AEEE-6BAC87916357}" presName="sibTrans" presStyleLbl="sibTrans2D1" presStyleIdx="1" presStyleCnt="5"/>
      <dgm:spPr/>
      <dgm:t>
        <a:bodyPr/>
        <a:lstStyle/>
        <a:p>
          <a:endParaRPr lang="en-US"/>
        </a:p>
      </dgm:t>
    </dgm:pt>
    <dgm:pt modelId="{F3A7F82F-E4A7-45E9-9951-400800E52FEC}" type="pres">
      <dgm:prSet presAssocID="{A86B7DC1-376E-4B63-AEEE-6BAC87916357}" presName="connectorText" presStyleLbl="sibTrans2D1" presStyleIdx="1" presStyleCnt="5"/>
      <dgm:spPr/>
      <dgm:t>
        <a:bodyPr/>
        <a:lstStyle/>
        <a:p>
          <a:endParaRPr lang="en-US"/>
        </a:p>
      </dgm:t>
    </dgm:pt>
    <dgm:pt modelId="{FF2BAA5D-0904-49DF-8CAC-87D8094A8863}" type="pres">
      <dgm:prSet presAssocID="{DAB29AE3-EBC6-4BA1-8FDE-97E3F37F092C}" presName="node" presStyleLbl="node1" presStyleIdx="2" presStyleCnt="6">
        <dgm:presLayoutVars>
          <dgm:bulletEnabled val="1"/>
        </dgm:presLayoutVars>
      </dgm:prSet>
      <dgm:spPr/>
      <dgm:t>
        <a:bodyPr/>
        <a:lstStyle/>
        <a:p>
          <a:endParaRPr lang="en-US"/>
        </a:p>
      </dgm:t>
    </dgm:pt>
    <dgm:pt modelId="{F62F8865-E8FD-4E06-B891-D6DB949694ED}" type="pres">
      <dgm:prSet presAssocID="{C2B8E09C-EFAC-4908-82F2-386A550B620F}" presName="sibTrans" presStyleLbl="sibTrans2D1" presStyleIdx="2" presStyleCnt="5"/>
      <dgm:spPr/>
      <dgm:t>
        <a:bodyPr/>
        <a:lstStyle/>
        <a:p>
          <a:endParaRPr lang="en-US"/>
        </a:p>
      </dgm:t>
    </dgm:pt>
    <dgm:pt modelId="{2F0654B3-EA13-41F1-8F2E-A32C2248D75E}" type="pres">
      <dgm:prSet presAssocID="{C2B8E09C-EFAC-4908-82F2-386A550B620F}" presName="connectorText" presStyleLbl="sibTrans2D1" presStyleIdx="2" presStyleCnt="5"/>
      <dgm:spPr/>
      <dgm:t>
        <a:bodyPr/>
        <a:lstStyle/>
        <a:p>
          <a:endParaRPr lang="en-US"/>
        </a:p>
      </dgm:t>
    </dgm:pt>
    <dgm:pt modelId="{DBB3DFB8-67E0-45B5-BBD0-F5403128F649}" type="pres">
      <dgm:prSet presAssocID="{7F064AB0-BE6F-43D7-A515-99497AB39A56}" presName="node" presStyleLbl="node1" presStyleIdx="3" presStyleCnt="6">
        <dgm:presLayoutVars>
          <dgm:bulletEnabled val="1"/>
        </dgm:presLayoutVars>
      </dgm:prSet>
      <dgm:spPr/>
      <dgm:t>
        <a:bodyPr/>
        <a:lstStyle/>
        <a:p>
          <a:endParaRPr lang="en-US"/>
        </a:p>
      </dgm:t>
    </dgm:pt>
    <dgm:pt modelId="{B0CFD112-3A11-4F0E-938A-A6A507BA6655}" type="pres">
      <dgm:prSet presAssocID="{6437B306-7105-4BA1-B8DF-73D2116DAA30}" presName="sibTrans" presStyleLbl="sibTrans2D1" presStyleIdx="3" presStyleCnt="5"/>
      <dgm:spPr/>
      <dgm:t>
        <a:bodyPr/>
        <a:lstStyle/>
        <a:p>
          <a:endParaRPr lang="en-US"/>
        </a:p>
      </dgm:t>
    </dgm:pt>
    <dgm:pt modelId="{0BED8C3F-45CA-4419-AA4C-71AD9E542793}" type="pres">
      <dgm:prSet presAssocID="{6437B306-7105-4BA1-B8DF-73D2116DAA30}" presName="connectorText" presStyleLbl="sibTrans2D1" presStyleIdx="3" presStyleCnt="5"/>
      <dgm:spPr/>
      <dgm:t>
        <a:bodyPr/>
        <a:lstStyle/>
        <a:p>
          <a:endParaRPr lang="en-US"/>
        </a:p>
      </dgm:t>
    </dgm:pt>
    <dgm:pt modelId="{0AEA6AC7-3BC2-482C-8A29-4ECBDEB1D97C}" type="pres">
      <dgm:prSet presAssocID="{1F0E638B-6EBF-4CFF-A159-C9FF75EA01FA}" presName="node" presStyleLbl="node1" presStyleIdx="4" presStyleCnt="6">
        <dgm:presLayoutVars>
          <dgm:bulletEnabled val="1"/>
        </dgm:presLayoutVars>
      </dgm:prSet>
      <dgm:spPr/>
      <dgm:t>
        <a:bodyPr/>
        <a:lstStyle/>
        <a:p>
          <a:endParaRPr lang="en-US"/>
        </a:p>
      </dgm:t>
    </dgm:pt>
    <dgm:pt modelId="{FBF9402A-10F6-416E-8513-0A10468398C2}" type="pres">
      <dgm:prSet presAssocID="{8D6A9CE1-2728-4B48-AB0C-195C1186B886}" presName="sibTrans" presStyleLbl="sibTrans2D1" presStyleIdx="4" presStyleCnt="5"/>
      <dgm:spPr/>
      <dgm:t>
        <a:bodyPr/>
        <a:lstStyle/>
        <a:p>
          <a:endParaRPr lang="en-US"/>
        </a:p>
      </dgm:t>
    </dgm:pt>
    <dgm:pt modelId="{6D3E194F-B033-4735-A12D-575C49214527}" type="pres">
      <dgm:prSet presAssocID="{8D6A9CE1-2728-4B48-AB0C-195C1186B886}" presName="connectorText" presStyleLbl="sibTrans2D1" presStyleIdx="4" presStyleCnt="5"/>
      <dgm:spPr/>
      <dgm:t>
        <a:bodyPr/>
        <a:lstStyle/>
        <a:p>
          <a:endParaRPr lang="en-US"/>
        </a:p>
      </dgm:t>
    </dgm:pt>
    <dgm:pt modelId="{8FEAE085-5806-4DF0-9DEC-5169FCE1FECE}" type="pres">
      <dgm:prSet presAssocID="{01B77AEB-ED87-4E27-BA34-31108AC9B151}" presName="node" presStyleLbl="node1" presStyleIdx="5" presStyleCnt="6">
        <dgm:presLayoutVars>
          <dgm:bulletEnabled val="1"/>
        </dgm:presLayoutVars>
      </dgm:prSet>
      <dgm:spPr/>
      <dgm:t>
        <a:bodyPr/>
        <a:lstStyle/>
        <a:p>
          <a:endParaRPr lang="en-US"/>
        </a:p>
      </dgm:t>
    </dgm:pt>
  </dgm:ptLst>
  <dgm:cxnLst>
    <dgm:cxn modelId="{FAA01DDA-A4EF-4185-95C5-6AA7E59B282C}" type="presOf" srcId="{90E9A323-1ED0-42D4-B15E-AF5160BF632E}" destId="{D45A132D-4FEF-4CBE-A042-B80EC21AA3CC}" srcOrd="1" destOrd="0" presId="urn:microsoft.com/office/officeart/2005/8/layout/process1"/>
    <dgm:cxn modelId="{4D4DF9FD-36A8-4353-B504-FD16C0C9ADD5}" type="presOf" srcId="{01B77AEB-ED87-4E27-BA34-31108AC9B151}" destId="{8FEAE085-5806-4DF0-9DEC-5169FCE1FECE}" srcOrd="0" destOrd="0" presId="urn:microsoft.com/office/officeart/2005/8/layout/process1"/>
    <dgm:cxn modelId="{B5CB7F26-DE8B-4573-8D81-D7A516EE3A00}" type="presOf" srcId="{86DE3F50-31F3-4911-B998-8AAF050D81C1}" destId="{23B1716E-0A9B-4565-A52E-6608F6217E2E}" srcOrd="0" destOrd="0" presId="urn:microsoft.com/office/officeart/2005/8/layout/process1"/>
    <dgm:cxn modelId="{284A2C4D-6A1A-4406-A6C5-2ABE75F39EEF}" srcId="{3DE96E30-0A6F-4421-B21D-ADDE3A26BA92}" destId="{FDBDC39A-1F86-4D3C-8E22-1D958C00DF73}" srcOrd="1" destOrd="0" parTransId="{602D846B-2D3E-42DF-BB2B-4DD9DCC15ACA}" sibTransId="{A86B7DC1-376E-4B63-AEEE-6BAC87916357}"/>
    <dgm:cxn modelId="{F47B1484-E7A8-4135-9E6A-CBAEE1A519B8}" type="presOf" srcId="{C2B8E09C-EFAC-4908-82F2-386A550B620F}" destId="{2F0654B3-EA13-41F1-8F2E-A32C2248D75E}" srcOrd="1" destOrd="0" presId="urn:microsoft.com/office/officeart/2005/8/layout/process1"/>
    <dgm:cxn modelId="{8564D8F5-9416-4468-96AB-FCC648F901D0}" type="presOf" srcId="{C2B8E09C-EFAC-4908-82F2-386A550B620F}" destId="{F62F8865-E8FD-4E06-B891-D6DB949694ED}" srcOrd="0" destOrd="0" presId="urn:microsoft.com/office/officeart/2005/8/layout/process1"/>
    <dgm:cxn modelId="{01C3C18B-8402-4C27-895E-FA3696D9D10F}" type="presOf" srcId="{A86B7DC1-376E-4B63-AEEE-6BAC87916357}" destId="{916D861B-38CF-4DB6-81FE-FD403D59CCDD}" srcOrd="0" destOrd="0" presId="urn:microsoft.com/office/officeart/2005/8/layout/process1"/>
    <dgm:cxn modelId="{8770B15D-1940-4DFF-945A-78347411F13C}" type="presOf" srcId="{90E9A323-1ED0-42D4-B15E-AF5160BF632E}" destId="{0D0560E8-A04D-4015-A943-C27DF4153142}" srcOrd="0" destOrd="0" presId="urn:microsoft.com/office/officeart/2005/8/layout/process1"/>
    <dgm:cxn modelId="{99997B33-069C-4127-A34A-8AC90BFCBB0A}" type="presOf" srcId="{8D6A9CE1-2728-4B48-AB0C-195C1186B886}" destId="{6D3E194F-B033-4735-A12D-575C49214527}" srcOrd="1" destOrd="0" presId="urn:microsoft.com/office/officeart/2005/8/layout/process1"/>
    <dgm:cxn modelId="{85ABB036-3699-407A-8254-2088D3EE6249}" type="presOf" srcId="{6437B306-7105-4BA1-B8DF-73D2116DAA30}" destId="{B0CFD112-3A11-4F0E-938A-A6A507BA6655}" srcOrd="0" destOrd="0" presId="urn:microsoft.com/office/officeart/2005/8/layout/process1"/>
    <dgm:cxn modelId="{2BD42CC5-4F92-47B8-A8EC-C9168D91CDD0}" srcId="{3DE96E30-0A6F-4421-B21D-ADDE3A26BA92}" destId="{86DE3F50-31F3-4911-B998-8AAF050D81C1}" srcOrd="0" destOrd="0" parTransId="{C19EEAF3-CBBE-459B-BE8B-B9859ABD3982}" sibTransId="{90E9A323-1ED0-42D4-B15E-AF5160BF632E}"/>
    <dgm:cxn modelId="{C161DF9A-6990-4706-A0EB-9D8DA7651111}" type="presOf" srcId="{7F064AB0-BE6F-43D7-A515-99497AB39A56}" destId="{DBB3DFB8-67E0-45B5-BBD0-F5403128F649}" srcOrd="0" destOrd="0" presId="urn:microsoft.com/office/officeart/2005/8/layout/process1"/>
    <dgm:cxn modelId="{E0B06BC8-DDDC-4FB7-8DAA-E88D6E06269E}" srcId="{3DE96E30-0A6F-4421-B21D-ADDE3A26BA92}" destId="{DAB29AE3-EBC6-4BA1-8FDE-97E3F37F092C}" srcOrd="2" destOrd="0" parTransId="{CFA1490D-7416-4B40-90D1-C4B70AEA3BA3}" sibTransId="{C2B8E09C-EFAC-4908-82F2-386A550B620F}"/>
    <dgm:cxn modelId="{6C082AF6-5AEA-4C7A-A4BB-0E2D2EE3FCDB}" srcId="{3DE96E30-0A6F-4421-B21D-ADDE3A26BA92}" destId="{1F0E638B-6EBF-4CFF-A159-C9FF75EA01FA}" srcOrd="4" destOrd="0" parTransId="{411D0079-9A80-4B82-9C31-5BD4A06E227D}" sibTransId="{8D6A9CE1-2728-4B48-AB0C-195C1186B886}"/>
    <dgm:cxn modelId="{B1338980-CAAF-4976-BE18-E0238E7419AE}" srcId="{3DE96E30-0A6F-4421-B21D-ADDE3A26BA92}" destId="{7F064AB0-BE6F-43D7-A515-99497AB39A56}" srcOrd="3" destOrd="0" parTransId="{4B2DDAC5-C2A9-43AB-BD05-46ED4256F1D8}" sibTransId="{6437B306-7105-4BA1-B8DF-73D2116DAA30}"/>
    <dgm:cxn modelId="{5AC68E93-051B-4F58-B60A-BFBFC0967EAF}" type="presOf" srcId="{6437B306-7105-4BA1-B8DF-73D2116DAA30}" destId="{0BED8C3F-45CA-4419-AA4C-71AD9E542793}" srcOrd="1" destOrd="0" presId="urn:microsoft.com/office/officeart/2005/8/layout/process1"/>
    <dgm:cxn modelId="{DC232F90-5D89-4C4E-A1DC-FB83B9C307CF}" type="presOf" srcId="{3DE96E30-0A6F-4421-B21D-ADDE3A26BA92}" destId="{3FE132EB-460B-4BCD-ADA0-B55AB6E3341C}" srcOrd="0" destOrd="0" presId="urn:microsoft.com/office/officeart/2005/8/layout/process1"/>
    <dgm:cxn modelId="{A1D7655D-9578-4117-AEFC-132F37B10794}" type="presOf" srcId="{8D6A9CE1-2728-4B48-AB0C-195C1186B886}" destId="{FBF9402A-10F6-416E-8513-0A10468398C2}" srcOrd="0" destOrd="0" presId="urn:microsoft.com/office/officeart/2005/8/layout/process1"/>
    <dgm:cxn modelId="{D7AB6EA2-0346-46F0-B3FC-0F0B62264755}" type="presOf" srcId="{DAB29AE3-EBC6-4BA1-8FDE-97E3F37F092C}" destId="{FF2BAA5D-0904-49DF-8CAC-87D8094A8863}" srcOrd="0" destOrd="0" presId="urn:microsoft.com/office/officeart/2005/8/layout/process1"/>
    <dgm:cxn modelId="{C332DF20-9908-4922-92D3-37040237038B}" type="presOf" srcId="{FDBDC39A-1F86-4D3C-8E22-1D958C00DF73}" destId="{FEE183F5-CBD5-454A-BC54-096F486591FE}" srcOrd="0" destOrd="0" presId="urn:microsoft.com/office/officeart/2005/8/layout/process1"/>
    <dgm:cxn modelId="{C79D4B4C-0C19-4E8E-A1BA-F360D826141A}" srcId="{3DE96E30-0A6F-4421-B21D-ADDE3A26BA92}" destId="{01B77AEB-ED87-4E27-BA34-31108AC9B151}" srcOrd="5" destOrd="0" parTransId="{7BE40187-5D61-4675-8333-A9CEC822DD3F}" sibTransId="{248FEDE6-D2D2-47CE-B30B-CD77F0FD24D8}"/>
    <dgm:cxn modelId="{42DDAF76-2B0A-4B8A-B7D7-DF16C98D0BC5}" type="presOf" srcId="{A86B7DC1-376E-4B63-AEEE-6BAC87916357}" destId="{F3A7F82F-E4A7-45E9-9951-400800E52FEC}" srcOrd="1" destOrd="0" presId="urn:microsoft.com/office/officeart/2005/8/layout/process1"/>
    <dgm:cxn modelId="{12AF59B1-D8D6-49B6-94CE-8B0D8BFD1134}" type="presOf" srcId="{1F0E638B-6EBF-4CFF-A159-C9FF75EA01FA}" destId="{0AEA6AC7-3BC2-482C-8A29-4ECBDEB1D97C}" srcOrd="0" destOrd="0" presId="urn:microsoft.com/office/officeart/2005/8/layout/process1"/>
    <dgm:cxn modelId="{A8D66390-24DE-430C-A22F-CBB931D4D072}" type="presParOf" srcId="{3FE132EB-460B-4BCD-ADA0-B55AB6E3341C}" destId="{23B1716E-0A9B-4565-A52E-6608F6217E2E}" srcOrd="0" destOrd="0" presId="urn:microsoft.com/office/officeart/2005/8/layout/process1"/>
    <dgm:cxn modelId="{54E53BF0-7DE6-4848-9293-D79F5E6E8287}" type="presParOf" srcId="{3FE132EB-460B-4BCD-ADA0-B55AB6E3341C}" destId="{0D0560E8-A04D-4015-A943-C27DF4153142}" srcOrd="1" destOrd="0" presId="urn:microsoft.com/office/officeart/2005/8/layout/process1"/>
    <dgm:cxn modelId="{D22E8A45-CCF3-4C7B-88AB-48031DD13FA9}" type="presParOf" srcId="{0D0560E8-A04D-4015-A943-C27DF4153142}" destId="{D45A132D-4FEF-4CBE-A042-B80EC21AA3CC}" srcOrd="0" destOrd="0" presId="urn:microsoft.com/office/officeart/2005/8/layout/process1"/>
    <dgm:cxn modelId="{6116EADD-9E03-4DA5-B4BC-5156C7CD4FB5}" type="presParOf" srcId="{3FE132EB-460B-4BCD-ADA0-B55AB6E3341C}" destId="{FEE183F5-CBD5-454A-BC54-096F486591FE}" srcOrd="2" destOrd="0" presId="urn:microsoft.com/office/officeart/2005/8/layout/process1"/>
    <dgm:cxn modelId="{73CED9EC-4AC1-4925-A496-73B046962FFE}" type="presParOf" srcId="{3FE132EB-460B-4BCD-ADA0-B55AB6E3341C}" destId="{916D861B-38CF-4DB6-81FE-FD403D59CCDD}" srcOrd="3" destOrd="0" presId="urn:microsoft.com/office/officeart/2005/8/layout/process1"/>
    <dgm:cxn modelId="{650381BB-0B06-478B-88C2-37ADFEDE677E}" type="presParOf" srcId="{916D861B-38CF-4DB6-81FE-FD403D59CCDD}" destId="{F3A7F82F-E4A7-45E9-9951-400800E52FEC}" srcOrd="0" destOrd="0" presId="urn:microsoft.com/office/officeart/2005/8/layout/process1"/>
    <dgm:cxn modelId="{9B4B66F7-38D0-4FE8-9369-C3EFCD4CFF8D}" type="presParOf" srcId="{3FE132EB-460B-4BCD-ADA0-B55AB6E3341C}" destId="{FF2BAA5D-0904-49DF-8CAC-87D8094A8863}" srcOrd="4" destOrd="0" presId="urn:microsoft.com/office/officeart/2005/8/layout/process1"/>
    <dgm:cxn modelId="{31E9AF3A-C3B8-417E-BA27-177E10D98B94}" type="presParOf" srcId="{3FE132EB-460B-4BCD-ADA0-B55AB6E3341C}" destId="{F62F8865-E8FD-4E06-B891-D6DB949694ED}" srcOrd="5" destOrd="0" presId="urn:microsoft.com/office/officeart/2005/8/layout/process1"/>
    <dgm:cxn modelId="{D4EF797F-1F18-4C87-9764-D83ADD10C0E4}" type="presParOf" srcId="{F62F8865-E8FD-4E06-B891-D6DB949694ED}" destId="{2F0654B3-EA13-41F1-8F2E-A32C2248D75E}" srcOrd="0" destOrd="0" presId="urn:microsoft.com/office/officeart/2005/8/layout/process1"/>
    <dgm:cxn modelId="{005BA13B-85C4-4F5E-A855-38131E73BAB4}" type="presParOf" srcId="{3FE132EB-460B-4BCD-ADA0-B55AB6E3341C}" destId="{DBB3DFB8-67E0-45B5-BBD0-F5403128F649}" srcOrd="6" destOrd="0" presId="urn:microsoft.com/office/officeart/2005/8/layout/process1"/>
    <dgm:cxn modelId="{9CA4A42E-4DDF-4D97-9AEF-6AB85749075A}" type="presParOf" srcId="{3FE132EB-460B-4BCD-ADA0-B55AB6E3341C}" destId="{B0CFD112-3A11-4F0E-938A-A6A507BA6655}" srcOrd="7" destOrd="0" presId="urn:microsoft.com/office/officeart/2005/8/layout/process1"/>
    <dgm:cxn modelId="{5076A50E-B4A6-4268-97AC-E80DB76EFF95}" type="presParOf" srcId="{B0CFD112-3A11-4F0E-938A-A6A507BA6655}" destId="{0BED8C3F-45CA-4419-AA4C-71AD9E542793}" srcOrd="0" destOrd="0" presId="urn:microsoft.com/office/officeart/2005/8/layout/process1"/>
    <dgm:cxn modelId="{5671458B-6F6D-402F-B1AF-AAB84AD65FA9}" type="presParOf" srcId="{3FE132EB-460B-4BCD-ADA0-B55AB6E3341C}" destId="{0AEA6AC7-3BC2-482C-8A29-4ECBDEB1D97C}" srcOrd="8" destOrd="0" presId="urn:microsoft.com/office/officeart/2005/8/layout/process1"/>
    <dgm:cxn modelId="{6C50252B-9149-41C3-BA12-19847A792E37}" type="presParOf" srcId="{3FE132EB-460B-4BCD-ADA0-B55AB6E3341C}" destId="{FBF9402A-10F6-416E-8513-0A10468398C2}" srcOrd="9" destOrd="0" presId="urn:microsoft.com/office/officeart/2005/8/layout/process1"/>
    <dgm:cxn modelId="{D75DED04-43F9-4422-985B-F4349B290B2C}" type="presParOf" srcId="{FBF9402A-10F6-416E-8513-0A10468398C2}" destId="{6D3E194F-B033-4735-A12D-575C49214527}" srcOrd="0" destOrd="0" presId="urn:microsoft.com/office/officeart/2005/8/layout/process1"/>
    <dgm:cxn modelId="{90C58433-C613-4907-BC94-F2D3B6B79B93}" type="presParOf" srcId="{3FE132EB-460B-4BCD-ADA0-B55AB6E3341C}" destId="{8FEAE085-5806-4DF0-9DEC-5169FCE1FECE}"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618910-202E-436A-BE7D-A1A2106DAFC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EB50DAF-17D8-4B73-AC15-9F0FFFAEEFEA}">
      <dgm:prSet phldrT="[Tex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Organizational Wealth &amp; Shareholder Value</a:t>
          </a:r>
          <a:endParaRPr lang="en-US" dirty="0"/>
        </a:p>
      </dgm:t>
    </dgm:pt>
    <dgm:pt modelId="{B050E75B-8178-4687-B062-DBF328625E52}" type="parTrans" cxnId="{FDB69C5F-A221-43E5-97F9-A4A6F20378F4}">
      <dgm:prSet/>
      <dgm:spPr/>
      <dgm:t>
        <a:bodyPr/>
        <a:lstStyle/>
        <a:p>
          <a:endParaRPr lang="en-US"/>
        </a:p>
      </dgm:t>
    </dgm:pt>
    <dgm:pt modelId="{6E31DF4F-D0BB-4251-8683-31DF260962E2}" type="sibTrans" cxnId="{FDB69C5F-A221-43E5-97F9-A4A6F20378F4}">
      <dgm:prSet/>
      <dgm:spPr/>
      <dgm:t>
        <a:bodyPr/>
        <a:lstStyle/>
        <a:p>
          <a:endParaRPr lang="en-US"/>
        </a:p>
      </dgm:t>
    </dgm:pt>
    <dgm:pt modelId="{C7B17A5D-9304-45AB-AB2A-88199E28920E}">
      <dgm:prSet phldrT="[Text]"/>
      <dgm:spPr>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Net Cash Flow</a:t>
          </a:r>
          <a:endParaRPr lang="en-US" dirty="0"/>
        </a:p>
      </dgm:t>
    </dgm:pt>
    <dgm:pt modelId="{5B748DAB-1E96-4693-A632-E1B51449684E}" type="parTrans" cxnId="{72AB5116-C68C-4FB6-B27F-4523AEC0C6A0}">
      <dgm:prSet/>
      <dgm:spPr/>
      <dgm:t>
        <a:bodyPr/>
        <a:lstStyle/>
        <a:p>
          <a:endParaRPr lang="en-US"/>
        </a:p>
      </dgm:t>
    </dgm:pt>
    <dgm:pt modelId="{F46700F3-3573-4E09-A536-88678CADDF92}" type="sibTrans" cxnId="{72AB5116-C68C-4FB6-B27F-4523AEC0C6A0}">
      <dgm:prSet/>
      <dgm:spPr/>
      <dgm:t>
        <a:bodyPr/>
        <a:lstStyle/>
        <a:p>
          <a:endParaRPr lang="en-US"/>
        </a:p>
      </dgm:t>
    </dgm:pt>
    <dgm:pt modelId="{AAB1C8A7-7DDB-4BBE-B2A8-33D7C5F43A6E}">
      <dgm:prSet phldrT="[Text]"/>
      <dgm:spPr>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Capital Structure</a:t>
          </a:r>
          <a:endParaRPr lang="en-US" dirty="0"/>
        </a:p>
      </dgm:t>
    </dgm:pt>
    <dgm:pt modelId="{D9BC4476-B9BC-4911-AE80-F20FA94211F0}" type="parTrans" cxnId="{1306B334-3FD1-4A46-87D0-CCD4C6F9442F}">
      <dgm:prSet/>
      <dgm:spPr/>
      <dgm:t>
        <a:bodyPr/>
        <a:lstStyle/>
        <a:p>
          <a:endParaRPr lang="en-US"/>
        </a:p>
      </dgm:t>
    </dgm:pt>
    <dgm:pt modelId="{89BCE532-5B5D-4EFD-AA77-3F29788D1902}" type="sibTrans" cxnId="{1306B334-3FD1-4A46-87D0-CCD4C6F9442F}">
      <dgm:prSet/>
      <dgm:spPr/>
      <dgm:t>
        <a:bodyPr/>
        <a:lstStyle/>
        <a:p>
          <a:endParaRPr lang="en-US"/>
        </a:p>
      </dgm:t>
    </dgm:pt>
    <dgm:pt modelId="{9CDC1784-C9AA-4BF7-94E6-CD26A2AE6F12}">
      <dgm:prSet/>
      <dgm:spPr>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Financing Model &amp; Cost of Capital</a:t>
          </a:r>
          <a:endParaRPr lang="en-US" dirty="0"/>
        </a:p>
      </dgm:t>
    </dgm:pt>
    <dgm:pt modelId="{109942BF-4079-4E98-B8CA-FDD08ADBBD96}" type="parTrans" cxnId="{DDD9FCC9-5FEA-422A-8837-4A2EEF458A5C}">
      <dgm:prSet/>
      <dgm:spPr/>
      <dgm:t>
        <a:bodyPr/>
        <a:lstStyle/>
        <a:p>
          <a:endParaRPr lang="en-US"/>
        </a:p>
      </dgm:t>
    </dgm:pt>
    <dgm:pt modelId="{BEF6680F-93C9-4791-914D-CA5DF323CAFA}" type="sibTrans" cxnId="{DDD9FCC9-5FEA-422A-8837-4A2EEF458A5C}">
      <dgm:prSet/>
      <dgm:spPr/>
      <dgm:t>
        <a:bodyPr/>
        <a:lstStyle/>
        <a:p>
          <a:endParaRPr lang="en-US"/>
        </a:p>
      </dgm:t>
    </dgm:pt>
    <dgm:pt modelId="{38A2BC3A-93DF-4956-A273-9AC0A5AA8790}">
      <dgm:prSet/>
      <dgm:spPr>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Resource Consumption Model</a:t>
          </a:r>
          <a:endParaRPr lang="en-US" dirty="0"/>
        </a:p>
      </dgm:t>
    </dgm:pt>
    <dgm:pt modelId="{B985ED50-4D9C-4169-9EB5-BC34386F72A4}" type="parTrans" cxnId="{39B7A886-80AC-470F-BC1C-8459423B4CA6}">
      <dgm:prSet/>
      <dgm:spPr/>
      <dgm:t>
        <a:bodyPr/>
        <a:lstStyle/>
        <a:p>
          <a:endParaRPr lang="en-US"/>
        </a:p>
      </dgm:t>
    </dgm:pt>
    <dgm:pt modelId="{32563C35-F0C2-4410-8637-8B53984F36EF}" type="sibTrans" cxnId="{39B7A886-80AC-470F-BC1C-8459423B4CA6}">
      <dgm:prSet/>
      <dgm:spPr/>
      <dgm:t>
        <a:bodyPr/>
        <a:lstStyle/>
        <a:p>
          <a:endParaRPr lang="en-US"/>
        </a:p>
      </dgm:t>
    </dgm:pt>
    <dgm:pt modelId="{2162BBA4-A60F-48A7-8703-1CBE34BC0A78}">
      <dgm:prSet/>
      <dgm:spPr>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Revenue Model</a:t>
          </a:r>
          <a:endParaRPr lang="en-US" dirty="0"/>
        </a:p>
      </dgm:t>
    </dgm:pt>
    <dgm:pt modelId="{53512C32-95CB-47DF-8F53-3D3D9B5D82C2}" type="parTrans" cxnId="{2238066D-3BE6-4D24-B2D8-1DE4596E4EDA}">
      <dgm:prSet/>
      <dgm:spPr/>
      <dgm:t>
        <a:bodyPr/>
        <a:lstStyle/>
        <a:p>
          <a:endParaRPr lang="en-US"/>
        </a:p>
      </dgm:t>
    </dgm:pt>
    <dgm:pt modelId="{8BC90119-F982-4DF2-A3CE-F2235FA97632}" type="sibTrans" cxnId="{2238066D-3BE6-4D24-B2D8-1DE4596E4EDA}">
      <dgm:prSet/>
      <dgm:spPr/>
      <dgm:t>
        <a:bodyPr/>
        <a:lstStyle/>
        <a:p>
          <a:endParaRPr lang="en-US"/>
        </a:p>
      </dgm:t>
    </dgm:pt>
    <dgm:pt modelId="{0C62BB48-B657-4E24-B1BE-74C03CD415AF}" type="pres">
      <dgm:prSet presAssocID="{D2618910-202E-436A-BE7D-A1A2106DAFCD}" presName="hierChild1" presStyleCnt="0">
        <dgm:presLayoutVars>
          <dgm:orgChart val="1"/>
          <dgm:chPref val="1"/>
          <dgm:dir/>
          <dgm:animOne val="branch"/>
          <dgm:animLvl val="lvl"/>
          <dgm:resizeHandles/>
        </dgm:presLayoutVars>
      </dgm:prSet>
      <dgm:spPr/>
      <dgm:t>
        <a:bodyPr/>
        <a:lstStyle/>
        <a:p>
          <a:endParaRPr lang="en-US"/>
        </a:p>
      </dgm:t>
    </dgm:pt>
    <dgm:pt modelId="{C757F104-E4A3-45FE-B1D8-5DC0F05D2ECD}" type="pres">
      <dgm:prSet presAssocID="{AEB50DAF-17D8-4B73-AC15-9F0FFFAEEFEA}" presName="hierRoot1" presStyleCnt="0">
        <dgm:presLayoutVars>
          <dgm:hierBranch val="init"/>
        </dgm:presLayoutVars>
      </dgm:prSet>
      <dgm:spPr/>
    </dgm:pt>
    <dgm:pt modelId="{145A3D30-AA3A-48DD-87F2-429012BAE46A}" type="pres">
      <dgm:prSet presAssocID="{AEB50DAF-17D8-4B73-AC15-9F0FFFAEEFEA}" presName="rootComposite1" presStyleCnt="0"/>
      <dgm:spPr/>
    </dgm:pt>
    <dgm:pt modelId="{CD1E1C37-9CE4-4348-9B6D-77735AD29499}" type="pres">
      <dgm:prSet presAssocID="{AEB50DAF-17D8-4B73-AC15-9F0FFFAEEFEA}" presName="rootText1" presStyleLbl="node0" presStyleIdx="0" presStyleCnt="1">
        <dgm:presLayoutVars>
          <dgm:chPref val="3"/>
        </dgm:presLayoutVars>
      </dgm:prSet>
      <dgm:spPr/>
      <dgm:t>
        <a:bodyPr/>
        <a:lstStyle/>
        <a:p>
          <a:endParaRPr lang="en-US"/>
        </a:p>
      </dgm:t>
    </dgm:pt>
    <dgm:pt modelId="{76997E88-AAC4-4ADA-8983-98BA7AD66960}" type="pres">
      <dgm:prSet presAssocID="{AEB50DAF-17D8-4B73-AC15-9F0FFFAEEFEA}" presName="rootConnector1" presStyleLbl="node1" presStyleIdx="0" presStyleCnt="0"/>
      <dgm:spPr/>
      <dgm:t>
        <a:bodyPr/>
        <a:lstStyle/>
        <a:p>
          <a:endParaRPr lang="en-US"/>
        </a:p>
      </dgm:t>
    </dgm:pt>
    <dgm:pt modelId="{92A3EF98-620B-4B4E-9660-C66195CB0480}" type="pres">
      <dgm:prSet presAssocID="{AEB50DAF-17D8-4B73-AC15-9F0FFFAEEFEA}" presName="hierChild2" presStyleCnt="0"/>
      <dgm:spPr/>
    </dgm:pt>
    <dgm:pt modelId="{8E310236-8C88-4F3B-9F55-635905E1057F}" type="pres">
      <dgm:prSet presAssocID="{5B748DAB-1E96-4693-A632-E1B51449684E}" presName="Name37" presStyleLbl="parChTrans1D2" presStyleIdx="0" presStyleCnt="2"/>
      <dgm:spPr/>
      <dgm:t>
        <a:bodyPr/>
        <a:lstStyle/>
        <a:p>
          <a:endParaRPr lang="en-US"/>
        </a:p>
      </dgm:t>
    </dgm:pt>
    <dgm:pt modelId="{68712312-8A5D-4692-B415-AF9C41BBAD1D}" type="pres">
      <dgm:prSet presAssocID="{C7B17A5D-9304-45AB-AB2A-88199E28920E}" presName="hierRoot2" presStyleCnt="0">
        <dgm:presLayoutVars>
          <dgm:hierBranch/>
        </dgm:presLayoutVars>
      </dgm:prSet>
      <dgm:spPr/>
    </dgm:pt>
    <dgm:pt modelId="{CC60D93B-646D-4111-871C-77E7A186B462}" type="pres">
      <dgm:prSet presAssocID="{C7B17A5D-9304-45AB-AB2A-88199E28920E}" presName="rootComposite" presStyleCnt="0"/>
      <dgm:spPr/>
    </dgm:pt>
    <dgm:pt modelId="{074D700F-3719-4FCC-805A-F520F494F5E8}" type="pres">
      <dgm:prSet presAssocID="{C7B17A5D-9304-45AB-AB2A-88199E28920E}" presName="rootText" presStyleLbl="node2" presStyleIdx="0" presStyleCnt="2" custLinFactNeighborX="-53024" custLinFactNeighborY="-939">
        <dgm:presLayoutVars>
          <dgm:chPref val="3"/>
        </dgm:presLayoutVars>
      </dgm:prSet>
      <dgm:spPr/>
      <dgm:t>
        <a:bodyPr/>
        <a:lstStyle/>
        <a:p>
          <a:endParaRPr lang="en-US"/>
        </a:p>
      </dgm:t>
    </dgm:pt>
    <dgm:pt modelId="{1F5509C5-6CB6-4F52-B069-F4BEB68FD164}" type="pres">
      <dgm:prSet presAssocID="{C7B17A5D-9304-45AB-AB2A-88199E28920E}" presName="rootConnector" presStyleLbl="node2" presStyleIdx="0" presStyleCnt="2"/>
      <dgm:spPr/>
      <dgm:t>
        <a:bodyPr/>
        <a:lstStyle/>
        <a:p>
          <a:endParaRPr lang="en-US"/>
        </a:p>
      </dgm:t>
    </dgm:pt>
    <dgm:pt modelId="{195E3A9E-7FCA-4CA0-BD53-6F2E48B0CA54}" type="pres">
      <dgm:prSet presAssocID="{C7B17A5D-9304-45AB-AB2A-88199E28920E}" presName="hierChild4" presStyleCnt="0"/>
      <dgm:spPr/>
    </dgm:pt>
    <dgm:pt modelId="{E0759973-193D-408E-9FEF-981FC9DA48A7}" type="pres">
      <dgm:prSet presAssocID="{53512C32-95CB-47DF-8F53-3D3D9B5D82C2}" presName="Name35" presStyleLbl="parChTrans1D3" presStyleIdx="0" presStyleCnt="3"/>
      <dgm:spPr/>
      <dgm:t>
        <a:bodyPr/>
        <a:lstStyle/>
        <a:p>
          <a:endParaRPr lang="en-US"/>
        </a:p>
      </dgm:t>
    </dgm:pt>
    <dgm:pt modelId="{1842BD3B-14AC-4533-B274-A9DCA1B9F035}" type="pres">
      <dgm:prSet presAssocID="{2162BBA4-A60F-48A7-8703-1CBE34BC0A78}" presName="hierRoot2" presStyleCnt="0">
        <dgm:presLayoutVars>
          <dgm:hierBranch val="init"/>
        </dgm:presLayoutVars>
      </dgm:prSet>
      <dgm:spPr/>
    </dgm:pt>
    <dgm:pt modelId="{53E5064E-1740-4C4D-BCCA-D8318A401DA3}" type="pres">
      <dgm:prSet presAssocID="{2162BBA4-A60F-48A7-8703-1CBE34BC0A78}" presName="rootComposite" presStyleCnt="0"/>
      <dgm:spPr/>
    </dgm:pt>
    <dgm:pt modelId="{6DB014FE-1145-43F0-8528-6A0E9D405058}" type="pres">
      <dgm:prSet presAssocID="{2162BBA4-A60F-48A7-8703-1CBE34BC0A78}" presName="rootText" presStyleLbl="node3" presStyleIdx="0" presStyleCnt="3" custLinFactNeighborX="-24870" custLinFactNeighborY="-939">
        <dgm:presLayoutVars>
          <dgm:chPref val="3"/>
        </dgm:presLayoutVars>
      </dgm:prSet>
      <dgm:spPr/>
      <dgm:t>
        <a:bodyPr/>
        <a:lstStyle/>
        <a:p>
          <a:endParaRPr lang="en-US"/>
        </a:p>
      </dgm:t>
    </dgm:pt>
    <dgm:pt modelId="{186561F4-E399-470F-B0E1-F0C37A496253}" type="pres">
      <dgm:prSet presAssocID="{2162BBA4-A60F-48A7-8703-1CBE34BC0A78}" presName="rootConnector" presStyleLbl="node3" presStyleIdx="0" presStyleCnt="3"/>
      <dgm:spPr/>
      <dgm:t>
        <a:bodyPr/>
        <a:lstStyle/>
        <a:p>
          <a:endParaRPr lang="en-US"/>
        </a:p>
      </dgm:t>
    </dgm:pt>
    <dgm:pt modelId="{A0AEC09D-C362-4214-A98D-DE28A3257BA1}" type="pres">
      <dgm:prSet presAssocID="{2162BBA4-A60F-48A7-8703-1CBE34BC0A78}" presName="hierChild4" presStyleCnt="0"/>
      <dgm:spPr/>
    </dgm:pt>
    <dgm:pt modelId="{7FA4AEF8-BF95-4E0A-9980-6AD210527A2E}" type="pres">
      <dgm:prSet presAssocID="{2162BBA4-A60F-48A7-8703-1CBE34BC0A78}" presName="hierChild5" presStyleCnt="0"/>
      <dgm:spPr/>
    </dgm:pt>
    <dgm:pt modelId="{6101A384-ECF7-42F5-8FF0-06C1D986EFA1}" type="pres">
      <dgm:prSet presAssocID="{B985ED50-4D9C-4169-9EB5-BC34386F72A4}" presName="Name35" presStyleLbl="parChTrans1D3" presStyleIdx="1" presStyleCnt="3"/>
      <dgm:spPr/>
      <dgm:t>
        <a:bodyPr/>
        <a:lstStyle/>
        <a:p>
          <a:endParaRPr lang="en-US"/>
        </a:p>
      </dgm:t>
    </dgm:pt>
    <dgm:pt modelId="{03404BFC-256B-4437-87EA-AE8D81817420}" type="pres">
      <dgm:prSet presAssocID="{38A2BC3A-93DF-4956-A273-9AC0A5AA8790}" presName="hierRoot2" presStyleCnt="0">
        <dgm:presLayoutVars>
          <dgm:hierBranch/>
        </dgm:presLayoutVars>
      </dgm:prSet>
      <dgm:spPr/>
    </dgm:pt>
    <dgm:pt modelId="{81E1BE8D-392D-474A-A0B9-87FB86204428}" type="pres">
      <dgm:prSet presAssocID="{38A2BC3A-93DF-4956-A273-9AC0A5AA8790}" presName="rootComposite" presStyleCnt="0"/>
      <dgm:spPr/>
    </dgm:pt>
    <dgm:pt modelId="{84561626-03AB-430B-9C12-B7A7C61F1482}" type="pres">
      <dgm:prSet presAssocID="{38A2BC3A-93DF-4956-A273-9AC0A5AA8790}" presName="rootText" presStyleLbl="node3" presStyleIdx="1" presStyleCnt="3" custLinFactNeighborX="-32169" custLinFactNeighborY="-381">
        <dgm:presLayoutVars>
          <dgm:chPref val="3"/>
        </dgm:presLayoutVars>
      </dgm:prSet>
      <dgm:spPr/>
      <dgm:t>
        <a:bodyPr/>
        <a:lstStyle/>
        <a:p>
          <a:endParaRPr lang="en-US"/>
        </a:p>
      </dgm:t>
    </dgm:pt>
    <dgm:pt modelId="{9D4E147F-BCC7-4D77-AAB1-ABBDEDD86B34}" type="pres">
      <dgm:prSet presAssocID="{38A2BC3A-93DF-4956-A273-9AC0A5AA8790}" presName="rootConnector" presStyleLbl="node3" presStyleIdx="1" presStyleCnt="3"/>
      <dgm:spPr/>
      <dgm:t>
        <a:bodyPr/>
        <a:lstStyle/>
        <a:p>
          <a:endParaRPr lang="en-US"/>
        </a:p>
      </dgm:t>
    </dgm:pt>
    <dgm:pt modelId="{E6E6845E-B653-4645-A410-5A64AC209E5E}" type="pres">
      <dgm:prSet presAssocID="{38A2BC3A-93DF-4956-A273-9AC0A5AA8790}" presName="hierChild4" presStyleCnt="0"/>
      <dgm:spPr/>
    </dgm:pt>
    <dgm:pt modelId="{44A6230E-C520-44C0-951C-F234072237C8}" type="pres">
      <dgm:prSet presAssocID="{38A2BC3A-93DF-4956-A273-9AC0A5AA8790}" presName="hierChild5" presStyleCnt="0"/>
      <dgm:spPr/>
    </dgm:pt>
    <dgm:pt modelId="{F4CD936D-8299-46B4-AB0F-61FE4899D40E}" type="pres">
      <dgm:prSet presAssocID="{C7B17A5D-9304-45AB-AB2A-88199E28920E}" presName="hierChild5" presStyleCnt="0"/>
      <dgm:spPr/>
    </dgm:pt>
    <dgm:pt modelId="{85FFDB3C-FB6C-43F4-83A3-DAFE1FE8A05F}" type="pres">
      <dgm:prSet presAssocID="{D9BC4476-B9BC-4911-AE80-F20FA94211F0}" presName="Name37" presStyleLbl="parChTrans1D2" presStyleIdx="1" presStyleCnt="2"/>
      <dgm:spPr/>
      <dgm:t>
        <a:bodyPr/>
        <a:lstStyle/>
        <a:p>
          <a:endParaRPr lang="en-US"/>
        </a:p>
      </dgm:t>
    </dgm:pt>
    <dgm:pt modelId="{8B6E0634-C494-4570-8E96-D80AE8D1CE2C}" type="pres">
      <dgm:prSet presAssocID="{AAB1C8A7-7DDB-4BBE-B2A8-33D7C5F43A6E}" presName="hierRoot2" presStyleCnt="0">
        <dgm:presLayoutVars>
          <dgm:hierBranch val="init"/>
        </dgm:presLayoutVars>
      </dgm:prSet>
      <dgm:spPr/>
    </dgm:pt>
    <dgm:pt modelId="{9DE29E46-EFB0-4AE5-9BB5-82488DC328A3}" type="pres">
      <dgm:prSet presAssocID="{AAB1C8A7-7DDB-4BBE-B2A8-33D7C5F43A6E}" presName="rootComposite" presStyleCnt="0"/>
      <dgm:spPr/>
    </dgm:pt>
    <dgm:pt modelId="{3B4661E2-8817-44B4-AFA1-62087B227284}" type="pres">
      <dgm:prSet presAssocID="{AAB1C8A7-7DDB-4BBE-B2A8-33D7C5F43A6E}" presName="rootText" presStyleLbl="node2" presStyleIdx="1" presStyleCnt="2" custLinFactNeighborX="37070" custLinFactNeighborY="-1877">
        <dgm:presLayoutVars>
          <dgm:chPref val="3"/>
        </dgm:presLayoutVars>
      </dgm:prSet>
      <dgm:spPr/>
      <dgm:t>
        <a:bodyPr/>
        <a:lstStyle/>
        <a:p>
          <a:endParaRPr lang="en-US"/>
        </a:p>
      </dgm:t>
    </dgm:pt>
    <dgm:pt modelId="{9D2AD747-A1E6-4B9A-AA0E-3D855B771B47}" type="pres">
      <dgm:prSet presAssocID="{AAB1C8A7-7DDB-4BBE-B2A8-33D7C5F43A6E}" presName="rootConnector" presStyleLbl="node2" presStyleIdx="1" presStyleCnt="2"/>
      <dgm:spPr/>
      <dgm:t>
        <a:bodyPr/>
        <a:lstStyle/>
        <a:p>
          <a:endParaRPr lang="en-US"/>
        </a:p>
      </dgm:t>
    </dgm:pt>
    <dgm:pt modelId="{3D7836A7-5E8F-41A6-BC23-E0ED0E508669}" type="pres">
      <dgm:prSet presAssocID="{AAB1C8A7-7DDB-4BBE-B2A8-33D7C5F43A6E}" presName="hierChild4" presStyleCnt="0"/>
      <dgm:spPr/>
    </dgm:pt>
    <dgm:pt modelId="{1B6479AB-77E4-46F9-8B58-2EF800532276}" type="pres">
      <dgm:prSet presAssocID="{109942BF-4079-4E98-B8CA-FDD08ADBBD96}" presName="Name37" presStyleLbl="parChTrans1D3" presStyleIdx="2" presStyleCnt="3"/>
      <dgm:spPr/>
      <dgm:t>
        <a:bodyPr/>
        <a:lstStyle/>
        <a:p>
          <a:endParaRPr lang="en-US"/>
        </a:p>
      </dgm:t>
    </dgm:pt>
    <dgm:pt modelId="{57BC7F9E-2D53-4101-980F-C28783DACED8}" type="pres">
      <dgm:prSet presAssocID="{9CDC1784-C9AA-4BF7-94E6-CD26A2AE6F12}" presName="hierRoot2" presStyleCnt="0">
        <dgm:presLayoutVars>
          <dgm:hierBranch val="init"/>
        </dgm:presLayoutVars>
      </dgm:prSet>
      <dgm:spPr/>
    </dgm:pt>
    <dgm:pt modelId="{B182E725-001D-4D1C-AD99-499CB36F326E}" type="pres">
      <dgm:prSet presAssocID="{9CDC1784-C9AA-4BF7-94E6-CD26A2AE6F12}" presName="rootComposite" presStyleCnt="0"/>
      <dgm:spPr/>
    </dgm:pt>
    <dgm:pt modelId="{FA2D28AC-2479-4AF1-9C85-AD90F9A9BA9F}" type="pres">
      <dgm:prSet presAssocID="{9CDC1784-C9AA-4BF7-94E6-CD26A2AE6F12}" presName="rootText" presStyleLbl="node3" presStyleIdx="2" presStyleCnt="3" custLinFactNeighborX="12316" custLinFactNeighborY="-329">
        <dgm:presLayoutVars>
          <dgm:chPref val="3"/>
        </dgm:presLayoutVars>
      </dgm:prSet>
      <dgm:spPr/>
      <dgm:t>
        <a:bodyPr/>
        <a:lstStyle/>
        <a:p>
          <a:endParaRPr lang="en-US"/>
        </a:p>
      </dgm:t>
    </dgm:pt>
    <dgm:pt modelId="{E70B754D-1E82-4348-8D2D-2047962E7E1E}" type="pres">
      <dgm:prSet presAssocID="{9CDC1784-C9AA-4BF7-94E6-CD26A2AE6F12}" presName="rootConnector" presStyleLbl="node3" presStyleIdx="2" presStyleCnt="3"/>
      <dgm:spPr/>
      <dgm:t>
        <a:bodyPr/>
        <a:lstStyle/>
        <a:p>
          <a:endParaRPr lang="en-US"/>
        </a:p>
      </dgm:t>
    </dgm:pt>
    <dgm:pt modelId="{62520E84-76C8-4BEB-B15B-F87E75C90620}" type="pres">
      <dgm:prSet presAssocID="{9CDC1784-C9AA-4BF7-94E6-CD26A2AE6F12}" presName="hierChild4" presStyleCnt="0"/>
      <dgm:spPr/>
    </dgm:pt>
    <dgm:pt modelId="{07FEFA06-39D7-4B83-98F6-B97C81DDE85B}" type="pres">
      <dgm:prSet presAssocID="{9CDC1784-C9AA-4BF7-94E6-CD26A2AE6F12}" presName="hierChild5" presStyleCnt="0"/>
      <dgm:spPr/>
    </dgm:pt>
    <dgm:pt modelId="{4B6C853E-90A2-45AA-BCAA-16DFF57D2D82}" type="pres">
      <dgm:prSet presAssocID="{AAB1C8A7-7DDB-4BBE-B2A8-33D7C5F43A6E}" presName="hierChild5" presStyleCnt="0"/>
      <dgm:spPr/>
    </dgm:pt>
    <dgm:pt modelId="{C0D31F2E-15C0-448E-8184-A5C09C8C96F6}" type="pres">
      <dgm:prSet presAssocID="{AEB50DAF-17D8-4B73-AC15-9F0FFFAEEFEA}" presName="hierChild3" presStyleCnt="0"/>
      <dgm:spPr/>
    </dgm:pt>
  </dgm:ptLst>
  <dgm:cxnLst>
    <dgm:cxn modelId="{FFF354FD-EF6E-451F-B87B-0FC6E289A37D}" type="presOf" srcId="{D2618910-202E-436A-BE7D-A1A2106DAFCD}" destId="{0C62BB48-B657-4E24-B1BE-74C03CD415AF}" srcOrd="0" destOrd="0" presId="urn:microsoft.com/office/officeart/2005/8/layout/orgChart1"/>
    <dgm:cxn modelId="{C0086723-2245-4EB0-BAB4-EB52B682691F}" type="presOf" srcId="{2162BBA4-A60F-48A7-8703-1CBE34BC0A78}" destId="{186561F4-E399-470F-B0E1-F0C37A496253}" srcOrd="1" destOrd="0" presId="urn:microsoft.com/office/officeart/2005/8/layout/orgChart1"/>
    <dgm:cxn modelId="{2AEF38C3-60B9-4407-9709-A97EE6085207}" type="presOf" srcId="{38A2BC3A-93DF-4956-A273-9AC0A5AA8790}" destId="{84561626-03AB-430B-9C12-B7A7C61F1482}" srcOrd="0" destOrd="0" presId="urn:microsoft.com/office/officeart/2005/8/layout/orgChart1"/>
    <dgm:cxn modelId="{315E3280-9541-4E76-91F4-25EB88AC617F}" type="presOf" srcId="{109942BF-4079-4E98-B8CA-FDD08ADBBD96}" destId="{1B6479AB-77E4-46F9-8B58-2EF800532276}" srcOrd="0" destOrd="0" presId="urn:microsoft.com/office/officeart/2005/8/layout/orgChart1"/>
    <dgm:cxn modelId="{0267E711-D143-499A-8AAD-B7A8415D2462}" type="presOf" srcId="{AEB50DAF-17D8-4B73-AC15-9F0FFFAEEFEA}" destId="{76997E88-AAC4-4ADA-8983-98BA7AD66960}" srcOrd="1" destOrd="0" presId="urn:microsoft.com/office/officeart/2005/8/layout/orgChart1"/>
    <dgm:cxn modelId="{DDD9FCC9-5FEA-422A-8837-4A2EEF458A5C}" srcId="{AAB1C8A7-7DDB-4BBE-B2A8-33D7C5F43A6E}" destId="{9CDC1784-C9AA-4BF7-94E6-CD26A2AE6F12}" srcOrd="0" destOrd="0" parTransId="{109942BF-4079-4E98-B8CA-FDD08ADBBD96}" sibTransId="{BEF6680F-93C9-4791-914D-CA5DF323CAFA}"/>
    <dgm:cxn modelId="{FDB69C5F-A221-43E5-97F9-A4A6F20378F4}" srcId="{D2618910-202E-436A-BE7D-A1A2106DAFCD}" destId="{AEB50DAF-17D8-4B73-AC15-9F0FFFAEEFEA}" srcOrd="0" destOrd="0" parTransId="{B050E75B-8178-4687-B062-DBF328625E52}" sibTransId="{6E31DF4F-D0BB-4251-8683-31DF260962E2}"/>
    <dgm:cxn modelId="{2238066D-3BE6-4D24-B2D8-1DE4596E4EDA}" srcId="{C7B17A5D-9304-45AB-AB2A-88199E28920E}" destId="{2162BBA4-A60F-48A7-8703-1CBE34BC0A78}" srcOrd="0" destOrd="0" parTransId="{53512C32-95CB-47DF-8F53-3D3D9B5D82C2}" sibTransId="{8BC90119-F982-4DF2-A3CE-F2235FA97632}"/>
    <dgm:cxn modelId="{8D7B4F51-FE17-400B-989C-B77841860528}" type="presOf" srcId="{C7B17A5D-9304-45AB-AB2A-88199E28920E}" destId="{1F5509C5-6CB6-4F52-B069-F4BEB68FD164}" srcOrd="1" destOrd="0" presId="urn:microsoft.com/office/officeart/2005/8/layout/orgChart1"/>
    <dgm:cxn modelId="{2F52E96E-9F39-4549-BE14-2FEDF0AC4FBA}" type="presOf" srcId="{38A2BC3A-93DF-4956-A273-9AC0A5AA8790}" destId="{9D4E147F-BCC7-4D77-AAB1-ABBDEDD86B34}" srcOrd="1" destOrd="0" presId="urn:microsoft.com/office/officeart/2005/8/layout/orgChart1"/>
    <dgm:cxn modelId="{C668E07B-7BFB-4AA9-BCBD-4DC2B23C2EC4}" type="presOf" srcId="{5B748DAB-1E96-4693-A632-E1B51449684E}" destId="{8E310236-8C88-4F3B-9F55-635905E1057F}" srcOrd="0" destOrd="0" presId="urn:microsoft.com/office/officeart/2005/8/layout/orgChart1"/>
    <dgm:cxn modelId="{48FC5F71-B2C2-4187-99E8-A801D2238FA1}" type="presOf" srcId="{AAB1C8A7-7DDB-4BBE-B2A8-33D7C5F43A6E}" destId="{3B4661E2-8817-44B4-AFA1-62087B227284}" srcOrd="0" destOrd="0" presId="urn:microsoft.com/office/officeart/2005/8/layout/orgChart1"/>
    <dgm:cxn modelId="{B8B66B7F-10C9-4F4C-98EA-FFE78A6D30F7}" type="presOf" srcId="{AEB50DAF-17D8-4B73-AC15-9F0FFFAEEFEA}" destId="{CD1E1C37-9CE4-4348-9B6D-77735AD29499}" srcOrd="0" destOrd="0" presId="urn:microsoft.com/office/officeart/2005/8/layout/orgChart1"/>
    <dgm:cxn modelId="{C3BC9C3E-0C95-4E5F-9E92-B6F6569236E8}" type="presOf" srcId="{2162BBA4-A60F-48A7-8703-1CBE34BC0A78}" destId="{6DB014FE-1145-43F0-8528-6A0E9D405058}" srcOrd="0" destOrd="0" presId="urn:microsoft.com/office/officeart/2005/8/layout/orgChart1"/>
    <dgm:cxn modelId="{F36AD71F-D9EF-4C9C-BB5F-870B9AA6054C}" type="presOf" srcId="{B985ED50-4D9C-4169-9EB5-BC34386F72A4}" destId="{6101A384-ECF7-42F5-8FF0-06C1D986EFA1}" srcOrd="0" destOrd="0" presId="urn:microsoft.com/office/officeart/2005/8/layout/orgChart1"/>
    <dgm:cxn modelId="{34628D31-205F-4ED4-AFD4-2978E22D7DFB}" type="presOf" srcId="{AAB1C8A7-7DDB-4BBE-B2A8-33D7C5F43A6E}" destId="{9D2AD747-A1E6-4B9A-AA0E-3D855B771B47}" srcOrd="1" destOrd="0" presId="urn:microsoft.com/office/officeart/2005/8/layout/orgChart1"/>
    <dgm:cxn modelId="{BB895769-B8E2-412C-B936-D7F3E0641615}" type="presOf" srcId="{D9BC4476-B9BC-4911-AE80-F20FA94211F0}" destId="{85FFDB3C-FB6C-43F4-83A3-DAFE1FE8A05F}" srcOrd="0" destOrd="0" presId="urn:microsoft.com/office/officeart/2005/8/layout/orgChart1"/>
    <dgm:cxn modelId="{72AB5116-C68C-4FB6-B27F-4523AEC0C6A0}" srcId="{AEB50DAF-17D8-4B73-AC15-9F0FFFAEEFEA}" destId="{C7B17A5D-9304-45AB-AB2A-88199E28920E}" srcOrd="0" destOrd="0" parTransId="{5B748DAB-1E96-4693-A632-E1B51449684E}" sibTransId="{F46700F3-3573-4E09-A536-88678CADDF92}"/>
    <dgm:cxn modelId="{C2960117-DCF4-4278-90AC-A1E1B286C86C}" type="presOf" srcId="{C7B17A5D-9304-45AB-AB2A-88199E28920E}" destId="{074D700F-3719-4FCC-805A-F520F494F5E8}" srcOrd="0" destOrd="0" presId="urn:microsoft.com/office/officeart/2005/8/layout/orgChart1"/>
    <dgm:cxn modelId="{54D81985-3293-4BE2-BCC8-EAC6E7E89FCA}" type="presOf" srcId="{9CDC1784-C9AA-4BF7-94E6-CD26A2AE6F12}" destId="{E70B754D-1E82-4348-8D2D-2047962E7E1E}" srcOrd="1" destOrd="0" presId="urn:microsoft.com/office/officeart/2005/8/layout/orgChart1"/>
    <dgm:cxn modelId="{84D44DB1-8378-4DF1-BA23-540D0A969976}" type="presOf" srcId="{53512C32-95CB-47DF-8F53-3D3D9B5D82C2}" destId="{E0759973-193D-408E-9FEF-981FC9DA48A7}" srcOrd="0" destOrd="0" presId="urn:microsoft.com/office/officeart/2005/8/layout/orgChart1"/>
    <dgm:cxn modelId="{1306B334-3FD1-4A46-87D0-CCD4C6F9442F}" srcId="{AEB50DAF-17D8-4B73-AC15-9F0FFFAEEFEA}" destId="{AAB1C8A7-7DDB-4BBE-B2A8-33D7C5F43A6E}" srcOrd="1" destOrd="0" parTransId="{D9BC4476-B9BC-4911-AE80-F20FA94211F0}" sibTransId="{89BCE532-5B5D-4EFD-AA77-3F29788D1902}"/>
    <dgm:cxn modelId="{D664C529-0315-4B4C-9512-F2FA09552CDB}" type="presOf" srcId="{9CDC1784-C9AA-4BF7-94E6-CD26A2AE6F12}" destId="{FA2D28AC-2479-4AF1-9C85-AD90F9A9BA9F}" srcOrd="0" destOrd="0" presId="urn:microsoft.com/office/officeart/2005/8/layout/orgChart1"/>
    <dgm:cxn modelId="{39B7A886-80AC-470F-BC1C-8459423B4CA6}" srcId="{C7B17A5D-9304-45AB-AB2A-88199E28920E}" destId="{38A2BC3A-93DF-4956-A273-9AC0A5AA8790}" srcOrd="1" destOrd="0" parTransId="{B985ED50-4D9C-4169-9EB5-BC34386F72A4}" sibTransId="{32563C35-F0C2-4410-8637-8B53984F36EF}"/>
    <dgm:cxn modelId="{4542D513-A693-4EFA-9A60-68414B8AD233}" type="presParOf" srcId="{0C62BB48-B657-4E24-B1BE-74C03CD415AF}" destId="{C757F104-E4A3-45FE-B1D8-5DC0F05D2ECD}" srcOrd="0" destOrd="0" presId="urn:microsoft.com/office/officeart/2005/8/layout/orgChart1"/>
    <dgm:cxn modelId="{E801CB4C-DB4D-4E0F-AB8C-99C4DB90FAB6}" type="presParOf" srcId="{C757F104-E4A3-45FE-B1D8-5DC0F05D2ECD}" destId="{145A3D30-AA3A-48DD-87F2-429012BAE46A}" srcOrd="0" destOrd="0" presId="urn:microsoft.com/office/officeart/2005/8/layout/orgChart1"/>
    <dgm:cxn modelId="{84BAF643-2324-49A6-AB50-518EC8994A77}" type="presParOf" srcId="{145A3D30-AA3A-48DD-87F2-429012BAE46A}" destId="{CD1E1C37-9CE4-4348-9B6D-77735AD29499}" srcOrd="0" destOrd="0" presId="urn:microsoft.com/office/officeart/2005/8/layout/orgChart1"/>
    <dgm:cxn modelId="{324DFC06-0A84-4202-B2C7-844F5DC529B8}" type="presParOf" srcId="{145A3D30-AA3A-48DD-87F2-429012BAE46A}" destId="{76997E88-AAC4-4ADA-8983-98BA7AD66960}" srcOrd="1" destOrd="0" presId="urn:microsoft.com/office/officeart/2005/8/layout/orgChart1"/>
    <dgm:cxn modelId="{2BF72B63-9D08-48FC-8B00-2DE4B89CEB0F}" type="presParOf" srcId="{C757F104-E4A3-45FE-B1D8-5DC0F05D2ECD}" destId="{92A3EF98-620B-4B4E-9660-C66195CB0480}" srcOrd="1" destOrd="0" presId="urn:microsoft.com/office/officeart/2005/8/layout/orgChart1"/>
    <dgm:cxn modelId="{C3372B4C-0ABB-483C-AC19-794DC9098752}" type="presParOf" srcId="{92A3EF98-620B-4B4E-9660-C66195CB0480}" destId="{8E310236-8C88-4F3B-9F55-635905E1057F}" srcOrd="0" destOrd="0" presId="urn:microsoft.com/office/officeart/2005/8/layout/orgChart1"/>
    <dgm:cxn modelId="{FE2B8D24-348F-42CD-961B-243DCE9C3CB2}" type="presParOf" srcId="{92A3EF98-620B-4B4E-9660-C66195CB0480}" destId="{68712312-8A5D-4692-B415-AF9C41BBAD1D}" srcOrd="1" destOrd="0" presId="urn:microsoft.com/office/officeart/2005/8/layout/orgChart1"/>
    <dgm:cxn modelId="{6746596C-2E09-4501-89F8-873090272232}" type="presParOf" srcId="{68712312-8A5D-4692-B415-AF9C41BBAD1D}" destId="{CC60D93B-646D-4111-871C-77E7A186B462}" srcOrd="0" destOrd="0" presId="urn:microsoft.com/office/officeart/2005/8/layout/orgChart1"/>
    <dgm:cxn modelId="{2CC302A9-E839-4BA0-9000-6A06C259C238}" type="presParOf" srcId="{CC60D93B-646D-4111-871C-77E7A186B462}" destId="{074D700F-3719-4FCC-805A-F520F494F5E8}" srcOrd="0" destOrd="0" presId="urn:microsoft.com/office/officeart/2005/8/layout/orgChart1"/>
    <dgm:cxn modelId="{3C475CE5-95A8-4CCE-80AF-A6B0539CF20F}" type="presParOf" srcId="{CC60D93B-646D-4111-871C-77E7A186B462}" destId="{1F5509C5-6CB6-4F52-B069-F4BEB68FD164}" srcOrd="1" destOrd="0" presId="urn:microsoft.com/office/officeart/2005/8/layout/orgChart1"/>
    <dgm:cxn modelId="{C2957432-FB79-4D0E-B424-BC0CA599523F}" type="presParOf" srcId="{68712312-8A5D-4692-B415-AF9C41BBAD1D}" destId="{195E3A9E-7FCA-4CA0-BD53-6F2E48B0CA54}" srcOrd="1" destOrd="0" presId="urn:microsoft.com/office/officeart/2005/8/layout/orgChart1"/>
    <dgm:cxn modelId="{27C984FC-CEAE-46FC-9D8B-041F411227AD}" type="presParOf" srcId="{195E3A9E-7FCA-4CA0-BD53-6F2E48B0CA54}" destId="{E0759973-193D-408E-9FEF-981FC9DA48A7}" srcOrd="0" destOrd="0" presId="urn:microsoft.com/office/officeart/2005/8/layout/orgChart1"/>
    <dgm:cxn modelId="{CF21420E-601E-41A2-BAE3-A357D9CDB4E2}" type="presParOf" srcId="{195E3A9E-7FCA-4CA0-BD53-6F2E48B0CA54}" destId="{1842BD3B-14AC-4533-B274-A9DCA1B9F035}" srcOrd="1" destOrd="0" presId="urn:microsoft.com/office/officeart/2005/8/layout/orgChart1"/>
    <dgm:cxn modelId="{5BD1A36A-5B00-4A29-B65B-09B2B212F629}" type="presParOf" srcId="{1842BD3B-14AC-4533-B274-A9DCA1B9F035}" destId="{53E5064E-1740-4C4D-BCCA-D8318A401DA3}" srcOrd="0" destOrd="0" presId="urn:microsoft.com/office/officeart/2005/8/layout/orgChart1"/>
    <dgm:cxn modelId="{43C1E229-E3AC-494C-9EE4-16410D5425A5}" type="presParOf" srcId="{53E5064E-1740-4C4D-BCCA-D8318A401DA3}" destId="{6DB014FE-1145-43F0-8528-6A0E9D405058}" srcOrd="0" destOrd="0" presId="urn:microsoft.com/office/officeart/2005/8/layout/orgChart1"/>
    <dgm:cxn modelId="{CCC3E5AA-73A6-43B0-9838-489549A4EC1A}" type="presParOf" srcId="{53E5064E-1740-4C4D-BCCA-D8318A401DA3}" destId="{186561F4-E399-470F-B0E1-F0C37A496253}" srcOrd="1" destOrd="0" presId="urn:microsoft.com/office/officeart/2005/8/layout/orgChart1"/>
    <dgm:cxn modelId="{53C86526-9EFC-4ECD-B794-5381526EA933}" type="presParOf" srcId="{1842BD3B-14AC-4533-B274-A9DCA1B9F035}" destId="{A0AEC09D-C362-4214-A98D-DE28A3257BA1}" srcOrd="1" destOrd="0" presId="urn:microsoft.com/office/officeart/2005/8/layout/orgChart1"/>
    <dgm:cxn modelId="{47738E86-D9BB-4460-B057-8C96D2A4E23B}" type="presParOf" srcId="{1842BD3B-14AC-4533-B274-A9DCA1B9F035}" destId="{7FA4AEF8-BF95-4E0A-9980-6AD210527A2E}" srcOrd="2" destOrd="0" presId="urn:microsoft.com/office/officeart/2005/8/layout/orgChart1"/>
    <dgm:cxn modelId="{CCAA6CC6-BDFB-483E-A3B4-159086CAEEF6}" type="presParOf" srcId="{195E3A9E-7FCA-4CA0-BD53-6F2E48B0CA54}" destId="{6101A384-ECF7-42F5-8FF0-06C1D986EFA1}" srcOrd="2" destOrd="0" presId="urn:microsoft.com/office/officeart/2005/8/layout/orgChart1"/>
    <dgm:cxn modelId="{C7CFBCAE-276A-4C94-BAAC-106957E4A2F7}" type="presParOf" srcId="{195E3A9E-7FCA-4CA0-BD53-6F2E48B0CA54}" destId="{03404BFC-256B-4437-87EA-AE8D81817420}" srcOrd="3" destOrd="0" presId="urn:microsoft.com/office/officeart/2005/8/layout/orgChart1"/>
    <dgm:cxn modelId="{DDE0EE14-857E-4D60-A753-41BAABCF76E4}" type="presParOf" srcId="{03404BFC-256B-4437-87EA-AE8D81817420}" destId="{81E1BE8D-392D-474A-A0B9-87FB86204428}" srcOrd="0" destOrd="0" presId="urn:microsoft.com/office/officeart/2005/8/layout/orgChart1"/>
    <dgm:cxn modelId="{76EEE1DD-E79A-4CCC-AA75-7FD80CC82BDD}" type="presParOf" srcId="{81E1BE8D-392D-474A-A0B9-87FB86204428}" destId="{84561626-03AB-430B-9C12-B7A7C61F1482}" srcOrd="0" destOrd="0" presId="urn:microsoft.com/office/officeart/2005/8/layout/orgChart1"/>
    <dgm:cxn modelId="{66A4CF6D-9BEB-4D0C-BCFF-E6416DCDCCC3}" type="presParOf" srcId="{81E1BE8D-392D-474A-A0B9-87FB86204428}" destId="{9D4E147F-BCC7-4D77-AAB1-ABBDEDD86B34}" srcOrd="1" destOrd="0" presId="urn:microsoft.com/office/officeart/2005/8/layout/orgChart1"/>
    <dgm:cxn modelId="{1A67EF49-DFEC-429E-B9DA-C47CE3B25A55}" type="presParOf" srcId="{03404BFC-256B-4437-87EA-AE8D81817420}" destId="{E6E6845E-B653-4645-A410-5A64AC209E5E}" srcOrd="1" destOrd="0" presId="urn:microsoft.com/office/officeart/2005/8/layout/orgChart1"/>
    <dgm:cxn modelId="{6D377FD4-8E09-400F-B85D-2D8372CD5E55}" type="presParOf" srcId="{03404BFC-256B-4437-87EA-AE8D81817420}" destId="{44A6230E-C520-44C0-951C-F234072237C8}" srcOrd="2" destOrd="0" presId="urn:microsoft.com/office/officeart/2005/8/layout/orgChart1"/>
    <dgm:cxn modelId="{3A487D89-ECE3-42FD-859A-0577084D7063}" type="presParOf" srcId="{68712312-8A5D-4692-B415-AF9C41BBAD1D}" destId="{F4CD936D-8299-46B4-AB0F-61FE4899D40E}" srcOrd="2" destOrd="0" presId="urn:microsoft.com/office/officeart/2005/8/layout/orgChart1"/>
    <dgm:cxn modelId="{D8666EEF-0F66-4AEE-81F0-E40B4019C462}" type="presParOf" srcId="{92A3EF98-620B-4B4E-9660-C66195CB0480}" destId="{85FFDB3C-FB6C-43F4-83A3-DAFE1FE8A05F}" srcOrd="2" destOrd="0" presId="urn:microsoft.com/office/officeart/2005/8/layout/orgChart1"/>
    <dgm:cxn modelId="{EBBFC6CF-38FF-40B3-873B-596E3FC8BD65}" type="presParOf" srcId="{92A3EF98-620B-4B4E-9660-C66195CB0480}" destId="{8B6E0634-C494-4570-8E96-D80AE8D1CE2C}" srcOrd="3" destOrd="0" presId="urn:microsoft.com/office/officeart/2005/8/layout/orgChart1"/>
    <dgm:cxn modelId="{0D78564A-07B1-4019-B32B-5C1F624B5BC5}" type="presParOf" srcId="{8B6E0634-C494-4570-8E96-D80AE8D1CE2C}" destId="{9DE29E46-EFB0-4AE5-9BB5-82488DC328A3}" srcOrd="0" destOrd="0" presId="urn:microsoft.com/office/officeart/2005/8/layout/orgChart1"/>
    <dgm:cxn modelId="{E6921469-3983-413B-8D9E-B0275739288A}" type="presParOf" srcId="{9DE29E46-EFB0-4AE5-9BB5-82488DC328A3}" destId="{3B4661E2-8817-44B4-AFA1-62087B227284}" srcOrd="0" destOrd="0" presId="urn:microsoft.com/office/officeart/2005/8/layout/orgChart1"/>
    <dgm:cxn modelId="{179114CF-7FA8-444C-8C9B-0C9B6313D8FB}" type="presParOf" srcId="{9DE29E46-EFB0-4AE5-9BB5-82488DC328A3}" destId="{9D2AD747-A1E6-4B9A-AA0E-3D855B771B47}" srcOrd="1" destOrd="0" presId="urn:microsoft.com/office/officeart/2005/8/layout/orgChart1"/>
    <dgm:cxn modelId="{1334A3B3-1AE1-4EB6-98E9-EB052B383254}" type="presParOf" srcId="{8B6E0634-C494-4570-8E96-D80AE8D1CE2C}" destId="{3D7836A7-5E8F-41A6-BC23-E0ED0E508669}" srcOrd="1" destOrd="0" presId="urn:microsoft.com/office/officeart/2005/8/layout/orgChart1"/>
    <dgm:cxn modelId="{593D05A1-1838-4F5E-B7CC-994B558C9DD0}" type="presParOf" srcId="{3D7836A7-5E8F-41A6-BC23-E0ED0E508669}" destId="{1B6479AB-77E4-46F9-8B58-2EF800532276}" srcOrd="0" destOrd="0" presId="urn:microsoft.com/office/officeart/2005/8/layout/orgChart1"/>
    <dgm:cxn modelId="{1DDAA163-9C58-49FD-B411-573127C35D3F}" type="presParOf" srcId="{3D7836A7-5E8F-41A6-BC23-E0ED0E508669}" destId="{57BC7F9E-2D53-4101-980F-C28783DACED8}" srcOrd="1" destOrd="0" presId="urn:microsoft.com/office/officeart/2005/8/layout/orgChart1"/>
    <dgm:cxn modelId="{FBBB2B67-F643-4147-92FE-08873ED696D7}" type="presParOf" srcId="{57BC7F9E-2D53-4101-980F-C28783DACED8}" destId="{B182E725-001D-4D1C-AD99-499CB36F326E}" srcOrd="0" destOrd="0" presId="urn:microsoft.com/office/officeart/2005/8/layout/orgChart1"/>
    <dgm:cxn modelId="{4768A5D0-3E9B-45B1-8DB0-90593622D457}" type="presParOf" srcId="{B182E725-001D-4D1C-AD99-499CB36F326E}" destId="{FA2D28AC-2479-4AF1-9C85-AD90F9A9BA9F}" srcOrd="0" destOrd="0" presId="urn:microsoft.com/office/officeart/2005/8/layout/orgChart1"/>
    <dgm:cxn modelId="{F32DE288-B7F5-4565-83D0-B8F0FC6CEF8C}" type="presParOf" srcId="{B182E725-001D-4D1C-AD99-499CB36F326E}" destId="{E70B754D-1E82-4348-8D2D-2047962E7E1E}" srcOrd="1" destOrd="0" presId="urn:microsoft.com/office/officeart/2005/8/layout/orgChart1"/>
    <dgm:cxn modelId="{92F87AAA-1E27-4872-ACF9-19DA59DD2E6A}" type="presParOf" srcId="{57BC7F9E-2D53-4101-980F-C28783DACED8}" destId="{62520E84-76C8-4BEB-B15B-F87E75C90620}" srcOrd="1" destOrd="0" presId="urn:microsoft.com/office/officeart/2005/8/layout/orgChart1"/>
    <dgm:cxn modelId="{4D63311B-1840-4F5B-B0FE-E0EBADBC5D55}" type="presParOf" srcId="{57BC7F9E-2D53-4101-980F-C28783DACED8}" destId="{07FEFA06-39D7-4B83-98F6-B97C81DDE85B}" srcOrd="2" destOrd="0" presId="urn:microsoft.com/office/officeart/2005/8/layout/orgChart1"/>
    <dgm:cxn modelId="{1EA1EF21-0C15-43AD-9A65-0F3E3D49739D}" type="presParOf" srcId="{8B6E0634-C494-4570-8E96-D80AE8D1CE2C}" destId="{4B6C853E-90A2-45AA-BCAA-16DFF57D2D82}" srcOrd="2" destOrd="0" presId="urn:microsoft.com/office/officeart/2005/8/layout/orgChart1"/>
    <dgm:cxn modelId="{4568CB75-9FDB-4D8A-ACB1-E35A5FD11DE8}" type="presParOf" srcId="{C757F104-E4A3-45FE-B1D8-5DC0F05D2ECD}" destId="{C0D31F2E-15C0-448E-8184-A5C09C8C96F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579229-A9DC-48DC-AAC8-E7B0604A9FA6}"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CD734A85-FB78-4690-9F7C-4005FBAA5DDB}">
      <dgm:prSet phldrT="[Text]"/>
      <dgm:spPr/>
      <dgm:t>
        <a:bodyPr/>
        <a:lstStyle/>
        <a:p>
          <a:r>
            <a:rPr lang="en-US" dirty="0" smtClean="0"/>
            <a:t>Strategic Initiative</a:t>
          </a:r>
          <a:endParaRPr lang="en-US" dirty="0"/>
        </a:p>
      </dgm:t>
    </dgm:pt>
    <dgm:pt modelId="{C15BA719-6D84-4FDF-9336-3978F39DD655}" type="parTrans" cxnId="{28832EA6-B1A5-46AB-BB99-79018E76E453}">
      <dgm:prSet/>
      <dgm:spPr/>
      <dgm:t>
        <a:bodyPr/>
        <a:lstStyle/>
        <a:p>
          <a:endParaRPr lang="en-US"/>
        </a:p>
      </dgm:t>
    </dgm:pt>
    <dgm:pt modelId="{473BE70C-AE31-49B0-8DBA-63B19353DAE9}" type="sibTrans" cxnId="{28832EA6-B1A5-46AB-BB99-79018E76E453}">
      <dgm:prSet/>
      <dgm:spPr/>
      <dgm:t>
        <a:bodyPr/>
        <a:lstStyle/>
        <a:p>
          <a:endParaRPr lang="en-US"/>
        </a:p>
      </dgm:t>
    </dgm:pt>
    <dgm:pt modelId="{90EFAC41-EB38-4385-9328-AD2DAA099F25}">
      <dgm:prSet phldrT="[Text]"/>
      <dgm:spPr/>
      <dgm:t>
        <a:bodyPr/>
        <a:lstStyle/>
        <a:p>
          <a:r>
            <a:rPr lang="en-US" dirty="0" smtClean="0"/>
            <a:t>Internal Capital Sources</a:t>
          </a:r>
          <a:endParaRPr lang="en-US" dirty="0"/>
        </a:p>
      </dgm:t>
    </dgm:pt>
    <dgm:pt modelId="{AE4669AF-F879-4484-946E-BC7A7C2FAF3D}" type="parTrans" cxnId="{8F311AEC-19D6-4431-8313-DE5C32109792}">
      <dgm:prSet/>
      <dgm:spPr/>
      <dgm:t>
        <a:bodyPr/>
        <a:lstStyle/>
        <a:p>
          <a:endParaRPr lang="en-US"/>
        </a:p>
      </dgm:t>
    </dgm:pt>
    <dgm:pt modelId="{4B4E7800-4779-4F0E-AE55-5747FAA8E691}" type="sibTrans" cxnId="{8F311AEC-19D6-4431-8313-DE5C32109792}">
      <dgm:prSet/>
      <dgm:spPr/>
      <dgm:t>
        <a:bodyPr/>
        <a:lstStyle/>
        <a:p>
          <a:endParaRPr lang="en-US"/>
        </a:p>
      </dgm:t>
    </dgm:pt>
    <dgm:pt modelId="{F2A198D4-BA14-4B41-813A-A05454894407}">
      <dgm:prSet phldrT="[Text]"/>
      <dgm:spPr/>
      <dgm:t>
        <a:bodyPr/>
        <a:lstStyle/>
        <a:p>
          <a:r>
            <a:rPr lang="en-US" dirty="0" smtClean="0"/>
            <a:t>Markets</a:t>
          </a:r>
          <a:endParaRPr lang="en-US" dirty="0"/>
        </a:p>
      </dgm:t>
    </dgm:pt>
    <dgm:pt modelId="{2A3AB5B1-756F-4530-90F4-6FA9EF9BBA56}" type="parTrans" cxnId="{CEFBA96B-932F-489E-8AEB-23326EB69F59}">
      <dgm:prSet/>
      <dgm:spPr>
        <a:ln>
          <a:noFill/>
        </a:ln>
      </dgm:spPr>
      <dgm:t>
        <a:bodyPr/>
        <a:lstStyle/>
        <a:p>
          <a:endParaRPr lang="en-US"/>
        </a:p>
      </dgm:t>
    </dgm:pt>
    <dgm:pt modelId="{365FB25B-DD1D-42CE-8B24-060958FD423C}" type="sibTrans" cxnId="{CEFBA96B-932F-489E-8AEB-23326EB69F59}">
      <dgm:prSet/>
      <dgm:spPr/>
      <dgm:t>
        <a:bodyPr/>
        <a:lstStyle/>
        <a:p>
          <a:endParaRPr lang="en-US"/>
        </a:p>
      </dgm:t>
    </dgm:pt>
    <dgm:pt modelId="{5015A50D-BF91-4799-B79B-EEA75FC59D26}">
      <dgm:prSet phldrT="[Text]"/>
      <dgm:spPr/>
      <dgm:t>
        <a:bodyPr/>
        <a:lstStyle/>
        <a:p>
          <a:r>
            <a:rPr lang="en-US" dirty="0" smtClean="0"/>
            <a:t>Processes/Activities</a:t>
          </a:r>
          <a:endParaRPr lang="en-US" dirty="0"/>
        </a:p>
      </dgm:t>
    </dgm:pt>
    <dgm:pt modelId="{707EFA27-5246-4BCA-8B52-7442597898E6}" type="parTrans" cxnId="{B565A462-48F5-4A93-86EF-2E840BEB33D4}">
      <dgm:prSet/>
      <dgm:spPr>
        <a:ln>
          <a:noFill/>
        </a:ln>
      </dgm:spPr>
      <dgm:t>
        <a:bodyPr/>
        <a:lstStyle/>
        <a:p>
          <a:endParaRPr lang="en-US"/>
        </a:p>
      </dgm:t>
    </dgm:pt>
    <dgm:pt modelId="{042A8F29-01F7-41CE-B38F-F70ABB295571}" type="sibTrans" cxnId="{B565A462-48F5-4A93-86EF-2E840BEB33D4}">
      <dgm:prSet/>
      <dgm:spPr/>
      <dgm:t>
        <a:bodyPr/>
        <a:lstStyle/>
        <a:p>
          <a:endParaRPr lang="en-US"/>
        </a:p>
      </dgm:t>
    </dgm:pt>
    <dgm:pt modelId="{15F71DE1-9A5C-465D-AD79-00D84829B216}">
      <dgm:prSet phldrT="[Text]"/>
      <dgm:spPr/>
      <dgm:t>
        <a:bodyPr/>
        <a:lstStyle/>
        <a:p>
          <a:r>
            <a:rPr lang="en-US" dirty="0" smtClean="0"/>
            <a:t>External Capital Sources</a:t>
          </a:r>
          <a:endParaRPr lang="en-US" dirty="0"/>
        </a:p>
      </dgm:t>
    </dgm:pt>
    <dgm:pt modelId="{E4B41B89-45BD-47B2-8AE7-22A19C1B60A0}" type="parTrans" cxnId="{70C112A6-5464-4107-A318-E31FCF59D629}">
      <dgm:prSet/>
      <dgm:spPr/>
      <dgm:t>
        <a:bodyPr/>
        <a:lstStyle/>
        <a:p>
          <a:endParaRPr lang="en-US"/>
        </a:p>
      </dgm:t>
    </dgm:pt>
    <dgm:pt modelId="{EB6D7887-A19F-421A-8FFE-5335514AC88A}" type="sibTrans" cxnId="{70C112A6-5464-4107-A318-E31FCF59D629}">
      <dgm:prSet/>
      <dgm:spPr/>
      <dgm:t>
        <a:bodyPr/>
        <a:lstStyle/>
        <a:p>
          <a:endParaRPr lang="en-US"/>
        </a:p>
      </dgm:t>
    </dgm:pt>
    <dgm:pt modelId="{57348FD1-0EEF-4440-838A-26881166EF44}">
      <dgm:prSet phldrT="[Text]"/>
      <dgm:spPr>
        <a:ln>
          <a:solidFill>
            <a:srgbClr val="FFFFFF"/>
          </a:solidFill>
        </a:ln>
      </dgm:spPr>
      <dgm:t>
        <a:bodyPr/>
        <a:lstStyle/>
        <a:p>
          <a:r>
            <a:rPr lang="en-US" dirty="0" smtClean="0"/>
            <a:t>Assets</a:t>
          </a:r>
          <a:endParaRPr lang="en-US" dirty="0"/>
        </a:p>
      </dgm:t>
    </dgm:pt>
    <dgm:pt modelId="{0F1CB01C-0EC7-4918-9512-ED1B5AA7E2DC}" type="parTrans" cxnId="{8582C41F-2B1E-4BE2-B9B5-0924DFFC5A24}">
      <dgm:prSet/>
      <dgm:spPr>
        <a:ln>
          <a:noFill/>
        </a:ln>
      </dgm:spPr>
      <dgm:t>
        <a:bodyPr/>
        <a:lstStyle/>
        <a:p>
          <a:endParaRPr lang="en-US"/>
        </a:p>
      </dgm:t>
    </dgm:pt>
    <dgm:pt modelId="{0B611E03-AA5B-435F-88F5-3923B5122D3C}" type="sibTrans" cxnId="{8582C41F-2B1E-4BE2-B9B5-0924DFFC5A24}">
      <dgm:prSet/>
      <dgm:spPr/>
      <dgm:t>
        <a:bodyPr/>
        <a:lstStyle/>
        <a:p>
          <a:endParaRPr lang="en-US"/>
        </a:p>
      </dgm:t>
    </dgm:pt>
    <dgm:pt modelId="{F4F0DEBE-EDAC-4C45-8DD5-1579E0A0F5CE}">
      <dgm:prSet/>
      <dgm:spPr/>
      <dgm:t>
        <a:bodyPr/>
        <a:lstStyle/>
        <a:p>
          <a:r>
            <a:rPr lang="en-US" dirty="0" smtClean="0"/>
            <a:t>Technology</a:t>
          </a:r>
          <a:endParaRPr lang="en-US" dirty="0"/>
        </a:p>
      </dgm:t>
    </dgm:pt>
    <dgm:pt modelId="{8443DCB1-6875-4407-AE3F-5B3318EBE058}" type="parTrans" cxnId="{1D18DD4D-A747-4134-A433-A534DFE86E67}">
      <dgm:prSet/>
      <dgm:spPr>
        <a:ln>
          <a:noFill/>
        </a:ln>
      </dgm:spPr>
      <dgm:t>
        <a:bodyPr/>
        <a:lstStyle/>
        <a:p>
          <a:endParaRPr lang="en-US"/>
        </a:p>
      </dgm:t>
    </dgm:pt>
    <dgm:pt modelId="{1A5B2A9F-82F9-4CC2-B471-F29EBACACF63}" type="sibTrans" cxnId="{1D18DD4D-A747-4134-A433-A534DFE86E67}">
      <dgm:prSet/>
      <dgm:spPr/>
      <dgm:t>
        <a:bodyPr/>
        <a:lstStyle/>
        <a:p>
          <a:endParaRPr lang="en-US"/>
        </a:p>
      </dgm:t>
    </dgm:pt>
    <dgm:pt modelId="{A0ED7B69-DA2C-4200-B788-A6C43EA9E899}">
      <dgm:prSet/>
      <dgm:spPr/>
      <dgm:t>
        <a:bodyPr/>
        <a:lstStyle/>
        <a:p>
          <a:r>
            <a:rPr lang="en-US" dirty="0" smtClean="0"/>
            <a:t>Statement of Comprehensive Income</a:t>
          </a:r>
          <a:endParaRPr lang="en-US" dirty="0"/>
        </a:p>
      </dgm:t>
    </dgm:pt>
    <dgm:pt modelId="{D4623E38-5D8C-40EE-9EAF-7E279095434C}" type="parTrans" cxnId="{8C0B6211-A829-483C-AD86-3E7D1DBBC030}">
      <dgm:prSet/>
      <dgm:spPr>
        <a:ln>
          <a:noFill/>
        </a:ln>
      </dgm:spPr>
      <dgm:t>
        <a:bodyPr/>
        <a:lstStyle/>
        <a:p>
          <a:endParaRPr lang="en-US"/>
        </a:p>
      </dgm:t>
    </dgm:pt>
    <dgm:pt modelId="{A7CA4314-6FD7-4B8B-8D04-D3FD75B3A2CC}" type="sibTrans" cxnId="{8C0B6211-A829-483C-AD86-3E7D1DBBC030}">
      <dgm:prSet/>
      <dgm:spPr/>
      <dgm:t>
        <a:bodyPr/>
        <a:lstStyle/>
        <a:p>
          <a:endParaRPr lang="en-US"/>
        </a:p>
      </dgm:t>
    </dgm:pt>
    <dgm:pt modelId="{D3CB5FB0-C15B-4276-A16C-97DB24A08697}">
      <dgm:prSet/>
      <dgm:spPr/>
      <dgm:t>
        <a:bodyPr/>
        <a:lstStyle/>
        <a:p>
          <a:r>
            <a:rPr lang="en-US" dirty="0" smtClean="0"/>
            <a:t>Statement of Changes in Financial Position</a:t>
          </a:r>
          <a:endParaRPr lang="en-US" dirty="0"/>
        </a:p>
      </dgm:t>
    </dgm:pt>
    <dgm:pt modelId="{DDBCB295-17B9-4405-AA6D-D04229EEBE69}" type="parTrans" cxnId="{DA72CE9D-60F2-45E6-93E1-BD8A54B7F048}">
      <dgm:prSet/>
      <dgm:spPr>
        <a:ln>
          <a:noFill/>
        </a:ln>
      </dgm:spPr>
      <dgm:t>
        <a:bodyPr/>
        <a:lstStyle/>
        <a:p>
          <a:endParaRPr lang="en-US"/>
        </a:p>
      </dgm:t>
    </dgm:pt>
    <dgm:pt modelId="{DCCF6DDE-8362-45C5-8A09-4DCC6F62908D}" type="sibTrans" cxnId="{DA72CE9D-60F2-45E6-93E1-BD8A54B7F048}">
      <dgm:prSet/>
      <dgm:spPr/>
      <dgm:t>
        <a:bodyPr/>
        <a:lstStyle/>
        <a:p>
          <a:endParaRPr lang="en-US"/>
        </a:p>
      </dgm:t>
    </dgm:pt>
    <dgm:pt modelId="{955402E6-4055-4A4C-BE17-CF66DC7215AF}">
      <dgm:prSet/>
      <dgm:spPr/>
      <dgm:t>
        <a:bodyPr/>
        <a:lstStyle/>
        <a:p>
          <a:r>
            <a:rPr lang="en-US" dirty="0" smtClean="0"/>
            <a:t>Statement of Cash Flows</a:t>
          </a:r>
          <a:endParaRPr lang="en-US" dirty="0"/>
        </a:p>
      </dgm:t>
    </dgm:pt>
    <dgm:pt modelId="{8752BCF9-A478-4446-9A1F-7E23C44FD33F}" type="parTrans" cxnId="{AD1EF961-A89C-42EF-A6B0-0C7622363E6A}">
      <dgm:prSet/>
      <dgm:spPr>
        <a:ln>
          <a:noFill/>
        </a:ln>
      </dgm:spPr>
      <dgm:t>
        <a:bodyPr/>
        <a:lstStyle/>
        <a:p>
          <a:endParaRPr lang="en-US"/>
        </a:p>
      </dgm:t>
    </dgm:pt>
    <dgm:pt modelId="{54857DFE-1D25-4EC3-908E-B422DDDFB4E3}" type="sibTrans" cxnId="{AD1EF961-A89C-42EF-A6B0-0C7622363E6A}">
      <dgm:prSet/>
      <dgm:spPr/>
      <dgm:t>
        <a:bodyPr/>
        <a:lstStyle/>
        <a:p>
          <a:endParaRPr lang="en-US"/>
        </a:p>
      </dgm:t>
    </dgm:pt>
    <dgm:pt modelId="{96E281B0-8441-44A9-9CCB-FD9C4463FB2E}">
      <dgm:prSet/>
      <dgm:spPr/>
      <dgm:t>
        <a:bodyPr/>
        <a:lstStyle/>
        <a:p>
          <a:r>
            <a:rPr lang="en-US" dirty="0" smtClean="0"/>
            <a:t>Statement Derivatives</a:t>
          </a:r>
          <a:endParaRPr lang="en-US" dirty="0"/>
        </a:p>
      </dgm:t>
    </dgm:pt>
    <dgm:pt modelId="{4316BC2C-AE1A-463A-ABBD-30BAE8E7F2CA}" type="parTrans" cxnId="{C3EE55D2-54C1-431E-8871-B88C850F899C}">
      <dgm:prSet/>
      <dgm:spPr>
        <a:ln>
          <a:noFill/>
        </a:ln>
      </dgm:spPr>
      <dgm:t>
        <a:bodyPr/>
        <a:lstStyle/>
        <a:p>
          <a:endParaRPr lang="en-US"/>
        </a:p>
      </dgm:t>
    </dgm:pt>
    <dgm:pt modelId="{B52D5E86-214B-42DE-AB98-5AF2BEE83889}" type="sibTrans" cxnId="{C3EE55D2-54C1-431E-8871-B88C850F899C}">
      <dgm:prSet/>
      <dgm:spPr/>
      <dgm:t>
        <a:bodyPr/>
        <a:lstStyle/>
        <a:p>
          <a:endParaRPr lang="en-US"/>
        </a:p>
      </dgm:t>
    </dgm:pt>
    <dgm:pt modelId="{35FF0820-AFE6-403B-8522-54BD3B012CDB}">
      <dgm:prSet/>
      <dgm:spPr/>
      <dgm:t>
        <a:bodyPr/>
        <a:lstStyle/>
        <a:p>
          <a:r>
            <a:rPr lang="en-US" dirty="0" smtClean="0"/>
            <a:t>Liquidity</a:t>
          </a:r>
          <a:endParaRPr lang="en-US" dirty="0"/>
        </a:p>
      </dgm:t>
    </dgm:pt>
    <dgm:pt modelId="{B255433E-2A78-4E1F-BF77-A63EF995F2AC}" type="parTrans" cxnId="{627EA71F-B7EA-47CF-B932-52E722E484D9}">
      <dgm:prSet/>
      <dgm:spPr>
        <a:ln>
          <a:noFill/>
        </a:ln>
      </dgm:spPr>
      <dgm:t>
        <a:bodyPr/>
        <a:lstStyle/>
        <a:p>
          <a:endParaRPr lang="en-US"/>
        </a:p>
      </dgm:t>
    </dgm:pt>
    <dgm:pt modelId="{9096AB2A-577A-4759-9AA7-A07EB8762DBB}" type="sibTrans" cxnId="{627EA71F-B7EA-47CF-B932-52E722E484D9}">
      <dgm:prSet/>
      <dgm:spPr/>
      <dgm:t>
        <a:bodyPr/>
        <a:lstStyle/>
        <a:p>
          <a:endParaRPr lang="en-US"/>
        </a:p>
      </dgm:t>
    </dgm:pt>
    <dgm:pt modelId="{03436E56-AC6E-4C7D-8F52-5003D3F97EDC}">
      <dgm:prSet/>
      <dgm:spPr/>
      <dgm:t>
        <a:bodyPr/>
        <a:lstStyle/>
        <a:p>
          <a:r>
            <a:rPr lang="en-US" dirty="0" smtClean="0"/>
            <a:t>Solvency</a:t>
          </a:r>
          <a:endParaRPr lang="en-US" dirty="0"/>
        </a:p>
      </dgm:t>
    </dgm:pt>
    <dgm:pt modelId="{C2CC956F-0202-4CE7-A6E8-10DD801D8D56}" type="parTrans" cxnId="{B0919531-603E-4FD6-A1B8-4C4D7D718CC7}">
      <dgm:prSet/>
      <dgm:spPr>
        <a:ln>
          <a:noFill/>
        </a:ln>
      </dgm:spPr>
      <dgm:t>
        <a:bodyPr/>
        <a:lstStyle/>
        <a:p>
          <a:endParaRPr lang="en-US"/>
        </a:p>
      </dgm:t>
    </dgm:pt>
    <dgm:pt modelId="{DE5BD9FD-913D-468F-B2FB-AC5DCF422E94}" type="sibTrans" cxnId="{B0919531-603E-4FD6-A1B8-4C4D7D718CC7}">
      <dgm:prSet/>
      <dgm:spPr/>
      <dgm:t>
        <a:bodyPr/>
        <a:lstStyle/>
        <a:p>
          <a:endParaRPr lang="en-US"/>
        </a:p>
      </dgm:t>
    </dgm:pt>
    <dgm:pt modelId="{EF3F12A9-BDC3-479B-8302-63C1FEF10D1C}">
      <dgm:prSet/>
      <dgm:spPr/>
      <dgm:t>
        <a:bodyPr/>
        <a:lstStyle/>
        <a:p>
          <a:r>
            <a:rPr lang="en-US" dirty="0" smtClean="0"/>
            <a:t>Capacity</a:t>
          </a:r>
          <a:endParaRPr lang="en-US" dirty="0"/>
        </a:p>
      </dgm:t>
    </dgm:pt>
    <dgm:pt modelId="{7B2D2FED-8FFB-453E-90FA-3FE0E2BE6251}" type="parTrans" cxnId="{7CE88870-60B6-4230-AFC5-2FA11F617427}">
      <dgm:prSet/>
      <dgm:spPr>
        <a:ln>
          <a:noFill/>
        </a:ln>
      </dgm:spPr>
      <dgm:t>
        <a:bodyPr/>
        <a:lstStyle/>
        <a:p>
          <a:endParaRPr lang="en-US"/>
        </a:p>
      </dgm:t>
    </dgm:pt>
    <dgm:pt modelId="{86680391-C738-45FA-B675-D4F67736738B}" type="sibTrans" cxnId="{7CE88870-60B6-4230-AFC5-2FA11F617427}">
      <dgm:prSet/>
      <dgm:spPr/>
      <dgm:t>
        <a:bodyPr/>
        <a:lstStyle/>
        <a:p>
          <a:endParaRPr lang="en-US"/>
        </a:p>
      </dgm:t>
    </dgm:pt>
    <dgm:pt modelId="{889D0D11-D5E3-4EFB-8457-0805B3C83FB8}">
      <dgm:prSet/>
      <dgm:spPr/>
      <dgm:t>
        <a:bodyPr/>
        <a:lstStyle/>
        <a:p>
          <a:r>
            <a:rPr lang="en-US" dirty="0" smtClean="0"/>
            <a:t>Velocity</a:t>
          </a:r>
          <a:endParaRPr lang="en-US" dirty="0"/>
        </a:p>
      </dgm:t>
    </dgm:pt>
    <dgm:pt modelId="{0A1E7AD8-74DE-4F15-85A7-F2CF5842482F}" type="parTrans" cxnId="{447140F2-6B09-4361-B095-125DD6D2FF3F}">
      <dgm:prSet/>
      <dgm:spPr>
        <a:ln>
          <a:noFill/>
        </a:ln>
      </dgm:spPr>
      <dgm:t>
        <a:bodyPr/>
        <a:lstStyle/>
        <a:p>
          <a:endParaRPr lang="en-US"/>
        </a:p>
      </dgm:t>
    </dgm:pt>
    <dgm:pt modelId="{E4AE4082-8AA8-45A5-B03A-6E11EEEEE51E}" type="sibTrans" cxnId="{447140F2-6B09-4361-B095-125DD6D2FF3F}">
      <dgm:prSet/>
      <dgm:spPr/>
      <dgm:t>
        <a:bodyPr/>
        <a:lstStyle/>
        <a:p>
          <a:endParaRPr lang="en-US"/>
        </a:p>
      </dgm:t>
    </dgm:pt>
    <dgm:pt modelId="{366D0196-C63C-4FBC-A13C-604BDF7AB240}" type="pres">
      <dgm:prSet presAssocID="{1D579229-A9DC-48DC-AAC8-E7B0604A9FA6}" presName="diagram" presStyleCnt="0">
        <dgm:presLayoutVars>
          <dgm:chPref val="1"/>
          <dgm:dir/>
          <dgm:animOne val="branch"/>
          <dgm:animLvl val="lvl"/>
          <dgm:resizeHandles val="exact"/>
        </dgm:presLayoutVars>
      </dgm:prSet>
      <dgm:spPr/>
      <dgm:t>
        <a:bodyPr/>
        <a:lstStyle/>
        <a:p>
          <a:endParaRPr lang="en-US"/>
        </a:p>
      </dgm:t>
    </dgm:pt>
    <dgm:pt modelId="{F96DE050-E632-4FB8-BE1C-8F610CD625D2}" type="pres">
      <dgm:prSet presAssocID="{CD734A85-FB78-4690-9F7C-4005FBAA5DDB}" presName="root1" presStyleCnt="0"/>
      <dgm:spPr/>
    </dgm:pt>
    <dgm:pt modelId="{3CD3D33E-1ECA-4605-8176-DC27F2C8CE05}" type="pres">
      <dgm:prSet presAssocID="{CD734A85-FB78-4690-9F7C-4005FBAA5DDB}" presName="LevelOneTextNode" presStyleLbl="node0" presStyleIdx="0" presStyleCnt="1">
        <dgm:presLayoutVars>
          <dgm:chPref val="3"/>
        </dgm:presLayoutVars>
      </dgm:prSet>
      <dgm:spPr/>
      <dgm:t>
        <a:bodyPr/>
        <a:lstStyle/>
        <a:p>
          <a:endParaRPr lang="en-US"/>
        </a:p>
      </dgm:t>
    </dgm:pt>
    <dgm:pt modelId="{CC9064D2-7AAD-4876-ABB2-5EFCA4B916C7}" type="pres">
      <dgm:prSet presAssocID="{CD734A85-FB78-4690-9F7C-4005FBAA5DDB}" presName="level2hierChild" presStyleCnt="0"/>
      <dgm:spPr/>
    </dgm:pt>
    <dgm:pt modelId="{D41A4AAC-4C3E-4347-A9DB-220D43B7502B}" type="pres">
      <dgm:prSet presAssocID="{AE4669AF-F879-4484-946E-BC7A7C2FAF3D}" presName="conn2-1" presStyleLbl="parChTrans1D2" presStyleIdx="0" presStyleCnt="2"/>
      <dgm:spPr/>
      <dgm:t>
        <a:bodyPr/>
        <a:lstStyle/>
        <a:p>
          <a:endParaRPr lang="en-US"/>
        </a:p>
      </dgm:t>
    </dgm:pt>
    <dgm:pt modelId="{EEA3B9F8-858A-47A0-B9DD-5A115E10E17A}" type="pres">
      <dgm:prSet presAssocID="{AE4669AF-F879-4484-946E-BC7A7C2FAF3D}" presName="connTx" presStyleLbl="parChTrans1D2" presStyleIdx="0" presStyleCnt="2"/>
      <dgm:spPr/>
      <dgm:t>
        <a:bodyPr/>
        <a:lstStyle/>
        <a:p>
          <a:endParaRPr lang="en-US"/>
        </a:p>
      </dgm:t>
    </dgm:pt>
    <dgm:pt modelId="{4E176643-6334-4A2C-BD23-4BF67DE9334C}" type="pres">
      <dgm:prSet presAssocID="{90EFAC41-EB38-4385-9328-AD2DAA099F25}" presName="root2" presStyleCnt="0"/>
      <dgm:spPr/>
    </dgm:pt>
    <dgm:pt modelId="{3A8D87E6-A11B-4E5C-8901-1D97200967B1}" type="pres">
      <dgm:prSet presAssocID="{90EFAC41-EB38-4385-9328-AD2DAA099F25}" presName="LevelTwoTextNode" presStyleLbl="node2" presStyleIdx="0" presStyleCnt="2">
        <dgm:presLayoutVars>
          <dgm:chPref val="3"/>
        </dgm:presLayoutVars>
      </dgm:prSet>
      <dgm:spPr/>
      <dgm:t>
        <a:bodyPr/>
        <a:lstStyle/>
        <a:p>
          <a:endParaRPr lang="en-US"/>
        </a:p>
      </dgm:t>
    </dgm:pt>
    <dgm:pt modelId="{14225DF5-9731-4657-BF5E-F2C233C13E4E}" type="pres">
      <dgm:prSet presAssocID="{90EFAC41-EB38-4385-9328-AD2DAA099F25}" presName="level3hierChild" presStyleCnt="0"/>
      <dgm:spPr/>
    </dgm:pt>
    <dgm:pt modelId="{DB714CED-64E2-4ACC-A989-32CD130F6D8A}" type="pres">
      <dgm:prSet presAssocID="{2A3AB5B1-756F-4530-90F4-6FA9EF9BBA56}" presName="conn2-1" presStyleLbl="parChTrans1D3" presStyleIdx="0" presStyleCnt="4"/>
      <dgm:spPr/>
      <dgm:t>
        <a:bodyPr/>
        <a:lstStyle/>
        <a:p>
          <a:endParaRPr lang="en-US"/>
        </a:p>
      </dgm:t>
    </dgm:pt>
    <dgm:pt modelId="{2A44100B-00AD-4C81-9F7A-F0B8FDCEF2DE}" type="pres">
      <dgm:prSet presAssocID="{2A3AB5B1-756F-4530-90F4-6FA9EF9BBA56}" presName="connTx" presStyleLbl="parChTrans1D3" presStyleIdx="0" presStyleCnt="4"/>
      <dgm:spPr/>
      <dgm:t>
        <a:bodyPr/>
        <a:lstStyle/>
        <a:p>
          <a:endParaRPr lang="en-US"/>
        </a:p>
      </dgm:t>
    </dgm:pt>
    <dgm:pt modelId="{344825C8-5F0D-4D29-B79D-FE9B87C79D56}" type="pres">
      <dgm:prSet presAssocID="{F2A198D4-BA14-4B41-813A-A05454894407}" presName="root2" presStyleCnt="0"/>
      <dgm:spPr/>
    </dgm:pt>
    <dgm:pt modelId="{8A73E6DA-23EF-41D1-9E7B-C763085F0FDC}" type="pres">
      <dgm:prSet presAssocID="{F2A198D4-BA14-4B41-813A-A05454894407}" presName="LevelTwoTextNode" presStyleLbl="node3" presStyleIdx="0" presStyleCnt="4">
        <dgm:presLayoutVars>
          <dgm:chPref val="3"/>
        </dgm:presLayoutVars>
      </dgm:prSet>
      <dgm:spPr/>
      <dgm:t>
        <a:bodyPr/>
        <a:lstStyle/>
        <a:p>
          <a:endParaRPr lang="en-US"/>
        </a:p>
      </dgm:t>
    </dgm:pt>
    <dgm:pt modelId="{5264F6AA-8246-43CC-936B-C7E550DD4A43}" type="pres">
      <dgm:prSet presAssocID="{F2A198D4-BA14-4B41-813A-A05454894407}" presName="level3hierChild" presStyleCnt="0"/>
      <dgm:spPr/>
    </dgm:pt>
    <dgm:pt modelId="{69E134B2-A01D-4BCD-9F61-46B22B603571}" type="pres">
      <dgm:prSet presAssocID="{707EFA27-5246-4BCA-8B52-7442597898E6}" presName="conn2-1" presStyleLbl="parChTrans1D3" presStyleIdx="1" presStyleCnt="4"/>
      <dgm:spPr/>
      <dgm:t>
        <a:bodyPr/>
        <a:lstStyle/>
        <a:p>
          <a:endParaRPr lang="en-US"/>
        </a:p>
      </dgm:t>
    </dgm:pt>
    <dgm:pt modelId="{633CBCB6-CB31-4782-892B-A58FA9A03EDF}" type="pres">
      <dgm:prSet presAssocID="{707EFA27-5246-4BCA-8B52-7442597898E6}" presName="connTx" presStyleLbl="parChTrans1D3" presStyleIdx="1" presStyleCnt="4"/>
      <dgm:spPr/>
      <dgm:t>
        <a:bodyPr/>
        <a:lstStyle/>
        <a:p>
          <a:endParaRPr lang="en-US"/>
        </a:p>
      </dgm:t>
    </dgm:pt>
    <dgm:pt modelId="{B836DFE4-730C-4950-9E1F-7AE64F6D7B38}" type="pres">
      <dgm:prSet presAssocID="{5015A50D-BF91-4799-B79B-EEA75FC59D26}" presName="root2" presStyleCnt="0"/>
      <dgm:spPr/>
    </dgm:pt>
    <dgm:pt modelId="{2849B922-FEC0-4BEE-9F2D-891AAA2BCAAE}" type="pres">
      <dgm:prSet presAssocID="{5015A50D-BF91-4799-B79B-EEA75FC59D26}" presName="LevelTwoTextNode" presStyleLbl="node3" presStyleIdx="1" presStyleCnt="4">
        <dgm:presLayoutVars>
          <dgm:chPref val="3"/>
        </dgm:presLayoutVars>
      </dgm:prSet>
      <dgm:spPr/>
      <dgm:t>
        <a:bodyPr/>
        <a:lstStyle/>
        <a:p>
          <a:endParaRPr lang="en-US"/>
        </a:p>
      </dgm:t>
    </dgm:pt>
    <dgm:pt modelId="{72CA1B0E-33C1-4E39-96E7-09A32987E44E}" type="pres">
      <dgm:prSet presAssocID="{5015A50D-BF91-4799-B79B-EEA75FC59D26}" presName="level3hierChild" presStyleCnt="0"/>
      <dgm:spPr/>
    </dgm:pt>
    <dgm:pt modelId="{747BEEA9-6DE2-42A4-981F-C88017061772}" type="pres">
      <dgm:prSet presAssocID="{D4623E38-5D8C-40EE-9EAF-7E279095434C}" presName="conn2-1" presStyleLbl="parChTrans1D4" presStyleIdx="0" presStyleCnt="8"/>
      <dgm:spPr/>
      <dgm:t>
        <a:bodyPr/>
        <a:lstStyle/>
        <a:p>
          <a:endParaRPr lang="en-US"/>
        </a:p>
      </dgm:t>
    </dgm:pt>
    <dgm:pt modelId="{1FAEED6C-0E89-48A2-B266-1B2C49A38037}" type="pres">
      <dgm:prSet presAssocID="{D4623E38-5D8C-40EE-9EAF-7E279095434C}" presName="connTx" presStyleLbl="parChTrans1D4" presStyleIdx="0" presStyleCnt="8"/>
      <dgm:spPr/>
      <dgm:t>
        <a:bodyPr/>
        <a:lstStyle/>
        <a:p>
          <a:endParaRPr lang="en-US"/>
        </a:p>
      </dgm:t>
    </dgm:pt>
    <dgm:pt modelId="{F99F2F1F-CE69-4D6C-A0B5-66772C3715BB}" type="pres">
      <dgm:prSet presAssocID="{A0ED7B69-DA2C-4200-B788-A6C43EA9E899}" presName="root2" presStyleCnt="0"/>
      <dgm:spPr/>
    </dgm:pt>
    <dgm:pt modelId="{43F417D9-26DF-4CD2-90A5-C83AE0DC03AD}" type="pres">
      <dgm:prSet presAssocID="{A0ED7B69-DA2C-4200-B788-A6C43EA9E899}" presName="LevelTwoTextNode" presStyleLbl="node4" presStyleIdx="0" presStyleCnt="8">
        <dgm:presLayoutVars>
          <dgm:chPref val="3"/>
        </dgm:presLayoutVars>
      </dgm:prSet>
      <dgm:spPr/>
      <dgm:t>
        <a:bodyPr/>
        <a:lstStyle/>
        <a:p>
          <a:endParaRPr lang="en-US"/>
        </a:p>
      </dgm:t>
    </dgm:pt>
    <dgm:pt modelId="{484E071C-BF39-4744-880B-84C9BCE82D25}" type="pres">
      <dgm:prSet presAssocID="{A0ED7B69-DA2C-4200-B788-A6C43EA9E899}" presName="level3hierChild" presStyleCnt="0"/>
      <dgm:spPr/>
    </dgm:pt>
    <dgm:pt modelId="{3A0BE629-8531-4EA4-A9A2-6931036AEF7B}" type="pres">
      <dgm:prSet presAssocID="{DDBCB295-17B9-4405-AA6D-D04229EEBE69}" presName="conn2-1" presStyleLbl="parChTrans1D4" presStyleIdx="1" presStyleCnt="8"/>
      <dgm:spPr/>
      <dgm:t>
        <a:bodyPr/>
        <a:lstStyle/>
        <a:p>
          <a:endParaRPr lang="en-US"/>
        </a:p>
      </dgm:t>
    </dgm:pt>
    <dgm:pt modelId="{6C942A07-C608-469D-A446-DD846CA31410}" type="pres">
      <dgm:prSet presAssocID="{DDBCB295-17B9-4405-AA6D-D04229EEBE69}" presName="connTx" presStyleLbl="parChTrans1D4" presStyleIdx="1" presStyleCnt="8"/>
      <dgm:spPr/>
      <dgm:t>
        <a:bodyPr/>
        <a:lstStyle/>
        <a:p>
          <a:endParaRPr lang="en-US"/>
        </a:p>
      </dgm:t>
    </dgm:pt>
    <dgm:pt modelId="{B228CBF2-A116-49F7-AD6C-D8B7D6071059}" type="pres">
      <dgm:prSet presAssocID="{D3CB5FB0-C15B-4276-A16C-97DB24A08697}" presName="root2" presStyleCnt="0"/>
      <dgm:spPr/>
    </dgm:pt>
    <dgm:pt modelId="{5B0524B3-1037-4C0D-8C4C-01D38DBA5A47}" type="pres">
      <dgm:prSet presAssocID="{D3CB5FB0-C15B-4276-A16C-97DB24A08697}" presName="LevelTwoTextNode" presStyleLbl="node4" presStyleIdx="1" presStyleCnt="8">
        <dgm:presLayoutVars>
          <dgm:chPref val="3"/>
        </dgm:presLayoutVars>
      </dgm:prSet>
      <dgm:spPr/>
      <dgm:t>
        <a:bodyPr/>
        <a:lstStyle/>
        <a:p>
          <a:endParaRPr lang="en-US"/>
        </a:p>
      </dgm:t>
    </dgm:pt>
    <dgm:pt modelId="{FF034AA2-0E81-4076-9DD2-F85EE10A0D90}" type="pres">
      <dgm:prSet presAssocID="{D3CB5FB0-C15B-4276-A16C-97DB24A08697}" presName="level3hierChild" presStyleCnt="0"/>
      <dgm:spPr/>
    </dgm:pt>
    <dgm:pt modelId="{9A60BE19-D2E0-4385-AAFD-A20E75A3467F}" type="pres">
      <dgm:prSet presAssocID="{8752BCF9-A478-4446-9A1F-7E23C44FD33F}" presName="conn2-1" presStyleLbl="parChTrans1D4" presStyleIdx="2" presStyleCnt="8"/>
      <dgm:spPr/>
      <dgm:t>
        <a:bodyPr/>
        <a:lstStyle/>
        <a:p>
          <a:endParaRPr lang="en-US"/>
        </a:p>
      </dgm:t>
    </dgm:pt>
    <dgm:pt modelId="{090C36DD-085E-4168-9851-75C181A76319}" type="pres">
      <dgm:prSet presAssocID="{8752BCF9-A478-4446-9A1F-7E23C44FD33F}" presName="connTx" presStyleLbl="parChTrans1D4" presStyleIdx="2" presStyleCnt="8"/>
      <dgm:spPr/>
      <dgm:t>
        <a:bodyPr/>
        <a:lstStyle/>
        <a:p>
          <a:endParaRPr lang="en-US"/>
        </a:p>
      </dgm:t>
    </dgm:pt>
    <dgm:pt modelId="{A9B95A13-D64A-4E8F-ABFA-A71ADD5D0285}" type="pres">
      <dgm:prSet presAssocID="{955402E6-4055-4A4C-BE17-CF66DC7215AF}" presName="root2" presStyleCnt="0"/>
      <dgm:spPr/>
    </dgm:pt>
    <dgm:pt modelId="{9E6E2F50-FEFE-49A4-BB07-D312F3CBC2DF}" type="pres">
      <dgm:prSet presAssocID="{955402E6-4055-4A4C-BE17-CF66DC7215AF}" presName="LevelTwoTextNode" presStyleLbl="node4" presStyleIdx="2" presStyleCnt="8">
        <dgm:presLayoutVars>
          <dgm:chPref val="3"/>
        </dgm:presLayoutVars>
      </dgm:prSet>
      <dgm:spPr/>
      <dgm:t>
        <a:bodyPr/>
        <a:lstStyle/>
        <a:p>
          <a:endParaRPr lang="en-US"/>
        </a:p>
      </dgm:t>
    </dgm:pt>
    <dgm:pt modelId="{6CEF6C6C-F74A-42EE-B5E3-5FFF0F05B8E9}" type="pres">
      <dgm:prSet presAssocID="{955402E6-4055-4A4C-BE17-CF66DC7215AF}" presName="level3hierChild" presStyleCnt="0"/>
      <dgm:spPr/>
    </dgm:pt>
    <dgm:pt modelId="{F495BEDE-07BB-4DBB-9EDC-2D15EAB665D2}" type="pres">
      <dgm:prSet presAssocID="{B255433E-2A78-4E1F-BF77-A63EF995F2AC}" presName="conn2-1" presStyleLbl="parChTrans1D4" presStyleIdx="3" presStyleCnt="8"/>
      <dgm:spPr/>
      <dgm:t>
        <a:bodyPr/>
        <a:lstStyle/>
        <a:p>
          <a:endParaRPr lang="en-US"/>
        </a:p>
      </dgm:t>
    </dgm:pt>
    <dgm:pt modelId="{2A005897-2397-456E-A780-ECF755672DA0}" type="pres">
      <dgm:prSet presAssocID="{B255433E-2A78-4E1F-BF77-A63EF995F2AC}" presName="connTx" presStyleLbl="parChTrans1D4" presStyleIdx="3" presStyleCnt="8"/>
      <dgm:spPr/>
      <dgm:t>
        <a:bodyPr/>
        <a:lstStyle/>
        <a:p>
          <a:endParaRPr lang="en-US"/>
        </a:p>
      </dgm:t>
    </dgm:pt>
    <dgm:pt modelId="{9788F299-B8F4-40DE-BC06-1FD93725897F}" type="pres">
      <dgm:prSet presAssocID="{35FF0820-AFE6-403B-8522-54BD3B012CDB}" presName="root2" presStyleCnt="0"/>
      <dgm:spPr/>
    </dgm:pt>
    <dgm:pt modelId="{1771A2CF-382A-4CE2-9DAC-005820B9B8C4}" type="pres">
      <dgm:prSet presAssocID="{35FF0820-AFE6-403B-8522-54BD3B012CDB}" presName="LevelTwoTextNode" presStyleLbl="node4" presStyleIdx="3" presStyleCnt="8">
        <dgm:presLayoutVars>
          <dgm:chPref val="3"/>
        </dgm:presLayoutVars>
      </dgm:prSet>
      <dgm:spPr/>
      <dgm:t>
        <a:bodyPr/>
        <a:lstStyle/>
        <a:p>
          <a:endParaRPr lang="en-US"/>
        </a:p>
      </dgm:t>
    </dgm:pt>
    <dgm:pt modelId="{26482890-8FA3-4A8C-A93F-F6EDE6CBE6E7}" type="pres">
      <dgm:prSet presAssocID="{35FF0820-AFE6-403B-8522-54BD3B012CDB}" presName="level3hierChild" presStyleCnt="0"/>
      <dgm:spPr/>
    </dgm:pt>
    <dgm:pt modelId="{2E348552-515A-4904-A5C0-8BB29F4A7CC8}" type="pres">
      <dgm:prSet presAssocID="{C2CC956F-0202-4CE7-A6E8-10DD801D8D56}" presName="conn2-1" presStyleLbl="parChTrans1D4" presStyleIdx="4" presStyleCnt="8"/>
      <dgm:spPr/>
      <dgm:t>
        <a:bodyPr/>
        <a:lstStyle/>
        <a:p>
          <a:endParaRPr lang="en-US"/>
        </a:p>
      </dgm:t>
    </dgm:pt>
    <dgm:pt modelId="{67410BE6-944C-4075-A10B-405D18BC30A9}" type="pres">
      <dgm:prSet presAssocID="{C2CC956F-0202-4CE7-A6E8-10DD801D8D56}" presName="connTx" presStyleLbl="parChTrans1D4" presStyleIdx="4" presStyleCnt="8"/>
      <dgm:spPr/>
      <dgm:t>
        <a:bodyPr/>
        <a:lstStyle/>
        <a:p>
          <a:endParaRPr lang="en-US"/>
        </a:p>
      </dgm:t>
    </dgm:pt>
    <dgm:pt modelId="{042D53E1-B114-4BFA-BE96-89D0AEF83FA3}" type="pres">
      <dgm:prSet presAssocID="{03436E56-AC6E-4C7D-8F52-5003D3F97EDC}" presName="root2" presStyleCnt="0"/>
      <dgm:spPr/>
    </dgm:pt>
    <dgm:pt modelId="{211BD9AE-B402-49CF-8DFF-F9F8296A3B59}" type="pres">
      <dgm:prSet presAssocID="{03436E56-AC6E-4C7D-8F52-5003D3F97EDC}" presName="LevelTwoTextNode" presStyleLbl="node4" presStyleIdx="4" presStyleCnt="8">
        <dgm:presLayoutVars>
          <dgm:chPref val="3"/>
        </dgm:presLayoutVars>
      </dgm:prSet>
      <dgm:spPr/>
      <dgm:t>
        <a:bodyPr/>
        <a:lstStyle/>
        <a:p>
          <a:endParaRPr lang="en-US"/>
        </a:p>
      </dgm:t>
    </dgm:pt>
    <dgm:pt modelId="{852F669F-82EE-405B-B4FF-D8455E9A3AE0}" type="pres">
      <dgm:prSet presAssocID="{03436E56-AC6E-4C7D-8F52-5003D3F97EDC}" presName="level3hierChild" presStyleCnt="0"/>
      <dgm:spPr/>
    </dgm:pt>
    <dgm:pt modelId="{797A892B-FC15-4A60-B905-013A248512E8}" type="pres">
      <dgm:prSet presAssocID="{7B2D2FED-8FFB-453E-90FA-3FE0E2BE6251}" presName="conn2-1" presStyleLbl="parChTrans1D4" presStyleIdx="5" presStyleCnt="8"/>
      <dgm:spPr/>
      <dgm:t>
        <a:bodyPr/>
        <a:lstStyle/>
        <a:p>
          <a:endParaRPr lang="en-US"/>
        </a:p>
      </dgm:t>
    </dgm:pt>
    <dgm:pt modelId="{452F8AE9-5C1A-43F2-AE94-883931BB4551}" type="pres">
      <dgm:prSet presAssocID="{7B2D2FED-8FFB-453E-90FA-3FE0E2BE6251}" presName="connTx" presStyleLbl="parChTrans1D4" presStyleIdx="5" presStyleCnt="8"/>
      <dgm:spPr/>
      <dgm:t>
        <a:bodyPr/>
        <a:lstStyle/>
        <a:p>
          <a:endParaRPr lang="en-US"/>
        </a:p>
      </dgm:t>
    </dgm:pt>
    <dgm:pt modelId="{5E68F8C3-E3DC-440C-ABCA-2B5CCE864F20}" type="pres">
      <dgm:prSet presAssocID="{EF3F12A9-BDC3-479B-8302-63C1FEF10D1C}" presName="root2" presStyleCnt="0"/>
      <dgm:spPr/>
    </dgm:pt>
    <dgm:pt modelId="{33D74602-DDD3-47FF-B8B9-C14CD6C3251E}" type="pres">
      <dgm:prSet presAssocID="{EF3F12A9-BDC3-479B-8302-63C1FEF10D1C}" presName="LevelTwoTextNode" presStyleLbl="node4" presStyleIdx="5" presStyleCnt="8">
        <dgm:presLayoutVars>
          <dgm:chPref val="3"/>
        </dgm:presLayoutVars>
      </dgm:prSet>
      <dgm:spPr/>
      <dgm:t>
        <a:bodyPr/>
        <a:lstStyle/>
        <a:p>
          <a:endParaRPr lang="en-US"/>
        </a:p>
      </dgm:t>
    </dgm:pt>
    <dgm:pt modelId="{642FA045-F003-4C11-A1FE-ADDB4EA0CE0E}" type="pres">
      <dgm:prSet presAssocID="{EF3F12A9-BDC3-479B-8302-63C1FEF10D1C}" presName="level3hierChild" presStyleCnt="0"/>
      <dgm:spPr/>
    </dgm:pt>
    <dgm:pt modelId="{91B8A9D2-8AAA-4DDD-8ED7-5F49E50905BA}" type="pres">
      <dgm:prSet presAssocID="{0A1E7AD8-74DE-4F15-85A7-F2CF5842482F}" presName="conn2-1" presStyleLbl="parChTrans1D4" presStyleIdx="6" presStyleCnt="8"/>
      <dgm:spPr/>
      <dgm:t>
        <a:bodyPr/>
        <a:lstStyle/>
        <a:p>
          <a:endParaRPr lang="en-US"/>
        </a:p>
      </dgm:t>
    </dgm:pt>
    <dgm:pt modelId="{0F616990-0190-4933-9375-389E3A560338}" type="pres">
      <dgm:prSet presAssocID="{0A1E7AD8-74DE-4F15-85A7-F2CF5842482F}" presName="connTx" presStyleLbl="parChTrans1D4" presStyleIdx="6" presStyleCnt="8"/>
      <dgm:spPr/>
      <dgm:t>
        <a:bodyPr/>
        <a:lstStyle/>
        <a:p>
          <a:endParaRPr lang="en-US"/>
        </a:p>
      </dgm:t>
    </dgm:pt>
    <dgm:pt modelId="{EB351048-56DD-4ED4-B2C1-62AE436972B4}" type="pres">
      <dgm:prSet presAssocID="{889D0D11-D5E3-4EFB-8457-0805B3C83FB8}" presName="root2" presStyleCnt="0"/>
      <dgm:spPr/>
    </dgm:pt>
    <dgm:pt modelId="{6A6646D1-33A0-4FD3-89F3-D81DC5A73AE2}" type="pres">
      <dgm:prSet presAssocID="{889D0D11-D5E3-4EFB-8457-0805B3C83FB8}" presName="LevelTwoTextNode" presStyleLbl="node4" presStyleIdx="6" presStyleCnt="8">
        <dgm:presLayoutVars>
          <dgm:chPref val="3"/>
        </dgm:presLayoutVars>
      </dgm:prSet>
      <dgm:spPr/>
      <dgm:t>
        <a:bodyPr/>
        <a:lstStyle/>
        <a:p>
          <a:endParaRPr lang="en-US"/>
        </a:p>
      </dgm:t>
    </dgm:pt>
    <dgm:pt modelId="{2D85B38E-A251-4FC2-9C27-C5B8A9C6D045}" type="pres">
      <dgm:prSet presAssocID="{889D0D11-D5E3-4EFB-8457-0805B3C83FB8}" presName="level3hierChild" presStyleCnt="0"/>
      <dgm:spPr/>
    </dgm:pt>
    <dgm:pt modelId="{CE98AFC0-E414-4133-8D14-F7DAF02DD1BB}" type="pres">
      <dgm:prSet presAssocID="{4316BC2C-AE1A-463A-ABBD-30BAE8E7F2CA}" presName="conn2-1" presStyleLbl="parChTrans1D4" presStyleIdx="7" presStyleCnt="8"/>
      <dgm:spPr/>
      <dgm:t>
        <a:bodyPr/>
        <a:lstStyle/>
        <a:p>
          <a:endParaRPr lang="en-US"/>
        </a:p>
      </dgm:t>
    </dgm:pt>
    <dgm:pt modelId="{1938B036-C077-472B-9903-7A6558269375}" type="pres">
      <dgm:prSet presAssocID="{4316BC2C-AE1A-463A-ABBD-30BAE8E7F2CA}" presName="connTx" presStyleLbl="parChTrans1D4" presStyleIdx="7" presStyleCnt="8"/>
      <dgm:spPr/>
      <dgm:t>
        <a:bodyPr/>
        <a:lstStyle/>
        <a:p>
          <a:endParaRPr lang="en-US"/>
        </a:p>
      </dgm:t>
    </dgm:pt>
    <dgm:pt modelId="{9CCAEC48-45CD-4A76-A34C-DAF6FC7BD8DE}" type="pres">
      <dgm:prSet presAssocID="{96E281B0-8441-44A9-9CCB-FD9C4463FB2E}" presName="root2" presStyleCnt="0"/>
      <dgm:spPr/>
    </dgm:pt>
    <dgm:pt modelId="{84FF505E-D761-4986-A3E5-2841CB5CAC6C}" type="pres">
      <dgm:prSet presAssocID="{96E281B0-8441-44A9-9CCB-FD9C4463FB2E}" presName="LevelTwoTextNode" presStyleLbl="node4" presStyleIdx="7" presStyleCnt="8">
        <dgm:presLayoutVars>
          <dgm:chPref val="3"/>
        </dgm:presLayoutVars>
      </dgm:prSet>
      <dgm:spPr/>
      <dgm:t>
        <a:bodyPr/>
        <a:lstStyle/>
        <a:p>
          <a:endParaRPr lang="en-US"/>
        </a:p>
      </dgm:t>
    </dgm:pt>
    <dgm:pt modelId="{305093C5-9E83-4A06-9328-3F971E0BB96B}" type="pres">
      <dgm:prSet presAssocID="{96E281B0-8441-44A9-9CCB-FD9C4463FB2E}" presName="level3hierChild" presStyleCnt="0"/>
      <dgm:spPr/>
    </dgm:pt>
    <dgm:pt modelId="{8814515D-CD1F-4C99-B722-A29593759B74}" type="pres">
      <dgm:prSet presAssocID="{E4B41B89-45BD-47B2-8AE7-22A19C1B60A0}" presName="conn2-1" presStyleLbl="parChTrans1D2" presStyleIdx="1" presStyleCnt="2"/>
      <dgm:spPr/>
      <dgm:t>
        <a:bodyPr/>
        <a:lstStyle/>
        <a:p>
          <a:endParaRPr lang="en-US"/>
        </a:p>
      </dgm:t>
    </dgm:pt>
    <dgm:pt modelId="{57FDD6A1-3712-43E1-8909-71F1CEBCEDD1}" type="pres">
      <dgm:prSet presAssocID="{E4B41B89-45BD-47B2-8AE7-22A19C1B60A0}" presName="connTx" presStyleLbl="parChTrans1D2" presStyleIdx="1" presStyleCnt="2"/>
      <dgm:spPr/>
      <dgm:t>
        <a:bodyPr/>
        <a:lstStyle/>
        <a:p>
          <a:endParaRPr lang="en-US"/>
        </a:p>
      </dgm:t>
    </dgm:pt>
    <dgm:pt modelId="{3856286C-D18A-4C34-B54C-E34ABFFBF7A8}" type="pres">
      <dgm:prSet presAssocID="{15F71DE1-9A5C-465D-AD79-00D84829B216}" presName="root2" presStyleCnt="0"/>
      <dgm:spPr/>
    </dgm:pt>
    <dgm:pt modelId="{6A3F8E9F-8C7C-4339-B6A9-872FB34EC899}" type="pres">
      <dgm:prSet presAssocID="{15F71DE1-9A5C-465D-AD79-00D84829B216}" presName="LevelTwoTextNode" presStyleLbl="node2" presStyleIdx="1" presStyleCnt="2">
        <dgm:presLayoutVars>
          <dgm:chPref val="3"/>
        </dgm:presLayoutVars>
      </dgm:prSet>
      <dgm:spPr/>
      <dgm:t>
        <a:bodyPr/>
        <a:lstStyle/>
        <a:p>
          <a:endParaRPr lang="en-US"/>
        </a:p>
      </dgm:t>
    </dgm:pt>
    <dgm:pt modelId="{37DFB76E-620D-441C-86A6-4BF66FC7EED4}" type="pres">
      <dgm:prSet presAssocID="{15F71DE1-9A5C-465D-AD79-00D84829B216}" presName="level3hierChild" presStyleCnt="0"/>
      <dgm:spPr/>
    </dgm:pt>
    <dgm:pt modelId="{97531A01-324A-42AF-959E-A2138C02854A}" type="pres">
      <dgm:prSet presAssocID="{0F1CB01C-0EC7-4918-9512-ED1B5AA7E2DC}" presName="conn2-1" presStyleLbl="parChTrans1D3" presStyleIdx="2" presStyleCnt="4"/>
      <dgm:spPr/>
      <dgm:t>
        <a:bodyPr/>
        <a:lstStyle/>
        <a:p>
          <a:endParaRPr lang="en-US"/>
        </a:p>
      </dgm:t>
    </dgm:pt>
    <dgm:pt modelId="{1CEF47FF-72F4-4579-B2F4-BB766C8EA93C}" type="pres">
      <dgm:prSet presAssocID="{0F1CB01C-0EC7-4918-9512-ED1B5AA7E2DC}" presName="connTx" presStyleLbl="parChTrans1D3" presStyleIdx="2" presStyleCnt="4"/>
      <dgm:spPr/>
      <dgm:t>
        <a:bodyPr/>
        <a:lstStyle/>
        <a:p>
          <a:endParaRPr lang="en-US"/>
        </a:p>
      </dgm:t>
    </dgm:pt>
    <dgm:pt modelId="{E241BE4F-5BF6-4163-8D5B-A5EDB59BE422}" type="pres">
      <dgm:prSet presAssocID="{57348FD1-0EEF-4440-838A-26881166EF44}" presName="root2" presStyleCnt="0"/>
      <dgm:spPr/>
    </dgm:pt>
    <dgm:pt modelId="{95E40FF7-5A69-4FD0-ABC3-EC8EFFAE2C52}" type="pres">
      <dgm:prSet presAssocID="{57348FD1-0EEF-4440-838A-26881166EF44}" presName="LevelTwoTextNode" presStyleLbl="node3" presStyleIdx="2" presStyleCnt="4">
        <dgm:presLayoutVars>
          <dgm:chPref val="3"/>
        </dgm:presLayoutVars>
      </dgm:prSet>
      <dgm:spPr/>
      <dgm:t>
        <a:bodyPr/>
        <a:lstStyle/>
        <a:p>
          <a:endParaRPr lang="en-US"/>
        </a:p>
      </dgm:t>
    </dgm:pt>
    <dgm:pt modelId="{F954BE09-E483-4277-A234-056105B9CDAC}" type="pres">
      <dgm:prSet presAssocID="{57348FD1-0EEF-4440-838A-26881166EF44}" presName="level3hierChild" presStyleCnt="0"/>
      <dgm:spPr/>
    </dgm:pt>
    <dgm:pt modelId="{BBBCD6C1-F487-4164-B9DF-2D8616D5FC90}" type="pres">
      <dgm:prSet presAssocID="{8443DCB1-6875-4407-AE3F-5B3318EBE058}" presName="conn2-1" presStyleLbl="parChTrans1D3" presStyleIdx="3" presStyleCnt="4"/>
      <dgm:spPr/>
      <dgm:t>
        <a:bodyPr/>
        <a:lstStyle/>
        <a:p>
          <a:endParaRPr lang="en-US"/>
        </a:p>
      </dgm:t>
    </dgm:pt>
    <dgm:pt modelId="{92DE95C9-6C12-464C-B1BE-7FFF4DE8BFA6}" type="pres">
      <dgm:prSet presAssocID="{8443DCB1-6875-4407-AE3F-5B3318EBE058}" presName="connTx" presStyleLbl="parChTrans1D3" presStyleIdx="3" presStyleCnt="4"/>
      <dgm:spPr/>
      <dgm:t>
        <a:bodyPr/>
        <a:lstStyle/>
        <a:p>
          <a:endParaRPr lang="en-US"/>
        </a:p>
      </dgm:t>
    </dgm:pt>
    <dgm:pt modelId="{1C1295FB-D31E-4E55-96D6-3394FD8D5A8F}" type="pres">
      <dgm:prSet presAssocID="{F4F0DEBE-EDAC-4C45-8DD5-1579E0A0F5CE}" presName="root2" presStyleCnt="0"/>
      <dgm:spPr/>
    </dgm:pt>
    <dgm:pt modelId="{1229462C-D01C-4984-9DD1-D6CBCFAD6B4D}" type="pres">
      <dgm:prSet presAssocID="{F4F0DEBE-EDAC-4C45-8DD5-1579E0A0F5CE}" presName="LevelTwoTextNode" presStyleLbl="node3" presStyleIdx="3" presStyleCnt="4">
        <dgm:presLayoutVars>
          <dgm:chPref val="3"/>
        </dgm:presLayoutVars>
      </dgm:prSet>
      <dgm:spPr/>
      <dgm:t>
        <a:bodyPr/>
        <a:lstStyle/>
        <a:p>
          <a:endParaRPr lang="en-US"/>
        </a:p>
      </dgm:t>
    </dgm:pt>
    <dgm:pt modelId="{F91761D3-744E-4796-9F04-DCAAAFFFE25A}" type="pres">
      <dgm:prSet presAssocID="{F4F0DEBE-EDAC-4C45-8DD5-1579E0A0F5CE}" presName="level3hierChild" presStyleCnt="0"/>
      <dgm:spPr/>
    </dgm:pt>
  </dgm:ptLst>
  <dgm:cxnLst>
    <dgm:cxn modelId="{AEC306BF-ABE6-4DB9-B90A-64DC6C610BE3}" type="presOf" srcId="{AE4669AF-F879-4484-946E-BC7A7C2FAF3D}" destId="{D41A4AAC-4C3E-4347-A9DB-220D43B7502B}" srcOrd="0" destOrd="0" presId="urn:microsoft.com/office/officeart/2005/8/layout/hierarchy2"/>
    <dgm:cxn modelId="{CEFBA96B-932F-489E-8AEB-23326EB69F59}" srcId="{90EFAC41-EB38-4385-9328-AD2DAA099F25}" destId="{F2A198D4-BA14-4B41-813A-A05454894407}" srcOrd="0" destOrd="0" parTransId="{2A3AB5B1-756F-4530-90F4-6FA9EF9BBA56}" sibTransId="{365FB25B-DD1D-42CE-8B24-060958FD423C}"/>
    <dgm:cxn modelId="{BCE7D11D-9764-4BA9-A2A4-48E37DC82EBF}" type="presOf" srcId="{955402E6-4055-4A4C-BE17-CF66DC7215AF}" destId="{9E6E2F50-FEFE-49A4-BB07-D312F3CBC2DF}" srcOrd="0" destOrd="0" presId="urn:microsoft.com/office/officeart/2005/8/layout/hierarchy2"/>
    <dgm:cxn modelId="{312E692B-0BA5-4C4D-AD3D-9649A4935D3B}" type="presOf" srcId="{EF3F12A9-BDC3-479B-8302-63C1FEF10D1C}" destId="{33D74602-DDD3-47FF-B8B9-C14CD6C3251E}" srcOrd="0" destOrd="0" presId="urn:microsoft.com/office/officeart/2005/8/layout/hierarchy2"/>
    <dgm:cxn modelId="{1D8E0C4B-B4E3-496D-A521-30AC3E32DC97}" type="presOf" srcId="{2A3AB5B1-756F-4530-90F4-6FA9EF9BBA56}" destId="{2A44100B-00AD-4C81-9F7A-F0B8FDCEF2DE}" srcOrd="1" destOrd="0" presId="urn:microsoft.com/office/officeart/2005/8/layout/hierarchy2"/>
    <dgm:cxn modelId="{583A20F9-695F-46B2-9A9C-8DA8D3739E13}" type="presOf" srcId="{E4B41B89-45BD-47B2-8AE7-22A19C1B60A0}" destId="{8814515D-CD1F-4C99-B722-A29593759B74}" srcOrd="0" destOrd="0" presId="urn:microsoft.com/office/officeart/2005/8/layout/hierarchy2"/>
    <dgm:cxn modelId="{496ED29F-502D-485C-89BC-5FCD9D224EEB}" type="presOf" srcId="{DDBCB295-17B9-4405-AA6D-D04229EEBE69}" destId="{3A0BE629-8531-4EA4-A9A2-6931036AEF7B}" srcOrd="0" destOrd="0" presId="urn:microsoft.com/office/officeart/2005/8/layout/hierarchy2"/>
    <dgm:cxn modelId="{E38C103B-A950-4332-BEF3-170DF21FD9A3}" type="presOf" srcId="{D3CB5FB0-C15B-4276-A16C-97DB24A08697}" destId="{5B0524B3-1037-4C0D-8C4C-01D38DBA5A47}" srcOrd="0" destOrd="0" presId="urn:microsoft.com/office/officeart/2005/8/layout/hierarchy2"/>
    <dgm:cxn modelId="{B323AB73-0F76-439E-9730-A16C198A112C}" type="presOf" srcId="{C2CC956F-0202-4CE7-A6E8-10DD801D8D56}" destId="{67410BE6-944C-4075-A10B-405D18BC30A9}" srcOrd="1" destOrd="0" presId="urn:microsoft.com/office/officeart/2005/8/layout/hierarchy2"/>
    <dgm:cxn modelId="{2CDF9952-94DE-4E16-909E-4876C05920E1}" type="presOf" srcId="{AE4669AF-F879-4484-946E-BC7A7C2FAF3D}" destId="{EEA3B9F8-858A-47A0-B9DD-5A115E10E17A}" srcOrd="1" destOrd="0" presId="urn:microsoft.com/office/officeart/2005/8/layout/hierarchy2"/>
    <dgm:cxn modelId="{8C0B6211-A829-483C-AD86-3E7D1DBBC030}" srcId="{5015A50D-BF91-4799-B79B-EEA75FC59D26}" destId="{A0ED7B69-DA2C-4200-B788-A6C43EA9E899}" srcOrd="0" destOrd="0" parTransId="{D4623E38-5D8C-40EE-9EAF-7E279095434C}" sibTransId="{A7CA4314-6FD7-4B8B-8D04-D3FD75B3A2CC}"/>
    <dgm:cxn modelId="{549607DC-DD59-4262-A124-E50A7ADB20DD}" type="presOf" srcId="{707EFA27-5246-4BCA-8B52-7442597898E6}" destId="{633CBCB6-CB31-4782-892B-A58FA9A03EDF}" srcOrd="1" destOrd="0" presId="urn:microsoft.com/office/officeart/2005/8/layout/hierarchy2"/>
    <dgm:cxn modelId="{06092C0E-9FFB-4C96-BA22-CE5CE941E039}" type="presOf" srcId="{DDBCB295-17B9-4405-AA6D-D04229EEBE69}" destId="{6C942A07-C608-469D-A446-DD846CA31410}" srcOrd="1" destOrd="0" presId="urn:microsoft.com/office/officeart/2005/8/layout/hierarchy2"/>
    <dgm:cxn modelId="{8F311AEC-19D6-4431-8313-DE5C32109792}" srcId="{CD734A85-FB78-4690-9F7C-4005FBAA5DDB}" destId="{90EFAC41-EB38-4385-9328-AD2DAA099F25}" srcOrd="0" destOrd="0" parTransId="{AE4669AF-F879-4484-946E-BC7A7C2FAF3D}" sibTransId="{4B4E7800-4779-4F0E-AE55-5747FAA8E691}"/>
    <dgm:cxn modelId="{447140F2-6B09-4361-B095-125DD6D2FF3F}" srcId="{955402E6-4055-4A4C-BE17-CF66DC7215AF}" destId="{889D0D11-D5E3-4EFB-8457-0805B3C83FB8}" srcOrd="3" destOrd="0" parTransId="{0A1E7AD8-74DE-4F15-85A7-F2CF5842482F}" sibTransId="{E4AE4082-8AA8-45A5-B03A-6E11EEEEE51E}"/>
    <dgm:cxn modelId="{5DD13A6F-6021-4B27-916A-C58827F3D596}" type="presOf" srcId="{A0ED7B69-DA2C-4200-B788-A6C43EA9E899}" destId="{43F417D9-26DF-4CD2-90A5-C83AE0DC03AD}" srcOrd="0" destOrd="0" presId="urn:microsoft.com/office/officeart/2005/8/layout/hierarchy2"/>
    <dgm:cxn modelId="{F266E46E-A45D-4C55-A7A4-A9199D670845}" type="presOf" srcId="{90EFAC41-EB38-4385-9328-AD2DAA099F25}" destId="{3A8D87E6-A11B-4E5C-8901-1D97200967B1}" srcOrd="0" destOrd="0" presId="urn:microsoft.com/office/officeart/2005/8/layout/hierarchy2"/>
    <dgm:cxn modelId="{8582C41F-2B1E-4BE2-B9B5-0924DFFC5A24}" srcId="{15F71DE1-9A5C-465D-AD79-00D84829B216}" destId="{57348FD1-0EEF-4440-838A-26881166EF44}" srcOrd="0" destOrd="0" parTransId="{0F1CB01C-0EC7-4918-9512-ED1B5AA7E2DC}" sibTransId="{0B611E03-AA5B-435F-88F5-3923B5122D3C}"/>
    <dgm:cxn modelId="{23A5A84E-C48C-4EB2-8474-3D8518F53828}" type="presOf" srcId="{0F1CB01C-0EC7-4918-9512-ED1B5AA7E2DC}" destId="{97531A01-324A-42AF-959E-A2138C02854A}" srcOrd="0" destOrd="0" presId="urn:microsoft.com/office/officeart/2005/8/layout/hierarchy2"/>
    <dgm:cxn modelId="{BE764965-34C5-405F-9A1F-AAD4757AEA92}" type="presOf" srcId="{8752BCF9-A478-4446-9A1F-7E23C44FD33F}" destId="{9A60BE19-D2E0-4385-AAFD-A20E75A3467F}" srcOrd="0" destOrd="0" presId="urn:microsoft.com/office/officeart/2005/8/layout/hierarchy2"/>
    <dgm:cxn modelId="{28CF29D2-BEA6-46A2-A4D3-A461017B51B9}" type="presOf" srcId="{7B2D2FED-8FFB-453E-90FA-3FE0E2BE6251}" destId="{452F8AE9-5C1A-43F2-AE94-883931BB4551}" srcOrd="1" destOrd="0" presId="urn:microsoft.com/office/officeart/2005/8/layout/hierarchy2"/>
    <dgm:cxn modelId="{442CD7F5-823F-4536-AFC2-9FC533AE8BD4}" type="presOf" srcId="{707EFA27-5246-4BCA-8B52-7442597898E6}" destId="{69E134B2-A01D-4BCD-9F61-46B22B603571}" srcOrd="0" destOrd="0" presId="urn:microsoft.com/office/officeart/2005/8/layout/hierarchy2"/>
    <dgm:cxn modelId="{BD460B82-B06E-414B-823A-283AB471D5DC}" type="presOf" srcId="{E4B41B89-45BD-47B2-8AE7-22A19C1B60A0}" destId="{57FDD6A1-3712-43E1-8909-71F1CEBCEDD1}" srcOrd="1" destOrd="0" presId="urn:microsoft.com/office/officeart/2005/8/layout/hierarchy2"/>
    <dgm:cxn modelId="{627EA71F-B7EA-47CF-B932-52E722E484D9}" srcId="{955402E6-4055-4A4C-BE17-CF66DC7215AF}" destId="{35FF0820-AFE6-403B-8522-54BD3B012CDB}" srcOrd="0" destOrd="0" parTransId="{B255433E-2A78-4E1F-BF77-A63EF995F2AC}" sibTransId="{9096AB2A-577A-4759-9AA7-A07EB8762DBB}"/>
    <dgm:cxn modelId="{588FDAD9-FEBE-43B2-9D97-3F82DBF4F431}" type="presOf" srcId="{03436E56-AC6E-4C7D-8F52-5003D3F97EDC}" destId="{211BD9AE-B402-49CF-8DFF-F9F8296A3B59}" srcOrd="0" destOrd="0" presId="urn:microsoft.com/office/officeart/2005/8/layout/hierarchy2"/>
    <dgm:cxn modelId="{F3B739C7-AACE-4EB9-97BA-8F7EC61D3E6F}" type="presOf" srcId="{96E281B0-8441-44A9-9CCB-FD9C4463FB2E}" destId="{84FF505E-D761-4986-A3E5-2841CB5CAC6C}" srcOrd="0" destOrd="0" presId="urn:microsoft.com/office/officeart/2005/8/layout/hierarchy2"/>
    <dgm:cxn modelId="{58F9A043-5539-427E-8893-94AA657AA1B7}" type="presOf" srcId="{0F1CB01C-0EC7-4918-9512-ED1B5AA7E2DC}" destId="{1CEF47FF-72F4-4579-B2F4-BB766C8EA93C}" srcOrd="1" destOrd="0" presId="urn:microsoft.com/office/officeart/2005/8/layout/hierarchy2"/>
    <dgm:cxn modelId="{09C1F29E-794B-4EE0-9E0C-C190645D285C}" type="presOf" srcId="{2A3AB5B1-756F-4530-90F4-6FA9EF9BBA56}" destId="{DB714CED-64E2-4ACC-A989-32CD130F6D8A}" srcOrd="0" destOrd="0" presId="urn:microsoft.com/office/officeart/2005/8/layout/hierarchy2"/>
    <dgm:cxn modelId="{A13E6673-255B-43D6-A141-CC989693A7B1}" type="presOf" srcId="{4316BC2C-AE1A-463A-ABBD-30BAE8E7F2CA}" destId="{1938B036-C077-472B-9903-7A6558269375}" srcOrd="1" destOrd="0" presId="urn:microsoft.com/office/officeart/2005/8/layout/hierarchy2"/>
    <dgm:cxn modelId="{2CEBBE97-1642-4C36-BE20-DBB8989D4466}" type="presOf" srcId="{D4623E38-5D8C-40EE-9EAF-7E279095434C}" destId="{747BEEA9-6DE2-42A4-981F-C88017061772}" srcOrd="0" destOrd="0" presId="urn:microsoft.com/office/officeart/2005/8/layout/hierarchy2"/>
    <dgm:cxn modelId="{77114022-226E-496E-948B-072E2B1804A8}" type="presOf" srcId="{0A1E7AD8-74DE-4F15-85A7-F2CF5842482F}" destId="{0F616990-0190-4933-9375-389E3A560338}" srcOrd="1" destOrd="0" presId="urn:microsoft.com/office/officeart/2005/8/layout/hierarchy2"/>
    <dgm:cxn modelId="{28832EA6-B1A5-46AB-BB99-79018E76E453}" srcId="{1D579229-A9DC-48DC-AAC8-E7B0604A9FA6}" destId="{CD734A85-FB78-4690-9F7C-4005FBAA5DDB}" srcOrd="0" destOrd="0" parTransId="{C15BA719-6D84-4FDF-9336-3978F39DD655}" sibTransId="{473BE70C-AE31-49B0-8DBA-63B19353DAE9}"/>
    <dgm:cxn modelId="{3BA7B2E6-6B1D-488E-BA3A-94014E95E7E4}" type="presOf" srcId="{D4623E38-5D8C-40EE-9EAF-7E279095434C}" destId="{1FAEED6C-0E89-48A2-B266-1B2C49A38037}" srcOrd="1" destOrd="0" presId="urn:microsoft.com/office/officeart/2005/8/layout/hierarchy2"/>
    <dgm:cxn modelId="{5B41FB5D-D4BF-420A-9FD9-7368B960CEE9}" type="presOf" srcId="{F4F0DEBE-EDAC-4C45-8DD5-1579E0A0F5CE}" destId="{1229462C-D01C-4984-9DD1-D6CBCFAD6B4D}" srcOrd="0" destOrd="0" presId="urn:microsoft.com/office/officeart/2005/8/layout/hierarchy2"/>
    <dgm:cxn modelId="{8BA1E3C5-8BFB-4744-9075-D8BBFE35DF30}" type="presOf" srcId="{57348FD1-0EEF-4440-838A-26881166EF44}" destId="{95E40FF7-5A69-4FD0-ABC3-EC8EFFAE2C52}" srcOrd="0" destOrd="0" presId="urn:microsoft.com/office/officeart/2005/8/layout/hierarchy2"/>
    <dgm:cxn modelId="{B0919531-603E-4FD6-A1B8-4C4D7D718CC7}" srcId="{955402E6-4055-4A4C-BE17-CF66DC7215AF}" destId="{03436E56-AC6E-4C7D-8F52-5003D3F97EDC}" srcOrd="1" destOrd="0" parTransId="{C2CC956F-0202-4CE7-A6E8-10DD801D8D56}" sibTransId="{DE5BD9FD-913D-468F-B2FB-AC5DCF422E94}"/>
    <dgm:cxn modelId="{4E9ADA54-2581-4C17-A628-B2F5D70CBA40}" type="presOf" srcId="{7B2D2FED-8FFB-453E-90FA-3FE0E2BE6251}" destId="{797A892B-FC15-4A60-B905-013A248512E8}" srcOrd="0" destOrd="0" presId="urn:microsoft.com/office/officeart/2005/8/layout/hierarchy2"/>
    <dgm:cxn modelId="{5605A658-3A6A-4696-BE63-EEADD58A66A9}" type="presOf" srcId="{4316BC2C-AE1A-463A-ABBD-30BAE8E7F2CA}" destId="{CE98AFC0-E414-4133-8D14-F7DAF02DD1BB}" srcOrd="0" destOrd="0" presId="urn:microsoft.com/office/officeart/2005/8/layout/hierarchy2"/>
    <dgm:cxn modelId="{6A77D0A4-5E8C-43F1-8A02-12CDFF296D4D}" type="presOf" srcId="{5015A50D-BF91-4799-B79B-EEA75FC59D26}" destId="{2849B922-FEC0-4BEE-9F2D-891AAA2BCAAE}" srcOrd="0" destOrd="0" presId="urn:microsoft.com/office/officeart/2005/8/layout/hierarchy2"/>
    <dgm:cxn modelId="{B565A462-48F5-4A93-86EF-2E840BEB33D4}" srcId="{90EFAC41-EB38-4385-9328-AD2DAA099F25}" destId="{5015A50D-BF91-4799-B79B-EEA75FC59D26}" srcOrd="1" destOrd="0" parTransId="{707EFA27-5246-4BCA-8B52-7442597898E6}" sibTransId="{042A8F29-01F7-41CE-B38F-F70ABB295571}"/>
    <dgm:cxn modelId="{B730D1C4-9F68-4A3E-A2CF-34E5A52D3750}" type="presOf" srcId="{B255433E-2A78-4E1F-BF77-A63EF995F2AC}" destId="{F495BEDE-07BB-4DBB-9EDC-2D15EAB665D2}" srcOrd="0" destOrd="0" presId="urn:microsoft.com/office/officeart/2005/8/layout/hierarchy2"/>
    <dgm:cxn modelId="{B2E55A5B-3AC9-4A13-BFD4-D53BF0DC386E}" type="presOf" srcId="{8752BCF9-A478-4446-9A1F-7E23C44FD33F}" destId="{090C36DD-085E-4168-9851-75C181A76319}" srcOrd="1" destOrd="0" presId="urn:microsoft.com/office/officeart/2005/8/layout/hierarchy2"/>
    <dgm:cxn modelId="{AD1EF961-A89C-42EF-A6B0-0C7622363E6A}" srcId="{5015A50D-BF91-4799-B79B-EEA75FC59D26}" destId="{955402E6-4055-4A4C-BE17-CF66DC7215AF}" srcOrd="2" destOrd="0" parTransId="{8752BCF9-A478-4446-9A1F-7E23C44FD33F}" sibTransId="{54857DFE-1D25-4EC3-908E-B422DDDFB4E3}"/>
    <dgm:cxn modelId="{222AFB3D-9999-4989-A9D3-250EF0D63B7D}" type="presOf" srcId="{1D579229-A9DC-48DC-AAC8-E7B0604A9FA6}" destId="{366D0196-C63C-4FBC-A13C-604BDF7AB240}" srcOrd="0" destOrd="0" presId="urn:microsoft.com/office/officeart/2005/8/layout/hierarchy2"/>
    <dgm:cxn modelId="{D6A4F4C9-727F-42C0-B600-F527C4383B19}" type="presOf" srcId="{B255433E-2A78-4E1F-BF77-A63EF995F2AC}" destId="{2A005897-2397-456E-A780-ECF755672DA0}" srcOrd="1" destOrd="0" presId="urn:microsoft.com/office/officeart/2005/8/layout/hierarchy2"/>
    <dgm:cxn modelId="{BF56459E-B17D-4834-9749-B5E9169C8028}" type="presOf" srcId="{0A1E7AD8-74DE-4F15-85A7-F2CF5842482F}" destId="{91B8A9D2-8AAA-4DDD-8ED7-5F49E50905BA}" srcOrd="0" destOrd="0" presId="urn:microsoft.com/office/officeart/2005/8/layout/hierarchy2"/>
    <dgm:cxn modelId="{42ADEFE9-6AC6-4F1B-801C-26E7AD8FE6E5}" type="presOf" srcId="{CD734A85-FB78-4690-9F7C-4005FBAA5DDB}" destId="{3CD3D33E-1ECA-4605-8176-DC27F2C8CE05}" srcOrd="0" destOrd="0" presId="urn:microsoft.com/office/officeart/2005/8/layout/hierarchy2"/>
    <dgm:cxn modelId="{1D18DD4D-A747-4134-A433-A534DFE86E67}" srcId="{15F71DE1-9A5C-465D-AD79-00D84829B216}" destId="{F4F0DEBE-EDAC-4C45-8DD5-1579E0A0F5CE}" srcOrd="1" destOrd="0" parTransId="{8443DCB1-6875-4407-AE3F-5B3318EBE058}" sibTransId="{1A5B2A9F-82F9-4CC2-B471-F29EBACACF63}"/>
    <dgm:cxn modelId="{7CE88870-60B6-4230-AFC5-2FA11F617427}" srcId="{955402E6-4055-4A4C-BE17-CF66DC7215AF}" destId="{EF3F12A9-BDC3-479B-8302-63C1FEF10D1C}" srcOrd="2" destOrd="0" parTransId="{7B2D2FED-8FFB-453E-90FA-3FE0E2BE6251}" sibTransId="{86680391-C738-45FA-B675-D4F67736738B}"/>
    <dgm:cxn modelId="{C3EE55D2-54C1-431E-8871-B88C850F899C}" srcId="{5015A50D-BF91-4799-B79B-EEA75FC59D26}" destId="{96E281B0-8441-44A9-9CCB-FD9C4463FB2E}" srcOrd="3" destOrd="0" parTransId="{4316BC2C-AE1A-463A-ABBD-30BAE8E7F2CA}" sibTransId="{B52D5E86-214B-42DE-AB98-5AF2BEE83889}"/>
    <dgm:cxn modelId="{0F73DF3D-349C-46AF-8643-2805389A6FFC}" type="presOf" srcId="{C2CC956F-0202-4CE7-A6E8-10DD801D8D56}" destId="{2E348552-515A-4904-A5C0-8BB29F4A7CC8}" srcOrd="0" destOrd="0" presId="urn:microsoft.com/office/officeart/2005/8/layout/hierarchy2"/>
    <dgm:cxn modelId="{25ACB36E-4E75-440A-A05E-9C8331D08994}" type="presOf" srcId="{15F71DE1-9A5C-465D-AD79-00D84829B216}" destId="{6A3F8E9F-8C7C-4339-B6A9-872FB34EC899}" srcOrd="0" destOrd="0" presId="urn:microsoft.com/office/officeart/2005/8/layout/hierarchy2"/>
    <dgm:cxn modelId="{70C112A6-5464-4107-A318-E31FCF59D629}" srcId="{CD734A85-FB78-4690-9F7C-4005FBAA5DDB}" destId="{15F71DE1-9A5C-465D-AD79-00D84829B216}" srcOrd="1" destOrd="0" parTransId="{E4B41B89-45BD-47B2-8AE7-22A19C1B60A0}" sibTransId="{EB6D7887-A19F-421A-8FFE-5335514AC88A}"/>
    <dgm:cxn modelId="{0006119E-FE7E-42E2-B133-8B3F4748A99C}" type="presOf" srcId="{889D0D11-D5E3-4EFB-8457-0805B3C83FB8}" destId="{6A6646D1-33A0-4FD3-89F3-D81DC5A73AE2}" srcOrd="0" destOrd="0" presId="urn:microsoft.com/office/officeart/2005/8/layout/hierarchy2"/>
    <dgm:cxn modelId="{899D8DC4-27FD-4646-ADE9-4180E78957A8}" type="presOf" srcId="{35FF0820-AFE6-403B-8522-54BD3B012CDB}" destId="{1771A2CF-382A-4CE2-9DAC-005820B9B8C4}" srcOrd="0" destOrd="0" presId="urn:microsoft.com/office/officeart/2005/8/layout/hierarchy2"/>
    <dgm:cxn modelId="{0470F8DD-5984-48C0-A6E0-FFDEAA52BFF7}" type="presOf" srcId="{F2A198D4-BA14-4B41-813A-A05454894407}" destId="{8A73E6DA-23EF-41D1-9E7B-C763085F0FDC}" srcOrd="0" destOrd="0" presId="urn:microsoft.com/office/officeart/2005/8/layout/hierarchy2"/>
    <dgm:cxn modelId="{DA72CE9D-60F2-45E6-93E1-BD8A54B7F048}" srcId="{5015A50D-BF91-4799-B79B-EEA75FC59D26}" destId="{D3CB5FB0-C15B-4276-A16C-97DB24A08697}" srcOrd="1" destOrd="0" parTransId="{DDBCB295-17B9-4405-AA6D-D04229EEBE69}" sibTransId="{DCCF6DDE-8362-45C5-8A09-4DCC6F62908D}"/>
    <dgm:cxn modelId="{0E3E4F71-1A05-4A7D-A938-502621B59E46}" type="presOf" srcId="{8443DCB1-6875-4407-AE3F-5B3318EBE058}" destId="{BBBCD6C1-F487-4164-B9DF-2D8616D5FC90}" srcOrd="0" destOrd="0" presId="urn:microsoft.com/office/officeart/2005/8/layout/hierarchy2"/>
    <dgm:cxn modelId="{BCCC9101-FD3B-4EA8-9C42-7BB5AD3B2A4D}" type="presOf" srcId="{8443DCB1-6875-4407-AE3F-5B3318EBE058}" destId="{92DE95C9-6C12-464C-B1BE-7FFF4DE8BFA6}" srcOrd="1" destOrd="0" presId="urn:microsoft.com/office/officeart/2005/8/layout/hierarchy2"/>
    <dgm:cxn modelId="{31A9B96A-91E5-4ACD-8852-67FD8A3C17AC}" type="presParOf" srcId="{366D0196-C63C-4FBC-A13C-604BDF7AB240}" destId="{F96DE050-E632-4FB8-BE1C-8F610CD625D2}" srcOrd="0" destOrd="0" presId="urn:microsoft.com/office/officeart/2005/8/layout/hierarchy2"/>
    <dgm:cxn modelId="{307E5B14-22D1-44DC-AD83-614B874416E7}" type="presParOf" srcId="{F96DE050-E632-4FB8-BE1C-8F610CD625D2}" destId="{3CD3D33E-1ECA-4605-8176-DC27F2C8CE05}" srcOrd="0" destOrd="0" presId="urn:microsoft.com/office/officeart/2005/8/layout/hierarchy2"/>
    <dgm:cxn modelId="{1316D0D5-1708-46DD-A4A0-16A97911FB85}" type="presParOf" srcId="{F96DE050-E632-4FB8-BE1C-8F610CD625D2}" destId="{CC9064D2-7AAD-4876-ABB2-5EFCA4B916C7}" srcOrd="1" destOrd="0" presId="urn:microsoft.com/office/officeart/2005/8/layout/hierarchy2"/>
    <dgm:cxn modelId="{34B300E4-2730-4FFA-B522-AE7D36BFAF00}" type="presParOf" srcId="{CC9064D2-7AAD-4876-ABB2-5EFCA4B916C7}" destId="{D41A4AAC-4C3E-4347-A9DB-220D43B7502B}" srcOrd="0" destOrd="0" presId="urn:microsoft.com/office/officeart/2005/8/layout/hierarchy2"/>
    <dgm:cxn modelId="{0DD1EA78-6BD2-494A-B8E0-64F60F2916CC}" type="presParOf" srcId="{D41A4AAC-4C3E-4347-A9DB-220D43B7502B}" destId="{EEA3B9F8-858A-47A0-B9DD-5A115E10E17A}" srcOrd="0" destOrd="0" presId="urn:microsoft.com/office/officeart/2005/8/layout/hierarchy2"/>
    <dgm:cxn modelId="{F8EFD2FC-754C-46BF-8B9D-7C1A70BFB36A}" type="presParOf" srcId="{CC9064D2-7AAD-4876-ABB2-5EFCA4B916C7}" destId="{4E176643-6334-4A2C-BD23-4BF67DE9334C}" srcOrd="1" destOrd="0" presId="urn:microsoft.com/office/officeart/2005/8/layout/hierarchy2"/>
    <dgm:cxn modelId="{C500C785-99B9-4058-8653-10A3D20A1124}" type="presParOf" srcId="{4E176643-6334-4A2C-BD23-4BF67DE9334C}" destId="{3A8D87E6-A11B-4E5C-8901-1D97200967B1}" srcOrd="0" destOrd="0" presId="urn:microsoft.com/office/officeart/2005/8/layout/hierarchy2"/>
    <dgm:cxn modelId="{7FC42FEB-1739-4D85-B38E-8BB4852DEAB9}" type="presParOf" srcId="{4E176643-6334-4A2C-BD23-4BF67DE9334C}" destId="{14225DF5-9731-4657-BF5E-F2C233C13E4E}" srcOrd="1" destOrd="0" presId="urn:microsoft.com/office/officeart/2005/8/layout/hierarchy2"/>
    <dgm:cxn modelId="{96DBAB3D-9F4D-4643-B252-9D5835AE2E8D}" type="presParOf" srcId="{14225DF5-9731-4657-BF5E-F2C233C13E4E}" destId="{DB714CED-64E2-4ACC-A989-32CD130F6D8A}" srcOrd="0" destOrd="0" presId="urn:microsoft.com/office/officeart/2005/8/layout/hierarchy2"/>
    <dgm:cxn modelId="{2E0923E2-F4B0-46F5-B26C-AFB9DD9C8F46}" type="presParOf" srcId="{DB714CED-64E2-4ACC-A989-32CD130F6D8A}" destId="{2A44100B-00AD-4C81-9F7A-F0B8FDCEF2DE}" srcOrd="0" destOrd="0" presId="urn:microsoft.com/office/officeart/2005/8/layout/hierarchy2"/>
    <dgm:cxn modelId="{831EAAA0-8879-445C-8C4C-0019CF38BE8B}" type="presParOf" srcId="{14225DF5-9731-4657-BF5E-F2C233C13E4E}" destId="{344825C8-5F0D-4D29-B79D-FE9B87C79D56}" srcOrd="1" destOrd="0" presId="urn:microsoft.com/office/officeart/2005/8/layout/hierarchy2"/>
    <dgm:cxn modelId="{12BD6FDC-B7C1-4298-B614-8CDA304861CB}" type="presParOf" srcId="{344825C8-5F0D-4D29-B79D-FE9B87C79D56}" destId="{8A73E6DA-23EF-41D1-9E7B-C763085F0FDC}" srcOrd="0" destOrd="0" presId="urn:microsoft.com/office/officeart/2005/8/layout/hierarchy2"/>
    <dgm:cxn modelId="{A5FC99A9-A180-4221-8163-3CC47CC14681}" type="presParOf" srcId="{344825C8-5F0D-4D29-B79D-FE9B87C79D56}" destId="{5264F6AA-8246-43CC-936B-C7E550DD4A43}" srcOrd="1" destOrd="0" presId="urn:microsoft.com/office/officeart/2005/8/layout/hierarchy2"/>
    <dgm:cxn modelId="{F1887386-FCD0-4B91-B44C-8845C3FD2E4F}" type="presParOf" srcId="{14225DF5-9731-4657-BF5E-F2C233C13E4E}" destId="{69E134B2-A01D-4BCD-9F61-46B22B603571}" srcOrd="2" destOrd="0" presId="urn:microsoft.com/office/officeart/2005/8/layout/hierarchy2"/>
    <dgm:cxn modelId="{3D741D59-65EA-4D7A-A4F3-4D2F3F3105B4}" type="presParOf" srcId="{69E134B2-A01D-4BCD-9F61-46B22B603571}" destId="{633CBCB6-CB31-4782-892B-A58FA9A03EDF}" srcOrd="0" destOrd="0" presId="urn:microsoft.com/office/officeart/2005/8/layout/hierarchy2"/>
    <dgm:cxn modelId="{85A74586-4DA5-450B-83F1-35BD975D09E5}" type="presParOf" srcId="{14225DF5-9731-4657-BF5E-F2C233C13E4E}" destId="{B836DFE4-730C-4950-9E1F-7AE64F6D7B38}" srcOrd="3" destOrd="0" presId="urn:microsoft.com/office/officeart/2005/8/layout/hierarchy2"/>
    <dgm:cxn modelId="{39647139-6EE6-4F41-BCFE-EDF0D7566815}" type="presParOf" srcId="{B836DFE4-730C-4950-9E1F-7AE64F6D7B38}" destId="{2849B922-FEC0-4BEE-9F2D-891AAA2BCAAE}" srcOrd="0" destOrd="0" presId="urn:microsoft.com/office/officeart/2005/8/layout/hierarchy2"/>
    <dgm:cxn modelId="{306F074D-2FD5-4804-97F1-6FE150C51A9F}" type="presParOf" srcId="{B836DFE4-730C-4950-9E1F-7AE64F6D7B38}" destId="{72CA1B0E-33C1-4E39-96E7-09A32987E44E}" srcOrd="1" destOrd="0" presId="urn:microsoft.com/office/officeart/2005/8/layout/hierarchy2"/>
    <dgm:cxn modelId="{1DC515CA-F039-45E5-8D84-F9008F070A54}" type="presParOf" srcId="{72CA1B0E-33C1-4E39-96E7-09A32987E44E}" destId="{747BEEA9-6DE2-42A4-981F-C88017061772}" srcOrd="0" destOrd="0" presId="urn:microsoft.com/office/officeart/2005/8/layout/hierarchy2"/>
    <dgm:cxn modelId="{BD7EEA05-A125-4F06-9301-A89E7AB13FE2}" type="presParOf" srcId="{747BEEA9-6DE2-42A4-981F-C88017061772}" destId="{1FAEED6C-0E89-48A2-B266-1B2C49A38037}" srcOrd="0" destOrd="0" presId="urn:microsoft.com/office/officeart/2005/8/layout/hierarchy2"/>
    <dgm:cxn modelId="{9B33E052-70B0-498F-92A3-699A65E30B92}" type="presParOf" srcId="{72CA1B0E-33C1-4E39-96E7-09A32987E44E}" destId="{F99F2F1F-CE69-4D6C-A0B5-66772C3715BB}" srcOrd="1" destOrd="0" presId="urn:microsoft.com/office/officeart/2005/8/layout/hierarchy2"/>
    <dgm:cxn modelId="{E9C09022-1568-412B-8251-B395F14AED24}" type="presParOf" srcId="{F99F2F1F-CE69-4D6C-A0B5-66772C3715BB}" destId="{43F417D9-26DF-4CD2-90A5-C83AE0DC03AD}" srcOrd="0" destOrd="0" presId="urn:microsoft.com/office/officeart/2005/8/layout/hierarchy2"/>
    <dgm:cxn modelId="{9C5C931A-95F4-4231-AF05-1F1C58924505}" type="presParOf" srcId="{F99F2F1F-CE69-4D6C-A0B5-66772C3715BB}" destId="{484E071C-BF39-4744-880B-84C9BCE82D25}" srcOrd="1" destOrd="0" presId="urn:microsoft.com/office/officeart/2005/8/layout/hierarchy2"/>
    <dgm:cxn modelId="{D7091222-0C63-4ECE-AD19-11AA9C71CBE6}" type="presParOf" srcId="{72CA1B0E-33C1-4E39-96E7-09A32987E44E}" destId="{3A0BE629-8531-4EA4-A9A2-6931036AEF7B}" srcOrd="2" destOrd="0" presId="urn:microsoft.com/office/officeart/2005/8/layout/hierarchy2"/>
    <dgm:cxn modelId="{00397722-82E4-4670-BD0E-5D93977D0C1E}" type="presParOf" srcId="{3A0BE629-8531-4EA4-A9A2-6931036AEF7B}" destId="{6C942A07-C608-469D-A446-DD846CA31410}" srcOrd="0" destOrd="0" presId="urn:microsoft.com/office/officeart/2005/8/layout/hierarchy2"/>
    <dgm:cxn modelId="{F5F26326-8D7A-4ADB-9250-5423BEAA65CC}" type="presParOf" srcId="{72CA1B0E-33C1-4E39-96E7-09A32987E44E}" destId="{B228CBF2-A116-49F7-AD6C-D8B7D6071059}" srcOrd="3" destOrd="0" presId="urn:microsoft.com/office/officeart/2005/8/layout/hierarchy2"/>
    <dgm:cxn modelId="{DAC2451F-6AD8-4F25-B1E8-A13BC76C5AD3}" type="presParOf" srcId="{B228CBF2-A116-49F7-AD6C-D8B7D6071059}" destId="{5B0524B3-1037-4C0D-8C4C-01D38DBA5A47}" srcOrd="0" destOrd="0" presId="urn:microsoft.com/office/officeart/2005/8/layout/hierarchy2"/>
    <dgm:cxn modelId="{8C602EB0-3415-48AC-BE89-08AA5F7120D9}" type="presParOf" srcId="{B228CBF2-A116-49F7-AD6C-D8B7D6071059}" destId="{FF034AA2-0E81-4076-9DD2-F85EE10A0D90}" srcOrd="1" destOrd="0" presId="urn:microsoft.com/office/officeart/2005/8/layout/hierarchy2"/>
    <dgm:cxn modelId="{E45C78C8-4BFC-4ABE-9158-27E318BAD109}" type="presParOf" srcId="{72CA1B0E-33C1-4E39-96E7-09A32987E44E}" destId="{9A60BE19-D2E0-4385-AAFD-A20E75A3467F}" srcOrd="4" destOrd="0" presId="urn:microsoft.com/office/officeart/2005/8/layout/hierarchy2"/>
    <dgm:cxn modelId="{5E07521A-293E-4AA6-AA2D-D94141A32043}" type="presParOf" srcId="{9A60BE19-D2E0-4385-AAFD-A20E75A3467F}" destId="{090C36DD-085E-4168-9851-75C181A76319}" srcOrd="0" destOrd="0" presId="urn:microsoft.com/office/officeart/2005/8/layout/hierarchy2"/>
    <dgm:cxn modelId="{94C356F4-4F03-49A0-83D1-35F0AC3616B1}" type="presParOf" srcId="{72CA1B0E-33C1-4E39-96E7-09A32987E44E}" destId="{A9B95A13-D64A-4E8F-ABFA-A71ADD5D0285}" srcOrd="5" destOrd="0" presId="urn:microsoft.com/office/officeart/2005/8/layout/hierarchy2"/>
    <dgm:cxn modelId="{90D26C62-E270-4593-8611-044FCF78250E}" type="presParOf" srcId="{A9B95A13-D64A-4E8F-ABFA-A71ADD5D0285}" destId="{9E6E2F50-FEFE-49A4-BB07-D312F3CBC2DF}" srcOrd="0" destOrd="0" presId="urn:microsoft.com/office/officeart/2005/8/layout/hierarchy2"/>
    <dgm:cxn modelId="{31DDA004-80D4-42E3-B78B-3FACD545EB68}" type="presParOf" srcId="{A9B95A13-D64A-4E8F-ABFA-A71ADD5D0285}" destId="{6CEF6C6C-F74A-42EE-B5E3-5FFF0F05B8E9}" srcOrd="1" destOrd="0" presId="urn:microsoft.com/office/officeart/2005/8/layout/hierarchy2"/>
    <dgm:cxn modelId="{BECB84FD-D91C-4CA6-87CC-A62316638302}" type="presParOf" srcId="{6CEF6C6C-F74A-42EE-B5E3-5FFF0F05B8E9}" destId="{F495BEDE-07BB-4DBB-9EDC-2D15EAB665D2}" srcOrd="0" destOrd="0" presId="urn:microsoft.com/office/officeart/2005/8/layout/hierarchy2"/>
    <dgm:cxn modelId="{F33060A6-5D6F-4FEA-92F0-D9597BE1D32E}" type="presParOf" srcId="{F495BEDE-07BB-4DBB-9EDC-2D15EAB665D2}" destId="{2A005897-2397-456E-A780-ECF755672DA0}" srcOrd="0" destOrd="0" presId="urn:microsoft.com/office/officeart/2005/8/layout/hierarchy2"/>
    <dgm:cxn modelId="{3FED1F6E-65E4-43A3-AC72-9309AC710DA0}" type="presParOf" srcId="{6CEF6C6C-F74A-42EE-B5E3-5FFF0F05B8E9}" destId="{9788F299-B8F4-40DE-BC06-1FD93725897F}" srcOrd="1" destOrd="0" presId="urn:microsoft.com/office/officeart/2005/8/layout/hierarchy2"/>
    <dgm:cxn modelId="{2B60F803-2A56-4CA0-A52A-5192E3A75DFA}" type="presParOf" srcId="{9788F299-B8F4-40DE-BC06-1FD93725897F}" destId="{1771A2CF-382A-4CE2-9DAC-005820B9B8C4}" srcOrd="0" destOrd="0" presId="urn:microsoft.com/office/officeart/2005/8/layout/hierarchy2"/>
    <dgm:cxn modelId="{DADA2F01-AB90-4AB9-BBD5-1549AC9A43AC}" type="presParOf" srcId="{9788F299-B8F4-40DE-BC06-1FD93725897F}" destId="{26482890-8FA3-4A8C-A93F-F6EDE6CBE6E7}" srcOrd="1" destOrd="0" presId="urn:microsoft.com/office/officeart/2005/8/layout/hierarchy2"/>
    <dgm:cxn modelId="{8D1CD1F3-DCB0-4668-BB50-29DC4D7A1B5D}" type="presParOf" srcId="{6CEF6C6C-F74A-42EE-B5E3-5FFF0F05B8E9}" destId="{2E348552-515A-4904-A5C0-8BB29F4A7CC8}" srcOrd="2" destOrd="0" presId="urn:microsoft.com/office/officeart/2005/8/layout/hierarchy2"/>
    <dgm:cxn modelId="{2B6C8440-F5D7-4212-839F-11FC2936E3D4}" type="presParOf" srcId="{2E348552-515A-4904-A5C0-8BB29F4A7CC8}" destId="{67410BE6-944C-4075-A10B-405D18BC30A9}" srcOrd="0" destOrd="0" presId="urn:microsoft.com/office/officeart/2005/8/layout/hierarchy2"/>
    <dgm:cxn modelId="{D9915CE8-5BFB-4C3A-91F2-2E730F5BC632}" type="presParOf" srcId="{6CEF6C6C-F74A-42EE-B5E3-5FFF0F05B8E9}" destId="{042D53E1-B114-4BFA-BE96-89D0AEF83FA3}" srcOrd="3" destOrd="0" presId="urn:microsoft.com/office/officeart/2005/8/layout/hierarchy2"/>
    <dgm:cxn modelId="{46E7CBB7-C2F1-43C3-A792-192EA9FE2EF3}" type="presParOf" srcId="{042D53E1-B114-4BFA-BE96-89D0AEF83FA3}" destId="{211BD9AE-B402-49CF-8DFF-F9F8296A3B59}" srcOrd="0" destOrd="0" presId="urn:microsoft.com/office/officeart/2005/8/layout/hierarchy2"/>
    <dgm:cxn modelId="{D99D5D1E-5489-41B9-BF6C-CFAB75CF7C34}" type="presParOf" srcId="{042D53E1-B114-4BFA-BE96-89D0AEF83FA3}" destId="{852F669F-82EE-405B-B4FF-D8455E9A3AE0}" srcOrd="1" destOrd="0" presId="urn:microsoft.com/office/officeart/2005/8/layout/hierarchy2"/>
    <dgm:cxn modelId="{36846C7D-A52B-4D11-96EA-8BF6E20452E4}" type="presParOf" srcId="{6CEF6C6C-F74A-42EE-B5E3-5FFF0F05B8E9}" destId="{797A892B-FC15-4A60-B905-013A248512E8}" srcOrd="4" destOrd="0" presId="urn:microsoft.com/office/officeart/2005/8/layout/hierarchy2"/>
    <dgm:cxn modelId="{D1F3CA46-BBE5-4672-AA71-1D89620EA873}" type="presParOf" srcId="{797A892B-FC15-4A60-B905-013A248512E8}" destId="{452F8AE9-5C1A-43F2-AE94-883931BB4551}" srcOrd="0" destOrd="0" presId="urn:microsoft.com/office/officeart/2005/8/layout/hierarchy2"/>
    <dgm:cxn modelId="{B1829EF7-A592-4542-8741-776CF8DA620C}" type="presParOf" srcId="{6CEF6C6C-F74A-42EE-B5E3-5FFF0F05B8E9}" destId="{5E68F8C3-E3DC-440C-ABCA-2B5CCE864F20}" srcOrd="5" destOrd="0" presId="urn:microsoft.com/office/officeart/2005/8/layout/hierarchy2"/>
    <dgm:cxn modelId="{7662156B-5A71-405B-8983-906399CF88B0}" type="presParOf" srcId="{5E68F8C3-E3DC-440C-ABCA-2B5CCE864F20}" destId="{33D74602-DDD3-47FF-B8B9-C14CD6C3251E}" srcOrd="0" destOrd="0" presId="urn:microsoft.com/office/officeart/2005/8/layout/hierarchy2"/>
    <dgm:cxn modelId="{2D77BD8C-7C42-4E1D-94A4-9D4865ACB20C}" type="presParOf" srcId="{5E68F8C3-E3DC-440C-ABCA-2B5CCE864F20}" destId="{642FA045-F003-4C11-A1FE-ADDB4EA0CE0E}" srcOrd="1" destOrd="0" presId="urn:microsoft.com/office/officeart/2005/8/layout/hierarchy2"/>
    <dgm:cxn modelId="{B5D5820A-A254-49B5-92B6-049376CC5A12}" type="presParOf" srcId="{6CEF6C6C-F74A-42EE-B5E3-5FFF0F05B8E9}" destId="{91B8A9D2-8AAA-4DDD-8ED7-5F49E50905BA}" srcOrd="6" destOrd="0" presId="urn:microsoft.com/office/officeart/2005/8/layout/hierarchy2"/>
    <dgm:cxn modelId="{D3A29DE0-BCD6-4092-A374-CA0E904F2568}" type="presParOf" srcId="{91B8A9D2-8AAA-4DDD-8ED7-5F49E50905BA}" destId="{0F616990-0190-4933-9375-389E3A560338}" srcOrd="0" destOrd="0" presId="urn:microsoft.com/office/officeart/2005/8/layout/hierarchy2"/>
    <dgm:cxn modelId="{171AA939-0DA9-494C-BBB6-162752CF55BD}" type="presParOf" srcId="{6CEF6C6C-F74A-42EE-B5E3-5FFF0F05B8E9}" destId="{EB351048-56DD-4ED4-B2C1-62AE436972B4}" srcOrd="7" destOrd="0" presId="urn:microsoft.com/office/officeart/2005/8/layout/hierarchy2"/>
    <dgm:cxn modelId="{415A4C83-D02A-4B6C-8831-F84C707E03DD}" type="presParOf" srcId="{EB351048-56DD-4ED4-B2C1-62AE436972B4}" destId="{6A6646D1-33A0-4FD3-89F3-D81DC5A73AE2}" srcOrd="0" destOrd="0" presId="urn:microsoft.com/office/officeart/2005/8/layout/hierarchy2"/>
    <dgm:cxn modelId="{BF2C0133-E67C-41D5-A35E-B2CC7292E6E5}" type="presParOf" srcId="{EB351048-56DD-4ED4-B2C1-62AE436972B4}" destId="{2D85B38E-A251-4FC2-9C27-C5B8A9C6D045}" srcOrd="1" destOrd="0" presId="urn:microsoft.com/office/officeart/2005/8/layout/hierarchy2"/>
    <dgm:cxn modelId="{3B9544E8-ADD9-4C07-BE3A-1AB0F21532F4}" type="presParOf" srcId="{72CA1B0E-33C1-4E39-96E7-09A32987E44E}" destId="{CE98AFC0-E414-4133-8D14-F7DAF02DD1BB}" srcOrd="6" destOrd="0" presId="urn:microsoft.com/office/officeart/2005/8/layout/hierarchy2"/>
    <dgm:cxn modelId="{CA642986-3565-462B-AD38-7D004C195B78}" type="presParOf" srcId="{CE98AFC0-E414-4133-8D14-F7DAF02DD1BB}" destId="{1938B036-C077-472B-9903-7A6558269375}" srcOrd="0" destOrd="0" presId="urn:microsoft.com/office/officeart/2005/8/layout/hierarchy2"/>
    <dgm:cxn modelId="{B101BCFD-D03C-4160-A01D-99519E09F106}" type="presParOf" srcId="{72CA1B0E-33C1-4E39-96E7-09A32987E44E}" destId="{9CCAEC48-45CD-4A76-A34C-DAF6FC7BD8DE}" srcOrd="7" destOrd="0" presId="urn:microsoft.com/office/officeart/2005/8/layout/hierarchy2"/>
    <dgm:cxn modelId="{38393D65-4AAF-488B-9BBF-E3636734BA64}" type="presParOf" srcId="{9CCAEC48-45CD-4A76-A34C-DAF6FC7BD8DE}" destId="{84FF505E-D761-4986-A3E5-2841CB5CAC6C}" srcOrd="0" destOrd="0" presId="urn:microsoft.com/office/officeart/2005/8/layout/hierarchy2"/>
    <dgm:cxn modelId="{6AB0F89B-ABC9-4EF2-9859-DA661A35D1F8}" type="presParOf" srcId="{9CCAEC48-45CD-4A76-A34C-DAF6FC7BD8DE}" destId="{305093C5-9E83-4A06-9328-3F971E0BB96B}" srcOrd="1" destOrd="0" presId="urn:microsoft.com/office/officeart/2005/8/layout/hierarchy2"/>
    <dgm:cxn modelId="{953D64BF-0AA4-4A63-9F0D-86FD9496EE8B}" type="presParOf" srcId="{CC9064D2-7AAD-4876-ABB2-5EFCA4B916C7}" destId="{8814515D-CD1F-4C99-B722-A29593759B74}" srcOrd="2" destOrd="0" presId="urn:microsoft.com/office/officeart/2005/8/layout/hierarchy2"/>
    <dgm:cxn modelId="{96C86AA6-EABE-41CE-9BE6-DCE2877CA4BD}" type="presParOf" srcId="{8814515D-CD1F-4C99-B722-A29593759B74}" destId="{57FDD6A1-3712-43E1-8909-71F1CEBCEDD1}" srcOrd="0" destOrd="0" presId="urn:microsoft.com/office/officeart/2005/8/layout/hierarchy2"/>
    <dgm:cxn modelId="{F15CAAEA-DDED-4FDA-91DD-67E6BBFB7395}" type="presParOf" srcId="{CC9064D2-7AAD-4876-ABB2-5EFCA4B916C7}" destId="{3856286C-D18A-4C34-B54C-E34ABFFBF7A8}" srcOrd="3" destOrd="0" presId="urn:microsoft.com/office/officeart/2005/8/layout/hierarchy2"/>
    <dgm:cxn modelId="{26842D18-57EA-4025-96C8-A0341C43DF84}" type="presParOf" srcId="{3856286C-D18A-4C34-B54C-E34ABFFBF7A8}" destId="{6A3F8E9F-8C7C-4339-B6A9-872FB34EC899}" srcOrd="0" destOrd="0" presId="urn:microsoft.com/office/officeart/2005/8/layout/hierarchy2"/>
    <dgm:cxn modelId="{23F1C93E-7586-4441-B6AC-4F509524B89C}" type="presParOf" srcId="{3856286C-D18A-4C34-B54C-E34ABFFBF7A8}" destId="{37DFB76E-620D-441C-86A6-4BF66FC7EED4}" srcOrd="1" destOrd="0" presId="urn:microsoft.com/office/officeart/2005/8/layout/hierarchy2"/>
    <dgm:cxn modelId="{29C1FC8A-D6FB-4D08-8CDB-1AA638E0BD9B}" type="presParOf" srcId="{37DFB76E-620D-441C-86A6-4BF66FC7EED4}" destId="{97531A01-324A-42AF-959E-A2138C02854A}" srcOrd="0" destOrd="0" presId="urn:microsoft.com/office/officeart/2005/8/layout/hierarchy2"/>
    <dgm:cxn modelId="{EC889522-A5BE-46EF-B659-AD49CAF812D2}" type="presParOf" srcId="{97531A01-324A-42AF-959E-A2138C02854A}" destId="{1CEF47FF-72F4-4579-B2F4-BB766C8EA93C}" srcOrd="0" destOrd="0" presId="urn:microsoft.com/office/officeart/2005/8/layout/hierarchy2"/>
    <dgm:cxn modelId="{E146CE01-051E-4C67-B9F8-1E9E179F12F0}" type="presParOf" srcId="{37DFB76E-620D-441C-86A6-4BF66FC7EED4}" destId="{E241BE4F-5BF6-4163-8D5B-A5EDB59BE422}" srcOrd="1" destOrd="0" presId="urn:microsoft.com/office/officeart/2005/8/layout/hierarchy2"/>
    <dgm:cxn modelId="{E109AA75-5A21-484D-AC3A-B5DC38F26EA3}" type="presParOf" srcId="{E241BE4F-5BF6-4163-8D5B-A5EDB59BE422}" destId="{95E40FF7-5A69-4FD0-ABC3-EC8EFFAE2C52}" srcOrd="0" destOrd="0" presId="urn:microsoft.com/office/officeart/2005/8/layout/hierarchy2"/>
    <dgm:cxn modelId="{131062B4-8C7A-48D6-AD5C-AB9E85E4B72E}" type="presParOf" srcId="{E241BE4F-5BF6-4163-8D5B-A5EDB59BE422}" destId="{F954BE09-E483-4277-A234-056105B9CDAC}" srcOrd="1" destOrd="0" presId="urn:microsoft.com/office/officeart/2005/8/layout/hierarchy2"/>
    <dgm:cxn modelId="{BDF15ACF-9242-40E0-B4CC-40CCEEA93B31}" type="presParOf" srcId="{37DFB76E-620D-441C-86A6-4BF66FC7EED4}" destId="{BBBCD6C1-F487-4164-B9DF-2D8616D5FC90}" srcOrd="2" destOrd="0" presId="urn:microsoft.com/office/officeart/2005/8/layout/hierarchy2"/>
    <dgm:cxn modelId="{5BD6DACD-29F4-4FC4-A925-199D09E5EA25}" type="presParOf" srcId="{BBBCD6C1-F487-4164-B9DF-2D8616D5FC90}" destId="{92DE95C9-6C12-464C-B1BE-7FFF4DE8BFA6}" srcOrd="0" destOrd="0" presId="urn:microsoft.com/office/officeart/2005/8/layout/hierarchy2"/>
    <dgm:cxn modelId="{924AED2C-6609-4601-B116-94A41ADA561A}" type="presParOf" srcId="{37DFB76E-620D-441C-86A6-4BF66FC7EED4}" destId="{1C1295FB-D31E-4E55-96D6-3394FD8D5A8F}" srcOrd="3" destOrd="0" presId="urn:microsoft.com/office/officeart/2005/8/layout/hierarchy2"/>
    <dgm:cxn modelId="{385034F9-62EE-4FDE-8F34-ED8631AEDA62}" type="presParOf" srcId="{1C1295FB-D31E-4E55-96D6-3394FD8D5A8F}" destId="{1229462C-D01C-4984-9DD1-D6CBCFAD6B4D}" srcOrd="0" destOrd="0" presId="urn:microsoft.com/office/officeart/2005/8/layout/hierarchy2"/>
    <dgm:cxn modelId="{F98B9C89-CC50-4C4F-867A-9E293303D55B}" type="presParOf" srcId="{1C1295FB-D31E-4E55-96D6-3394FD8D5A8F}" destId="{F91761D3-744E-4796-9F04-DCAAAFFFE25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F898A8-7719-4D61-931E-57F1E749EC28}" type="doc">
      <dgm:prSet loTypeId="urn:microsoft.com/office/officeart/2005/8/layout/matrix2" loCatId="matrix" qsTypeId="urn:microsoft.com/office/officeart/2005/8/quickstyle/simple1" qsCatId="simple" csTypeId="urn:microsoft.com/office/officeart/2005/8/colors/colorful3" csCatId="colorful" phldr="1"/>
      <dgm:spPr/>
      <dgm:t>
        <a:bodyPr/>
        <a:lstStyle/>
        <a:p>
          <a:endParaRPr lang="en-US"/>
        </a:p>
      </dgm:t>
    </dgm:pt>
    <dgm:pt modelId="{534517F4-4F62-4EE0-83E1-D532B42D6D03}">
      <dgm:prSet phldrT="[Text]"/>
      <dgm:spPr/>
      <dgm:t>
        <a:bodyPr/>
        <a:lstStyle/>
        <a:p>
          <a:r>
            <a:rPr lang="en-US" dirty="0" smtClean="0"/>
            <a:t>Financial Liquidity</a:t>
          </a:r>
          <a:endParaRPr lang="en-US" dirty="0"/>
        </a:p>
      </dgm:t>
    </dgm:pt>
    <dgm:pt modelId="{CB01AF58-2765-4512-B9A5-7715114BAA4E}" type="parTrans" cxnId="{3B87E0BE-C700-4161-8AE4-79C4EA3A02BC}">
      <dgm:prSet/>
      <dgm:spPr/>
      <dgm:t>
        <a:bodyPr/>
        <a:lstStyle/>
        <a:p>
          <a:endParaRPr lang="en-US"/>
        </a:p>
      </dgm:t>
    </dgm:pt>
    <dgm:pt modelId="{BB81516F-A104-41E8-A923-5EDB346BFE0D}" type="sibTrans" cxnId="{3B87E0BE-C700-4161-8AE4-79C4EA3A02BC}">
      <dgm:prSet/>
      <dgm:spPr/>
      <dgm:t>
        <a:bodyPr/>
        <a:lstStyle/>
        <a:p>
          <a:endParaRPr lang="en-US"/>
        </a:p>
      </dgm:t>
    </dgm:pt>
    <dgm:pt modelId="{FE500447-3791-46D0-95CF-E847B2B6ED19}">
      <dgm:prSet phldrT="[Text]"/>
      <dgm:spPr/>
      <dgm:t>
        <a:bodyPr/>
        <a:lstStyle/>
        <a:p>
          <a:r>
            <a:rPr lang="en-US" dirty="0" smtClean="0"/>
            <a:t>Financial Solvency</a:t>
          </a:r>
          <a:endParaRPr lang="en-US" dirty="0"/>
        </a:p>
      </dgm:t>
    </dgm:pt>
    <dgm:pt modelId="{60A951B8-06BB-4109-AA99-7CD7C75511CD}" type="parTrans" cxnId="{29A90A21-6363-4344-ACFC-772B913B9413}">
      <dgm:prSet/>
      <dgm:spPr/>
      <dgm:t>
        <a:bodyPr/>
        <a:lstStyle/>
        <a:p>
          <a:endParaRPr lang="en-US"/>
        </a:p>
      </dgm:t>
    </dgm:pt>
    <dgm:pt modelId="{7C453777-2336-4502-A495-3F8AC32CD6DA}" type="sibTrans" cxnId="{29A90A21-6363-4344-ACFC-772B913B9413}">
      <dgm:prSet/>
      <dgm:spPr/>
      <dgm:t>
        <a:bodyPr/>
        <a:lstStyle/>
        <a:p>
          <a:endParaRPr lang="en-US"/>
        </a:p>
      </dgm:t>
    </dgm:pt>
    <dgm:pt modelId="{33338AEC-B069-4D06-BE09-07BC4DD49D11}">
      <dgm:prSet phldrT="[Text]"/>
      <dgm:spPr/>
      <dgm:t>
        <a:bodyPr/>
        <a:lstStyle/>
        <a:p>
          <a:r>
            <a:rPr lang="en-US" dirty="0" smtClean="0"/>
            <a:t>Financial Capacity</a:t>
          </a:r>
          <a:endParaRPr lang="en-US" dirty="0"/>
        </a:p>
      </dgm:t>
    </dgm:pt>
    <dgm:pt modelId="{AEEDAD56-B69F-445E-9186-6800E076E4CB}" type="parTrans" cxnId="{E5BFC60C-9CD5-4E47-AB03-2E947DA6F296}">
      <dgm:prSet/>
      <dgm:spPr/>
      <dgm:t>
        <a:bodyPr/>
        <a:lstStyle/>
        <a:p>
          <a:endParaRPr lang="en-US"/>
        </a:p>
      </dgm:t>
    </dgm:pt>
    <dgm:pt modelId="{50783EBA-5494-451F-BA14-3CC70696FE3F}" type="sibTrans" cxnId="{E5BFC60C-9CD5-4E47-AB03-2E947DA6F296}">
      <dgm:prSet/>
      <dgm:spPr/>
      <dgm:t>
        <a:bodyPr/>
        <a:lstStyle/>
        <a:p>
          <a:endParaRPr lang="en-US"/>
        </a:p>
      </dgm:t>
    </dgm:pt>
    <dgm:pt modelId="{EF4F9B9D-853C-4BB7-9E08-B4F2E5893426}">
      <dgm:prSet phldrT="[Text]"/>
      <dgm:spPr/>
      <dgm:t>
        <a:bodyPr/>
        <a:lstStyle/>
        <a:p>
          <a:r>
            <a:rPr lang="en-US" dirty="0" smtClean="0"/>
            <a:t>Financial Velocity (COC)</a:t>
          </a:r>
          <a:endParaRPr lang="en-US" dirty="0"/>
        </a:p>
      </dgm:t>
    </dgm:pt>
    <dgm:pt modelId="{EC235B53-FDEF-44C2-BED3-A1773FF1150B}" type="parTrans" cxnId="{63894D81-EF07-4561-B712-EA6C22B39BB3}">
      <dgm:prSet/>
      <dgm:spPr/>
      <dgm:t>
        <a:bodyPr/>
        <a:lstStyle/>
        <a:p>
          <a:endParaRPr lang="en-US"/>
        </a:p>
      </dgm:t>
    </dgm:pt>
    <dgm:pt modelId="{90CDA47D-EB22-4BA7-91C7-1DB325119760}" type="sibTrans" cxnId="{63894D81-EF07-4561-B712-EA6C22B39BB3}">
      <dgm:prSet/>
      <dgm:spPr/>
      <dgm:t>
        <a:bodyPr/>
        <a:lstStyle/>
        <a:p>
          <a:endParaRPr lang="en-US"/>
        </a:p>
      </dgm:t>
    </dgm:pt>
    <dgm:pt modelId="{CCCBF25A-ACF9-45CF-B979-0576476E0DCB}" type="pres">
      <dgm:prSet presAssocID="{27F898A8-7719-4D61-931E-57F1E749EC28}" presName="matrix" presStyleCnt="0">
        <dgm:presLayoutVars>
          <dgm:chMax val="1"/>
          <dgm:dir/>
          <dgm:resizeHandles val="exact"/>
        </dgm:presLayoutVars>
      </dgm:prSet>
      <dgm:spPr/>
      <dgm:t>
        <a:bodyPr/>
        <a:lstStyle/>
        <a:p>
          <a:endParaRPr lang="en-US"/>
        </a:p>
      </dgm:t>
    </dgm:pt>
    <dgm:pt modelId="{E52D3579-91C4-4B95-A80C-D068A588B3CF}" type="pres">
      <dgm:prSet presAssocID="{27F898A8-7719-4D61-931E-57F1E749EC28}" presName="axisShape" presStyleLbl="bgShp" presStyleIdx="0" presStyleCnt="1"/>
      <dgm:spPr/>
    </dgm:pt>
    <dgm:pt modelId="{492AFE6F-ADE3-49E2-86D9-FBA73428CD08}" type="pres">
      <dgm:prSet presAssocID="{27F898A8-7719-4D61-931E-57F1E749EC28}" presName="rect1" presStyleLbl="node1" presStyleIdx="0" presStyleCnt="4">
        <dgm:presLayoutVars>
          <dgm:chMax val="0"/>
          <dgm:chPref val="0"/>
          <dgm:bulletEnabled val="1"/>
        </dgm:presLayoutVars>
      </dgm:prSet>
      <dgm:spPr/>
      <dgm:t>
        <a:bodyPr/>
        <a:lstStyle/>
        <a:p>
          <a:endParaRPr lang="en-US"/>
        </a:p>
      </dgm:t>
    </dgm:pt>
    <dgm:pt modelId="{56F3C610-CC0A-4B6C-8178-50F7F2B39058}" type="pres">
      <dgm:prSet presAssocID="{27F898A8-7719-4D61-931E-57F1E749EC28}" presName="rect2" presStyleLbl="node1" presStyleIdx="1" presStyleCnt="4">
        <dgm:presLayoutVars>
          <dgm:chMax val="0"/>
          <dgm:chPref val="0"/>
          <dgm:bulletEnabled val="1"/>
        </dgm:presLayoutVars>
      </dgm:prSet>
      <dgm:spPr/>
      <dgm:t>
        <a:bodyPr/>
        <a:lstStyle/>
        <a:p>
          <a:endParaRPr lang="en-US"/>
        </a:p>
      </dgm:t>
    </dgm:pt>
    <dgm:pt modelId="{4058D555-6283-423A-9442-43E193C7A2CB}" type="pres">
      <dgm:prSet presAssocID="{27F898A8-7719-4D61-931E-57F1E749EC28}" presName="rect3" presStyleLbl="node1" presStyleIdx="2" presStyleCnt="4">
        <dgm:presLayoutVars>
          <dgm:chMax val="0"/>
          <dgm:chPref val="0"/>
          <dgm:bulletEnabled val="1"/>
        </dgm:presLayoutVars>
      </dgm:prSet>
      <dgm:spPr/>
      <dgm:t>
        <a:bodyPr/>
        <a:lstStyle/>
        <a:p>
          <a:endParaRPr lang="en-US"/>
        </a:p>
      </dgm:t>
    </dgm:pt>
    <dgm:pt modelId="{0D770C84-8405-4D76-9297-38FC90DE4EDE}" type="pres">
      <dgm:prSet presAssocID="{27F898A8-7719-4D61-931E-57F1E749EC28}" presName="rect4" presStyleLbl="node1" presStyleIdx="3" presStyleCnt="4">
        <dgm:presLayoutVars>
          <dgm:chMax val="0"/>
          <dgm:chPref val="0"/>
          <dgm:bulletEnabled val="1"/>
        </dgm:presLayoutVars>
      </dgm:prSet>
      <dgm:spPr/>
      <dgm:t>
        <a:bodyPr/>
        <a:lstStyle/>
        <a:p>
          <a:endParaRPr lang="en-US"/>
        </a:p>
      </dgm:t>
    </dgm:pt>
  </dgm:ptLst>
  <dgm:cxnLst>
    <dgm:cxn modelId="{3B87E0BE-C700-4161-8AE4-79C4EA3A02BC}" srcId="{27F898A8-7719-4D61-931E-57F1E749EC28}" destId="{534517F4-4F62-4EE0-83E1-D532B42D6D03}" srcOrd="0" destOrd="0" parTransId="{CB01AF58-2765-4512-B9A5-7715114BAA4E}" sibTransId="{BB81516F-A104-41E8-A923-5EDB346BFE0D}"/>
    <dgm:cxn modelId="{2414B41F-2261-492F-948F-A104904DE825}" type="presOf" srcId="{534517F4-4F62-4EE0-83E1-D532B42D6D03}" destId="{492AFE6F-ADE3-49E2-86D9-FBA73428CD08}" srcOrd="0" destOrd="0" presId="urn:microsoft.com/office/officeart/2005/8/layout/matrix2"/>
    <dgm:cxn modelId="{29A90A21-6363-4344-ACFC-772B913B9413}" srcId="{27F898A8-7719-4D61-931E-57F1E749EC28}" destId="{FE500447-3791-46D0-95CF-E847B2B6ED19}" srcOrd="1" destOrd="0" parTransId="{60A951B8-06BB-4109-AA99-7CD7C75511CD}" sibTransId="{7C453777-2336-4502-A495-3F8AC32CD6DA}"/>
    <dgm:cxn modelId="{72F6418F-9411-4504-A50E-A270DB2636B9}" type="presOf" srcId="{FE500447-3791-46D0-95CF-E847B2B6ED19}" destId="{56F3C610-CC0A-4B6C-8178-50F7F2B39058}" srcOrd="0" destOrd="0" presId="urn:microsoft.com/office/officeart/2005/8/layout/matrix2"/>
    <dgm:cxn modelId="{45CDEBFE-D519-4F47-B84F-E4BA618DB717}" type="presOf" srcId="{27F898A8-7719-4D61-931E-57F1E749EC28}" destId="{CCCBF25A-ACF9-45CF-B979-0576476E0DCB}" srcOrd="0" destOrd="0" presId="urn:microsoft.com/office/officeart/2005/8/layout/matrix2"/>
    <dgm:cxn modelId="{63894D81-EF07-4561-B712-EA6C22B39BB3}" srcId="{27F898A8-7719-4D61-931E-57F1E749EC28}" destId="{EF4F9B9D-853C-4BB7-9E08-B4F2E5893426}" srcOrd="3" destOrd="0" parTransId="{EC235B53-FDEF-44C2-BED3-A1773FF1150B}" sibTransId="{90CDA47D-EB22-4BA7-91C7-1DB325119760}"/>
    <dgm:cxn modelId="{8F637245-1CA8-44E4-ABBA-F011DA23D90E}" type="presOf" srcId="{EF4F9B9D-853C-4BB7-9E08-B4F2E5893426}" destId="{0D770C84-8405-4D76-9297-38FC90DE4EDE}" srcOrd="0" destOrd="0" presId="urn:microsoft.com/office/officeart/2005/8/layout/matrix2"/>
    <dgm:cxn modelId="{49D1958E-EB60-4A63-88FE-CAE834F857C4}" type="presOf" srcId="{33338AEC-B069-4D06-BE09-07BC4DD49D11}" destId="{4058D555-6283-423A-9442-43E193C7A2CB}" srcOrd="0" destOrd="0" presId="urn:microsoft.com/office/officeart/2005/8/layout/matrix2"/>
    <dgm:cxn modelId="{E5BFC60C-9CD5-4E47-AB03-2E947DA6F296}" srcId="{27F898A8-7719-4D61-931E-57F1E749EC28}" destId="{33338AEC-B069-4D06-BE09-07BC4DD49D11}" srcOrd="2" destOrd="0" parTransId="{AEEDAD56-B69F-445E-9186-6800E076E4CB}" sibTransId="{50783EBA-5494-451F-BA14-3CC70696FE3F}"/>
    <dgm:cxn modelId="{FFB1497C-BC6F-40B9-93A7-70ABCAA05B49}" type="presParOf" srcId="{CCCBF25A-ACF9-45CF-B979-0576476E0DCB}" destId="{E52D3579-91C4-4B95-A80C-D068A588B3CF}" srcOrd="0" destOrd="0" presId="urn:microsoft.com/office/officeart/2005/8/layout/matrix2"/>
    <dgm:cxn modelId="{B00A55DC-8250-442B-83A5-BBEA78AD651B}" type="presParOf" srcId="{CCCBF25A-ACF9-45CF-B979-0576476E0DCB}" destId="{492AFE6F-ADE3-49E2-86D9-FBA73428CD08}" srcOrd="1" destOrd="0" presId="urn:microsoft.com/office/officeart/2005/8/layout/matrix2"/>
    <dgm:cxn modelId="{C525EB32-D0BF-4E9C-BB8C-5C1B360D978A}" type="presParOf" srcId="{CCCBF25A-ACF9-45CF-B979-0576476E0DCB}" destId="{56F3C610-CC0A-4B6C-8178-50F7F2B39058}" srcOrd="2" destOrd="0" presId="urn:microsoft.com/office/officeart/2005/8/layout/matrix2"/>
    <dgm:cxn modelId="{AB27991D-2C13-40BC-8B24-7DD33211EE68}" type="presParOf" srcId="{CCCBF25A-ACF9-45CF-B979-0576476E0DCB}" destId="{4058D555-6283-423A-9442-43E193C7A2CB}" srcOrd="3" destOrd="0" presId="urn:microsoft.com/office/officeart/2005/8/layout/matrix2"/>
    <dgm:cxn modelId="{F562D9F2-0DDA-432E-A7F4-6A8F01FCF53B}" type="presParOf" srcId="{CCCBF25A-ACF9-45CF-B979-0576476E0DCB}" destId="{0D770C84-8405-4D76-9297-38FC90DE4EDE}"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2D0EC5-90A8-46A3-A7DC-476B9BCF18FF}" type="doc">
      <dgm:prSet loTypeId="urn:microsoft.com/office/officeart/2005/8/layout/radial6" loCatId="cycle"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BA34375C-CF37-40D9-A650-ADE63DFCF94D}">
      <dgm:prSet phldrT="[Text]"/>
      <dgm:spPr>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Financial Risk Analysis Focus</a:t>
          </a:r>
          <a:endParaRPr lang="en-US" dirty="0"/>
        </a:p>
      </dgm:t>
    </dgm:pt>
    <dgm:pt modelId="{E9802D72-9A42-4220-865D-011BA0650A0C}" type="parTrans" cxnId="{6E2FC3BC-06DC-48E4-8BB8-B1DA1599D78E}">
      <dgm:prSet/>
      <dgm:spPr/>
      <dgm:t>
        <a:bodyPr/>
        <a:lstStyle/>
        <a:p>
          <a:endParaRPr lang="en-US"/>
        </a:p>
      </dgm:t>
    </dgm:pt>
    <dgm:pt modelId="{1F30225B-A054-465D-9EB2-37B6111F2776}" type="sibTrans" cxnId="{6E2FC3BC-06DC-48E4-8BB8-B1DA1599D78E}">
      <dgm:prSet/>
      <dgm:spPr/>
      <dgm:t>
        <a:bodyPr/>
        <a:lstStyle/>
        <a:p>
          <a:endParaRPr lang="en-US"/>
        </a:p>
      </dgm:t>
    </dgm:pt>
    <dgm:pt modelId="{61335755-CF79-4798-B39D-12157C9050E6}">
      <dgm:prSet phldrT="[Text]" custT="1"/>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Revenue Model</a:t>
          </a:r>
          <a:endParaRPr lang="en-US" sz="1400" dirty="0"/>
        </a:p>
      </dgm:t>
    </dgm:pt>
    <dgm:pt modelId="{945C4E1C-0820-4034-96BE-D3D42ECA768B}" type="parTrans" cxnId="{267363F5-996E-4185-87AA-32305173F675}">
      <dgm:prSet/>
      <dgm:spPr/>
      <dgm:t>
        <a:bodyPr/>
        <a:lstStyle/>
        <a:p>
          <a:endParaRPr lang="en-US"/>
        </a:p>
      </dgm:t>
    </dgm:pt>
    <dgm:pt modelId="{DE44973E-4DD7-483E-AD1B-F8237793A5B9}" type="sibTrans" cxnId="{267363F5-996E-4185-87AA-32305173F675}">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2D6C9AAE-928A-454A-86D8-647A6590E94C}">
      <dgm:prSet phldrT="[Text]"/>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Cost Structure, Drivers, and laddering</a:t>
          </a:r>
          <a:endParaRPr lang="en-US" dirty="0"/>
        </a:p>
      </dgm:t>
    </dgm:pt>
    <dgm:pt modelId="{CFE35D56-BB72-47C3-BD15-A77208A17810}" type="parTrans" cxnId="{BEC2BB28-53B7-43FB-9604-41770BD3C159}">
      <dgm:prSet/>
      <dgm:spPr/>
      <dgm:t>
        <a:bodyPr/>
        <a:lstStyle/>
        <a:p>
          <a:endParaRPr lang="en-US"/>
        </a:p>
      </dgm:t>
    </dgm:pt>
    <dgm:pt modelId="{ABFEEF10-6EA7-4950-B69E-C6490F54F6F4}" type="sibTrans" cxnId="{BEC2BB28-53B7-43FB-9604-41770BD3C159}">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C255020D-D4D2-4B71-A621-707381C194A2}">
      <dgm:prSet phldrT="[Text]" custT="1"/>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350" dirty="0" smtClean="0"/>
            <a:t>Capitalization, Structure &amp; Requirements</a:t>
          </a:r>
        </a:p>
        <a:p>
          <a:r>
            <a:rPr lang="en-US" sz="1350" dirty="0" smtClean="0"/>
            <a:t>(ROIC)</a:t>
          </a:r>
          <a:endParaRPr lang="en-US" sz="1350" dirty="0"/>
        </a:p>
      </dgm:t>
    </dgm:pt>
    <dgm:pt modelId="{C4007FC3-0FBA-423E-B023-E6D8EEC8F6D1}" type="parTrans" cxnId="{398C1F45-9A56-4328-8F1B-E7D1EE4211BA}">
      <dgm:prSet/>
      <dgm:spPr/>
      <dgm:t>
        <a:bodyPr/>
        <a:lstStyle/>
        <a:p>
          <a:endParaRPr lang="en-US"/>
        </a:p>
      </dgm:t>
    </dgm:pt>
    <dgm:pt modelId="{7B1C3ED5-0F6D-44C6-84C9-C95F97645A65}" type="sibTrans" cxnId="{398C1F45-9A56-4328-8F1B-E7D1EE4211B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33A8224-E5CD-4E89-A3E6-A4B41E766ACF}">
      <dgm:prSet phldrT="[Text]" custT="1"/>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350" dirty="0" smtClean="0"/>
            <a:t>Margin Requirements</a:t>
          </a:r>
        </a:p>
        <a:p>
          <a:r>
            <a:rPr lang="en-US" sz="1350" dirty="0" smtClean="0"/>
            <a:t>CFP &amp; BEP</a:t>
          </a:r>
          <a:endParaRPr lang="en-US" sz="1350" dirty="0"/>
        </a:p>
      </dgm:t>
    </dgm:pt>
    <dgm:pt modelId="{7067F146-8AF0-4FE0-A2DB-418F2BE63F3C}" type="parTrans" cxnId="{B99E222F-C8EF-4540-B3A6-CA78394B58FE}">
      <dgm:prSet/>
      <dgm:spPr/>
      <dgm:t>
        <a:bodyPr/>
        <a:lstStyle/>
        <a:p>
          <a:endParaRPr lang="en-US"/>
        </a:p>
      </dgm:t>
    </dgm:pt>
    <dgm:pt modelId="{C5C9CA48-EDD3-4A5B-87B8-A26910F5F2BA}" type="sibTrans" cxnId="{B99E222F-C8EF-4540-B3A6-CA78394B58F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5918F012-011D-4093-B8A7-7A6E6ADD32BD}">
      <dgm:prSet custT="1"/>
      <dgm:spPr>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Cash Cycling (COC)</a:t>
          </a:r>
        </a:p>
        <a:p>
          <a:r>
            <a:rPr lang="en-US" sz="1400" dirty="0" smtClean="0"/>
            <a:t>&amp; Velocity</a:t>
          </a:r>
          <a:endParaRPr lang="en-US" sz="1400" dirty="0"/>
        </a:p>
      </dgm:t>
    </dgm:pt>
    <dgm:pt modelId="{FE1D2D43-A959-40F1-9ABA-E854BC7CDC06}" type="parTrans" cxnId="{6F91D381-D3DD-4456-A772-5A573722404D}">
      <dgm:prSet/>
      <dgm:spPr/>
      <dgm:t>
        <a:bodyPr/>
        <a:lstStyle/>
        <a:p>
          <a:endParaRPr lang="en-US"/>
        </a:p>
      </dgm:t>
    </dgm:pt>
    <dgm:pt modelId="{ACC76B41-CB59-46D3-A8C6-36B220FACC3B}" type="sibTrans" cxnId="{6F91D381-D3DD-4456-A772-5A573722404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8E099DA-C843-41CB-BF4B-AAD8E1C30882}" type="pres">
      <dgm:prSet presAssocID="{502D0EC5-90A8-46A3-A7DC-476B9BCF18FF}" presName="Name0" presStyleCnt="0">
        <dgm:presLayoutVars>
          <dgm:chMax val="1"/>
          <dgm:dir/>
          <dgm:animLvl val="ctr"/>
          <dgm:resizeHandles val="exact"/>
        </dgm:presLayoutVars>
      </dgm:prSet>
      <dgm:spPr/>
      <dgm:t>
        <a:bodyPr/>
        <a:lstStyle/>
        <a:p>
          <a:endParaRPr lang="en-US"/>
        </a:p>
      </dgm:t>
    </dgm:pt>
    <dgm:pt modelId="{3C0B6CEF-D6F0-488F-8513-582BF85299BE}" type="pres">
      <dgm:prSet presAssocID="{BA34375C-CF37-40D9-A650-ADE63DFCF94D}" presName="centerShape" presStyleLbl="node0" presStyleIdx="0" presStyleCnt="1"/>
      <dgm:spPr/>
      <dgm:t>
        <a:bodyPr/>
        <a:lstStyle/>
        <a:p>
          <a:endParaRPr lang="en-US"/>
        </a:p>
      </dgm:t>
    </dgm:pt>
    <dgm:pt modelId="{6C834F68-0B7E-477C-86CA-392227C7CF8F}" type="pres">
      <dgm:prSet presAssocID="{61335755-CF79-4798-B39D-12157C9050E6}" presName="node" presStyleLbl="node1" presStyleIdx="0" presStyleCnt="5">
        <dgm:presLayoutVars>
          <dgm:bulletEnabled val="1"/>
        </dgm:presLayoutVars>
      </dgm:prSet>
      <dgm:spPr/>
      <dgm:t>
        <a:bodyPr/>
        <a:lstStyle/>
        <a:p>
          <a:endParaRPr lang="en-US"/>
        </a:p>
      </dgm:t>
    </dgm:pt>
    <dgm:pt modelId="{4D49D57F-B334-43E0-AD98-DBA359B3FA2F}" type="pres">
      <dgm:prSet presAssocID="{61335755-CF79-4798-B39D-12157C9050E6}"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E111DF06-EF8F-440C-9437-E1E0F59B4036}" type="pres">
      <dgm:prSet presAssocID="{DE44973E-4DD7-483E-AD1B-F8237793A5B9}" presName="sibTrans" presStyleLbl="sibTrans2D1" presStyleIdx="0" presStyleCnt="5"/>
      <dgm:spPr/>
      <dgm:t>
        <a:bodyPr/>
        <a:lstStyle/>
        <a:p>
          <a:endParaRPr lang="en-US"/>
        </a:p>
      </dgm:t>
    </dgm:pt>
    <dgm:pt modelId="{D3BA5F70-09BD-41C7-8856-FD751E7AFA9E}" type="pres">
      <dgm:prSet presAssocID="{2D6C9AAE-928A-454A-86D8-647A6590E94C}" presName="node" presStyleLbl="node1" presStyleIdx="1" presStyleCnt="5">
        <dgm:presLayoutVars>
          <dgm:bulletEnabled val="1"/>
        </dgm:presLayoutVars>
      </dgm:prSet>
      <dgm:spPr/>
      <dgm:t>
        <a:bodyPr/>
        <a:lstStyle/>
        <a:p>
          <a:endParaRPr lang="en-US"/>
        </a:p>
      </dgm:t>
    </dgm:pt>
    <dgm:pt modelId="{D7933AEE-B6B8-4A71-859B-03E4E9FDF4CA}" type="pres">
      <dgm:prSet presAssocID="{2D6C9AAE-928A-454A-86D8-647A6590E94C}"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D0EC880B-7361-4DC1-84E3-060DBEC32716}" type="pres">
      <dgm:prSet presAssocID="{ABFEEF10-6EA7-4950-B69E-C6490F54F6F4}" presName="sibTrans" presStyleLbl="sibTrans2D1" presStyleIdx="1" presStyleCnt="5"/>
      <dgm:spPr/>
      <dgm:t>
        <a:bodyPr/>
        <a:lstStyle/>
        <a:p>
          <a:endParaRPr lang="en-US"/>
        </a:p>
      </dgm:t>
    </dgm:pt>
    <dgm:pt modelId="{50C6D1FB-C8A5-4147-9F15-90DBB44AEEBA}" type="pres">
      <dgm:prSet presAssocID="{C255020D-D4D2-4B71-A621-707381C194A2}" presName="node" presStyleLbl="node1" presStyleIdx="2" presStyleCnt="5">
        <dgm:presLayoutVars>
          <dgm:bulletEnabled val="1"/>
        </dgm:presLayoutVars>
      </dgm:prSet>
      <dgm:spPr/>
      <dgm:t>
        <a:bodyPr/>
        <a:lstStyle/>
        <a:p>
          <a:endParaRPr lang="en-US"/>
        </a:p>
      </dgm:t>
    </dgm:pt>
    <dgm:pt modelId="{85FCE8AD-B8FF-43C8-A400-57381DD816FB}" type="pres">
      <dgm:prSet presAssocID="{C255020D-D4D2-4B71-A621-707381C194A2}"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B2608F0-D25E-480D-AC25-57AF7C98637B}" type="pres">
      <dgm:prSet presAssocID="{7B1C3ED5-0F6D-44C6-84C9-C95F97645A65}" presName="sibTrans" presStyleLbl="sibTrans2D1" presStyleIdx="2" presStyleCnt="5"/>
      <dgm:spPr/>
      <dgm:t>
        <a:bodyPr/>
        <a:lstStyle/>
        <a:p>
          <a:endParaRPr lang="en-US"/>
        </a:p>
      </dgm:t>
    </dgm:pt>
    <dgm:pt modelId="{4194E9F8-D890-4BEF-BAEF-EC80A539804F}" type="pres">
      <dgm:prSet presAssocID="{F33A8224-E5CD-4E89-A3E6-A4B41E766ACF}" presName="node" presStyleLbl="node1" presStyleIdx="3" presStyleCnt="5">
        <dgm:presLayoutVars>
          <dgm:bulletEnabled val="1"/>
        </dgm:presLayoutVars>
      </dgm:prSet>
      <dgm:spPr/>
      <dgm:t>
        <a:bodyPr/>
        <a:lstStyle/>
        <a:p>
          <a:endParaRPr lang="en-US"/>
        </a:p>
      </dgm:t>
    </dgm:pt>
    <dgm:pt modelId="{EC0A5892-2B18-4E89-8BA1-6CFF5E9D2842}" type="pres">
      <dgm:prSet presAssocID="{F33A8224-E5CD-4E89-A3E6-A4B41E766ACF}"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B21A68F9-6FBD-47AA-9C71-63DF529CB7E4}" type="pres">
      <dgm:prSet presAssocID="{C5C9CA48-EDD3-4A5B-87B8-A26910F5F2BA}" presName="sibTrans" presStyleLbl="sibTrans2D1" presStyleIdx="3" presStyleCnt="5"/>
      <dgm:spPr/>
      <dgm:t>
        <a:bodyPr/>
        <a:lstStyle/>
        <a:p>
          <a:endParaRPr lang="en-US"/>
        </a:p>
      </dgm:t>
    </dgm:pt>
    <dgm:pt modelId="{7D282D9E-E608-4083-9B55-2B67E7FEAF49}" type="pres">
      <dgm:prSet presAssocID="{5918F012-011D-4093-B8A7-7A6E6ADD32BD}" presName="node" presStyleLbl="node1" presStyleIdx="4" presStyleCnt="5">
        <dgm:presLayoutVars>
          <dgm:bulletEnabled val="1"/>
        </dgm:presLayoutVars>
      </dgm:prSet>
      <dgm:spPr/>
      <dgm:t>
        <a:bodyPr/>
        <a:lstStyle/>
        <a:p>
          <a:endParaRPr lang="en-US"/>
        </a:p>
      </dgm:t>
    </dgm:pt>
    <dgm:pt modelId="{0D2F6076-15ED-439F-9DAB-28B4CA8575D2}" type="pres">
      <dgm:prSet presAssocID="{5918F012-011D-4093-B8A7-7A6E6ADD32BD}"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3C8F2BB-4AC6-480F-BEA1-BA1A3D687F51}" type="pres">
      <dgm:prSet presAssocID="{ACC76B41-CB59-46D3-A8C6-36B220FACC3B}" presName="sibTrans" presStyleLbl="sibTrans2D1" presStyleIdx="4" presStyleCnt="5"/>
      <dgm:spPr/>
      <dgm:t>
        <a:bodyPr/>
        <a:lstStyle/>
        <a:p>
          <a:endParaRPr lang="en-US"/>
        </a:p>
      </dgm:t>
    </dgm:pt>
  </dgm:ptLst>
  <dgm:cxnLst>
    <dgm:cxn modelId="{EDA948C8-433C-4399-BE27-1E78E1A59523}" type="presOf" srcId="{61335755-CF79-4798-B39D-12157C9050E6}" destId="{6C834F68-0B7E-477C-86CA-392227C7CF8F}" srcOrd="0" destOrd="0" presId="urn:microsoft.com/office/officeart/2005/8/layout/radial6"/>
    <dgm:cxn modelId="{65E25BC3-14A1-403A-B128-802F5D83598A}" type="presOf" srcId="{ACC76B41-CB59-46D3-A8C6-36B220FACC3B}" destId="{F3C8F2BB-4AC6-480F-BEA1-BA1A3D687F51}" srcOrd="0" destOrd="0" presId="urn:microsoft.com/office/officeart/2005/8/layout/radial6"/>
    <dgm:cxn modelId="{6F91D381-D3DD-4456-A772-5A573722404D}" srcId="{BA34375C-CF37-40D9-A650-ADE63DFCF94D}" destId="{5918F012-011D-4093-B8A7-7A6E6ADD32BD}" srcOrd="4" destOrd="0" parTransId="{FE1D2D43-A959-40F1-9ABA-E854BC7CDC06}" sibTransId="{ACC76B41-CB59-46D3-A8C6-36B220FACC3B}"/>
    <dgm:cxn modelId="{BEC2BB28-53B7-43FB-9604-41770BD3C159}" srcId="{BA34375C-CF37-40D9-A650-ADE63DFCF94D}" destId="{2D6C9AAE-928A-454A-86D8-647A6590E94C}" srcOrd="1" destOrd="0" parTransId="{CFE35D56-BB72-47C3-BD15-A77208A17810}" sibTransId="{ABFEEF10-6EA7-4950-B69E-C6490F54F6F4}"/>
    <dgm:cxn modelId="{3244ED26-FE47-4F2F-8920-B350FF79E8E1}" type="presOf" srcId="{DE44973E-4DD7-483E-AD1B-F8237793A5B9}" destId="{E111DF06-EF8F-440C-9437-E1E0F59B4036}" srcOrd="0" destOrd="0" presId="urn:microsoft.com/office/officeart/2005/8/layout/radial6"/>
    <dgm:cxn modelId="{DC1598E5-6505-4BED-849A-A1EC7A80860E}" type="presOf" srcId="{F33A8224-E5CD-4E89-A3E6-A4B41E766ACF}" destId="{4194E9F8-D890-4BEF-BAEF-EC80A539804F}" srcOrd="0" destOrd="0" presId="urn:microsoft.com/office/officeart/2005/8/layout/radial6"/>
    <dgm:cxn modelId="{8197EF43-1000-467F-8C45-3572BB7CBF3A}" type="presOf" srcId="{C5C9CA48-EDD3-4A5B-87B8-A26910F5F2BA}" destId="{B21A68F9-6FBD-47AA-9C71-63DF529CB7E4}" srcOrd="0" destOrd="0" presId="urn:microsoft.com/office/officeart/2005/8/layout/radial6"/>
    <dgm:cxn modelId="{6430A470-E0F6-45DC-AEC2-11010DEBEF81}" type="presOf" srcId="{ABFEEF10-6EA7-4950-B69E-C6490F54F6F4}" destId="{D0EC880B-7361-4DC1-84E3-060DBEC32716}" srcOrd="0" destOrd="0" presId="urn:microsoft.com/office/officeart/2005/8/layout/radial6"/>
    <dgm:cxn modelId="{3B05929E-E0C1-41AF-B1AC-B309EF297797}" type="presOf" srcId="{BA34375C-CF37-40D9-A650-ADE63DFCF94D}" destId="{3C0B6CEF-D6F0-488F-8513-582BF85299BE}" srcOrd="0" destOrd="0" presId="urn:microsoft.com/office/officeart/2005/8/layout/radial6"/>
    <dgm:cxn modelId="{63628B8F-DD28-4DD9-91E8-C06FACD75C7C}" type="presOf" srcId="{5918F012-011D-4093-B8A7-7A6E6ADD32BD}" destId="{7D282D9E-E608-4083-9B55-2B67E7FEAF49}" srcOrd="0" destOrd="0" presId="urn:microsoft.com/office/officeart/2005/8/layout/radial6"/>
    <dgm:cxn modelId="{6E2FC3BC-06DC-48E4-8BB8-B1DA1599D78E}" srcId="{502D0EC5-90A8-46A3-A7DC-476B9BCF18FF}" destId="{BA34375C-CF37-40D9-A650-ADE63DFCF94D}" srcOrd="0" destOrd="0" parTransId="{E9802D72-9A42-4220-865D-011BA0650A0C}" sibTransId="{1F30225B-A054-465D-9EB2-37B6111F2776}"/>
    <dgm:cxn modelId="{A4003BC2-E862-4B04-BD13-5E20F3CE1ADD}" type="presOf" srcId="{502D0EC5-90A8-46A3-A7DC-476B9BCF18FF}" destId="{88E099DA-C843-41CB-BF4B-AAD8E1C30882}" srcOrd="0" destOrd="0" presId="urn:microsoft.com/office/officeart/2005/8/layout/radial6"/>
    <dgm:cxn modelId="{267363F5-996E-4185-87AA-32305173F675}" srcId="{BA34375C-CF37-40D9-A650-ADE63DFCF94D}" destId="{61335755-CF79-4798-B39D-12157C9050E6}" srcOrd="0" destOrd="0" parTransId="{945C4E1C-0820-4034-96BE-D3D42ECA768B}" sibTransId="{DE44973E-4DD7-483E-AD1B-F8237793A5B9}"/>
    <dgm:cxn modelId="{7910479E-C0A3-4FAB-870D-A5E5E1216866}" type="presOf" srcId="{C255020D-D4D2-4B71-A621-707381C194A2}" destId="{50C6D1FB-C8A5-4147-9F15-90DBB44AEEBA}" srcOrd="0" destOrd="0" presId="urn:microsoft.com/office/officeart/2005/8/layout/radial6"/>
    <dgm:cxn modelId="{C570180B-FAA8-4DB1-8D73-EE8F0CC26E44}" type="presOf" srcId="{2D6C9AAE-928A-454A-86D8-647A6590E94C}" destId="{D3BA5F70-09BD-41C7-8856-FD751E7AFA9E}" srcOrd="0" destOrd="0" presId="urn:microsoft.com/office/officeart/2005/8/layout/radial6"/>
    <dgm:cxn modelId="{B67F263B-D323-45EB-8BAB-3E821C4945FE}" type="presOf" srcId="{7B1C3ED5-0F6D-44C6-84C9-C95F97645A65}" destId="{8B2608F0-D25E-480D-AC25-57AF7C98637B}" srcOrd="0" destOrd="0" presId="urn:microsoft.com/office/officeart/2005/8/layout/radial6"/>
    <dgm:cxn modelId="{398C1F45-9A56-4328-8F1B-E7D1EE4211BA}" srcId="{BA34375C-CF37-40D9-A650-ADE63DFCF94D}" destId="{C255020D-D4D2-4B71-A621-707381C194A2}" srcOrd="2" destOrd="0" parTransId="{C4007FC3-0FBA-423E-B023-E6D8EEC8F6D1}" sibTransId="{7B1C3ED5-0F6D-44C6-84C9-C95F97645A65}"/>
    <dgm:cxn modelId="{B99E222F-C8EF-4540-B3A6-CA78394B58FE}" srcId="{BA34375C-CF37-40D9-A650-ADE63DFCF94D}" destId="{F33A8224-E5CD-4E89-A3E6-A4B41E766ACF}" srcOrd="3" destOrd="0" parTransId="{7067F146-8AF0-4FE0-A2DB-418F2BE63F3C}" sibTransId="{C5C9CA48-EDD3-4A5B-87B8-A26910F5F2BA}"/>
    <dgm:cxn modelId="{5C73B921-FCD2-40D4-897C-93D2841922AC}" type="presParOf" srcId="{88E099DA-C843-41CB-BF4B-AAD8E1C30882}" destId="{3C0B6CEF-D6F0-488F-8513-582BF85299BE}" srcOrd="0" destOrd="0" presId="urn:microsoft.com/office/officeart/2005/8/layout/radial6"/>
    <dgm:cxn modelId="{CF39DF37-5B63-4CD3-A84A-68864A9B75D2}" type="presParOf" srcId="{88E099DA-C843-41CB-BF4B-AAD8E1C30882}" destId="{6C834F68-0B7E-477C-86CA-392227C7CF8F}" srcOrd="1" destOrd="0" presId="urn:microsoft.com/office/officeart/2005/8/layout/radial6"/>
    <dgm:cxn modelId="{3596DD77-27BF-4E7D-ABFB-65BC5ECAB53B}" type="presParOf" srcId="{88E099DA-C843-41CB-BF4B-AAD8E1C30882}" destId="{4D49D57F-B334-43E0-AD98-DBA359B3FA2F}" srcOrd="2" destOrd="0" presId="urn:microsoft.com/office/officeart/2005/8/layout/radial6"/>
    <dgm:cxn modelId="{D864F818-EF9B-4758-85A2-F35ABB5426EB}" type="presParOf" srcId="{88E099DA-C843-41CB-BF4B-AAD8E1C30882}" destId="{E111DF06-EF8F-440C-9437-E1E0F59B4036}" srcOrd="3" destOrd="0" presId="urn:microsoft.com/office/officeart/2005/8/layout/radial6"/>
    <dgm:cxn modelId="{F78FD76D-5C26-46E5-A391-1CF599B3DEF9}" type="presParOf" srcId="{88E099DA-C843-41CB-BF4B-AAD8E1C30882}" destId="{D3BA5F70-09BD-41C7-8856-FD751E7AFA9E}" srcOrd="4" destOrd="0" presId="urn:microsoft.com/office/officeart/2005/8/layout/radial6"/>
    <dgm:cxn modelId="{B2B2A5E1-0E58-433D-9576-A3676AA66F76}" type="presParOf" srcId="{88E099DA-C843-41CB-BF4B-AAD8E1C30882}" destId="{D7933AEE-B6B8-4A71-859B-03E4E9FDF4CA}" srcOrd="5" destOrd="0" presId="urn:microsoft.com/office/officeart/2005/8/layout/radial6"/>
    <dgm:cxn modelId="{C950B008-48EE-4431-9AD6-331654FFC938}" type="presParOf" srcId="{88E099DA-C843-41CB-BF4B-AAD8E1C30882}" destId="{D0EC880B-7361-4DC1-84E3-060DBEC32716}" srcOrd="6" destOrd="0" presId="urn:microsoft.com/office/officeart/2005/8/layout/radial6"/>
    <dgm:cxn modelId="{39CCB001-ECDF-4197-AED4-EAB0DC782F3E}" type="presParOf" srcId="{88E099DA-C843-41CB-BF4B-AAD8E1C30882}" destId="{50C6D1FB-C8A5-4147-9F15-90DBB44AEEBA}" srcOrd="7" destOrd="0" presId="urn:microsoft.com/office/officeart/2005/8/layout/radial6"/>
    <dgm:cxn modelId="{353EC34D-FAF0-4E80-8429-85ECE904EBD1}" type="presParOf" srcId="{88E099DA-C843-41CB-BF4B-AAD8E1C30882}" destId="{85FCE8AD-B8FF-43C8-A400-57381DD816FB}" srcOrd="8" destOrd="0" presId="urn:microsoft.com/office/officeart/2005/8/layout/radial6"/>
    <dgm:cxn modelId="{9F63EB40-87C9-4FBE-873C-1CB9D35FF0D0}" type="presParOf" srcId="{88E099DA-C843-41CB-BF4B-AAD8E1C30882}" destId="{8B2608F0-D25E-480D-AC25-57AF7C98637B}" srcOrd="9" destOrd="0" presId="urn:microsoft.com/office/officeart/2005/8/layout/radial6"/>
    <dgm:cxn modelId="{925CE2ED-4B52-47B9-817A-2FE932C129DC}" type="presParOf" srcId="{88E099DA-C843-41CB-BF4B-AAD8E1C30882}" destId="{4194E9F8-D890-4BEF-BAEF-EC80A539804F}" srcOrd="10" destOrd="0" presId="urn:microsoft.com/office/officeart/2005/8/layout/radial6"/>
    <dgm:cxn modelId="{A410402B-3AFC-4D30-8E34-D14CC2D683DE}" type="presParOf" srcId="{88E099DA-C843-41CB-BF4B-AAD8E1C30882}" destId="{EC0A5892-2B18-4E89-8BA1-6CFF5E9D2842}" srcOrd="11" destOrd="0" presId="urn:microsoft.com/office/officeart/2005/8/layout/radial6"/>
    <dgm:cxn modelId="{AFA1FB20-7108-4496-A571-DBF3CF4F93DC}" type="presParOf" srcId="{88E099DA-C843-41CB-BF4B-AAD8E1C30882}" destId="{B21A68F9-6FBD-47AA-9C71-63DF529CB7E4}" srcOrd="12" destOrd="0" presId="urn:microsoft.com/office/officeart/2005/8/layout/radial6"/>
    <dgm:cxn modelId="{60B2C440-4810-41DC-85A1-F9E6099811AC}" type="presParOf" srcId="{88E099DA-C843-41CB-BF4B-AAD8E1C30882}" destId="{7D282D9E-E608-4083-9B55-2B67E7FEAF49}" srcOrd="13" destOrd="0" presId="urn:microsoft.com/office/officeart/2005/8/layout/radial6"/>
    <dgm:cxn modelId="{649D034A-64A2-4406-AA17-FA283E4916AB}" type="presParOf" srcId="{88E099DA-C843-41CB-BF4B-AAD8E1C30882}" destId="{0D2F6076-15ED-439F-9DAB-28B4CA8575D2}" srcOrd="14" destOrd="0" presId="urn:microsoft.com/office/officeart/2005/8/layout/radial6"/>
    <dgm:cxn modelId="{3F96AEC5-4986-40C1-902B-207102349FBF}" type="presParOf" srcId="{88E099DA-C843-41CB-BF4B-AAD8E1C30882}" destId="{F3C8F2BB-4AC6-480F-BEA1-BA1A3D687F51}" srcOrd="15"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B49F6A-1158-4C06-9D70-65665C75E9E6}"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8F882FC7-D789-4DBE-BD6D-1EAE52EC9961}">
      <dgm:prSet phldrT="[Text]"/>
      <dgm:spPr/>
      <dgm:t>
        <a:bodyPr/>
        <a:lstStyle/>
        <a:p>
          <a:r>
            <a:rPr lang="en-US" dirty="0" smtClean="0"/>
            <a:t>Here is What We Own</a:t>
          </a:r>
        </a:p>
        <a:p>
          <a:endParaRPr lang="en-US" dirty="0" smtClean="0"/>
        </a:p>
        <a:p>
          <a:r>
            <a:rPr lang="en-US" dirty="0" smtClean="0"/>
            <a:t>"Assets"</a:t>
          </a:r>
          <a:endParaRPr lang="en-US" dirty="0"/>
        </a:p>
      </dgm:t>
    </dgm:pt>
    <dgm:pt modelId="{DE7A8CFB-F979-47E4-8ED4-4726611F9F96}" type="parTrans" cxnId="{F1F48143-DC08-49F1-84D5-A605555BEF9E}">
      <dgm:prSet/>
      <dgm:spPr/>
      <dgm:t>
        <a:bodyPr/>
        <a:lstStyle/>
        <a:p>
          <a:endParaRPr lang="en-US"/>
        </a:p>
      </dgm:t>
    </dgm:pt>
    <dgm:pt modelId="{B8757060-CABE-4FC5-B359-D6C2BBA1602C}" type="sibTrans" cxnId="{F1F48143-DC08-49F1-84D5-A605555BEF9E}">
      <dgm:prSet/>
      <dgm:spPr/>
      <dgm:t>
        <a:bodyPr/>
        <a:lstStyle/>
        <a:p>
          <a:endParaRPr lang="en-US"/>
        </a:p>
      </dgm:t>
    </dgm:pt>
    <dgm:pt modelId="{4E68BFF6-F3EC-45CA-9308-B5F1BF3D589E}">
      <dgm:prSet phldrT="[Text]"/>
      <dgm:spPr/>
      <dgm:t>
        <a:bodyPr/>
        <a:lstStyle/>
        <a:p>
          <a:r>
            <a:rPr lang="en-US" dirty="0" smtClean="0"/>
            <a:t>Here is Who Owns It</a:t>
          </a:r>
        </a:p>
        <a:p>
          <a:endParaRPr lang="en-US" dirty="0" smtClean="0"/>
        </a:p>
        <a:p>
          <a:r>
            <a:rPr lang="en-US" dirty="0" smtClean="0"/>
            <a:t>"Creditors"</a:t>
          </a:r>
        </a:p>
        <a:p>
          <a:r>
            <a:rPr lang="en-US" dirty="0" smtClean="0"/>
            <a:t>"Us (equity)"</a:t>
          </a:r>
          <a:endParaRPr lang="en-US" dirty="0"/>
        </a:p>
      </dgm:t>
    </dgm:pt>
    <dgm:pt modelId="{034E227C-ADA3-4490-B9EE-93051CE6D035}" type="parTrans" cxnId="{6451D6E6-D3BE-4BB8-8F89-C6BA6A88121E}">
      <dgm:prSet/>
      <dgm:spPr/>
      <dgm:t>
        <a:bodyPr/>
        <a:lstStyle/>
        <a:p>
          <a:endParaRPr lang="en-US"/>
        </a:p>
      </dgm:t>
    </dgm:pt>
    <dgm:pt modelId="{26DAF967-C838-4975-9526-9BE398BB265D}" type="sibTrans" cxnId="{6451D6E6-D3BE-4BB8-8F89-C6BA6A88121E}">
      <dgm:prSet/>
      <dgm:spPr/>
      <dgm:t>
        <a:bodyPr/>
        <a:lstStyle/>
        <a:p>
          <a:endParaRPr lang="en-US"/>
        </a:p>
      </dgm:t>
    </dgm:pt>
    <dgm:pt modelId="{22547836-8BB4-4531-A875-7C2A6E561451}" type="pres">
      <dgm:prSet presAssocID="{11B49F6A-1158-4C06-9D70-65665C75E9E6}" presName="Name0" presStyleCnt="0">
        <dgm:presLayoutVars>
          <dgm:chMax val="2"/>
          <dgm:chPref val="2"/>
          <dgm:animLvl val="lvl"/>
        </dgm:presLayoutVars>
      </dgm:prSet>
      <dgm:spPr/>
      <dgm:t>
        <a:bodyPr/>
        <a:lstStyle/>
        <a:p>
          <a:endParaRPr lang="en-US"/>
        </a:p>
      </dgm:t>
    </dgm:pt>
    <dgm:pt modelId="{AD79DD79-7F93-4842-88F6-D441F0F3A5A7}" type="pres">
      <dgm:prSet presAssocID="{11B49F6A-1158-4C06-9D70-65665C75E9E6}" presName="LeftText" presStyleLbl="revTx" presStyleIdx="0" presStyleCnt="0">
        <dgm:presLayoutVars>
          <dgm:bulletEnabled val="1"/>
        </dgm:presLayoutVars>
      </dgm:prSet>
      <dgm:spPr/>
      <dgm:t>
        <a:bodyPr/>
        <a:lstStyle/>
        <a:p>
          <a:endParaRPr lang="en-US"/>
        </a:p>
      </dgm:t>
    </dgm:pt>
    <dgm:pt modelId="{93503968-E320-4071-9728-505785DBC16A}" type="pres">
      <dgm:prSet presAssocID="{11B49F6A-1158-4C06-9D70-65665C75E9E6}" presName="LeftNode" presStyleLbl="bgImgPlace1" presStyleIdx="0" presStyleCnt="2">
        <dgm:presLayoutVars>
          <dgm:chMax val="2"/>
          <dgm:chPref val="2"/>
        </dgm:presLayoutVars>
      </dgm:prSet>
      <dgm:spPr/>
      <dgm:t>
        <a:bodyPr/>
        <a:lstStyle/>
        <a:p>
          <a:endParaRPr lang="en-US"/>
        </a:p>
      </dgm:t>
    </dgm:pt>
    <dgm:pt modelId="{D9EE5036-EC4F-4E91-9B9C-B49246B1D2CA}" type="pres">
      <dgm:prSet presAssocID="{11B49F6A-1158-4C06-9D70-65665C75E9E6}" presName="RightText" presStyleLbl="revTx" presStyleIdx="0" presStyleCnt="0">
        <dgm:presLayoutVars>
          <dgm:bulletEnabled val="1"/>
        </dgm:presLayoutVars>
      </dgm:prSet>
      <dgm:spPr/>
      <dgm:t>
        <a:bodyPr/>
        <a:lstStyle/>
        <a:p>
          <a:endParaRPr lang="en-US"/>
        </a:p>
      </dgm:t>
    </dgm:pt>
    <dgm:pt modelId="{C7B6FCD7-9599-4075-8348-09E265C0388A}" type="pres">
      <dgm:prSet presAssocID="{11B49F6A-1158-4C06-9D70-65665C75E9E6}" presName="RightNode" presStyleLbl="bgImgPlace1" presStyleIdx="1" presStyleCnt="2">
        <dgm:presLayoutVars>
          <dgm:chMax val="0"/>
          <dgm:chPref val="0"/>
        </dgm:presLayoutVars>
      </dgm:prSet>
      <dgm:spPr/>
      <dgm:t>
        <a:bodyPr/>
        <a:lstStyle/>
        <a:p>
          <a:endParaRPr lang="en-US"/>
        </a:p>
      </dgm:t>
    </dgm:pt>
    <dgm:pt modelId="{53C3CFF3-FF12-402A-81A4-640723951512}" type="pres">
      <dgm:prSet presAssocID="{11B49F6A-1158-4C06-9D70-65665C75E9E6}" presName="TopArrow" presStyleLbl="node1" presStyleIdx="0" presStyleCnt="2"/>
      <dgm:spPr/>
    </dgm:pt>
    <dgm:pt modelId="{E4373070-C8CA-4F98-A1DF-0CBCF994E5A1}" type="pres">
      <dgm:prSet presAssocID="{11B49F6A-1158-4C06-9D70-65665C75E9E6}" presName="BottomArrow" presStyleLbl="node1" presStyleIdx="1" presStyleCnt="2"/>
      <dgm:spPr/>
    </dgm:pt>
  </dgm:ptLst>
  <dgm:cxnLst>
    <dgm:cxn modelId="{85288F68-5D33-4984-A2BC-9270BB99E4C3}" type="presOf" srcId="{4E68BFF6-F3EC-45CA-9308-B5F1BF3D589E}" destId="{C7B6FCD7-9599-4075-8348-09E265C0388A}" srcOrd="1" destOrd="0" presId="urn:microsoft.com/office/officeart/2009/layout/ReverseList"/>
    <dgm:cxn modelId="{F1AEB24E-D8B8-4B9C-A614-CF2ED55CC6FF}" type="presOf" srcId="{11B49F6A-1158-4C06-9D70-65665C75E9E6}" destId="{22547836-8BB4-4531-A875-7C2A6E561451}" srcOrd="0" destOrd="0" presId="urn:microsoft.com/office/officeart/2009/layout/ReverseList"/>
    <dgm:cxn modelId="{34042563-27DA-42B0-89B4-D898C8F67833}" type="presOf" srcId="{4E68BFF6-F3EC-45CA-9308-B5F1BF3D589E}" destId="{D9EE5036-EC4F-4E91-9B9C-B49246B1D2CA}" srcOrd="0" destOrd="0" presId="urn:microsoft.com/office/officeart/2009/layout/ReverseList"/>
    <dgm:cxn modelId="{B44B3969-EFE9-49E6-8460-A5807A386D15}" type="presOf" srcId="{8F882FC7-D789-4DBE-BD6D-1EAE52EC9961}" destId="{AD79DD79-7F93-4842-88F6-D441F0F3A5A7}" srcOrd="0" destOrd="0" presId="urn:microsoft.com/office/officeart/2009/layout/ReverseList"/>
    <dgm:cxn modelId="{F1F48143-DC08-49F1-84D5-A605555BEF9E}" srcId="{11B49F6A-1158-4C06-9D70-65665C75E9E6}" destId="{8F882FC7-D789-4DBE-BD6D-1EAE52EC9961}" srcOrd="0" destOrd="0" parTransId="{DE7A8CFB-F979-47E4-8ED4-4726611F9F96}" sibTransId="{B8757060-CABE-4FC5-B359-D6C2BBA1602C}"/>
    <dgm:cxn modelId="{6451D6E6-D3BE-4BB8-8F89-C6BA6A88121E}" srcId="{11B49F6A-1158-4C06-9D70-65665C75E9E6}" destId="{4E68BFF6-F3EC-45CA-9308-B5F1BF3D589E}" srcOrd="1" destOrd="0" parTransId="{034E227C-ADA3-4490-B9EE-93051CE6D035}" sibTransId="{26DAF967-C838-4975-9526-9BE398BB265D}"/>
    <dgm:cxn modelId="{109DC6FB-1B37-4B3B-B5D4-E51AA7CAC5E8}" type="presOf" srcId="{8F882FC7-D789-4DBE-BD6D-1EAE52EC9961}" destId="{93503968-E320-4071-9728-505785DBC16A}" srcOrd="1" destOrd="0" presId="urn:microsoft.com/office/officeart/2009/layout/ReverseList"/>
    <dgm:cxn modelId="{D3CD2643-826E-402A-90E7-8C0B18C2A125}" type="presParOf" srcId="{22547836-8BB4-4531-A875-7C2A6E561451}" destId="{AD79DD79-7F93-4842-88F6-D441F0F3A5A7}" srcOrd="0" destOrd="0" presId="urn:microsoft.com/office/officeart/2009/layout/ReverseList"/>
    <dgm:cxn modelId="{14DF8647-AF7C-4E1D-8F1A-120B3F810375}" type="presParOf" srcId="{22547836-8BB4-4531-A875-7C2A6E561451}" destId="{93503968-E320-4071-9728-505785DBC16A}" srcOrd="1" destOrd="0" presId="urn:microsoft.com/office/officeart/2009/layout/ReverseList"/>
    <dgm:cxn modelId="{37E217E8-F9B9-47C9-9007-D191977F342D}" type="presParOf" srcId="{22547836-8BB4-4531-A875-7C2A6E561451}" destId="{D9EE5036-EC4F-4E91-9B9C-B49246B1D2CA}" srcOrd="2" destOrd="0" presId="urn:microsoft.com/office/officeart/2009/layout/ReverseList"/>
    <dgm:cxn modelId="{8190E464-EE1C-4F25-97F5-4C945360A57C}" type="presParOf" srcId="{22547836-8BB4-4531-A875-7C2A6E561451}" destId="{C7B6FCD7-9599-4075-8348-09E265C0388A}" srcOrd="3" destOrd="0" presId="urn:microsoft.com/office/officeart/2009/layout/ReverseList"/>
    <dgm:cxn modelId="{C95760A8-6510-4048-BADA-5B8DF670EB9E}" type="presParOf" srcId="{22547836-8BB4-4531-A875-7C2A6E561451}" destId="{53C3CFF3-FF12-402A-81A4-640723951512}" srcOrd="4" destOrd="0" presId="urn:microsoft.com/office/officeart/2009/layout/ReverseList"/>
    <dgm:cxn modelId="{D29D947E-6CFF-4E1A-87E5-756D7432CEEB}" type="presParOf" srcId="{22547836-8BB4-4531-A875-7C2A6E561451}" destId="{E4373070-C8CA-4F98-A1DF-0CBCF994E5A1}"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1AA8B5-F013-472A-BB00-531713902435}" type="doc">
      <dgm:prSet loTypeId="urn:microsoft.com/office/officeart/2005/8/layout/equation2" loCatId="process" qsTypeId="urn:microsoft.com/office/officeart/2005/8/quickstyle/simple1" qsCatId="simple" csTypeId="urn:microsoft.com/office/officeart/2005/8/colors/colorful1" csCatId="colorful" phldr="1"/>
      <dgm:spPr/>
    </dgm:pt>
    <dgm:pt modelId="{56016286-F6A6-4708-812D-7E1C52CDDE3B}">
      <dgm:prSet phldrT="[Text]" custT="1"/>
      <dgm:spPr/>
      <dgm:t>
        <a:bodyPr/>
        <a:lstStyle/>
        <a:p>
          <a:r>
            <a:rPr lang="en-US" sz="1200" dirty="0" smtClean="0"/>
            <a:t>Operating Results</a:t>
          </a:r>
          <a:endParaRPr lang="en-US" sz="1200" dirty="0"/>
        </a:p>
      </dgm:t>
    </dgm:pt>
    <dgm:pt modelId="{27289F24-21C5-414E-9A18-DB4B20F87F4B}" type="parTrans" cxnId="{35C8969B-8909-4A99-9E29-AD9FD808A418}">
      <dgm:prSet/>
      <dgm:spPr/>
      <dgm:t>
        <a:bodyPr/>
        <a:lstStyle/>
        <a:p>
          <a:endParaRPr lang="en-US"/>
        </a:p>
      </dgm:t>
    </dgm:pt>
    <dgm:pt modelId="{EC83A17B-8F53-4472-B441-7AE23824441A}" type="sibTrans" cxnId="{35C8969B-8909-4A99-9E29-AD9FD808A418}">
      <dgm:prSet/>
      <dgm:spPr/>
      <dgm:t>
        <a:bodyPr/>
        <a:lstStyle/>
        <a:p>
          <a:endParaRPr lang="en-US"/>
        </a:p>
      </dgm:t>
    </dgm:pt>
    <dgm:pt modelId="{A04BE615-9467-4C7D-B5C8-9844DC3E4ABA}">
      <dgm:prSet phldrT="[Text]"/>
      <dgm:spPr/>
      <dgm:t>
        <a:bodyPr/>
        <a:lstStyle/>
        <a:p>
          <a:r>
            <a:rPr lang="en-US" dirty="0" smtClean="0"/>
            <a:t>Financing Activities</a:t>
          </a:r>
          <a:endParaRPr lang="en-US" dirty="0"/>
        </a:p>
      </dgm:t>
    </dgm:pt>
    <dgm:pt modelId="{AF8C648F-A6A5-4B49-AF9C-240109C2C865}" type="parTrans" cxnId="{96FAD366-2ED2-40D3-AC31-B17CFFD0360A}">
      <dgm:prSet/>
      <dgm:spPr/>
      <dgm:t>
        <a:bodyPr/>
        <a:lstStyle/>
        <a:p>
          <a:endParaRPr lang="en-US"/>
        </a:p>
      </dgm:t>
    </dgm:pt>
    <dgm:pt modelId="{3AFF5DFB-46C1-4883-B846-1B5199C7BFEC}" type="sibTrans" cxnId="{96FAD366-2ED2-40D3-AC31-B17CFFD0360A}">
      <dgm:prSet/>
      <dgm:spPr/>
      <dgm:t>
        <a:bodyPr/>
        <a:lstStyle/>
        <a:p>
          <a:endParaRPr lang="en-US"/>
        </a:p>
      </dgm:t>
    </dgm:pt>
    <dgm:pt modelId="{BB8CD564-B10E-471F-AB25-F8008F9C2974}">
      <dgm:prSet phldrT="[Text]"/>
      <dgm:spPr/>
      <dgm:t>
        <a:bodyPr/>
        <a:lstStyle/>
        <a:p>
          <a:r>
            <a:rPr lang="en-US" dirty="0" smtClean="0"/>
            <a:t>Impact to Balance Sheet Cash Balance </a:t>
          </a:r>
          <a:endParaRPr lang="en-US" dirty="0"/>
        </a:p>
      </dgm:t>
    </dgm:pt>
    <dgm:pt modelId="{19E91DE7-4E65-496B-866D-5FDCA9BDD84E}" type="parTrans" cxnId="{287FB4FC-393B-435A-B3F5-155E3E43C363}">
      <dgm:prSet/>
      <dgm:spPr/>
      <dgm:t>
        <a:bodyPr/>
        <a:lstStyle/>
        <a:p>
          <a:endParaRPr lang="en-US"/>
        </a:p>
      </dgm:t>
    </dgm:pt>
    <dgm:pt modelId="{3D68B2BE-7E1A-43E6-87BC-0710D27A0F93}" type="sibTrans" cxnId="{287FB4FC-393B-435A-B3F5-155E3E43C363}">
      <dgm:prSet/>
      <dgm:spPr/>
      <dgm:t>
        <a:bodyPr/>
        <a:lstStyle/>
        <a:p>
          <a:endParaRPr lang="en-US"/>
        </a:p>
      </dgm:t>
    </dgm:pt>
    <dgm:pt modelId="{D55953F9-DD03-437A-8A21-6C52CCB728BE}">
      <dgm:prSet/>
      <dgm:spPr/>
      <dgm:t>
        <a:bodyPr/>
        <a:lstStyle/>
        <a:p>
          <a:r>
            <a:rPr lang="en-US" dirty="0" smtClean="0"/>
            <a:t>Investing Activities</a:t>
          </a:r>
          <a:endParaRPr lang="en-US" dirty="0"/>
        </a:p>
      </dgm:t>
    </dgm:pt>
    <dgm:pt modelId="{43C33FBD-9D1D-4011-BA92-4396FFA1FE95}" type="parTrans" cxnId="{A23E7D53-CE98-40EC-8D87-5287F28949BE}">
      <dgm:prSet/>
      <dgm:spPr/>
      <dgm:t>
        <a:bodyPr/>
        <a:lstStyle/>
        <a:p>
          <a:endParaRPr lang="en-US"/>
        </a:p>
      </dgm:t>
    </dgm:pt>
    <dgm:pt modelId="{ED797B2D-74FE-4396-943C-55769E2E2AFA}" type="sibTrans" cxnId="{A23E7D53-CE98-40EC-8D87-5287F28949BE}">
      <dgm:prSet/>
      <dgm:spPr/>
      <dgm:t>
        <a:bodyPr/>
        <a:lstStyle/>
        <a:p>
          <a:endParaRPr lang="en-US"/>
        </a:p>
      </dgm:t>
    </dgm:pt>
    <dgm:pt modelId="{5DBADB82-209E-475C-8927-99EAF43C85C8}">
      <dgm:prSet custT="1"/>
      <dgm:spPr/>
      <dgm:t>
        <a:bodyPr/>
        <a:lstStyle/>
        <a:p>
          <a:r>
            <a:rPr lang="en-US" sz="900" dirty="0" smtClean="0"/>
            <a:t>Acct. Adjustments</a:t>
          </a:r>
          <a:endParaRPr lang="en-US" sz="900" dirty="0"/>
        </a:p>
      </dgm:t>
    </dgm:pt>
    <dgm:pt modelId="{2954BE25-C17C-43DD-BDA0-898D6F4A1DE1}" type="parTrans" cxnId="{739EA9D4-E3A7-4839-AE08-27D1714A3262}">
      <dgm:prSet/>
      <dgm:spPr/>
      <dgm:t>
        <a:bodyPr/>
        <a:lstStyle/>
        <a:p>
          <a:endParaRPr lang="en-US"/>
        </a:p>
      </dgm:t>
    </dgm:pt>
    <dgm:pt modelId="{98AACB6D-D0E9-46BA-B862-DC1976303DC8}" type="sibTrans" cxnId="{739EA9D4-E3A7-4839-AE08-27D1714A3262}">
      <dgm:prSet/>
      <dgm:spPr/>
      <dgm:t>
        <a:bodyPr/>
        <a:lstStyle/>
        <a:p>
          <a:endParaRPr lang="en-US"/>
        </a:p>
      </dgm:t>
    </dgm:pt>
    <dgm:pt modelId="{2ACBE94F-023F-45B7-903A-22C0724B47C9}" type="pres">
      <dgm:prSet presAssocID="{7D1AA8B5-F013-472A-BB00-531713902435}" presName="Name0" presStyleCnt="0">
        <dgm:presLayoutVars>
          <dgm:dir/>
          <dgm:resizeHandles val="exact"/>
        </dgm:presLayoutVars>
      </dgm:prSet>
      <dgm:spPr/>
    </dgm:pt>
    <dgm:pt modelId="{97DD9C5C-078F-436F-B094-A2085C7FF7C5}" type="pres">
      <dgm:prSet presAssocID="{7D1AA8B5-F013-472A-BB00-531713902435}" presName="vNodes" presStyleCnt="0"/>
      <dgm:spPr/>
    </dgm:pt>
    <dgm:pt modelId="{A180392C-9504-4E0A-B7DB-29EEB1B1F436}" type="pres">
      <dgm:prSet presAssocID="{56016286-F6A6-4708-812D-7E1C52CDDE3B}" presName="node" presStyleLbl="node1" presStyleIdx="0" presStyleCnt="5">
        <dgm:presLayoutVars>
          <dgm:bulletEnabled val="1"/>
        </dgm:presLayoutVars>
      </dgm:prSet>
      <dgm:spPr/>
      <dgm:t>
        <a:bodyPr/>
        <a:lstStyle/>
        <a:p>
          <a:endParaRPr lang="en-US"/>
        </a:p>
      </dgm:t>
    </dgm:pt>
    <dgm:pt modelId="{D0BC73DA-4BAF-4007-9243-FD6AFD218A82}" type="pres">
      <dgm:prSet presAssocID="{EC83A17B-8F53-4472-B441-7AE23824441A}" presName="spacerT" presStyleCnt="0"/>
      <dgm:spPr/>
    </dgm:pt>
    <dgm:pt modelId="{64EDE416-6CB7-4591-B38C-3C5E960AB332}" type="pres">
      <dgm:prSet presAssocID="{EC83A17B-8F53-4472-B441-7AE23824441A}" presName="sibTrans" presStyleLbl="sibTrans2D1" presStyleIdx="0" presStyleCnt="4"/>
      <dgm:spPr/>
      <dgm:t>
        <a:bodyPr/>
        <a:lstStyle/>
        <a:p>
          <a:endParaRPr lang="en-US"/>
        </a:p>
      </dgm:t>
    </dgm:pt>
    <dgm:pt modelId="{FA149D75-7F7A-44A2-B20F-299901530019}" type="pres">
      <dgm:prSet presAssocID="{EC83A17B-8F53-4472-B441-7AE23824441A}" presName="spacerB" presStyleCnt="0"/>
      <dgm:spPr/>
    </dgm:pt>
    <dgm:pt modelId="{B75F43B8-FE0E-4839-ADE8-C169088536F0}" type="pres">
      <dgm:prSet presAssocID="{5DBADB82-209E-475C-8927-99EAF43C85C8}" presName="node" presStyleLbl="node1" presStyleIdx="1" presStyleCnt="5">
        <dgm:presLayoutVars>
          <dgm:bulletEnabled val="1"/>
        </dgm:presLayoutVars>
      </dgm:prSet>
      <dgm:spPr/>
      <dgm:t>
        <a:bodyPr/>
        <a:lstStyle/>
        <a:p>
          <a:endParaRPr lang="en-US"/>
        </a:p>
      </dgm:t>
    </dgm:pt>
    <dgm:pt modelId="{5F50D1AE-DA2D-4656-9D62-D7C633C7DA49}" type="pres">
      <dgm:prSet presAssocID="{98AACB6D-D0E9-46BA-B862-DC1976303DC8}" presName="spacerT" presStyleCnt="0"/>
      <dgm:spPr/>
    </dgm:pt>
    <dgm:pt modelId="{5F207F87-5AA5-41F4-A572-1F4CC4A42278}" type="pres">
      <dgm:prSet presAssocID="{98AACB6D-D0E9-46BA-B862-DC1976303DC8}" presName="sibTrans" presStyleLbl="sibTrans2D1" presStyleIdx="1" presStyleCnt="4"/>
      <dgm:spPr/>
      <dgm:t>
        <a:bodyPr/>
        <a:lstStyle/>
        <a:p>
          <a:endParaRPr lang="en-US"/>
        </a:p>
      </dgm:t>
    </dgm:pt>
    <dgm:pt modelId="{9C8368AD-4547-49FA-B2AD-8C8A1F6B59D3}" type="pres">
      <dgm:prSet presAssocID="{98AACB6D-D0E9-46BA-B862-DC1976303DC8}" presName="spacerB" presStyleCnt="0"/>
      <dgm:spPr/>
    </dgm:pt>
    <dgm:pt modelId="{62766001-E45D-4CA0-ABAA-F60EC1669481}" type="pres">
      <dgm:prSet presAssocID="{D55953F9-DD03-437A-8A21-6C52CCB728BE}" presName="node" presStyleLbl="node1" presStyleIdx="2" presStyleCnt="5">
        <dgm:presLayoutVars>
          <dgm:bulletEnabled val="1"/>
        </dgm:presLayoutVars>
      </dgm:prSet>
      <dgm:spPr/>
      <dgm:t>
        <a:bodyPr/>
        <a:lstStyle/>
        <a:p>
          <a:endParaRPr lang="en-US"/>
        </a:p>
      </dgm:t>
    </dgm:pt>
    <dgm:pt modelId="{0E0B81BF-F735-47F5-92FC-CBFFD3EECAA2}" type="pres">
      <dgm:prSet presAssocID="{ED797B2D-74FE-4396-943C-55769E2E2AFA}" presName="spacerT" presStyleCnt="0"/>
      <dgm:spPr/>
    </dgm:pt>
    <dgm:pt modelId="{7913D599-C502-4BC7-9DF7-2E3BE3278100}" type="pres">
      <dgm:prSet presAssocID="{ED797B2D-74FE-4396-943C-55769E2E2AFA}" presName="sibTrans" presStyleLbl="sibTrans2D1" presStyleIdx="2" presStyleCnt="4"/>
      <dgm:spPr/>
      <dgm:t>
        <a:bodyPr/>
        <a:lstStyle/>
        <a:p>
          <a:endParaRPr lang="en-US"/>
        </a:p>
      </dgm:t>
    </dgm:pt>
    <dgm:pt modelId="{7CD31F58-D87B-49E2-A222-0524305DB51F}" type="pres">
      <dgm:prSet presAssocID="{ED797B2D-74FE-4396-943C-55769E2E2AFA}" presName="spacerB" presStyleCnt="0"/>
      <dgm:spPr/>
    </dgm:pt>
    <dgm:pt modelId="{32FE35D9-DCE3-403C-B2D6-7AA2EC6406FD}" type="pres">
      <dgm:prSet presAssocID="{A04BE615-9467-4C7D-B5C8-9844DC3E4ABA}" presName="node" presStyleLbl="node1" presStyleIdx="3" presStyleCnt="5">
        <dgm:presLayoutVars>
          <dgm:bulletEnabled val="1"/>
        </dgm:presLayoutVars>
      </dgm:prSet>
      <dgm:spPr/>
      <dgm:t>
        <a:bodyPr/>
        <a:lstStyle/>
        <a:p>
          <a:endParaRPr lang="en-US"/>
        </a:p>
      </dgm:t>
    </dgm:pt>
    <dgm:pt modelId="{5BE60311-2590-4FCC-A037-266325D8DE76}" type="pres">
      <dgm:prSet presAssocID="{7D1AA8B5-F013-472A-BB00-531713902435}" presName="sibTransLast" presStyleLbl="sibTrans2D1" presStyleIdx="3" presStyleCnt="4"/>
      <dgm:spPr/>
      <dgm:t>
        <a:bodyPr/>
        <a:lstStyle/>
        <a:p>
          <a:endParaRPr lang="en-US"/>
        </a:p>
      </dgm:t>
    </dgm:pt>
    <dgm:pt modelId="{15CF0E11-468E-4C59-8FE1-1E260786AC66}" type="pres">
      <dgm:prSet presAssocID="{7D1AA8B5-F013-472A-BB00-531713902435}" presName="connectorText" presStyleLbl="sibTrans2D1" presStyleIdx="3" presStyleCnt="4"/>
      <dgm:spPr/>
      <dgm:t>
        <a:bodyPr/>
        <a:lstStyle/>
        <a:p>
          <a:endParaRPr lang="en-US"/>
        </a:p>
      </dgm:t>
    </dgm:pt>
    <dgm:pt modelId="{3B9C6496-685A-40C0-9F2D-EC0734491FEB}" type="pres">
      <dgm:prSet presAssocID="{7D1AA8B5-F013-472A-BB00-531713902435}" presName="lastNode" presStyleLbl="node1" presStyleIdx="4" presStyleCnt="5">
        <dgm:presLayoutVars>
          <dgm:bulletEnabled val="1"/>
        </dgm:presLayoutVars>
      </dgm:prSet>
      <dgm:spPr/>
      <dgm:t>
        <a:bodyPr/>
        <a:lstStyle/>
        <a:p>
          <a:endParaRPr lang="en-US"/>
        </a:p>
      </dgm:t>
    </dgm:pt>
  </dgm:ptLst>
  <dgm:cxnLst>
    <dgm:cxn modelId="{CBE17F28-D61A-4704-BD97-E09319160126}" type="presOf" srcId="{ED797B2D-74FE-4396-943C-55769E2E2AFA}" destId="{7913D599-C502-4BC7-9DF7-2E3BE3278100}" srcOrd="0" destOrd="0" presId="urn:microsoft.com/office/officeart/2005/8/layout/equation2"/>
    <dgm:cxn modelId="{F3477994-011F-4428-851A-D96B0D357514}" type="presOf" srcId="{56016286-F6A6-4708-812D-7E1C52CDDE3B}" destId="{A180392C-9504-4E0A-B7DB-29EEB1B1F436}" srcOrd="0" destOrd="0" presId="urn:microsoft.com/office/officeart/2005/8/layout/equation2"/>
    <dgm:cxn modelId="{497520C1-4C57-4913-8935-7FF3674E2A4C}" type="presOf" srcId="{7D1AA8B5-F013-472A-BB00-531713902435}" destId="{2ACBE94F-023F-45B7-903A-22C0724B47C9}" srcOrd="0" destOrd="0" presId="urn:microsoft.com/office/officeart/2005/8/layout/equation2"/>
    <dgm:cxn modelId="{35C8969B-8909-4A99-9E29-AD9FD808A418}" srcId="{7D1AA8B5-F013-472A-BB00-531713902435}" destId="{56016286-F6A6-4708-812D-7E1C52CDDE3B}" srcOrd="0" destOrd="0" parTransId="{27289F24-21C5-414E-9A18-DB4B20F87F4B}" sibTransId="{EC83A17B-8F53-4472-B441-7AE23824441A}"/>
    <dgm:cxn modelId="{739EA9D4-E3A7-4839-AE08-27D1714A3262}" srcId="{7D1AA8B5-F013-472A-BB00-531713902435}" destId="{5DBADB82-209E-475C-8927-99EAF43C85C8}" srcOrd="1" destOrd="0" parTransId="{2954BE25-C17C-43DD-BDA0-898D6F4A1DE1}" sibTransId="{98AACB6D-D0E9-46BA-B862-DC1976303DC8}"/>
    <dgm:cxn modelId="{42E2220B-4A42-45E3-ACFD-064C41E6C225}" type="presOf" srcId="{3AFF5DFB-46C1-4883-B846-1B5199C7BFEC}" destId="{5BE60311-2590-4FCC-A037-266325D8DE76}" srcOrd="0" destOrd="0" presId="urn:microsoft.com/office/officeart/2005/8/layout/equation2"/>
    <dgm:cxn modelId="{00915C3C-7E13-40CB-87EC-4BA119664476}" type="presOf" srcId="{98AACB6D-D0E9-46BA-B862-DC1976303DC8}" destId="{5F207F87-5AA5-41F4-A572-1F4CC4A42278}" srcOrd="0" destOrd="0" presId="urn:microsoft.com/office/officeart/2005/8/layout/equation2"/>
    <dgm:cxn modelId="{A94CEBD3-FD20-4A5C-BC9F-84512E02D04F}" type="presOf" srcId="{A04BE615-9467-4C7D-B5C8-9844DC3E4ABA}" destId="{32FE35D9-DCE3-403C-B2D6-7AA2EC6406FD}" srcOrd="0" destOrd="0" presId="urn:microsoft.com/office/officeart/2005/8/layout/equation2"/>
    <dgm:cxn modelId="{302EA98A-D3D5-4220-A90C-E66A01C26317}" type="presOf" srcId="{D55953F9-DD03-437A-8A21-6C52CCB728BE}" destId="{62766001-E45D-4CA0-ABAA-F60EC1669481}" srcOrd="0" destOrd="0" presId="urn:microsoft.com/office/officeart/2005/8/layout/equation2"/>
    <dgm:cxn modelId="{A23E7D53-CE98-40EC-8D87-5287F28949BE}" srcId="{7D1AA8B5-F013-472A-BB00-531713902435}" destId="{D55953F9-DD03-437A-8A21-6C52CCB728BE}" srcOrd="2" destOrd="0" parTransId="{43C33FBD-9D1D-4011-BA92-4396FFA1FE95}" sibTransId="{ED797B2D-74FE-4396-943C-55769E2E2AFA}"/>
    <dgm:cxn modelId="{6CC0D4A6-457B-431E-8747-E7F2A52DFD1F}" type="presOf" srcId="{EC83A17B-8F53-4472-B441-7AE23824441A}" destId="{64EDE416-6CB7-4591-B38C-3C5E960AB332}" srcOrd="0" destOrd="0" presId="urn:microsoft.com/office/officeart/2005/8/layout/equation2"/>
    <dgm:cxn modelId="{287FB4FC-393B-435A-B3F5-155E3E43C363}" srcId="{7D1AA8B5-F013-472A-BB00-531713902435}" destId="{BB8CD564-B10E-471F-AB25-F8008F9C2974}" srcOrd="4" destOrd="0" parTransId="{19E91DE7-4E65-496B-866D-5FDCA9BDD84E}" sibTransId="{3D68B2BE-7E1A-43E6-87BC-0710D27A0F93}"/>
    <dgm:cxn modelId="{96FAD366-2ED2-40D3-AC31-B17CFFD0360A}" srcId="{7D1AA8B5-F013-472A-BB00-531713902435}" destId="{A04BE615-9467-4C7D-B5C8-9844DC3E4ABA}" srcOrd="3" destOrd="0" parTransId="{AF8C648F-A6A5-4B49-AF9C-240109C2C865}" sibTransId="{3AFF5DFB-46C1-4883-B846-1B5199C7BFEC}"/>
    <dgm:cxn modelId="{47A6AEA2-9AEF-4DF6-8DE6-4E7B3EAE0060}" type="presOf" srcId="{5DBADB82-209E-475C-8927-99EAF43C85C8}" destId="{B75F43B8-FE0E-4839-ADE8-C169088536F0}" srcOrd="0" destOrd="0" presId="urn:microsoft.com/office/officeart/2005/8/layout/equation2"/>
    <dgm:cxn modelId="{2164E161-72E3-466F-AAD3-B31D86F86EEF}" type="presOf" srcId="{BB8CD564-B10E-471F-AB25-F8008F9C2974}" destId="{3B9C6496-685A-40C0-9F2D-EC0734491FEB}" srcOrd="0" destOrd="0" presId="urn:microsoft.com/office/officeart/2005/8/layout/equation2"/>
    <dgm:cxn modelId="{1356C878-EA7D-4482-916C-4FFE38B0C0DA}" type="presOf" srcId="{3AFF5DFB-46C1-4883-B846-1B5199C7BFEC}" destId="{15CF0E11-468E-4C59-8FE1-1E260786AC66}" srcOrd="1" destOrd="0" presId="urn:microsoft.com/office/officeart/2005/8/layout/equation2"/>
    <dgm:cxn modelId="{085A3D34-1293-44A9-B853-77EFBFE3E9BB}" type="presParOf" srcId="{2ACBE94F-023F-45B7-903A-22C0724B47C9}" destId="{97DD9C5C-078F-436F-B094-A2085C7FF7C5}" srcOrd="0" destOrd="0" presId="urn:microsoft.com/office/officeart/2005/8/layout/equation2"/>
    <dgm:cxn modelId="{A01EA63F-DA73-45E3-A243-020FE8F75095}" type="presParOf" srcId="{97DD9C5C-078F-436F-B094-A2085C7FF7C5}" destId="{A180392C-9504-4E0A-B7DB-29EEB1B1F436}" srcOrd="0" destOrd="0" presId="urn:microsoft.com/office/officeart/2005/8/layout/equation2"/>
    <dgm:cxn modelId="{1A1C4040-7678-4417-AE25-652654171CDF}" type="presParOf" srcId="{97DD9C5C-078F-436F-B094-A2085C7FF7C5}" destId="{D0BC73DA-4BAF-4007-9243-FD6AFD218A82}" srcOrd="1" destOrd="0" presId="urn:microsoft.com/office/officeart/2005/8/layout/equation2"/>
    <dgm:cxn modelId="{F80B26C4-7F41-4A9A-8215-F6A183D5FD5B}" type="presParOf" srcId="{97DD9C5C-078F-436F-B094-A2085C7FF7C5}" destId="{64EDE416-6CB7-4591-B38C-3C5E960AB332}" srcOrd="2" destOrd="0" presId="urn:microsoft.com/office/officeart/2005/8/layout/equation2"/>
    <dgm:cxn modelId="{68D8AE90-3975-4979-BE50-689A9634F5DB}" type="presParOf" srcId="{97DD9C5C-078F-436F-B094-A2085C7FF7C5}" destId="{FA149D75-7F7A-44A2-B20F-299901530019}" srcOrd="3" destOrd="0" presId="urn:microsoft.com/office/officeart/2005/8/layout/equation2"/>
    <dgm:cxn modelId="{2A5D7389-8C2F-4C8B-AAEE-CCAEECCD1748}" type="presParOf" srcId="{97DD9C5C-078F-436F-B094-A2085C7FF7C5}" destId="{B75F43B8-FE0E-4839-ADE8-C169088536F0}" srcOrd="4" destOrd="0" presId="urn:microsoft.com/office/officeart/2005/8/layout/equation2"/>
    <dgm:cxn modelId="{506DDDFF-1DCF-4F30-9E08-BC2F26D4552D}" type="presParOf" srcId="{97DD9C5C-078F-436F-B094-A2085C7FF7C5}" destId="{5F50D1AE-DA2D-4656-9D62-D7C633C7DA49}" srcOrd="5" destOrd="0" presId="urn:microsoft.com/office/officeart/2005/8/layout/equation2"/>
    <dgm:cxn modelId="{DBFBE200-9536-4815-81C5-E3A7058149CF}" type="presParOf" srcId="{97DD9C5C-078F-436F-B094-A2085C7FF7C5}" destId="{5F207F87-5AA5-41F4-A572-1F4CC4A42278}" srcOrd="6" destOrd="0" presId="urn:microsoft.com/office/officeart/2005/8/layout/equation2"/>
    <dgm:cxn modelId="{743AD115-273B-468E-8BB6-6033BB7B9609}" type="presParOf" srcId="{97DD9C5C-078F-436F-B094-A2085C7FF7C5}" destId="{9C8368AD-4547-49FA-B2AD-8C8A1F6B59D3}" srcOrd="7" destOrd="0" presId="urn:microsoft.com/office/officeart/2005/8/layout/equation2"/>
    <dgm:cxn modelId="{1C67FB3B-1258-4378-9CDF-5C9BA3BB93E0}" type="presParOf" srcId="{97DD9C5C-078F-436F-B094-A2085C7FF7C5}" destId="{62766001-E45D-4CA0-ABAA-F60EC1669481}" srcOrd="8" destOrd="0" presId="urn:microsoft.com/office/officeart/2005/8/layout/equation2"/>
    <dgm:cxn modelId="{80CB55D4-0D4D-4D6D-A505-3C402D96573B}" type="presParOf" srcId="{97DD9C5C-078F-436F-B094-A2085C7FF7C5}" destId="{0E0B81BF-F735-47F5-92FC-CBFFD3EECAA2}" srcOrd="9" destOrd="0" presId="urn:microsoft.com/office/officeart/2005/8/layout/equation2"/>
    <dgm:cxn modelId="{C98C1043-1C10-4CDA-8E1E-E42E9DE146BF}" type="presParOf" srcId="{97DD9C5C-078F-436F-B094-A2085C7FF7C5}" destId="{7913D599-C502-4BC7-9DF7-2E3BE3278100}" srcOrd="10" destOrd="0" presId="urn:microsoft.com/office/officeart/2005/8/layout/equation2"/>
    <dgm:cxn modelId="{0E2D71E7-8D18-417C-8FD6-9F4054FF3812}" type="presParOf" srcId="{97DD9C5C-078F-436F-B094-A2085C7FF7C5}" destId="{7CD31F58-D87B-49E2-A222-0524305DB51F}" srcOrd="11" destOrd="0" presId="urn:microsoft.com/office/officeart/2005/8/layout/equation2"/>
    <dgm:cxn modelId="{768F11FF-14A9-4721-BA21-0892FC1FB2D6}" type="presParOf" srcId="{97DD9C5C-078F-436F-B094-A2085C7FF7C5}" destId="{32FE35D9-DCE3-403C-B2D6-7AA2EC6406FD}" srcOrd="12" destOrd="0" presId="urn:microsoft.com/office/officeart/2005/8/layout/equation2"/>
    <dgm:cxn modelId="{4215C970-0005-424D-9AFA-13E2335A9C27}" type="presParOf" srcId="{2ACBE94F-023F-45B7-903A-22C0724B47C9}" destId="{5BE60311-2590-4FCC-A037-266325D8DE76}" srcOrd="1" destOrd="0" presId="urn:microsoft.com/office/officeart/2005/8/layout/equation2"/>
    <dgm:cxn modelId="{CC88F657-1072-4E30-A29F-8828A8EED4CB}" type="presParOf" srcId="{5BE60311-2590-4FCC-A037-266325D8DE76}" destId="{15CF0E11-468E-4C59-8FE1-1E260786AC66}" srcOrd="0" destOrd="0" presId="urn:microsoft.com/office/officeart/2005/8/layout/equation2"/>
    <dgm:cxn modelId="{A44FEA37-D1CF-4101-9535-2C266E52EEED}" type="presParOf" srcId="{2ACBE94F-023F-45B7-903A-22C0724B47C9}" destId="{3B9C6496-685A-40C0-9F2D-EC0734491FE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A7AFE6-6511-4523-8F11-D5665BC392EF}" type="doc">
      <dgm:prSet loTypeId="urn:microsoft.com/office/officeart/2005/8/layout/equation1" loCatId="relationship" qsTypeId="urn:microsoft.com/office/officeart/2005/8/quickstyle/simple5" qsCatId="simple" csTypeId="urn:microsoft.com/office/officeart/2005/8/colors/accent1_2" csCatId="accent1" phldr="1"/>
      <dgm:spPr/>
      <dgm:t>
        <a:bodyPr/>
        <a:lstStyle/>
        <a:p>
          <a:endParaRPr lang="en-US"/>
        </a:p>
      </dgm:t>
    </dgm:pt>
    <dgm:pt modelId="{50A7CD15-8903-4C5D-BE06-8C1D7B979DAA}">
      <dgm:prSet phldrT="[Text]" custT="1"/>
      <dgm:spPr>
        <a:solidFill>
          <a:schemeClr val="accent3">
            <a:lumMod val="50000"/>
          </a:schemeClr>
        </a:solidFill>
      </dgm:spPr>
      <dgm:t>
        <a:bodyPr/>
        <a:lstStyle/>
        <a:p>
          <a:r>
            <a:rPr lang="en-US" sz="1400" dirty="0" smtClean="0"/>
            <a:t>Net Results from the Income Statement</a:t>
          </a:r>
          <a:endParaRPr lang="en-US" sz="1400" dirty="0"/>
        </a:p>
      </dgm:t>
    </dgm:pt>
    <dgm:pt modelId="{7980AC41-84C1-4E40-AC4D-B92546FF7DE2}" type="parTrans" cxnId="{77C353BC-F993-4080-8190-8A80E0A68AB1}">
      <dgm:prSet/>
      <dgm:spPr/>
      <dgm:t>
        <a:bodyPr/>
        <a:lstStyle/>
        <a:p>
          <a:endParaRPr lang="en-US"/>
        </a:p>
      </dgm:t>
    </dgm:pt>
    <dgm:pt modelId="{F9B5466A-8741-431F-83B9-7D1E3D3C6A59}" type="sibTrans" cxnId="{77C353BC-F993-4080-8190-8A80E0A68AB1}">
      <dgm:prSet/>
      <dgm:spPr>
        <a:solidFill>
          <a:schemeClr val="accent6">
            <a:lumMod val="75000"/>
          </a:schemeClr>
        </a:solidFill>
      </dgm:spPr>
      <dgm:t>
        <a:bodyPr/>
        <a:lstStyle/>
        <a:p>
          <a:endParaRPr lang="en-US" dirty="0"/>
        </a:p>
      </dgm:t>
    </dgm:pt>
    <dgm:pt modelId="{DE1D1556-1A69-4844-BA57-1F315FDDF73C}">
      <dgm:prSet phldrT="[Text]" custT="1"/>
      <dgm:spPr>
        <a:solidFill>
          <a:schemeClr val="accent3">
            <a:lumMod val="50000"/>
          </a:schemeClr>
        </a:solidFill>
      </dgm:spPr>
      <dgm:t>
        <a:bodyPr/>
        <a:lstStyle/>
        <a:p>
          <a:r>
            <a:rPr lang="en-US" sz="1400" dirty="0" smtClean="0"/>
            <a:t>Net results from Cash  from Operational Activities</a:t>
          </a:r>
          <a:endParaRPr lang="en-US" sz="1400" dirty="0"/>
        </a:p>
      </dgm:t>
    </dgm:pt>
    <dgm:pt modelId="{CA8E80CC-2157-4040-A25A-18BB5009D4CD}" type="parTrans" cxnId="{CA6B6669-0A8B-4562-9A44-A47749F278E0}">
      <dgm:prSet/>
      <dgm:spPr/>
      <dgm:t>
        <a:bodyPr/>
        <a:lstStyle/>
        <a:p>
          <a:endParaRPr lang="en-US"/>
        </a:p>
      </dgm:t>
    </dgm:pt>
    <dgm:pt modelId="{5BB98CDF-30B8-455A-87CC-8F1276B8FA22}" type="sibTrans" cxnId="{CA6B6669-0A8B-4562-9A44-A47749F278E0}">
      <dgm:prSet custT="1"/>
      <dgm:spPr>
        <a:solidFill>
          <a:schemeClr val="accent6">
            <a:lumMod val="75000"/>
          </a:schemeClr>
        </a:solidFill>
      </dgm:spPr>
      <dgm:t>
        <a:bodyPr/>
        <a:lstStyle/>
        <a:p>
          <a:endParaRPr lang="en-US" sz="500" dirty="0"/>
        </a:p>
      </dgm:t>
    </dgm:pt>
    <dgm:pt modelId="{4CAB4229-D82C-4E08-A9C3-2599D2E8414F}">
      <dgm:prSet phldrT="[Text]" custT="1"/>
      <dgm:spPr>
        <a:solidFill>
          <a:schemeClr val="accent3">
            <a:lumMod val="50000"/>
          </a:schemeClr>
        </a:solidFill>
      </dgm:spPr>
      <dgm:t>
        <a:bodyPr/>
        <a:lstStyle/>
        <a:p>
          <a:r>
            <a:rPr lang="en-US" sz="1400" dirty="0" smtClean="0"/>
            <a:t>Changes to Cash Position</a:t>
          </a:r>
          <a:endParaRPr lang="en-US" sz="1400" dirty="0"/>
        </a:p>
      </dgm:t>
    </dgm:pt>
    <dgm:pt modelId="{111144B4-391B-4F4C-8602-0A0F482F5578}" type="parTrans" cxnId="{7DEEDDAB-D75C-4822-87C8-96D3A479924D}">
      <dgm:prSet/>
      <dgm:spPr/>
      <dgm:t>
        <a:bodyPr/>
        <a:lstStyle/>
        <a:p>
          <a:endParaRPr lang="en-US"/>
        </a:p>
      </dgm:t>
    </dgm:pt>
    <dgm:pt modelId="{39EC6C11-7A4B-4B9D-A161-369F042929ED}" type="sibTrans" cxnId="{7DEEDDAB-D75C-4822-87C8-96D3A479924D}">
      <dgm:prSet/>
      <dgm:spPr/>
      <dgm:t>
        <a:bodyPr/>
        <a:lstStyle/>
        <a:p>
          <a:endParaRPr lang="en-US"/>
        </a:p>
      </dgm:t>
    </dgm:pt>
    <dgm:pt modelId="{F4159A99-5CD5-4980-93AD-7F0A994AD447}">
      <dgm:prSet custT="1"/>
      <dgm:spPr>
        <a:solidFill>
          <a:schemeClr val="accent3">
            <a:lumMod val="50000"/>
          </a:schemeClr>
        </a:solidFill>
      </dgm:spPr>
      <dgm:t>
        <a:bodyPr/>
        <a:lstStyle/>
        <a:p>
          <a:r>
            <a:rPr lang="en-US" sz="1400" dirty="0" smtClean="0"/>
            <a:t>Net results of Cash from Investing Activities</a:t>
          </a:r>
          <a:endParaRPr lang="en-US" sz="1400" dirty="0"/>
        </a:p>
      </dgm:t>
    </dgm:pt>
    <dgm:pt modelId="{62B6AE78-FC16-405A-B55D-5F10CC2B9EB8}" type="parTrans" cxnId="{520324A7-C374-4321-8B2B-F6A8E4277295}">
      <dgm:prSet/>
      <dgm:spPr/>
      <dgm:t>
        <a:bodyPr/>
        <a:lstStyle/>
        <a:p>
          <a:endParaRPr lang="en-US"/>
        </a:p>
      </dgm:t>
    </dgm:pt>
    <dgm:pt modelId="{29D17428-A33A-4851-BD76-EDEDDD08EB56}" type="sibTrans" cxnId="{520324A7-C374-4321-8B2B-F6A8E4277295}">
      <dgm:prSet/>
      <dgm:spPr>
        <a:solidFill>
          <a:schemeClr val="accent6">
            <a:lumMod val="75000"/>
          </a:schemeClr>
        </a:solidFill>
      </dgm:spPr>
      <dgm:t>
        <a:bodyPr/>
        <a:lstStyle/>
        <a:p>
          <a:endParaRPr lang="en-US" dirty="0"/>
        </a:p>
      </dgm:t>
    </dgm:pt>
    <dgm:pt modelId="{1583BB03-5373-47A1-B161-37641FA62CE0}">
      <dgm:prSet custT="1"/>
      <dgm:spPr>
        <a:solidFill>
          <a:schemeClr val="accent3">
            <a:lumMod val="50000"/>
          </a:schemeClr>
        </a:solidFill>
      </dgm:spPr>
      <dgm:t>
        <a:bodyPr/>
        <a:lstStyle/>
        <a:p>
          <a:r>
            <a:rPr lang="en-US" sz="1400" dirty="0" smtClean="0"/>
            <a:t>Net results from Cash Financing Activities</a:t>
          </a:r>
          <a:endParaRPr lang="en-US" sz="1400" dirty="0"/>
        </a:p>
      </dgm:t>
    </dgm:pt>
    <dgm:pt modelId="{8AAC78B7-CFC7-48F5-A103-59AF3DC4057E}" type="parTrans" cxnId="{7D04C825-1651-40EA-ACC7-03F84279D331}">
      <dgm:prSet/>
      <dgm:spPr/>
      <dgm:t>
        <a:bodyPr/>
        <a:lstStyle/>
        <a:p>
          <a:endParaRPr lang="en-US"/>
        </a:p>
      </dgm:t>
    </dgm:pt>
    <dgm:pt modelId="{3952CCF8-7142-4633-940A-94AEC72FC7F7}" type="sibTrans" cxnId="{7D04C825-1651-40EA-ACC7-03F84279D331}">
      <dgm:prSet/>
      <dgm:spPr>
        <a:solidFill>
          <a:schemeClr val="accent6">
            <a:lumMod val="75000"/>
          </a:schemeClr>
        </a:solidFill>
      </dgm:spPr>
      <dgm:t>
        <a:bodyPr/>
        <a:lstStyle/>
        <a:p>
          <a:endParaRPr lang="en-US" dirty="0"/>
        </a:p>
      </dgm:t>
    </dgm:pt>
    <dgm:pt modelId="{124C6C50-DC9B-4822-B64F-75B9CCF7395D}" type="pres">
      <dgm:prSet presAssocID="{2AA7AFE6-6511-4523-8F11-D5665BC392EF}" presName="linearFlow" presStyleCnt="0">
        <dgm:presLayoutVars>
          <dgm:dir/>
          <dgm:resizeHandles val="exact"/>
        </dgm:presLayoutVars>
      </dgm:prSet>
      <dgm:spPr/>
      <dgm:t>
        <a:bodyPr/>
        <a:lstStyle/>
        <a:p>
          <a:endParaRPr lang="en-US"/>
        </a:p>
      </dgm:t>
    </dgm:pt>
    <dgm:pt modelId="{D1C3FB4E-05CA-4997-A82B-142C4DE5FCC6}" type="pres">
      <dgm:prSet presAssocID="{50A7CD15-8903-4C5D-BE06-8C1D7B979DAA}" presName="node" presStyleLbl="node1" presStyleIdx="0" presStyleCnt="5" custScaleX="214804" custScaleY="202574" custLinFactX="-11396" custLinFactNeighborX="-100000" custLinFactNeighborY="-1">
        <dgm:presLayoutVars>
          <dgm:bulletEnabled val="1"/>
        </dgm:presLayoutVars>
      </dgm:prSet>
      <dgm:spPr/>
      <dgm:t>
        <a:bodyPr/>
        <a:lstStyle/>
        <a:p>
          <a:endParaRPr lang="en-US"/>
        </a:p>
      </dgm:t>
    </dgm:pt>
    <dgm:pt modelId="{3AA31065-9A8E-4B83-9265-E357011F3C64}" type="pres">
      <dgm:prSet presAssocID="{F9B5466A-8741-431F-83B9-7D1E3D3C6A59}" presName="spacerL" presStyleCnt="0"/>
      <dgm:spPr/>
    </dgm:pt>
    <dgm:pt modelId="{AE05607A-11E6-4DEF-8F5C-2CFEE489B86D}" type="pres">
      <dgm:prSet presAssocID="{F9B5466A-8741-431F-83B9-7D1E3D3C6A59}" presName="sibTrans" presStyleLbl="sibTrans2D1" presStyleIdx="0" presStyleCnt="4" custScaleX="102457" custScaleY="102457" custLinFactX="-6277" custLinFactNeighborX="-100000"/>
      <dgm:spPr/>
      <dgm:t>
        <a:bodyPr/>
        <a:lstStyle/>
        <a:p>
          <a:endParaRPr lang="en-US"/>
        </a:p>
      </dgm:t>
    </dgm:pt>
    <dgm:pt modelId="{11C239B5-C024-4590-B719-6A1695CAA994}" type="pres">
      <dgm:prSet presAssocID="{F9B5466A-8741-431F-83B9-7D1E3D3C6A59}" presName="spacerR" presStyleCnt="0"/>
      <dgm:spPr/>
    </dgm:pt>
    <dgm:pt modelId="{D9500807-5CCF-44D4-94DE-5CFC672D97A3}" type="pres">
      <dgm:prSet presAssocID="{DE1D1556-1A69-4844-BA57-1F315FDDF73C}" presName="node" presStyleLbl="node1" presStyleIdx="1" presStyleCnt="5" custScaleX="214804" custScaleY="202574" custLinFactX="-11396" custLinFactNeighborX="-100000" custLinFactNeighborY="-1">
        <dgm:presLayoutVars>
          <dgm:bulletEnabled val="1"/>
        </dgm:presLayoutVars>
      </dgm:prSet>
      <dgm:spPr/>
      <dgm:t>
        <a:bodyPr/>
        <a:lstStyle/>
        <a:p>
          <a:endParaRPr lang="en-US"/>
        </a:p>
      </dgm:t>
    </dgm:pt>
    <dgm:pt modelId="{30618975-3B31-4D3E-A9F9-CA933D6F976B}" type="pres">
      <dgm:prSet presAssocID="{5BB98CDF-30B8-455A-87CC-8F1276B8FA22}" presName="spacerL" presStyleCnt="0"/>
      <dgm:spPr/>
    </dgm:pt>
    <dgm:pt modelId="{D09FFCD1-4F56-4E56-A9C2-8160F8931F44}" type="pres">
      <dgm:prSet presAssocID="{5BB98CDF-30B8-455A-87CC-8F1276B8FA22}" presName="sibTrans" presStyleLbl="sibTrans2D1" presStyleIdx="1" presStyleCnt="4" custScaleX="91339" custScaleY="91337" custLinFactX="-19792" custLinFactNeighborX="-100000"/>
      <dgm:spPr/>
      <dgm:t>
        <a:bodyPr/>
        <a:lstStyle/>
        <a:p>
          <a:endParaRPr lang="en-US"/>
        </a:p>
      </dgm:t>
    </dgm:pt>
    <dgm:pt modelId="{C445C8AE-5FD7-43D4-960F-20F0E236F0A6}" type="pres">
      <dgm:prSet presAssocID="{5BB98CDF-30B8-455A-87CC-8F1276B8FA22}" presName="spacerR" presStyleCnt="0"/>
      <dgm:spPr/>
    </dgm:pt>
    <dgm:pt modelId="{D9F71CEF-053C-4B7D-B33D-6EBEC1D3A57A}" type="pres">
      <dgm:prSet presAssocID="{F4159A99-5CD5-4980-93AD-7F0A994AD447}" presName="node" presStyleLbl="node1" presStyleIdx="2" presStyleCnt="5" custScaleX="214804" custScaleY="202574" custLinFactX="-11396" custLinFactNeighborX="-100000" custLinFactNeighborY="-1">
        <dgm:presLayoutVars>
          <dgm:bulletEnabled val="1"/>
        </dgm:presLayoutVars>
      </dgm:prSet>
      <dgm:spPr/>
      <dgm:t>
        <a:bodyPr/>
        <a:lstStyle/>
        <a:p>
          <a:endParaRPr lang="en-US"/>
        </a:p>
      </dgm:t>
    </dgm:pt>
    <dgm:pt modelId="{8F67DA2E-2D44-4971-A753-07A281F1A0D6}" type="pres">
      <dgm:prSet presAssocID="{29D17428-A33A-4851-BD76-EDEDDD08EB56}" presName="spacerL" presStyleCnt="0"/>
      <dgm:spPr/>
    </dgm:pt>
    <dgm:pt modelId="{2ED4164E-4E8B-4EF0-B971-0071950D88E1}" type="pres">
      <dgm:prSet presAssocID="{29D17428-A33A-4851-BD76-EDEDDD08EB56}" presName="sibTrans" presStyleLbl="sibTrans2D1" presStyleIdx="2" presStyleCnt="4" custLinFactX="-13002" custLinFactNeighborX="-100000" custLinFactNeighborY="9657"/>
      <dgm:spPr/>
      <dgm:t>
        <a:bodyPr/>
        <a:lstStyle/>
        <a:p>
          <a:endParaRPr lang="en-US"/>
        </a:p>
      </dgm:t>
    </dgm:pt>
    <dgm:pt modelId="{B712B33C-58D4-4089-A5A6-4B62C63A4410}" type="pres">
      <dgm:prSet presAssocID="{29D17428-A33A-4851-BD76-EDEDDD08EB56}" presName="spacerR" presStyleCnt="0"/>
      <dgm:spPr/>
    </dgm:pt>
    <dgm:pt modelId="{12A059FF-30C3-4DF0-8AC2-FB51FCC31CE7}" type="pres">
      <dgm:prSet presAssocID="{1583BB03-5373-47A1-B161-37641FA62CE0}" presName="node" presStyleLbl="node1" presStyleIdx="3" presStyleCnt="5" custScaleX="214804" custScaleY="202574" custLinFactX="-11396" custLinFactNeighborX="-100000" custLinFactNeighborY="-1">
        <dgm:presLayoutVars>
          <dgm:bulletEnabled val="1"/>
        </dgm:presLayoutVars>
      </dgm:prSet>
      <dgm:spPr/>
      <dgm:t>
        <a:bodyPr/>
        <a:lstStyle/>
        <a:p>
          <a:endParaRPr lang="en-US"/>
        </a:p>
      </dgm:t>
    </dgm:pt>
    <dgm:pt modelId="{59E19B71-6361-4387-A539-4D0B5948DB4B}" type="pres">
      <dgm:prSet presAssocID="{3952CCF8-7142-4633-940A-94AEC72FC7F7}" presName="spacerL" presStyleCnt="0"/>
      <dgm:spPr/>
    </dgm:pt>
    <dgm:pt modelId="{FDCF7E30-F87E-4076-BC50-E4DB68545948}" type="pres">
      <dgm:prSet presAssocID="{3952CCF8-7142-4633-940A-94AEC72FC7F7}" presName="sibTrans" presStyleLbl="sibTrans2D1" presStyleIdx="3" presStyleCnt="4" custLinFactX="-16417" custLinFactNeighborX="-100000"/>
      <dgm:spPr/>
      <dgm:t>
        <a:bodyPr/>
        <a:lstStyle/>
        <a:p>
          <a:endParaRPr lang="en-US"/>
        </a:p>
      </dgm:t>
    </dgm:pt>
    <dgm:pt modelId="{AF129DCB-1AB3-4C3C-A2D5-C761B836A8DD}" type="pres">
      <dgm:prSet presAssocID="{3952CCF8-7142-4633-940A-94AEC72FC7F7}" presName="spacerR" presStyleCnt="0"/>
      <dgm:spPr/>
    </dgm:pt>
    <dgm:pt modelId="{C26FDE2E-1949-440A-BB10-2CA35E823331}" type="pres">
      <dgm:prSet presAssocID="{4CAB4229-D82C-4E08-A9C3-2599D2E8414F}" presName="node" presStyleLbl="node1" presStyleIdx="4" presStyleCnt="5" custScaleX="214804" custScaleY="202574" custLinFactX="-11396" custLinFactNeighborX="-100000" custLinFactNeighborY="-1">
        <dgm:presLayoutVars>
          <dgm:bulletEnabled val="1"/>
        </dgm:presLayoutVars>
      </dgm:prSet>
      <dgm:spPr/>
      <dgm:t>
        <a:bodyPr/>
        <a:lstStyle/>
        <a:p>
          <a:endParaRPr lang="en-US"/>
        </a:p>
      </dgm:t>
    </dgm:pt>
  </dgm:ptLst>
  <dgm:cxnLst>
    <dgm:cxn modelId="{01AB1E50-4D44-46B2-90BE-395E12BCAB7F}" type="presOf" srcId="{3952CCF8-7142-4633-940A-94AEC72FC7F7}" destId="{FDCF7E30-F87E-4076-BC50-E4DB68545948}" srcOrd="0" destOrd="0" presId="urn:microsoft.com/office/officeart/2005/8/layout/equation1"/>
    <dgm:cxn modelId="{7DEEDDAB-D75C-4822-87C8-96D3A479924D}" srcId="{2AA7AFE6-6511-4523-8F11-D5665BC392EF}" destId="{4CAB4229-D82C-4E08-A9C3-2599D2E8414F}" srcOrd="4" destOrd="0" parTransId="{111144B4-391B-4F4C-8602-0A0F482F5578}" sibTransId="{39EC6C11-7A4B-4B9D-A161-369F042929ED}"/>
    <dgm:cxn modelId="{61CF7FC3-CD06-4BF3-8921-8BBE3001C076}" type="presOf" srcId="{1583BB03-5373-47A1-B161-37641FA62CE0}" destId="{12A059FF-30C3-4DF0-8AC2-FB51FCC31CE7}" srcOrd="0" destOrd="0" presId="urn:microsoft.com/office/officeart/2005/8/layout/equation1"/>
    <dgm:cxn modelId="{96E86220-5B3B-430B-A422-0E5866600AF8}" type="presOf" srcId="{29D17428-A33A-4851-BD76-EDEDDD08EB56}" destId="{2ED4164E-4E8B-4EF0-B971-0071950D88E1}" srcOrd="0" destOrd="0" presId="urn:microsoft.com/office/officeart/2005/8/layout/equation1"/>
    <dgm:cxn modelId="{5C41492F-13B6-4974-8175-69847998D54F}" type="presOf" srcId="{DE1D1556-1A69-4844-BA57-1F315FDDF73C}" destId="{D9500807-5CCF-44D4-94DE-5CFC672D97A3}" srcOrd="0" destOrd="0" presId="urn:microsoft.com/office/officeart/2005/8/layout/equation1"/>
    <dgm:cxn modelId="{4E125188-0598-4D33-BC88-CFFE8BDA94BF}" type="presOf" srcId="{2AA7AFE6-6511-4523-8F11-D5665BC392EF}" destId="{124C6C50-DC9B-4822-B64F-75B9CCF7395D}" srcOrd="0" destOrd="0" presId="urn:microsoft.com/office/officeart/2005/8/layout/equation1"/>
    <dgm:cxn modelId="{B4C927C6-64A5-440B-83F6-60A50ECB8033}" type="presOf" srcId="{50A7CD15-8903-4C5D-BE06-8C1D7B979DAA}" destId="{D1C3FB4E-05CA-4997-A82B-142C4DE5FCC6}" srcOrd="0" destOrd="0" presId="urn:microsoft.com/office/officeart/2005/8/layout/equation1"/>
    <dgm:cxn modelId="{75C54794-9588-4038-A1E1-5566D0277C12}" type="presOf" srcId="{4CAB4229-D82C-4E08-A9C3-2599D2E8414F}" destId="{C26FDE2E-1949-440A-BB10-2CA35E823331}" srcOrd="0" destOrd="0" presId="urn:microsoft.com/office/officeart/2005/8/layout/equation1"/>
    <dgm:cxn modelId="{7D04C825-1651-40EA-ACC7-03F84279D331}" srcId="{2AA7AFE6-6511-4523-8F11-D5665BC392EF}" destId="{1583BB03-5373-47A1-B161-37641FA62CE0}" srcOrd="3" destOrd="0" parTransId="{8AAC78B7-CFC7-48F5-A103-59AF3DC4057E}" sibTransId="{3952CCF8-7142-4633-940A-94AEC72FC7F7}"/>
    <dgm:cxn modelId="{9DD84A1E-1E76-44F3-BF4C-C016B67EA763}" type="presOf" srcId="{F4159A99-5CD5-4980-93AD-7F0A994AD447}" destId="{D9F71CEF-053C-4B7D-B33D-6EBEC1D3A57A}" srcOrd="0" destOrd="0" presId="urn:microsoft.com/office/officeart/2005/8/layout/equation1"/>
    <dgm:cxn modelId="{77C353BC-F993-4080-8190-8A80E0A68AB1}" srcId="{2AA7AFE6-6511-4523-8F11-D5665BC392EF}" destId="{50A7CD15-8903-4C5D-BE06-8C1D7B979DAA}" srcOrd="0" destOrd="0" parTransId="{7980AC41-84C1-4E40-AC4D-B92546FF7DE2}" sibTransId="{F9B5466A-8741-431F-83B9-7D1E3D3C6A59}"/>
    <dgm:cxn modelId="{CA6B6669-0A8B-4562-9A44-A47749F278E0}" srcId="{2AA7AFE6-6511-4523-8F11-D5665BC392EF}" destId="{DE1D1556-1A69-4844-BA57-1F315FDDF73C}" srcOrd="1" destOrd="0" parTransId="{CA8E80CC-2157-4040-A25A-18BB5009D4CD}" sibTransId="{5BB98CDF-30B8-455A-87CC-8F1276B8FA22}"/>
    <dgm:cxn modelId="{520324A7-C374-4321-8B2B-F6A8E4277295}" srcId="{2AA7AFE6-6511-4523-8F11-D5665BC392EF}" destId="{F4159A99-5CD5-4980-93AD-7F0A994AD447}" srcOrd="2" destOrd="0" parTransId="{62B6AE78-FC16-405A-B55D-5F10CC2B9EB8}" sibTransId="{29D17428-A33A-4851-BD76-EDEDDD08EB56}"/>
    <dgm:cxn modelId="{F2506BEB-02CC-4EA7-908A-F27F139534C5}" type="presOf" srcId="{F9B5466A-8741-431F-83B9-7D1E3D3C6A59}" destId="{AE05607A-11E6-4DEF-8F5C-2CFEE489B86D}" srcOrd="0" destOrd="0" presId="urn:microsoft.com/office/officeart/2005/8/layout/equation1"/>
    <dgm:cxn modelId="{7187F0F9-4B20-4607-8F69-9569A15012AE}" type="presOf" srcId="{5BB98CDF-30B8-455A-87CC-8F1276B8FA22}" destId="{D09FFCD1-4F56-4E56-A9C2-8160F8931F44}" srcOrd="0" destOrd="0" presId="urn:microsoft.com/office/officeart/2005/8/layout/equation1"/>
    <dgm:cxn modelId="{03B4F55D-9AA8-4CBC-9A6C-72CEDE7B2CA3}" type="presParOf" srcId="{124C6C50-DC9B-4822-B64F-75B9CCF7395D}" destId="{D1C3FB4E-05CA-4997-A82B-142C4DE5FCC6}" srcOrd="0" destOrd="0" presId="urn:microsoft.com/office/officeart/2005/8/layout/equation1"/>
    <dgm:cxn modelId="{891CC3BC-EC01-49A6-AD43-9A848936C221}" type="presParOf" srcId="{124C6C50-DC9B-4822-B64F-75B9CCF7395D}" destId="{3AA31065-9A8E-4B83-9265-E357011F3C64}" srcOrd="1" destOrd="0" presId="urn:microsoft.com/office/officeart/2005/8/layout/equation1"/>
    <dgm:cxn modelId="{BC6C1EE8-CB47-42FA-82BA-95C358F9A985}" type="presParOf" srcId="{124C6C50-DC9B-4822-B64F-75B9CCF7395D}" destId="{AE05607A-11E6-4DEF-8F5C-2CFEE489B86D}" srcOrd="2" destOrd="0" presId="urn:microsoft.com/office/officeart/2005/8/layout/equation1"/>
    <dgm:cxn modelId="{525A2F63-E006-4AFF-B1B9-DDC53284340C}" type="presParOf" srcId="{124C6C50-DC9B-4822-B64F-75B9CCF7395D}" destId="{11C239B5-C024-4590-B719-6A1695CAA994}" srcOrd="3" destOrd="0" presId="urn:microsoft.com/office/officeart/2005/8/layout/equation1"/>
    <dgm:cxn modelId="{36D734DA-B10F-40F2-9D66-BA7A115A1117}" type="presParOf" srcId="{124C6C50-DC9B-4822-B64F-75B9CCF7395D}" destId="{D9500807-5CCF-44D4-94DE-5CFC672D97A3}" srcOrd="4" destOrd="0" presId="urn:microsoft.com/office/officeart/2005/8/layout/equation1"/>
    <dgm:cxn modelId="{AA29B723-7D5D-4707-A695-7930833F390C}" type="presParOf" srcId="{124C6C50-DC9B-4822-B64F-75B9CCF7395D}" destId="{30618975-3B31-4D3E-A9F9-CA933D6F976B}" srcOrd="5" destOrd="0" presId="urn:microsoft.com/office/officeart/2005/8/layout/equation1"/>
    <dgm:cxn modelId="{CDEE7388-7C6F-4E5A-9A2D-4FD72DC74E86}" type="presParOf" srcId="{124C6C50-DC9B-4822-B64F-75B9CCF7395D}" destId="{D09FFCD1-4F56-4E56-A9C2-8160F8931F44}" srcOrd="6" destOrd="0" presId="urn:microsoft.com/office/officeart/2005/8/layout/equation1"/>
    <dgm:cxn modelId="{87F383BC-5726-47B6-A80B-B349AFDCF8AF}" type="presParOf" srcId="{124C6C50-DC9B-4822-B64F-75B9CCF7395D}" destId="{C445C8AE-5FD7-43D4-960F-20F0E236F0A6}" srcOrd="7" destOrd="0" presId="urn:microsoft.com/office/officeart/2005/8/layout/equation1"/>
    <dgm:cxn modelId="{19CDEACF-67FA-4EEB-8A06-E113D126003E}" type="presParOf" srcId="{124C6C50-DC9B-4822-B64F-75B9CCF7395D}" destId="{D9F71CEF-053C-4B7D-B33D-6EBEC1D3A57A}" srcOrd="8" destOrd="0" presId="urn:microsoft.com/office/officeart/2005/8/layout/equation1"/>
    <dgm:cxn modelId="{32161709-9AA4-4D93-ACAB-4E90C8BBA2FB}" type="presParOf" srcId="{124C6C50-DC9B-4822-B64F-75B9CCF7395D}" destId="{8F67DA2E-2D44-4971-A753-07A281F1A0D6}" srcOrd="9" destOrd="0" presId="urn:microsoft.com/office/officeart/2005/8/layout/equation1"/>
    <dgm:cxn modelId="{FFA91DD2-3D00-4F4B-91AD-761548F35732}" type="presParOf" srcId="{124C6C50-DC9B-4822-B64F-75B9CCF7395D}" destId="{2ED4164E-4E8B-4EF0-B971-0071950D88E1}" srcOrd="10" destOrd="0" presId="urn:microsoft.com/office/officeart/2005/8/layout/equation1"/>
    <dgm:cxn modelId="{D607BD0A-0ADC-4404-97EA-4B18AFDE5AAB}" type="presParOf" srcId="{124C6C50-DC9B-4822-B64F-75B9CCF7395D}" destId="{B712B33C-58D4-4089-A5A6-4B62C63A4410}" srcOrd="11" destOrd="0" presId="urn:microsoft.com/office/officeart/2005/8/layout/equation1"/>
    <dgm:cxn modelId="{CF74E0DB-200D-4540-A7D5-3E9EC96BE20D}" type="presParOf" srcId="{124C6C50-DC9B-4822-B64F-75B9CCF7395D}" destId="{12A059FF-30C3-4DF0-8AC2-FB51FCC31CE7}" srcOrd="12" destOrd="0" presId="urn:microsoft.com/office/officeart/2005/8/layout/equation1"/>
    <dgm:cxn modelId="{31149B0A-C25E-43A3-9CB9-23BC1F4931C2}" type="presParOf" srcId="{124C6C50-DC9B-4822-B64F-75B9CCF7395D}" destId="{59E19B71-6361-4387-A539-4D0B5948DB4B}" srcOrd="13" destOrd="0" presId="urn:microsoft.com/office/officeart/2005/8/layout/equation1"/>
    <dgm:cxn modelId="{0964BC23-9C98-4896-85D4-DA0E17765245}" type="presParOf" srcId="{124C6C50-DC9B-4822-B64F-75B9CCF7395D}" destId="{FDCF7E30-F87E-4076-BC50-E4DB68545948}" srcOrd="14" destOrd="0" presId="urn:microsoft.com/office/officeart/2005/8/layout/equation1"/>
    <dgm:cxn modelId="{C8ABC336-C842-4252-B77B-D452CCEC47B2}" type="presParOf" srcId="{124C6C50-DC9B-4822-B64F-75B9CCF7395D}" destId="{AF129DCB-1AB3-4C3C-A2D5-C761B836A8DD}" srcOrd="15" destOrd="0" presId="urn:microsoft.com/office/officeart/2005/8/layout/equation1"/>
    <dgm:cxn modelId="{7619B45E-389C-4715-9B35-CF7F7CD54513}" type="presParOf" srcId="{124C6C50-DC9B-4822-B64F-75B9CCF7395D}" destId="{C26FDE2E-1949-440A-BB10-2CA35E823331}" srcOrd="16"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21793-8F26-4A2E-85F4-CF27FB69EFF2}">
      <dsp:nvSpPr>
        <dsp:cNvPr id="0" name=""/>
        <dsp:cNvSpPr/>
      </dsp:nvSpPr>
      <dsp:spPr>
        <a:xfrm>
          <a:off x="1688163" y="262937"/>
          <a:ext cx="3580988" cy="3580988"/>
        </a:xfrm>
        <a:prstGeom prst="pie">
          <a:avLst>
            <a:gd name="adj1" fmla="val 16200000"/>
            <a:gd name="adj2" fmla="val 0"/>
          </a:avLst>
        </a:prstGeom>
        <a:solidFill>
          <a:schemeClr val="accent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3589071" y="1005139"/>
        <a:ext cx="1321555" cy="980508"/>
      </dsp:txXfrm>
    </dsp:sp>
    <dsp:sp modelId="{25FF07A1-FE73-452A-BA4E-5A9A8948F14A}">
      <dsp:nvSpPr>
        <dsp:cNvPr id="0" name=""/>
        <dsp:cNvSpPr/>
      </dsp:nvSpPr>
      <dsp:spPr>
        <a:xfrm>
          <a:off x="1688163" y="383155"/>
          <a:ext cx="3580988" cy="3580988"/>
        </a:xfrm>
        <a:prstGeom prst="pie">
          <a:avLst>
            <a:gd name="adj1" fmla="val 0"/>
            <a:gd name="adj2" fmla="val 5400000"/>
          </a:avLst>
        </a:prstGeom>
        <a:solidFill>
          <a:schemeClr val="accent2">
            <a:hueOff val="1560506"/>
            <a:satOff val="-1946"/>
            <a:lumOff val="458"/>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3589071" y="2241432"/>
        <a:ext cx="1321555" cy="980508"/>
      </dsp:txXfrm>
    </dsp:sp>
    <dsp:sp modelId="{5EC96323-CCE1-476B-A710-5268B42A5C15}">
      <dsp:nvSpPr>
        <dsp:cNvPr id="0" name=""/>
        <dsp:cNvSpPr/>
      </dsp:nvSpPr>
      <dsp:spPr>
        <a:xfrm>
          <a:off x="1567944" y="383155"/>
          <a:ext cx="3580988" cy="3580988"/>
        </a:xfrm>
        <a:prstGeom prst="pie">
          <a:avLst>
            <a:gd name="adj1" fmla="val 5400000"/>
            <a:gd name="adj2" fmla="val 10800000"/>
          </a:avLst>
        </a:prstGeom>
        <a:solidFill>
          <a:schemeClr val="accent2">
            <a:hueOff val="3121013"/>
            <a:satOff val="-3893"/>
            <a:lumOff val="915"/>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lvl="0" algn="ctr" defTabSz="2622550">
            <a:lnSpc>
              <a:spcPct val="90000"/>
            </a:lnSpc>
            <a:spcBef>
              <a:spcPct val="0"/>
            </a:spcBef>
            <a:spcAft>
              <a:spcPct val="35000"/>
            </a:spcAft>
          </a:pPr>
          <a:endParaRPr lang="en-US" sz="5900" kern="1200" dirty="0"/>
        </a:p>
      </dsp:txBody>
      <dsp:txXfrm>
        <a:off x="1926469" y="2241432"/>
        <a:ext cx="1321555" cy="980508"/>
      </dsp:txXfrm>
    </dsp:sp>
    <dsp:sp modelId="{8814922B-415F-42EA-BB2F-C95BE1A1A515}">
      <dsp:nvSpPr>
        <dsp:cNvPr id="0" name=""/>
        <dsp:cNvSpPr/>
      </dsp:nvSpPr>
      <dsp:spPr>
        <a:xfrm>
          <a:off x="1567944" y="262937"/>
          <a:ext cx="3580988" cy="3580988"/>
        </a:xfrm>
        <a:prstGeom prst="pie">
          <a:avLst>
            <a:gd name="adj1" fmla="val 10800000"/>
            <a:gd name="adj2" fmla="val 16200000"/>
          </a:avLst>
        </a:prstGeom>
        <a:solidFill>
          <a:schemeClr val="accent2">
            <a:hueOff val="4681519"/>
            <a:satOff val="-5839"/>
            <a:lumOff val="1373"/>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lvl="0" algn="ctr" defTabSz="2622550">
            <a:lnSpc>
              <a:spcPct val="90000"/>
            </a:lnSpc>
            <a:spcBef>
              <a:spcPct val="0"/>
            </a:spcBef>
            <a:spcAft>
              <a:spcPct val="35000"/>
            </a:spcAft>
          </a:pPr>
          <a:endParaRPr lang="en-US" sz="5900" kern="1200" dirty="0"/>
        </a:p>
      </dsp:txBody>
      <dsp:txXfrm>
        <a:off x="1926469" y="1005139"/>
        <a:ext cx="1321555" cy="980508"/>
      </dsp:txXfrm>
    </dsp:sp>
    <dsp:sp modelId="{CFAA5597-318C-4CD0-AA52-6E2E2DF05D03}">
      <dsp:nvSpPr>
        <dsp:cNvPr id="0" name=""/>
        <dsp:cNvSpPr/>
      </dsp:nvSpPr>
      <dsp:spPr>
        <a:xfrm>
          <a:off x="1466483" y="41256"/>
          <a:ext cx="4024348" cy="4024348"/>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EEF7EB52-6D0A-475E-9420-361AFB7729E1}">
      <dsp:nvSpPr>
        <dsp:cNvPr id="0" name=""/>
        <dsp:cNvSpPr/>
      </dsp:nvSpPr>
      <dsp:spPr>
        <a:xfrm>
          <a:off x="1466483" y="161475"/>
          <a:ext cx="4024348" cy="4024348"/>
        </a:xfrm>
        <a:prstGeom prst="circularArrow">
          <a:avLst>
            <a:gd name="adj1" fmla="val 5085"/>
            <a:gd name="adj2" fmla="val 327528"/>
            <a:gd name="adj3" fmla="val 5072472"/>
            <a:gd name="adj4" fmla="val 0"/>
            <a:gd name="adj5" fmla="val 5932"/>
          </a:avLst>
        </a:prstGeom>
        <a:solidFill>
          <a:schemeClr val="accent2">
            <a:hueOff val="1560506"/>
            <a:satOff val="-1946"/>
            <a:lumOff val="458"/>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B952CFE0-09A8-4459-BF8C-72F26C19ACBE}">
      <dsp:nvSpPr>
        <dsp:cNvPr id="0" name=""/>
        <dsp:cNvSpPr/>
      </dsp:nvSpPr>
      <dsp:spPr>
        <a:xfrm>
          <a:off x="1346264" y="161475"/>
          <a:ext cx="4024348" cy="4024348"/>
        </a:xfrm>
        <a:prstGeom prst="circularArrow">
          <a:avLst>
            <a:gd name="adj1" fmla="val 5085"/>
            <a:gd name="adj2" fmla="val 327528"/>
            <a:gd name="adj3" fmla="val 10472472"/>
            <a:gd name="adj4" fmla="val 5400000"/>
            <a:gd name="adj5" fmla="val 5932"/>
          </a:avLst>
        </a:prstGeom>
        <a:solidFill>
          <a:schemeClr val="accent2">
            <a:hueOff val="3121013"/>
            <a:satOff val="-3893"/>
            <a:lumOff val="915"/>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7EBA5759-A9ED-484C-A08F-E384BC63EAD3}">
      <dsp:nvSpPr>
        <dsp:cNvPr id="0" name=""/>
        <dsp:cNvSpPr/>
      </dsp:nvSpPr>
      <dsp:spPr>
        <a:xfrm>
          <a:off x="1346264" y="41256"/>
          <a:ext cx="4024348" cy="4024348"/>
        </a:xfrm>
        <a:prstGeom prst="circularArrow">
          <a:avLst>
            <a:gd name="adj1" fmla="val 5085"/>
            <a:gd name="adj2" fmla="val 327528"/>
            <a:gd name="adj3" fmla="val 15872472"/>
            <a:gd name="adj4" fmla="val 10800000"/>
            <a:gd name="adj5" fmla="val 5932"/>
          </a:avLst>
        </a:prstGeom>
        <a:solidFill>
          <a:schemeClr val="accent2">
            <a:hueOff val="4681519"/>
            <a:satOff val="-5839"/>
            <a:lumOff val="1373"/>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3FB4E-05CA-4997-A82B-142C4DE5FCC6}">
      <dsp:nvSpPr>
        <dsp:cNvPr id="0" name=""/>
        <dsp:cNvSpPr/>
      </dsp:nvSpPr>
      <dsp:spPr>
        <a:xfrm>
          <a:off x="8257"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the Income Statement</a:t>
          </a:r>
          <a:endParaRPr lang="en-US" sz="1200" kern="1200" dirty="0"/>
        </a:p>
      </dsp:txBody>
      <dsp:txXfrm>
        <a:off x="171623" y="882875"/>
        <a:ext cx="788801" cy="788801"/>
      </dsp:txXfrm>
    </dsp:sp>
    <dsp:sp modelId="{AE05607A-11E6-4DEF-8F5C-2CFEE489B86D}">
      <dsp:nvSpPr>
        <dsp:cNvPr id="0" name=""/>
        <dsp:cNvSpPr/>
      </dsp:nvSpPr>
      <dsp:spPr>
        <a:xfrm>
          <a:off x="1214372" y="953771"/>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300133" y="1201187"/>
        <a:ext cx="475487" cy="152177"/>
      </dsp:txXfrm>
    </dsp:sp>
    <dsp:sp modelId="{D9500807-5CCF-44D4-94DE-5CFC672D97A3}">
      <dsp:nvSpPr>
        <dsp:cNvPr id="0" name=""/>
        <dsp:cNvSpPr/>
      </dsp:nvSpPr>
      <dsp:spPr>
        <a:xfrm>
          <a:off x="1951962"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Cash  from Operational Activities</a:t>
          </a:r>
          <a:endParaRPr lang="en-US" sz="1200" kern="1200" dirty="0"/>
        </a:p>
      </dsp:txBody>
      <dsp:txXfrm>
        <a:off x="2115328" y="882875"/>
        <a:ext cx="788801" cy="788801"/>
      </dsp:txXfrm>
    </dsp:sp>
    <dsp:sp modelId="{D09FFCD1-4F56-4E56-A9C2-8160F8931F44}">
      <dsp:nvSpPr>
        <dsp:cNvPr id="0" name=""/>
        <dsp:cNvSpPr/>
      </dsp:nvSpPr>
      <dsp:spPr>
        <a:xfrm>
          <a:off x="3158077" y="953771"/>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3243838" y="1201187"/>
        <a:ext cx="475487" cy="152177"/>
      </dsp:txXfrm>
    </dsp:sp>
    <dsp:sp modelId="{D9F71CEF-053C-4B7D-B33D-6EBEC1D3A57A}">
      <dsp:nvSpPr>
        <dsp:cNvPr id="0" name=""/>
        <dsp:cNvSpPr/>
      </dsp:nvSpPr>
      <dsp:spPr>
        <a:xfrm>
          <a:off x="3895667"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of Cash from Investing Activities</a:t>
          </a:r>
          <a:endParaRPr lang="en-US" sz="1200" kern="1200" dirty="0"/>
        </a:p>
      </dsp:txBody>
      <dsp:txXfrm>
        <a:off x="4059033" y="882875"/>
        <a:ext cx="788801" cy="788801"/>
      </dsp:txXfrm>
    </dsp:sp>
    <dsp:sp modelId="{2ED4164E-4E8B-4EF0-B971-0071950D88E1}">
      <dsp:nvSpPr>
        <dsp:cNvPr id="0" name=""/>
        <dsp:cNvSpPr/>
      </dsp:nvSpPr>
      <dsp:spPr>
        <a:xfrm>
          <a:off x="5123856" y="1016253"/>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09617" y="1263669"/>
        <a:ext cx="475487" cy="152177"/>
      </dsp:txXfrm>
    </dsp:sp>
    <dsp:sp modelId="{12A059FF-30C3-4DF0-8AC2-FB51FCC31CE7}">
      <dsp:nvSpPr>
        <dsp:cNvPr id="0" name=""/>
        <dsp:cNvSpPr/>
      </dsp:nvSpPr>
      <dsp:spPr>
        <a:xfrm>
          <a:off x="5839372"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Cash Financing Activities</a:t>
          </a:r>
          <a:endParaRPr lang="en-US" sz="1200" kern="1200" dirty="0"/>
        </a:p>
      </dsp:txBody>
      <dsp:txXfrm>
        <a:off x="6002738" y="882875"/>
        <a:ext cx="788801" cy="788801"/>
      </dsp:txXfrm>
    </dsp:sp>
    <dsp:sp modelId="{FDCF7E30-F87E-4076-BC50-E4DB68545948}">
      <dsp:nvSpPr>
        <dsp:cNvPr id="0" name=""/>
        <dsp:cNvSpPr/>
      </dsp:nvSpPr>
      <dsp:spPr>
        <a:xfrm>
          <a:off x="7045486" y="953771"/>
          <a:ext cx="647009" cy="647009"/>
        </a:xfrm>
        <a:prstGeom prst="mathEqual">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dirty="0"/>
        </a:p>
      </dsp:txBody>
      <dsp:txXfrm>
        <a:off x="7131247" y="1087055"/>
        <a:ext cx="475487" cy="380441"/>
      </dsp:txXfrm>
    </dsp:sp>
    <dsp:sp modelId="{C26FDE2E-1949-440A-BB10-2CA35E823331}">
      <dsp:nvSpPr>
        <dsp:cNvPr id="0" name=""/>
        <dsp:cNvSpPr/>
      </dsp:nvSpPr>
      <dsp:spPr>
        <a:xfrm>
          <a:off x="7783076"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Changes </a:t>
          </a:r>
          <a:br>
            <a:rPr lang="en-US" sz="1200" kern="1200" dirty="0" smtClean="0"/>
          </a:br>
          <a:r>
            <a:rPr lang="en-US" sz="1200" kern="1200" dirty="0" smtClean="0"/>
            <a:t>to Cash Position</a:t>
          </a:r>
          <a:endParaRPr lang="en-US" sz="1200" kern="1200" dirty="0"/>
        </a:p>
      </dsp:txBody>
      <dsp:txXfrm>
        <a:off x="7946442" y="882875"/>
        <a:ext cx="788801" cy="7888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3FB4E-05CA-4997-A82B-142C4DE5FCC6}">
      <dsp:nvSpPr>
        <dsp:cNvPr id="0" name=""/>
        <dsp:cNvSpPr/>
      </dsp:nvSpPr>
      <dsp:spPr>
        <a:xfrm>
          <a:off x="8257"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the Income Statement</a:t>
          </a:r>
          <a:endParaRPr lang="en-US" sz="1200" kern="1200" dirty="0"/>
        </a:p>
      </dsp:txBody>
      <dsp:txXfrm>
        <a:off x="171623" y="882875"/>
        <a:ext cx="788801" cy="788801"/>
      </dsp:txXfrm>
    </dsp:sp>
    <dsp:sp modelId="{AE05607A-11E6-4DEF-8F5C-2CFEE489B86D}">
      <dsp:nvSpPr>
        <dsp:cNvPr id="0" name=""/>
        <dsp:cNvSpPr/>
      </dsp:nvSpPr>
      <dsp:spPr>
        <a:xfrm>
          <a:off x="1214372" y="953771"/>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300133" y="1201187"/>
        <a:ext cx="475487" cy="152177"/>
      </dsp:txXfrm>
    </dsp:sp>
    <dsp:sp modelId="{D9500807-5CCF-44D4-94DE-5CFC672D97A3}">
      <dsp:nvSpPr>
        <dsp:cNvPr id="0" name=""/>
        <dsp:cNvSpPr/>
      </dsp:nvSpPr>
      <dsp:spPr>
        <a:xfrm>
          <a:off x="1951962"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Cash  from Operational Activities</a:t>
          </a:r>
          <a:endParaRPr lang="en-US" sz="1200" kern="1200" dirty="0"/>
        </a:p>
      </dsp:txBody>
      <dsp:txXfrm>
        <a:off x="2115328" y="882875"/>
        <a:ext cx="788801" cy="788801"/>
      </dsp:txXfrm>
    </dsp:sp>
    <dsp:sp modelId="{D09FFCD1-4F56-4E56-A9C2-8160F8931F44}">
      <dsp:nvSpPr>
        <dsp:cNvPr id="0" name=""/>
        <dsp:cNvSpPr/>
      </dsp:nvSpPr>
      <dsp:spPr>
        <a:xfrm>
          <a:off x="3158077" y="953771"/>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3243838" y="1201187"/>
        <a:ext cx="475487" cy="152177"/>
      </dsp:txXfrm>
    </dsp:sp>
    <dsp:sp modelId="{D9F71CEF-053C-4B7D-B33D-6EBEC1D3A57A}">
      <dsp:nvSpPr>
        <dsp:cNvPr id="0" name=""/>
        <dsp:cNvSpPr/>
      </dsp:nvSpPr>
      <dsp:spPr>
        <a:xfrm>
          <a:off x="3895667"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of Cash from Investing Activities</a:t>
          </a:r>
          <a:endParaRPr lang="en-US" sz="1200" kern="1200" dirty="0"/>
        </a:p>
      </dsp:txBody>
      <dsp:txXfrm>
        <a:off x="4059033" y="882875"/>
        <a:ext cx="788801" cy="788801"/>
      </dsp:txXfrm>
    </dsp:sp>
    <dsp:sp modelId="{2ED4164E-4E8B-4EF0-B971-0071950D88E1}">
      <dsp:nvSpPr>
        <dsp:cNvPr id="0" name=""/>
        <dsp:cNvSpPr/>
      </dsp:nvSpPr>
      <dsp:spPr>
        <a:xfrm>
          <a:off x="5123856" y="1016253"/>
          <a:ext cx="647009" cy="64700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09617" y="1263669"/>
        <a:ext cx="475487" cy="152177"/>
      </dsp:txXfrm>
    </dsp:sp>
    <dsp:sp modelId="{12A059FF-30C3-4DF0-8AC2-FB51FCC31CE7}">
      <dsp:nvSpPr>
        <dsp:cNvPr id="0" name=""/>
        <dsp:cNvSpPr/>
      </dsp:nvSpPr>
      <dsp:spPr>
        <a:xfrm>
          <a:off x="5839372"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Net results from Cash Financing Activities</a:t>
          </a:r>
          <a:endParaRPr lang="en-US" sz="1200" kern="1200" dirty="0"/>
        </a:p>
      </dsp:txBody>
      <dsp:txXfrm>
        <a:off x="6002738" y="882875"/>
        <a:ext cx="788801" cy="788801"/>
      </dsp:txXfrm>
    </dsp:sp>
    <dsp:sp modelId="{FDCF7E30-F87E-4076-BC50-E4DB68545948}">
      <dsp:nvSpPr>
        <dsp:cNvPr id="0" name=""/>
        <dsp:cNvSpPr/>
      </dsp:nvSpPr>
      <dsp:spPr>
        <a:xfrm>
          <a:off x="7045486" y="953771"/>
          <a:ext cx="647009" cy="647009"/>
        </a:xfrm>
        <a:prstGeom prst="mathEqual">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dirty="0"/>
        </a:p>
      </dsp:txBody>
      <dsp:txXfrm>
        <a:off x="7131247" y="1087055"/>
        <a:ext cx="475487" cy="380441"/>
      </dsp:txXfrm>
    </dsp:sp>
    <dsp:sp modelId="{C26FDE2E-1949-440A-BB10-2CA35E823331}">
      <dsp:nvSpPr>
        <dsp:cNvPr id="0" name=""/>
        <dsp:cNvSpPr/>
      </dsp:nvSpPr>
      <dsp:spPr>
        <a:xfrm>
          <a:off x="7783076" y="719509"/>
          <a:ext cx="1115533" cy="1115533"/>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Changes </a:t>
          </a:r>
          <a:br>
            <a:rPr lang="en-US" sz="1200" kern="1200" dirty="0" smtClean="0"/>
          </a:br>
          <a:r>
            <a:rPr lang="en-US" sz="1200" kern="1200" dirty="0" smtClean="0"/>
            <a:t>to Cash Position</a:t>
          </a:r>
          <a:endParaRPr lang="en-US" sz="1200" kern="1200" dirty="0"/>
        </a:p>
      </dsp:txBody>
      <dsp:txXfrm>
        <a:off x="7946442" y="882875"/>
        <a:ext cx="788801" cy="7888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4A87-ADC6-481B-A447-51E3B15B4B88}">
      <dsp:nvSpPr>
        <dsp:cNvPr id="0" name=""/>
        <dsp:cNvSpPr/>
      </dsp:nvSpPr>
      <dsp:spPr>
        <a:xfrm>
          <a:off x="700315" y="85790"/>
          <a:ext cx="1702608" cy="59129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B83FF-CC7D-4323-90B4-BF6E66BD88D4}">
      <dsp:nvSpPr>
        <dsp:cNvPr id="0" name=""/>
        <dsp:cNvSpPr/>
      </dsp:nvSpPr>
      <dsp:spPr>
        <a:xfrm>
          <a:off x="1389277" y="1533667"/>
          <a:ext cx="329962" cy="211176"/>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795C6-EACC-44BB-A949-67AAAF558BF8}">
      <dsp:nvSpPr>
        <dsp:cNvPr id="0" name=""/>
        <dsp:cNvSpPr/>
      </dsp:nvSpPr>
      <dsp:spPr>
        <a:xfrm>
          <a:off x="771993" y="1598321"/>
          <a:ext cx="1583821" cy="39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CA" sz="1400" kern="1200" dirty="0" smtClean="0"/>
            <a:t>Cash Flowing Out</a:t>
          </a:r>
          <a:endParaRPr lang="en-CA" sz="1400" kern="1200" dirty="0"/>
        </a:p>
      </dsp:txBody>
      <dsp:txXfrm>
        <a:off x="771993" y="1598321"/>
        <a:ext cx="1583821" cy="395955"/>
      </dsp:txXfrm>
    </dsp:sp>
    <dsp:sp modelId="{AB1533C7-1F2B-426A-BFD2-5347CFFBA9C2}">
      <dsp:nvSpPr>
        <dsp:cNvPr id="0" name=""/>
        <dsp:cNvSpPr/>
      </dsp:nvSpPr>
      <dsp:spPr>
        <a:xfrm>
          <a:off x="630363" y="13198"/>
          <a:ext cx="1847791" cy="147823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B33BC-8560-4B6B-9858-18A811EE2AEC}">
      <dsp:nvSpPr>
        <dsp:cNvPr id="0" name=""/>
        <dsp:cNvSpPr/>
      </dsp:nvSpPr>
      <dsp:spPr>
        <a:xfrm>
          <a:off x="377189" y="0"/>
          <a:ext cx="4274820" cy="108585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D06E2-7CEE-4EC7-AB47-F08F2565B5B7}">
      <dsp:nvSpPr>
        <dsp:cNvPr id="0" name=""/>
        <dsp:cNvSpPr/>
      </dsp:nvSpPr>
      <dsp:spPr>
        <a:xfrm>
          <a:off x="2210" y="325755"/>
          <a:ext cx="966303" cy="4343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CA" sz="900" kern="1200" dirty="0" smtClean="0"/>
            <a:t>Pipeline Development</a:t>
          </a:r>
          <a:endParaRPr lang="en-CA" sz="900" kern="1200" dirty="0"/>
        </a:p>
      </dsp:txBody>
      <dsp:txXfrm>
        <a:off x="23413" y="346958"/>
        <a:ext cx="923897" cy="391934"/>
      </dsp:txXfrm>
    </dsp:sp>
    <dsp:sp modelId="{FA44A5C6-DB2F-4BE5-802E-A29D1B71553E}">
      <dsp:nvSpPr>
        <dsp:cNvPr id="0" name=""/>
        <dsp:cNvSpPr/>
      </dsp:nvSpPr>
      <dsp:spPr>
        <a:xfrm>
          <a:off x="1016829" y="325755"/>
          <a:ext cx="966303" cy="4343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Raw Material </a:t>
          </a:r>
        </a:p>
        <a:p>
          <a:pPr lvl="0" algn="ctr" defTabSz="400050">
            <a:lnSpc>
              <a:spcPct val="90000"/>
            </a:lnSpc>
            <a:spcBef>
              <a:spcPct val="0"/>
            </a:spcBef>
            <a:spcAft>
              <a:spcPct val="35000"/>
            </a:spcAft>
          </a:pPr>
          <a:r>
            <a:rPr lang="en-US" sz="900" kern="1200" dirty="0" smtClean="0"/>
            <a:t>Procurement</a:t>
          </a:r>
          <a:endParaRPr lang="en-US" sz="900" kern="1200" dirty="0"/>
        </a:p>
      </dsp:txBody>
      <dsp:txXfrm>
        <a:off x="1038032" y="346958"/>
        <a:ext cx="923897" cy="391934"/>
      </dsp:txXfrm>
    </dsp:sp>
    <dsp:sp modelId="{09AC4FAF-8EEE-492A-8C72-4A48F7DD6A8C}">
      <dsp:nvSpPr>
        <dsp:cNvPr id="0" name=""/>
        <dsp:cNvSpPr/>
      </dsp:nvSpPr>
      <dsp:spPr>
        <a:xfrm>
          <a:off x="2031448" y="325755"/>
          <a:ext cx="966303" cy="4343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Transformation Process</a:t>
          </a:r>
          <a:endParaRPr lang="en-US" sz="900" kern="1200" dirty="0"/>
        </a:p>
      </dsp:txBody>
      <dsp:txXfrm>
        <a:off x="2052651" y="346958"/>
        <a:ext cx="923897" cy="391934"/>
      </dsp:txXfrm>
    </dsp:sp>
    <dsp:sp modelId="{267FFF1C-529B-4AEC-85FE-88248E32E37E}">
      <dsp:nvSpPr>
        <dsp:cNvPr id="0" name=""/>
        <dsp:cNvSpPr/>
      </dsp:nvSpPr>
      <dsp:spPr>
        <a:xfrm>
          <a:off x="3046067" y="325755"/>
          <a:ext cx="966303" cy="4343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Finished Goods Inventory</a:t>
          </a:r>
          <a:endParaRPr lang="en-US" sz="900" kern="1200" dirty="0"/>
        </a:p>
      </dsp:txBody>
      <dsp:txXfrm>
        <a:off x="3067270" y="346958"/>
        <a:ext cx="923897" cy="391934"/>
      </dsp:txXfrm>
    </dsp:sp>
    <dsp:sp modelId="{0C99C941-A205-4DD5-A0D7-C372C0E1055F}">
      <dsp:nvSpPr>
        <dsp:cNvPr id="0" name=""/>
        <dsp:cNvSpPr/>
      </dsp:nvSpPr>
      <dsp:spPr>
        <a:xfrm>
          <a:off x="4060686" y="325755"/>
          <a:ext cx="966303" cy="434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Transportation &amp; Distribution</a:t>
          </a:r>
          <a:endParaRPr lang="en-US" sz="900" kern="1200" dirty="0"/>
        </a:p>
      </dsp:txBody>
      <dsp:txXfrm>
        <a:off x="4081889" y="346958"/>
        <a:ext cx="923897" cy="3919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8F2BB-4AC6-480F-BEA1-BA1A3D687F51}">
      <dsp:nvSpPr>
        <dsp:cNvPr id="0" name=""/>
        <dsp:cNvSpPr/>
      </dsp:nvSpPr>
      <dsp:spPr>
        <a:xfrm>
          <a:off x="441374" y="418756"/>
          <a:ext cx="2797416" cy="2797416"/>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B21A68F9-6FBD-47AA-9C71-63DF529CB7E4}">
      <dsp:nvSpPr>
        <dsp:cNvPr id="0" name=""/>
        <dsp:cNvSpPr/>
      </dsp:nvSpPr>
      <dsp:spPr>
        <a:xfrm>
          <a:off x="441374" y="418756"/>
          <a:ext cx="2797416" cy="2797416"/>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8B2608F0-D25E-480D-AC25-57AF7C98637B}">
      <dsp:nvSpPr>
        <dsp:cNvPr id="0" name=""/>
        <dsp:cNvSpPr/>
      </dsp:nvSpPr>
      <dsp:spPr>
        <a:xfrm>
          <a:off x="441374" y="418756"/>
          <a:ext cx="2797416" cy="2797416"/>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D0EC880B-7361-4DC1-84E3-060DBEC32716}">
      <dsp:nvSpPr>
        <dsp:cNvPr id="0" name=""/>
        <dsp:cNvSpPr/>
      </dsp:nvSpPr>
      <dsp:spPr>
        <a:xfrm>
          <a:off x="441374" y="418756"/>
          <a:ext cx="2797416" cy="2797416"/>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E111DF06-EF8F-440C-9437-E1E0F59B4036}">
      <dsp:nvSpPr>
        <dsp:cNvPr id="0" name=""/>
        <dsp:cNvSpPr/>
      </dsp:nvSpPr>
      <dsp:spPr>
        <a:xfrm>
          <a:off x="441374" y="418756"/>
          <a:ext cx="2797416" cy="2797416"/>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3C0B6CEF-D6F0-488F-8513-582BF85299BE}">
      <dsp:nvSpPr>
        <dsp:cNvPr id="0" name=""/>
        <dsp:cNvSpPr/>
      </dsp:nvSpPr>
      <dsp:spPr>
        <a:xfrm>
          <a:off x="1196772" y="1174154"/>
          <a:ext cx="1286620" cy="1286620"/>
        </a:xfrm>
        <a:prstGeom prst="ellipse">
          <a:avLst/>
        </a:prstGeom>
        <a:solidFill>
          <a:srgbClr val="C00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Financial Risk Analysis Focus</a:t>
          </a:r>
          <a:endParaRPr lang="en-US" sz="1500" kern="1200" dirty="0"/>
        </a:p>
      </dsp:txBody>
      <dsp:txXfrm>
        <a:off x="1385193" y="1362575"/>
        <a:ext cx="909778" cy="909778"/>
      </dsp:txXfrm>
    </dsp:sp>
    <dsp:sp modelId="{6C834F68-0B7E-477C-86CA-392227C7CF8F}">
      <dsp:nvSpPr>
        <dsp:cNvPr id="0" name=""/>
        <dsp:cNvSpPr/>
      </dsp:nvSpPr>
      <dsp:spPr>
        <a:xfrm>
          <a:off x="1389765" y="862"/>
          <a:ext cx="900634" cy="900634"/>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Revenue Model</a:t>
          </a:r>
          <a:endParaRPr lang="en-US" sz="800" kern="1200" dirty="0"/>
        </a:p>
      </dsp:txBody>
      <dsp:txXfrm>
        <a:off x="1521660" y="132757"/>
        <a:ext cx="636844" cy="636844"/>
      </dsp:txXfrm>
    </dsp:sp>
    <dsp:sp modelId="{D3BA5F70-09BD-41C7-8856-FD751E7AFA9E}">
      <dsp:nvSpPr>
        <dsp:cNvPr id="0" name=""/>
        <dsp:cNvSpPr/>
      </dsp:nvSpPr>
      <dsp:spPr>
        <a:xfrm>
          <a:off x="2689180" y="944942"/>
          <a:ext cx="900634" cy="900634"/>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Cost Structure &amp; Drivers</a:t>
          </a:r>
          <a:endParaRPr lang="en-US" sz="800" kern="1200" dirty="0"/>
        </a:p>
      </dsp:txBody>
      <dsp:txXfrm>
        <a:off x="2821075" y="1076837"/>
        <a:ext cx="636844" cy="636844"/>
      </dsp:txXfrm>
    </dsp:sp>
    <dsp:sp modelId="{50C6D1FB-C8A5-4147-9F15-90DBB44AEEBA}">
      <dsp:nvSpPr>
        <dsp:cNvPr id="0" name=""/>
        <dsp:cNvSpPr/>
      </dsp:nvSpPr>
      <dsp:spPr>
        <a:xfrm>
          <a:off x="2192848" y="2472495"/>
          <a:ext cx="900634" cy="900634"/>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Capitalization Requirements</a:t>
          </a:r>
        </a:p>
        <a:p>
          <a:pPr lvl="0" algn="ctr" defTabSz="355600">
            <a:lnSpc>
              <a:spcPct val="90000"/>
            </a:lnSpc>
            <a:spcBef>
              <a:spcPct val="0"/>
            </a:spcBef>
            <a:spcAft>
              <a:spcPct val="35000"/>
            </a:spcAft>
          </a:pPr>
          <a:r>
            <a:rPr lang="en-US" sz="800" kern="1200" dirty="0" smtClean="0"/>
            <a:t>(ROIC)</a:t>
          </a:r>
          <a:endParaRPr lang="en-US" sz="800" kern="1200" dirty="0"/>
        </a:p>
      </dsp:txBody>
      <dsp:txXfrm>
        <a:off x="2324743" y="2604390"/>
        <a:ext cx="636844" cy="636844"/>
      </dsp:txXfrm>
    </dsp:sp>
    <dsp:sp modelId="{4194E9F8-D890-4BEF-BAEF-EC80A539804F}">
      <dsp:nvSpPr>
        <dsp:cNvPr id="0" name=""/>
        <dsp:cNvSpPr/>
      </dsp:nvSpPr>
      <dsp:spPr>
        <a:xfrm>
          <a:off x="586683" y="2472495"/>
          <a:ext cx="900634" cy="900634"/>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Margin Requirements, CFP and BEP</a:t>
          </a:r>
          <a:endParaRPr lang="en-US" sz="800" kern="1200" dirty="0"/>
        </a:p>
      </dsp:txBody>
      <dsp:txXfrm>
        <a:off x="718578" y="2604390"/>
        <a:ext cx="636844" cy="636844"/>
      </dsp:txXfrm>
    </dsp:sp>
    <dsp:sp modelId="{7D282D9E-E608-4083-9B55-2B67E7FEAF49}">
      <dsp:nvSpPr>
        <dsp:cNvPr id="0" name=""/>
        <dsp:cNvSpPr/>
      </dsp:nvSpPr>
      <dsp:spPr>
        <a:xfrm>
          <a:off x="90351" y="944942"/>
          <a:ext cx="900634" cy="900634"/>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Cash Operating Cycle (COC)</a:t>
          </a:r>
          <a:endParaRPr lang="en-US" sz="800" kern="1200" dirty="0"/>
        </a:p>
      </dsp:txBody>
      <dsp:txXfrm>
        <a:off x="222246" y="1076837"/>
        <a:ext cx="636844" cy="6368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8A0A6-6334-4334-BFE4-92ADCEF91F7B}">
      <dsp:nvSpPr>
        <dsp:cNvPr id="0" name=""/>
        <dsp:cNvSpPr/>
      </dsp:nvSpPr>
      <dsp:spPr>
        <a:xfrm>
          <a:off x="72501" y="180024"/>
          <a:ext cx="8300497" cy="1207125"/>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91631" numCol="1" spcCol="1270" anchor="ctr" anchorCtr="0">
          <a:noAutofit/>
        </a:bodyPr>
        <a:lstStyle/>
        <a:p>
          <a:pPr lvl="0" algn="l" defTabSz="755650">
            <a:lnSpc>
              <a:spcPct val="90000"/>
            </a:lnSpc>
            <a:spcBef>
              <a:spcPct val="0"/>
            </a:spcBef>
            <a:spcAft>
              <a:spcPct val="35000"/>
            </a:spcAft>
          </a:pPr>
          <a:r>
            <a:rPr lang="en-US" sz="1700" kern="1200" dirty="0" smtClean="0"/>
            <a:t>Strategic Conclusions</a:t>
          </a:r>
          <a:endParaRPr lang="en-US" sz="1700" kern="1200" dirty="0"/>
        </a:p>
      </dsp:txBody>
      <dsp:txXfrm>
        <a:off x="72501" y="481805"/>
        <a:ext cx="7998716" cy="603563"/>
      </dsp:txXfrm>
    </dsp:sp>
    <dsp:sp modelId="{1112031E-498B-49BF-851E-6C664429AC3F}">
      <dsp:nvSpPr>
        <dsp:cNvPr id="0" name=""/>
        <dsp:cNvSpPr/>
      </dsp:nvSpPr>
      <dsp:spPr>
        <a:xfrm>
          <a:off x="72501" y="1109333"/>
          <a:ext cx="1534098" cy="2216475"/>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Where, why &amp; how to compete</a:t>
          </a:r>
          <a:endParaRPr lang="en-US" sz="1700" kern="1200" dirty="0"/>
        </a:p>
      </dsp:txBody>
      <dsp:txXfrm>
        <a:off x="72501" y="1109333"/>
        <a:ext cx="1534098" cy="2216475"/>
      </dsp:txXfrm>
    </dsp:sp>
    <dsp:sp modelId="{74342693-8A61-4D75-B922-F03A51E27DE8}">
      <dsp:nvSpPr>
        <dsp:cNvPr id="0" name=""/>
        <dsp:cNvSpPr/>
      </dsp:nvSpPr>
      <dsp:spPr>
        <a:xfrm>
          <a:off x="1606433" y="582554"/>
          <a:ext cx="6766565" cy="1207125"/>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91631" numCol="1" spcCol="1270" anchor="ctr" anchorCtr="0">
          <a:noAutofit/>
        </a:bodyPr>
        <a:lstStyle/>
        <a:p>
          <a:pPr lvl="0" algn="l" defTabSz="755650">
            <a:lnSpc>
              <a:spcPct val="90000"/>
            </a:lnSpc>
            <a:spcBef>
              <a:spcPct val="0"/>
            </a:spcBef>
            <a:spcAft>
              <a:spcPct val="35000"/>
            </a:spcAft>
          </a:pPr>
          <a:r>
            <a:rPr lang="en-US" sz="1700" kern="1200" dirty="0" smtClean="0"/>
            <a:t>Projected Results</a:t>
          </a:r>
          <a:endParaRPr lang="en-US" sz="1700" kern="1200" dirty="0"/>
        </a:p>
      </dsp:txBody>
      <dsp:txXfrm>
        <a:off x="1606433" y="884335"/>
        <a:ext cx="6464784" cy="603563"/>
      </dsp:txXfrm>
    </dsp:sp>
    <dsp:sp modelId="{81917E18-74CD-4128-8A7E-B1E2B9F2BB5E}">
      <dsp:nvSpPr>
        <dsp:cNvPr id="0" name=""/>
        <dsp:cNvSpPr/>
      </dsp:nvSpPr>
      <dsp:spPr>
        <a:xfrm>
          <a:off x="1606433" y="1511864"/>
          <a:ext cx="1534098" cy="2216475"/>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Sales Forecasts</a:t>
          </a:r>
        </a:p>
        <a:p>
          <a:pPr lvl="0" algn="l" defTabSz="755650">
            <a:lnSpc>
              <a:spcPct val="90000"/>
            </a:lnSpc>
            <a:spcBef>
              <a:spcPct val="0"/>
            </a:spcBef>
            <a:spcAft>
              <a:spcPct val="35000"/>
            </a:spcAft>
          </a:pPr>
          <a:r>
            <a:rPr lang="en-US" sz="1700" kern="1200" dirty="0" smtClean="0"/>
            <a:t>Operating Budgets</a:t>
          </a:r>
        </a:p>
        <a:p>
          <a:pPr lvl="0" algn="l" defTabSz="755650">
            <a:lnSpc>
              <a:spcPct val="90000"/>
            </a:lnSpc>
            <a:spcBef>
              <a:spcPct val="0"/>
            </a:spcBef>
            <a:spcAft>
              <a:spcPct val="35000"/>
            </a:spcAft>
          </a:pPr>
          <a:r>
            <a:rPr lang="en-US" sz="1700" kern="1200" dirty="0" smtClean="0"/>
            <a:t>Capital Budgets</a:t>
          </a:r>
          <a:endParaRPr lang="en-US" sz="1700" kern="1200" dirty="0"/>
        </a:p>
      </dsp:txBody>
      <dsp:txXfrm>
        <a:off x="1606433" y="1511864"/>
        <a:ext cx="1534098" cy="2216475"/>
      </dsp:txXfrm>
    </dsp:sp>
    <dsp:sp modelId="{336F1BC4-5C2C-454B-9ACA-EB18D9A3A304}">
      <dsp:nvSpPr>
        <dsp:cNvPr id="0" name=""/>
        <dsp:cNvSpPr/>
      </dsp:nvSpPr>
      <dsp:spPr>
        <a:xfrm>
          <a:off x="3140365" y="985084"/>
          <a:ext cx="5232633" cy="1207125"/>
        </a:xfrm>
        <a:prstGeom prst="rightArrow">
          <a:avLst>
            <a:gd name="adj1" fmla="val 50000"/>
            <a:gd name="adj2" fmla="val 5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91631" numCol="1" spcCol="1270" anchor="ctr" anchorCtr="0">
          <a:noAutofit/>
        </a:bodyPr>
        <a:lstStyle/>
        <a:p>
          <a:pPr lvl="0" algn="l" defTabSz="755650">
            <a:lnSpc>
              <a:spcPct val="90000"/>
            </a:lnSpc>
            <a:spcBef>
              <a:spcPct val="0"/>
            </a:spcBef>
            <a:spcAft>
              <a:spcPct val="35000"/>
            </a:spcAft>
          </a:pPr>
          <a:r>
            <a:rPr lang="en-US" sz="1700" kern="1200" dirty="0" smtClean="0"/>
            <a:t>Operational Decisions</a:t>
          </a:r>
          <a:endParaRPr lang="en-US" sz="1700" kern="1200" dirty="0"/>
        </a:p>
      </dsp:txBody>
      <dsp:txXfrm>
        <a:off x="3140365" y="1286865"/>
        <a:ext cx="4930852" cy="603563"/>
      </dsp:txXfrm>
    </dsp:sp>
    <dsp:sp modelId="{E88165FC-5CD7-4FD2-8246-9D13EFB870B6}">
      <dsp:nvSpPr>
        <dsp:cNvPr id="0" name=""/>
        <dsp:cNvSpPr/>
      </dsp:nvSpPr>
      <dsp:spPr>
        <a:xfrm>
          <a:off x="3154754" y="1751784"/>
          <a:ext cx="1534098" cy="2901743"/>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Resource Commitments…</a:t>
          </a:r>
        </a:p>
        <a:p>
          <a:pPr lvl="0" algn="l" defTabSz="533400">
            <a:lnSpc>
              <a:spcPct val="90000"/>
            </a:lnSpc>
            <a:spcBef>
              <a:spcPct val="0"/>
            </a:spcBef>
            <a:spcAft>
              <a:spcPct val="35000"/>
            </a:spcAft>
          </a:pPr>
          <a:endParaRPr lang="en-US" sz="1000" kern="1200" dirty="0" smtClean="0"/>
        </a:p>
        <a:p>
          <a:pPr lvl="0" algn="l" defTabSz="533400">
            <a:lnSpc>
              <a:spcPct val="90000"/>
            </a:lnSpc>
            <a:spcBef>
              <a:spcPct val="0"/>
            </a:spcBef>
            <a:spcAft>
              <a:spcPct val="35000"/>
            </a:spcAft>
          </a:pPr>
          <a:r>
            <a:rPr lang="en-US" sz="1200" kern="1200" dirty="0" smtClean="0"/>
            <a:t>Marketing</a:t>
          </a:r>
        </a:p>
        <a:p>
          <a:pPr lvl="0" algn="l" defTabSz="533400">
            <a:lnSpc>
              <a:spcPct val="90000"/>
            </a:lnSpc>
            <a:spcBef>
              <a:spcPct val="0"/>
            </a:spcBef>
            <a:spcAft>
              <a:spcPct val="35000"/>
            </a:spcAft>
          </a:pPr>
          <a:r>
            <a:rPr lang="en-US" sz="1200" kern="1200" dirty="0" smtClean="0"/>
            <a:t>Operations</a:t>
          </a:r>
        </a:p>
        <a:p>
          <a:pPr lvl="0" algn="l" defTabSz="533400">
            <a:lnSpc>
              <a:spcPct val="90000"/>
            </a:lnSpc>
            <a:spcBef>
              <a:spcPct val="0"/>
            </a:spcBef>
            <a:spcAft>
              <a:spcPct val="35000"/>
            </a:spcAft>
          </a:pPr>
          <a:r>
            <a:rPr lang="en-US" sz="1200" kern="1200" dirty="0" smtClean="0"/>
            <a:t>R&amp;D</a:t>
          </a:r>
        </a:p>
        <a:p>
          <a:pPr lvl="0" algn="l" defTabSz="533400">
            <a:lnSpc>
              <a:spcPct val="90000"/>
            </a:lnSpc>
            <a:spcBef>
              <a:spcPct val="0"/>
            </a:spcBef>
            <a:spcAft>
              <a:spcPct val="35000"/>
            </a:spcAft>
          </a:pPr>
          <a:r>
            <a:rPr lang="en-US" sz="1200" kern="1200" dirty="0" smtClean="0"/>
            <a:t>Support Systems</a:t>
          </a:r>
        </a:p>
        <a:p>
          <a:pPr lvl="0" algn="l" defTabSz="533400">
            <a:lnSpc>
              <a:spcPct val="90000"/>
            </a:lnSpc>
            <a:spcBef>
              <a:spcPct val="0"/>
            </a:spcBef>
            <a:spcAft>
              <a:spcPct val="35000"/>
            </a:spcAft>
          </a:pPr>
          <a:r>
            <a:rPr lang="en-US" sz="1200" kern="1200" dirty="0" smtClean="0"/>
            <a:t>Transformative Processes</a:t>
          </a:r>
        </a:p>
        <a:p>
          <a:pPr lvl="0" algn="l" defTabSz="533400">
            <a:lnSpc>
              <a:spcPct val="90000"/>
            </a:lnSpc>
            <a:spcBef>
              <a:spcPct val="0"/>
            </a:spcBef>
            <a:spcAft>
              <a:spcPct val="35000"/>
            </a:spcAft>
          </a:pPr>
          <a:r>
            <a:rPr lang="en-US" sz="1200" kern="1200" dirty="0" smtClean="0"/>
            <a:t>Service Support</a:t>
          </a:r>
        </a:p>
        <a:p>
          <a:pPr lvl="0" algn="l" defTabSz="533400">
            <a:lnSpc>
              <a:spcPct val="90000"/>
            </a:lnSpc>
            <a:spcBef>
              <a:spcPct val="0"/>
            </a:spcBef>
            <a:spcAft>
              <a:spcPct val="35000"/>
            </a:spcAft>
          </a:pPr>
          <a:endParaRPr lang="en-US" sz="1200" kern="1200" dirty="0" smtClean="0"/>
        </a:p>
        <a:p>
          <a:pPr lvl="0" algn="l" defTabSz="533400">
            <a:lnSpc>
              <a:spcPct val="90000"/>
            </a:lnSpc>
            <a:spcBef>
              <a:spcPct val="0"/>
            </a:spcBef>
            <a:spcAft>
              <a:spcPct val="35000"/>
            </a:spcAft>
          </a:pPr>
          <a:r>
            <a:rPr lang="en-US" sz="1200" kern="1200" dirty="0" smtClean="0"/>
            <a:t>Capital Commitment</a:t>
          </a:r>
        </a:p>
        <a:p>
          <a:pPr lvl="0" algn="l" defTabSz="533400">
            <a:lnSpc>
              <a:spcPct val="90000"/>
            </a:lnSpc>
            <a:spcBef>
              <a:spcPct val="0"/>
            </a:spcBef>
            <a:spcAft>
              <a:spcPct val="35000"/>
            </a:spcAft>
          </a:pPr>
          <a:endParaRPr lang="en-US" sz="1200" kern="1200" dirty="0" smtClean="0"/>
        </a:p>
        <a:p>
          <a:pPr lvl="0" algn="l" defTabSz="533400">
            <a:lnSpc>
              <a:spcPct val="90000"/>
            </a:lnSpc>
            <a:spcBef>
              <a:spcPct val="0"/>
            </a:spcBef>
            <a:spcAft>
              <a:spcPct val="35000"/>
            </a:spcAft>
          </a:pPr>
          <a:endParaRPr lang="en-US" sz="1200" kern="1200" dirty="0"/>
        </a:p>
        <a:p>
          <a:pPr lvl="0" algn="l" defTabSz="444500">
            <a:lnSpc>
              <a:spcPct val="90000"/>
            </a:lnSpc>
            <a:spcBef>
              <a:spcPct val="0"/>
            </a:spcBef>
            <a:spcAft>
              <a:spcPct val="35000"/>
            </a:spcAft>
          </a:pPr>
          <a:endParaRPr lang="en-US" sz="1000" kern="1200" dirty="0"/>
        </a:p>
        <a:p>
          <a:pPr lvl="0" algn="l" defTabSz="444500">
            <a:lnSpc>
              <a:spcPct val="90000"/>
            </a:lnSpc>
            <a:spcBef>
              <a:spcPct val="0"/>
            </a:spcBef>
            <a:spcAft>
              <a:spcPct val="35000"/>
            </a:spcAft>
          </a:pPr>
          <a:endParaRPr lang="en-US" sz="1000" kern="1200"/>
        </a:p>
      </dsp:txBody>
      <dsp:txXfrm>
        <a:off x="3154754" y="1751784"/>
        <a:ext cx="1534098" cy="2901743"/>
      </dsp:txXfrm>
    </dsp:sp>
    <dsp:sp modelId="{E8110F2E-2AFD-4A62-BA2E-008165EFE690}">
      <dsp:nvSpPr>
        <dsp:cNvPr id="0" name=""/>
        <dsp:cNvSpPr/>
      </dsp:nvSpPr>
      <dsp:spPr>
        <a:xfrm>
          <a:off x="4675127" y="1387614"/>
          <a:ext cx="3697871" cy="1207125"/>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91631" numCol="1" spcCol="1270" anchor="ctr" anchorCtr="0">
          <a:noAutofit/>
        </a:bodyPr>
        <a:lstStyle/>
        <a:p>
          <a:pPr lvl="0" algn="l" defTabSz="755650">
            <a:lnSpc>
              <a:spcPct val="90000"/>
            </a:lnSpc>
            <a:spcBef>
              <a:spcPct val="0"/>
            </a:spcBef>
            <a:spcAft>
              <a:spcPct val="35000"/>
            </a:spcAft>
          </a:pPr>
          <a:r>
            <a:rPr lang="en-US" sz="1700" kern="1200" dirty="0" smtClean="0"/>
            <a:t>Actual Results</a:t>
          </a:r>
          <a:endParaRPr lang="en-US" sz="1700" kern="1200" dirty="0"/>
        </a:p>
      </dsp:txBody>
      <dsp:txXfrm>
        <a:off x="4675127" y="1689395"/>
        <a:ext cx="3396090" cy="603563"/>
      </dsp:txXfrm>
    </dsp:sp>
    <dsp:sp modelId="{6EF3AEC7-7690-4B7C-A846-7F0FFADBECDB}">
      <dsp:nvSpPr>
        <dsp:cNvPr id="0" name=""/>
        <dsp:cNvSpPr/>
      </dsp:nvSpPr>
      <dsp:spPr>
        <a:xfrm>
          <a:off x="6209059" y="1790145"/>
          <a:ext cx="2163939" cy="1207125"/>
        </a:xfrm>
        <a:prstGeom prst="rightArrow">
          <a:avLst>
            <a:gd name="adj1" fmla="val 50000"/>
            <a:gd name="adj2" fmla="val 5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91631" numCol="1" spcCol="1270" anchor="ctr" anchorCtr="0">
          <a:noAutofit/>
        </a:bodyPr>
        <a:lstStyle/>
        <a:p>
          <a:pPr lvl="0" algn="l" defTabSz="755650">
            <a:lnSpc>
              <a:spcPct val="90000"/>
            </a:lnSpc>
            <a:spcBef>
              <a:spcPct val="0"/>
            </a:spcBef>
            <a:spcAft>
              <a:spcPct val="35000"/>
            </a:spcAft>
          </a:pPr>
          <a:r>
            <a:rPr lang="en-US" sz="1700" kern="1200" dirty="0" smtClean="0"/>
            <a:t>Evaluate &amp; Adjust</a:t>
          </a:r>
          <a:endParaRPr lang="en-US" sz="1700" kern="1200" dirty="0"/>
        </a:p>
      </dsp:txBody>
      <dsp:txXfrm>
        <a:off x="6209059" y="2091926"/>
        <a:ext cx="1862158" cy="6035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71CDB-F361-4500-A1A5-2412AEB2BCBA}">
      <dsp:nvSpPr>
        <dsp:cNvPr id="0" name=""/>
        <dsp:cNvSpPr/>
      </dsp:nvSpPr>
      <dsp:spPr>
        <a:xfrm>
          <a:off x="909119" y="0"/>
          <a:ext cx="4277762" cy="427776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TAM</a:t>
          </a:r>
        </a:p>
        <a:p>
          <a:pPr lvl="0" algn="ctr" defTabSz="800100">
            <a:lnSpc>
              <a:spcPct val="90000"/>
            </a:lnSpc>
            <a:spcBef>
              <a:spcPct val="0"/>
            </a:spcBef>
            <a:spcAft>
              <a:spcPct val="35000"/>
            </a:spcAft>
          </a:pPr>
          <a:r>
            <a:rPr lang="en-US" sz="1400" kern="1200" dirty="0" smtClean="0"/>
            <a:t>(Total Available Market)</a:t>
          </a:r>
          <a:endParaRPr lang="en-US" sz="1400" kern="1200" dirty="0"/>
        </a:p>
      </dsp:txBody>
      <dsp:txXfrm>
        <a:off x="2300461" y="213888"/>
        <a:ext cx="1495077" cy="641664"/>
      </dsp:txXfrm>
    </dsp:sp>
    <dsp:sp modelId="{2B26E0D7-9A7E-4796-B899-ADCFEFEB237D}">
      <dsp:nvSpPr>
        <dsp:cNvPr id="0" name=""/>
        <dsp:cNvSpPr/>
      </dsp:nvSpPr>
      <dsp:spPr>
        <a:xfrm>
          <a:off x="1443839" y="1069440"/>
          <a:ext cx="3208321" cy="320832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pPr>
          <a:r>
            <a:rPr lang="en-US" sz="1800" kern="1200" dirty="0" smtClean="0"/>
            <a:t>SAM</a:t>
          </a:r>
        </a:p>
        <a:p>
          <a:pPr marL="0" lvl="0" indent="0" algn="ctr" defTabSz="800100">
            <a:lnSpc>
              <a:spcPct val="90000"/>
            </a:lnSpc>
            <a:spcBef>
              <a:spcPct val="0"/>
            </a:spcBef>
            <a:spcAft>
              <a:spcPct val="35000"/>
            </a:spcAft>
          </a:pPr>
          <a:r>
            <a:rPr lang="en-US" sz="1400" kern="1200" dirty="0" smtClean="0"/>
            <a:t>(Segmented Addressable Market)</a:t>
          </a:r>
          <a:endParaRPr lang="en-US" sz="1400" kern="1200" dirty="0"/>
        </a:p>
      </dsp:txBody>
      <dsp:txXfrm>
        <a:off x="2300461" y="1269960"/>
        <a:ext cx="1495077" cy="601560"/>
      </dsp:txXfrm>
    </dsp:sp>
    <dsp:sp modelId="{678C069F-07B7-4F3C-B9DC-8B2D9785E7C1}">
      <dsp:nvSpPr>
        <dsp:cNvPr id="0" name=""/>
        <dsp:cNvSpPr/>
      </dsp:nvSpPr>
      <dsp:spPr>
        <a:xfrm>
          <a:off x="1978559" y="2138881"/>
          <a:ext cx="2138881" cy="213888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SOM</a:t>
          </a:r>
        </a:p>
        <a:p>
          <a:pPr lvl="0" algn="ctr" defTabSz="889000">
            <a:lnSpc>
              <a:spcPct val="90000"/>
            </a:lnSpc>
            <a:spcBef>
              <a:spcPct val="0"/>
            </a:spcBef>
            <a:spcAft>
              <a:spcPct val="35000"/>
            </a:spcAft>
          </a:pPr>
          <a:r>
            <a:rPr lang="en-US" sz="1400" kern="1200" dirty="0" smtClean="0"/>
            <a:t>(Share of Market – Realistic)</a:t>
          </a:r>
          <a:endParaRPr lang="en-US" sz="1400" kern="1200" dirty="0"/>
        </a:p>
      </dsp:txBody>
      <dsp:txXfrm>
        <a:off x="2291791" y="2673601"/>
        <a:ext cx="1512417" cy="1069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D3A5E-0C32-4725-B28C-A2DAD9152E49}">
      <dsp:nvSpPr>
        <dsp:cNvPr id="0" name=""/>
        <dsp:cNvSpPr/>
      </dsp:nvSpPr>
      <dsp:spPr>
        <a:xfrm rot="5400000">
          <a:off x="380860" y="1261735"/>
          <a:ext cx="1139440" cy="189600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E0F61-1A50-42B3-88DD-32534E602D1D}">
      <dsp:nvSpPr>
        <dsp:cNvPr id="0" name=""/>
        <dsp:cNvSpPr/>
      </dsp:nvSpPr>
      <dsp:spPr>
        <a:xfrm>
          <a:off x="190659" y="1828232"/>
          <a:ext cx="1711722" cy="150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Operational BEP</a:t>
          </a:r>
          <a:endParaRPr lang="en-CA" sz="1700" kern="1200" dirty="0"/>
        </a:p>
      </dsp:txBody>
      <dsp:txXfrm>
        <a:off x="190659" y="1828232"/>
        <a:ext cx="1711722" cy="1500425"/>
      </dsp:txXfrm>
    </dsp:sp>
    <dsp:sp modelId="{B886EB5D-B680-4894-9EC5-E9A158B27AB9}">
      <dsp:nvSpPr>
        <dsp:cNvPr id="0" name=""/>
        <dsp:cNvSpPr/>
      </dsp:nvSpPr>
      <dsp:spPr>
        <a:xfrm>
          <a:off x="1579415" y="1122150"/>
          <a:ext cx="322966" cy="322966"/>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AD471-967C-4B53-A99E-8BB3A3D39D9A}">
      <dsp:nvSpPr>
        <dsp:cNvPr id="0" name=""/>
        <dsp:cNvSpPr/>
      </dsp:nvSpPr>
      <dsp:spPr>
        <a:xfrm rot="5400000">
          <a:off x="2476343" y="743206"/>
          <a:ext cx="1139440" cy="189600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BD81E2-09E6-4311-91A4-E939C64587C0}">
      <dsp:nvSpPr>
        <dsp:cNvPr id="0" name=""/>
        <dsp:cNvSpPr/>
      </dsp:nvSpPr>
      <dsp:spPr>
        <a:xfrm>
          <a:off x="2286142" y="1309703"/>
          <a:ext cx="1711722" cy="150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Operational BEP with a profit objective</a:t>
          </a:r>
          <a:endParaRPr lang="en-CA" sz="1700" kern="1200" dirty="0"/>
        </a:p>
      </dsp:txBody>
      <dsp:txXfrm>
        <a:off x="2286142" y="1309703"/>
        <a:ext cx="1711722" cy="1500425"/>
      </dsp:txXfrm>
    </dsp:sp>
    <dsp:sp modelId="{AC7FFE25-3639-45F6-A23F-08B0B3F80EEC}">
      <dsp:nvSpPr>
        <dsp:cNvPr id="0" name=""/>
        <dsp:cNvSpPr/>
      </dsp:nvSpPr>
      <dsp:spPr>
        <a:xfrm>
          <a:off x="3674898" y="603620"/>
          <a:ext cx="322966" cy="322966"/>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DD286-A906-494E-BFE0-E4EEE31D5C51}">
      <dsp:nvSpPr>
        <dsp:cNvPr id="0" name=""/>
        <dsp:cNvSpPr/>
      </dsp:nvSpPr>
      <dsp:spPr>
        <a:xfrm rot="5400000">
          <a:off x="4571825" y="224677"/>
          <a:ext cx="1139440" cy="189600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F0667-81BA-467F-A1C9-77B47ADA9A82}">
      <dsp:nvSpPr>
        <dsp:cNvPr id="0" name=""/>
        <dsp:cNvSpPr/>
      </dsp:nvSpPr>
      <dsp:spPr>
        <a:xfrm>
          <a:off x="4381624" y="791173"/>
          <a:ext cx="1711722" cy="150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Organizational BEP – operational BEP, Profit Objective &amp; DPR Requirements</a:t>
          </a:r>
          <a:endParaRPr lang="en-CA" sz="1700" kern="1200" dirty="0"/>
        </a:p>
      </dsp:txBody>
      <dsp:txXfrm>
        <a:off x="4381624" y="791173"/>
        <a:ext cx="1711722" cy="1500425"/>
      </dsp:txXfrm>
    </dsp:sp>
    <dsp:sp modelId="{58AAF065-FDC8-4092-A98A-C50EB132F5E5}">
      <dsp:nvSpPr>
        <dsp:cNvPr id="0" name=""/>
        <dsp:cNvSpPr/>
      </dsp:nvSpPr>
      <dsp:spPr>
        <a:xfrm>
          <a:off x="5770380" y="85091"/>
          <a:ext cx="322966" cy="322966"/>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95EF0-A393-41CE-9564-BEDF12F4FA98}">
      <dsp:nvSpPr>
        <dsp:cNvPr id="0" name=""/>
        <dsp:cNvSpPr/>
      </dsp:nvSpPr>
      <dsp:spPr>
        <a:xfrm rot="5400000">
          <a:off x="6667308" y="-293851"/>
          <a:ext cx="1139440" cy="189600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8F6FF-3707-4EFD-864B-2D9C9750CA27}">
      <dsp:nvSpPr>
        <dsp:cNvPr id="0" name=""/>
        <dsp:cNvSpPr/>
      </dsp:nvSpPr>
      <dsp:spPr>
        <a:xfrm>
          <a:off x="6477107" y="272644"/>
          <a:ext cx="1711722" cy="150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Optimal Price Point Analysis</a:t>
          </a:r>
          <a:endParaRPr lang="en-CA" sz="1700" kern="1200" dirty="0"/>
        </a:p>
      </dsp:txBody>
      <dsp:txXfrm>
        <a:off x="6477107" y="272644"/>
        <a:ext cx="1711722" cy="15004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A92EC-5D25-467A-9CF2-4FEFF827F1E2}">
      <dsp:nvSpPr>
        <dsp:cNvPr id="0" name=""/>
        <dsp:cNvSpPr/>
      </dsp:nvSpPr>
      <dsp:spPr>
        <a:xfrm>
          <a:off x="6475" y="974958"/>
          <a:ext cx="1602338" cy="801169"/>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ABC Corporation</a:t>
          </a:r>
        </a:p>
        <a:p>
          <a:pPr lvl="0" algn="ctr" defTabSz="533400">
            <a:lnSpc>
              <a:spcPct val="90000"/>
            </a:lnSpc>
            <a:spcBef>
              <a:spcPct val="0"/>
            </a:spcBef>
            <a:spcAft>
              <a:spcPct val="35000"/>
            </a:spcAft>
          </a:pPr>
          <a:r>
            <a:rPr lang="en-US" sz="1200" kern="1200" dirty="0" smtClean="0"/>
            <a:t>$40,000,000 Asset Base</a:t>
          </a:r>
          <a:endParaRPr lang="en-US" sz="1200" kern="1200" dirty="0"/>
        </a:p>
      </dsp:txBody>
      <dsp:txXfrm>
        <a:off x="29940" y="998423"/>
        <a:ext cx="1555408" cy="754239"/>
      </dsp:txXfrm>
    </dsp:sp>
    <dsp:sp modelId="{E8C8FD74-3BE9-4C5B-B563-C0B58A48DDB8}">
      <dsp:nvSpPr>
        <dsp:cNvPr id="0" name=""/>
        <dsp:cNvSpPr/>
      </dsp:nvSpPr>
      <dsp:spPr>
        <a:xfrm rot="19457599">
          <a:off x="1534624" y="1118997"/>
          <a:ext cx="789314" cy="52419"/>
        </a:xfrm>
        <a:custGeom>
          <a:avLst/>
          <a:gdLst/>
          <a:ahLst/>
          <a:cxnLst/>
          <a:rect l="0" t="0" r="0" b="0"/>
          <a:pathLst>
            <a:path>
              <a:moveTo>
                <a:pt x="0" y="26209"/>
              </a:moveTo>
              <a:lnTo>
                <a:pt x="789314" y="262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09549" y="1125474"/>
        <a:ext cx="39465" cy="39465"/>
      </dsp:txXfrm>
    </dsp:sp>
    <dsp:sp modelId="{57EE6396-EA1C-486F-A0B3-8FFB2F1A8365}">
      <dsp:nvSpPr>
        <dsp:cNvPr id="0" name=""/>
        <dsp:cNvSpPr/>
      </dsp:nvSpPr>
      <dsp:spPr>
        <a:xfrm>
          <a:off x="2249749" y="514286"/>
          <a:ext cx="1602338" cy="801169"/>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Option #1</a:t>
          </a:r>
        </a:p>
        <a:p>
          <a:pPr lvl="0" algn="ctr" defTabSz="533400">
            <a:lnSpc>
              <a:spcPct val="90000"/>
            </a:lnSpc>
            <a:spcBef>
              <a:spcPct val="0"/>
            </a:spcBef>
            <a:spcAft>
              <a:spcPct val="35000"/>
            </a:spcAft>
          </a:pPr>
          <a:r>
            <a:rPr lang="en-US" sz="1200" kern="1200" dirty="0" smtClean="0"/>
            <a:t>$40,000,000 Equity</a:t>
          </a:r>
        </a:p>
        <a:p>
          <a:pPr lvl="0" algn="ctr" defTabSz="533400">
            <a:lnSpc>
              <a:spcPct val="90000"/>
            </a:lnSpc>
            <a:spcBef>
              <a:spcPct val="0"/>
            </a:spcBef>
            <a:spcAft>
              <a:spcPct val="35000"/>
            </a:spcAft>
          </a:pPr>
          <a:r>
            <a:rPr lang="en-US" sz="1200" kern="1200" dirty="0" smtClean="0"/>
            <a:t>Debt = $0</a:t>
          </a:r>
          <a:endParaRPr lang="en-US" sz="1200" kern="1200" dirty="0"/>
        </a:p>
      </dsp:txBody>
      <dsp:txXfrm>
        <a:off x="2273214" y="537751"/>
        <a:ext cx="1555408" cy="754239"/>
      </dsp:txXfrm>
    </dsp:sp>
    <dsp:sp modelId="{B67EE8B0-6F6D-47EA-8257-7AA15991F158}">
      <dsp:nvSpPr>
        <dsp:cNvPr id="0" name=""/>
        <dsp:cNvSpPr/>
      </dsp:nvSpPr>
      <dsp:spPr>
        <a:xfrm>
          <a:off x="3852088" y="888661"/>
          <a:ext cx="640935" cy="52419"/>
        </a:xfrm>
        <a:custGeom>
          <a:avLst/>
          <a:gdLst/>
          <a:ahLst/>
          <a:cxnLst/>
          <a:rect l="0" t="0" r="0" b="0"/>
          <a:pathLst>
            <a:path>
              <a:moveTo>
                <a:pt x="0" y="26209"/>
              </a:moveTo>
              <a:lnTo>
                <a:pt x="640935" y="2620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56533" y="898847"/>
        <a:ext cx="32046" cy="32046"/>
      </dsp:txXfrm>
    </dsp:sp>
    <dsp:sp modelId="{5B976CDF-51E9-4590-A757-3861548B2CFA}">
      <dsp:nvSpPr>
        <dsp:cNvPr id="0" name=""/>
        <dsp:cNvSpPr/>
      </dsp:nvSpPr>
      <dsp:spPr>
        <a:xfrm>
          <a:off x="4493024" y="514286"/>
          <a:ext cx="1602338" cy="801169"/>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i="0" kern="1200" dirty="0" smtClean="0"/>
            <a:t>EBIT</a:t>
          </a:r>
          <a:r>
            <a:rPr lang="en-US" sz="1600" kern="1200" dirty="0" smtClean="0"/>
            <a:t> of </a:t>
          </a:r>
        </a:p>
        <a:p>
          <a:pPr lvl="0" algn="ctr" defTabSz="711200">
            <a:lnSpc>
              <a:spcPct val="90000"/>
            </a:lnSpc>
            <a:spcBef>
              <a:spcPct val="0"/>
            </a:spcBef>
            <a:spcAft>
              <a:spcPct val="35000"/>
            </a:spcAft>
          </a:pPr>
          <a:r>
            <a:rPr lang="en-US" sz="1600" kern="1200" dirty="0" smtClean="0"/>
            <a:t> $3,500,000</a:t>
          </a:r>
          <a:endParaRPr lang="en-US" sz="1600" kern="1200" dirty="0"/>
        </a:p>
      </dsp:txBody>
      <dsp:txXfrm>
        <a:off x="4516489" y="537751"/>
        <a:ext cx="1555408" cy="754239"/>
      </dsp:txXfrm>
    </dsp:sp>
    <dsp:sp modelId="{56E92222-6C9C-4EFB-ABB6-972CFF661468}">
      <dsp:nvSpPr>
        <dsp:cNvPr id="0" name=""/>
        <dsp:cNvSpPr/>
      </dsp:nvSpPr>
      <dsp:spPr>
        <a:xfrm>
          <a:off x="6095363" y="888661"/>
          <a:ext cx="640935" cy="52419"/>
        </a:xfrm>
        <a:custGeom>
          <a:avLst/>
          <a:gdLst/>
          <a:ahLst/>
          <a:cxnLst/>
          <a:rect l="0" t="0" r="0" b="0"/>
          <a:pathLst>
            <a:path>
              <a:moveTo>
                <a:pt x="0" y="26209"/>
              </a:moveTo>
              <a:lnTo>
                <a:pt x="640935" y="2620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99807" y="898847"/>
        <a:ext cx="32046" cy="32046"/>
      </dsp:txXfrm>
    </dsp:sp>
    <dsp:sp modelId="{F8F6B44A-2BD1-4076-AE56-B048E281DC87}">
      <dsp:nvSpPr>
        <dsp:cNvPr id="0" name=""/>
        <dsp:cNvSpPr/>
      </dsp:nvSpPr>
      <dsp:spPr>
        <a:xfrm>
          <a:off x="6736298" y="514286"/>
          <a:ext cx="1602338" cy="801169"/>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ROE = 8.75%*</a:t>
          </a:r>
          <a:endParaRPr lang="en-US" sz="1600" kern="1200" dirty="0"/>
        </a:p>
      </dsp:txBody>
      <dsp:txXfrm>
        <a:off x="6759763" y="537751"/>
        <a:ext cx="1555408" cy="754239"/>
      </dsp:txXfrm>
    </dsp:sp>
    <dsp:sp modelId="{A10EE8BF-1ABC-4900-9136-309262E8B0C9}">
      <dsp:nvSpPr>
        <dsp:cNvPr id="0" name=""/>
        <dsp:cNvSpPr/>
      </dsp:nvSpPr>
      <dsp:spPr>
        <a:xfrm rot="2142401">
          <a:off x="1534624" y="1579669"/>
          <a:ext cx="789314" cy="52419"/>
        </a:xfrm>
        <a:custGeom>
          <a:avLst/>
          <a:gdLst/>
          <a:ahLst/>
          <a:cxnLst/>
          <a:rect l="0" t="0" r="0" b="0"/>
          <a:pathLst>
            <a:path>
              <a:moveTo>
                <a:pt x="0" y="26209"/>
              </a:moveTo>
              <a:lnTo>
                <a:pt x="789314" y="262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09549" y="1586146"/>
        <a:ext cx="39465" cy="39465"/>
      </dsp:txXfrm>
    </dsp:sp>
    <dsp:sp modelId="{7AD60E5A-3FE2-43B5-9B90-A8CD796C2002}">
      <dsp:nvSpPr>
        <dsp:cNvPr id="0" name=""/>
        <dsp:cNvSpPr/>
      </dsp:nvSpPr>
      <dsp:spPr>
        <a:xfrm>
          <a:off x="2249749" y="1435631"/>
          <a:ext cx="1602338" cy="80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Option #2</a:t>
          </a:r>
        </a:p>
        <a:p>
          <a:pPr lvl="0" algn="ctr" defTabSz="533400">
            <a:lnSpc>
              <a:spcPct val="90000"/>
            </a:lnSpc>
            <a:spcBef>
              <a:spcPct val="0"/>
            </a:spcBef>
            <a:spcAft>
              <a:spcPct val="35000"/>
            </a:spcAft>
          </a:pPr>
          <a:r>
            <a:rPr lang="en-US" sz="1200" kern="1200" dirty="0" smtClean="0"/>
            <a:t>$10,000,000 Equity</a:t>
          </a:r>
        </a:p>
        <a:p>
          <a:pPr lvl="0" algn="ctr" defTabSz="533400">
            <a:lnSpc>
              <a:spcPct val="90000"/>
            </a:lnSpc>
            <a:spcBef>
              <a:spcPct val="0"/>
            </a:spcBef>
            <a:spcAft>
              <a:spcPct val="35000"/>
            </a:spcAft>
          </a:pPr>
          <a:r>
            <a:rPr lang="en-US" sz="1200" kern="1200" dirty="0" smtClean="0"/>
            <a:t>Debt = $30,000,000 @ 6% interest per year</a:t>
          </a:r>
          <a:endParaRPr lang="en-US" sz="1200" kern="1200" dirty="0"/>
        </a:p>
      </dsp:txBody>
      <dsp:txXfrm>
        <a:off x="2273214" y="1459096"/>
        <a:ext cx="1555408" cy="754239"/>
      </dsp:txXfrm>
    </dsp:sp>
    <dsp:sp modelId="{A51823C0-D1C4-4837-A1C0-C0305CE10C53}">
      <dsp:nvSpPr>
        <dsp:cNvPr id="0" name=""/>
        <dsp:cNvSpPr/>
      </dsp:nvSpPr>
      <dsp:spPr>
        <a:xfrm>
          <a:off x="3852088" y="1810006"/>
          <a:ext cx="640935" cy="52419"/>
        </a:xfrm>
        <a:custGeom>
          <a:avLst/>
          <a:gdLst/>
          <a:ahLst/>
          <a:cxnLst/>
          <a:rect l="0" t="0" r="0" b="0"/>
          <a:pathLst>
            <a:path>
              <a:moveTo>
                <a:pt x="0" y="26209"/>
              </a:moveTo>
              <a:lnTo>
                <a:pt x="640935" y="2620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56533" y="1820192"/>
        <a:ext cx="32046" cy="32046"/>
      </dsp:txXfrm>
    </dsp:sp>
    <dsp:sp modelId="{F6693586-6936-4A73-B37D-4C3042F9F5C5}">
      <dsp:nvSpPr>
        <dsp:cNvPr id="0" name=""/>
        <dsp:cNvSpPr/>
      </dsp:nvSpPr>
      <dsp:spPr>
        <a:xfrm>
          <a:off x="4493024" y="1435631"/>
          <a:ext cx="1602338" cy="80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EBT of</a:t>
          </a:r>
        </a:p>
        <a:p>
          <a:pPr lvl="0" algn="ctr" defTabSz="711200">
            <a:lnSpc>
              <a:spcPct val="90000"/>
            </a:lnSpc>
            <a:spcBef>
              <a:spcPct val="0"/>
            </a:spcBef>
            <a:spcAft>
              <a:spcPct val="35000"/>
            </a:spcAft>
          </a:pPr>
          <a:r>
            <a:rPr lang="en-US" sz="1600" kern="1200" dirty="0" smtClean="0"/>
            <a:t>$1,700,000</a:t>
          </a:r>
          <a:endParaRPr lang="en-US" sz="1600" kern="1200" dirty="0"/>
        </a:p>
      </dsp:txBody>
      <dsp:txXfrm>
        <a:off x="4516489" y="1459096"/>
        <a:ext cx="1555408" cy="754239"/>
      </dsp:txXfrm>
    </dsp:sp>
    <dsp:sp modelId="{C79C8E1E-0C10-4056-B46B-F07D8CB3FFC6}">
      <dsp:nvSpPr>
        <dsp:cNvPr id="0" name=""/>
        <dsp:cNvSpPr/>
      </dsp:nvSpPr>
      <dsp:spPr>
        <a:xfrm>
          <a:off x="6095363" y="1810006"/>
          <a:ext cx="640935" cy="52419"/>
        </a:xfrm>
        <a:custGeom>
          <a:avLst/>
          <a:gdLst/>
          <a:ahLst/>
          <a:cxnLst/>
          <a:rect l="0" t="0" r="0" b="0"/>
          <a:pathLst>
            <a:path>
              <a:moveTo>
                <a:pt x="0" y="26209"/>
              </a:moveTo>
              <a:lnTo>
                <a:pt x="640935" y="2620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99807" y="1820192"/>
        <a:ext cx="32046" cy="32046"/>
      </dsp:txXfrm>
    </dsp:sp>
    <dsp:sp modelId="{2E9AE18D-2804-4E5B-8159-EAF501FF6D11}">
      <dsp:nvSpPr>
        <dsp:cNvPr id="0" name=""/>
        <dsp:cNvSpPr/>
      </dsp:nvSpPr>
      <dsp:spPr>
        <a:xfrm>
          <a:off x="6736298" y="1435631"/>
          <a:ext cx="1602338" cy="80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ROE = 17%*</a:t>
          </a:r>
          <a:endParaRPr lang="en-US" sz="1600" kern="1200" dirty="0"/>
        </a:p>
      </dsp:txBody>
      <dsp:txXfrm>
        <a:off x="6759763" y="1459096"/>
        <a:ext cx="1555408" cy="7542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A92EC-5D25-467A-9CF2-4FEFF827F1E2}">
      <dsp:nvSpPr>
        <dsp:cNvPr id="0" name=""/>
        <dsp:cNvSpPr/>
      </dsp:nvSpPr>
      <dsp:spPr>
        <a:xfrm>
          <a:off x="6456" y="902659"/>
          <a:ext cx="1598232" cy="799116"/>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ABC Corporation</a:t>
          </a:r>
        </a:p>
        <a:p>
          <a:pPr lvl="0" algn="ctr" defTabSz="533400">
            <a:lnSpc>
              <a:spcPct val="90000"/>
            </a:lnSpc>
            <a:spcBef>
              <a:spcPct val="0"/>
            </a:spcBef>
            <a:spcAft>
              <a:spcPct val="35000"/>
            </a:spcAft>
          </a:pPr>
          <a:r>
            <a:rPr lang="en-US" sz="1200" kern="1200" dirty="0" smtClean="0"/>
            <a:t>$40,000,000 Asset Base</a:t>
          </a:r>
          <a:endParaRPr lang="en-US" sz="1200" kern="1200" dirty="0"/>
        </a:p>
      </dsp:txBody>
      <dsp:txXfrm>
        <a:off x="29861" y="926064"/>
        <a:ext cx="1551422" cy="752306"/>
      </dsp:txXfrm>
    </dsp:sp>
    <dsp:sp modelId="{E8C8FD74-3BE9-4C5B-B563-C0B58A48DDB8}">
      <dsp:nvSpPr>
        <dsp:cNvPr id="0" name=""/>
        <dsp:cNvSpPr/>
      </dsp:nvSpPr>
      <dsp:spPr>
        <a:xfrm rot="19457599">
          <a:off x="1530689" y="1044857"/>
          <a:ext cx="787291" cy="55229"/>
        </a:xfrm>
        <a:custGeom>
          <a:avLst/>
          <a:gdLst/>
          <a:ahLst/>
          <a:cxnLst/>
          <a:rect l="0" t="0" r="0" b="0"/>
          <a:pathLst>
            <a:path>
              <a:moveTo>
                <a:pt x="0" y="27614"/>
              </a:moveTo>
              <a:lnTo>
                <a:pt x="787291" y="2761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04652" y="1052789"/>
        <a:ext cx="39364" cy="39364"/>
      </dsp:txXfrm>
    </dsp:sp>
    <dsp:sp modelId="{57EE6396-EA1C-486F-A0B3-8FFB2F1A8365}">
      <dsp:nvSpPr>
        <dsp:cNvPr id="0" name=""/>
        <dsp:cNvSpPr/>
      </dsp:nvSpPr>
      <dsp:spPr>
        <a:xfrm>
          <a:off x="2243981" y="443167"/>
          <a:ext cx="1598232" cy="799116"/>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Option #1</a:t>
          </a:r>
        </a:p>
        <a:p>
          <a:pPr lvl="0" algn="ctr" defTabSz="533400">
            <a:lnSpc>
              <a:spcPct val="90000"/>
            </a:lnSpc>
            <a:spcBef>
              <a:spcPct val="0"/>
            </a:spcBef>
            <a:spcAft>
              <a:spcPct val="35000"/>
            </a:spcAft>
          </a:pPr>
          <a:r>
            <a:rPr lang="en-US" sz="1200" kern="1200" dirty="0" smtClean="0"/>
            <a:t>$40,000,000 Equity</a:t>
          </a:r>
        </a:p>
        <a:p>
          <a:pPr lvl="0" algn="ctr" defTabSz="533400">
            <a:lnSpc>
              <a:spcPct val="90000"/>
            </a:lnSpc>
            <a:spcBef>
              <a:spcPct val="0"/>
            </a:spcBef>
            <a:spcAft>
              <a:spcPct val="35000"/>
            </a:spcAft>
          </a:pPr>
          <a:r>
            <a:rPr lang="en-US" sz="1200" kern="1200" dirty="0" smtClean="0"/>
            <a:t>Debt = $0</a:t>
          </a:r>
          <a:endParaRPr lang="en-US" sz="1200" kern="1200" dirty="0"/>
        </a:p>
      </dsp:txBody>
      <dsp:txXfrm>
        <a:off x="2267386" y="466572"/>
        <a:ext cx="1551422" cy="752306"/>
      </dsp:txXfrm>
    </dsp:sp>
    <dsp:sp modelId="{B67EE8B0-6F6D-47EA-8257-7AA15991F158}">
      <dsp:nvSpPr>
        <dsp:cNvPr id="0" name=""/>
        <dsp:cNvSpPr/>
      </dsp:nvSpPr>
      <dsp:spPr>
        <a:xfrm>
          <a:off x="3842213" y="815111"/>
          <a:ext cx="639292" cy="55229"/>
        </a:xfrm>
        <a:custGeom>
          <a:avLst/>
          <a:gdLst/>
          <a:ahLst/>
          <a:cxnLst/>
          <a:rect l="0" t="0" r="0" b="0"/>
          <a:pathLst>
            <a:path>
              <a:moveTo>
                <a:pt x="0" y="27614"/>
              </a:moveTo>
              <a:lnTo>
                <a:pt x="639292" y="276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45877" y="826743"/>
        <a:ext cx="31964" cy="31964"/>
      </dsp:txXfrm>
    </dsp:sp>
    <dsp:sp modelId="{5B976CDF-51E9-4590-A757-3861548B2CFA}">
      <dsp:nvSpPr>
        <dsp:cNvPr id="0" name=""/>
        <dsp:cNvSpPr/>
      </dsp:nvSpPr>
      <dsp:spPr>
        <a:xfrm>
          <a:off x="4481506" y="443167"/>
          <a:ext cx="1598232" cy="799116"/>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EBIT of </a:t>
          </a:r>
        </a:p>
        <a:p>
          <a:pPr lvl="0" algn="ctr" defTabSz="711200">
            <a:lnSpc>
              <a:spcPct val="90000"/>
            </a:lnSpc>
            <a:spcBef>
              <a:spcPct val="0"/>
            </a:spcBef>
            <a:spcAft>
              <a:spcPct val="35000"/>
            </a:spcAft>
          </a:pPr>
          <a:r>
            <a:rPr lang="en-US" sz="1600" kern="1200" dirty="0" smtClean="0"/>
            <a:t> -$1,000,000</a:t>
          </a:r>
          <a:endParaRPr lang="en-US" sz="1600" kern="1200" dirty="0"/>
        </a:p>
      </dsp:txBody>
      <dsp:txXfrm>
        <a:off x="4504911" y="466572"/>
        <a:ext cx="1551422" cy="752306"/>
      </dsp:txXfrm>
    </dsp:sp>
    <dsp:sp modelId="{56E92222-6C9C-4EFB-ABB6-972CFF661468}">
      <dsp:nvSpPr>
        <dsp:cNvPr id="0" name=""/>
        <dsp:cNvSpPr/>
      </dsp:nvSpPr>
      <dsp:spPr>
        <a:xfrm>
          <a:off x="6079738" y="815111"/>
          <a:ext cx="639292" cy="55229"/>
        </a:xfrm>
        <a:custGeom>
          <a:avLst/>
          <a:gdLst/>
          <a:ahLst/>
          <a:cxnLst/>
          <a:rect l="0" t="0" r="0" b="0"/>
          <a:pathLst>
            <a:path>
              <a:moveTo>
                <a:pt x="0" y="27614"/>
              </a:moveTo>
              <a:lnTo>
                <a:pt x="639292" y="276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83402" y="826743"/>
        <a:ext cx="31964" cy="31964"/>
      </dsp:txXfrm>
    </dsp:sp>
    <dsp:sp modelId="{F8F6B44A-2BD1-4076-AE56-B048E281DC87}">
      <dsp:nvSpPr>
        <dsp:cNvPr id="0" name=""/>
        <dsp:cNvSpPr/>
      </dsp:nvSpPr>
      <dsp:spPr>
        <a:xfrm>
          <a:off x="6719031" y="443167"/>
          <a:ext cx="1598232" cy="799116"/>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ROE = -2.5%*</a:t>
          </a:r>
          <a:endParaRPr lang="en-US" sz="1600" kern="1200" dirty="0"/>
        </a:p>
      </dsp:txBody>
      <dsp:txXfrm>
        <a:off x="6742436" y="466572"/>
        <a:ext cx="1551422" cy="752306"/>
      </dsp:txXfrm>
    </dsp:sp>
    <dsp:sp modelId="{A10EE8BF-1ABC-4900-9136-309262E8B0C9}">
      <dsp:nvSpPr>
        <dsp:cNvPr id="0" name=""/>
        <dsp:cNvSpPr/>
      </dsp:nvSpPr>
      <dsp:spPr>
        <a:xfrm rot="2142401">
          <a:off x="1530689" y="1504348"/>
          <a:ext cx="787291" cy="55229"/>
        </a:xfrm>
        <a:custGeom>
          <a:avLst/>
          <a:gdLst/>
          <a:ahLst/>
          <a:cxnLst/>
          <a:rect l="0" t="0" r="0" b="0"/>
          <a:pathLst>
            <a:path>
              <a:moveTo>
                <a:pt x="0" y="27614"/>
              </a:moveTo>
              <a:lnTo>
                <a:pt x="787291" y="2761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04652" y="1512281"/>
        <a:ext cx="39364" cy="39364"/>
      </dsp:txXfrm>
    </dsp:sp>
    <dsp:sp modelId="{7AD60E5A-3FE2-43B5-9B90-A8CD796C2002}">
      <dsp:nvSpPr>
        <dsp:cNvPr id="0" name=""/>
        <dsp:cNvSpPr/>
      </dsp:nvSpPr>
      <dsp:spPr>
        <a:xfrm>
          <a:off x="2243981" y="1362151"/>
          <a:ext cx="1598232" cy="79911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Option #2</a:t>
          </a:r>
        </a:p>
        <a:p>
          <a:pPr lvl="0" algn="ctr" defTabSz="533400">
            <a:lnSpc>
              <a:spcPct val="90000"/>
            </a:lnSpc>
            <a:spcBef>
              <a:spcPct val="0"/>
            </a:spcBef>
            <a:spcAft>
              <a:spcPct val="35000"/>
            </a:spcAft>
          </a:pPr>
          <a:r>
            <a:rPr lang="en-US" sz="1200" kern="1200" dirty="0" smtClean="0"/>
            <a:t>$10,000,000 Equity</a:t>
          </a:r>
        </a:p>
        <a:p>
          <a:pPr lvl="0" algn="ctr" defTabSz="533400">
            <a:lnSpc>
              <a:spcPct val="90000"/>
            </a:lnSpc>
            <a:spcBef>
              <a:spcPct val="0"/>
            </a:spcBef>
            <a:spcAft>
              <a:spcPct val="35000"/>
            </a:spcAft>
          </a:pPr>
          <a:r>
            <a:rPr lang="en-US" sz="1200" kern="1200" dirty="0" smtClean="0"/>
            <a:t>Debt = $30,000,000 @ 6% interest per year</a:t>
          </a:r>
          <a:endParaRPr lang="en-US" sz="1200" kern="1200" dirty="0"/>
        </a:p>
      </dsp:txBody>
      <dsp:txXfrm>
        <a:off x="2267386" y="1385556"/>
        <a:ext cx="1551422" cy="752306"/>
      </dsp:txXfrm>
    </dsp:sp>
    <dsp:sp modelId="{A51823C0-D1C4-4837-A1C0-C0305CE10C53}">
      <dsp:nvSpPr>
        <dsp:cNvPr id="0" name=""/>
        <dsp:cNvSpPr/>
      </dsp:nvSpPr>
      <dsp:spPr>
        <a:xfrm>
          <a:off x="3842213" y="1734094"/>
          <a:ext cx="639292" cy="55229"/>
        </a:xfrm>
        <a:custGeom>
          <a:avLst/>
          <a:gdLst/>
          <a:ahLst/>
          <a:cxnLst/>
          <a:rect l="0" t="0" r="0" b="0"/>
          <a:pathLst>
            <a:path>
              <a:moveTo>
                <a:pt x="0" y="27614"/>
              </a:moveTo>
              <a:lnTo>
                <a:pt x="639292" y="276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45877" y="1745726"/>
        <a:ext cx="31964" cy="31964"/>
      </dsp:txXfrm>
    </dsp:sp>
    <dsp:sp modelId="{F6693586-6936-4A73-B37D-4C3042F9F5C5}">
      <dsp:nvSpPr>
        <dsp:cNvPr id="0" name=""/>
        <dsp:cNvSpPr/>
      </dsp:nvSpPr>
      <dsp:spPr>
        <a:xfrm>
          <a:off x="4481506" y="1362151"/>
          <a:ext cx="1598232" cy="79911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EBT of</a:t>
          </a:r>
        </a:p>
        <a:p>
          <a:pPr lvl="0" algn="ctr" defTabSz="711200">
            <a:lnSpc>
              <a:spcPct val="90000"/>
            </a:lnSpc>
            <a:spcBef>
              <a:spcPct val="0"/>
            </a:spcBef>
            <a:spcAft>
              <a:spcPct val="35000"/>
            </a:spcAft>
          </a:pPr>
          <a:r>
            <a:rPr lang="en-US" sz="1600" kern="1200" dirty="0" smtClean="0"/>
            <a:t>-$2,800,000</a:t>
          </a:r>
          <a:endParaRPr lang="en-US" sz="1600" kern="1200" dirty="0"/>
        </a:p>
      </dsp:txBody>
      <dsp:txXfrm>
        <a:off x="4504911" y="1385556"/>
        <a:ext cx="1551422" cy="752306"/>
      </dsp:txXfrm>
    </dsp:sp>
    <dsp:sp modelId="{C79C8E1E-0C10-4056-B46B-F07D8CB3FFC6}">
      <dsp:nvSpPr>
        <dsp:cNvPr id="0" name=""/>
        <dsp:cNvSpPr/>
      </dsp:nvSpPr>
      <dsp:spPr>
        <a:xfrm>
          <a:off x="6079738" y="1734094"/>
          <a:ext cx="639292" cy="55229"/>
        </a:xfrm>
        <a:custGeom>
          <a:avLst/>
          <a:gdLst/>
          <a:ahLst/>
          <a:cxnLst/>
          <a:rect l="0" t="0" r="0" b="0"/>
          <a:pathLst>
            <a:path>
              <a:moveTo>
                <a:pt x="0" y="27614"/>
              </a:moveTo>
              <a:lnTo>
                <a:pt x="639292" y="276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83402" y="1745726"/>
        <a:ext cx="31964" cy="31964"/>
      </dsp:txXfrm>
    </dsp:sp>
    <dsp:sp modelId="{2E9AE18D-2804-4E5B-8159-EAF501FF6D11}">
      <dsp:nvSpPr>
        <dsp:cNvPr id="0" name=""/>
        <dsp:cNvSpPr/>
      </dsp:nvSpPr>
      <dsp:spPr>
        <a:xfrm>
          <a:off x="6719031" y="1362151"/>
          <a:ext cx="1598232" cy="79911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ROE = -28%*</a:t>
          </a:r>
          <a:endParaRPr lang="en-US" sz="1600" kern="1200" dirty="0"/>
        </a:p>
      </dsp:txBody>
      <dsp:txXfrm>
        <a:off x="6742436" y="1385556"/>
        <a:ext cx="1551422" cy="752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B67CE-6F53-4FCB-8D20-682ECBDFC302}">
      <dsp:nvSpPr>
        <dsp:cNvPr id="0" name=""/>
        <dsp:cNvSpPr/>
      </dsp:nvSpPr>
      <dsp:spPr>
        <a:xfrm rot="16200000">
          <a:off x="521778" y="-514962"/>
          <a:ext cx="1630631" cy="2674188"/>
        </a:xfrm>
        <a:prstGeom prst="round1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Customer Value Proposition</a:t>
          </a:r>
        </a:p>
        <a:p>
          <a:pPr lvl="0" algn="l" defTabSz="889000">
            <a:lnSpc>
              <a:spcPct val="90000"/>
            </a:lnSpc>
            <a:spcBef>
              <a:spcPct val="0"/>
            </a:spcBef>
            <a:spcAft>
              <a:spcPct val="35000"/>
            </a:spcAft>
          </a:pPr>
          <a:r>
            <a:rPr lang="en-US" sz="1400" b="1" kern="1200" dirty="0" smtClean="0">
              <a:solidFill>
                <a:schemeClr val="tx1"/>
              </a:solidFill>
            </a:rPr>
            <a:t>(Effective, Reliable, Affordable, Convenient Solutions)</a:t>
          </a:r>
          <a:endParaRPr lang="en-US" sz="1400" b="1" kern="1200" dirty="0">
            <a:solidFill>
              <a:schemeClr val="tx1"/>
            </a:solidFill>
          </a:endParaRPr>
        </a:p>
      </dsp:txBody>
      <dsp:txXfrm rot="5400000">
        <a:off x="0" y="6816"/>
        <a:ext cx="2674188" cy="1222973"/>
      </dsp:txXfrm>
    </dsp:sp>
    <dsp:sp modelId="{A9BF21C0-D873-4557-9B81-D4B50A17C8F9}">
      <dsp:nvSpPr>
        <dsp:cNvPr id="0" name=""/>
        <dsp:cNvSpPr/>
      </dsp:nvSpPr>
      <dsp:spPr>
        <a:xfrm>
          <a:off x="2674188" y="0"/>
          <a:ext cx="2674188" cy="1630631"/>
        </a:xfrm>
        <a:prstGeom prst="round1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Critical Resources</a:t>
          </a:r>
        </a:p>
        <a:p>
          <a:pPr lvl="0" algn="ctr" defTabSz="889000">
            <a:lnSpc>
              <a:spcPct val="90000"/>
            </a:lnSpc>
            <a:spcBef>
              <a:spcPct val="0"/>
            </a:spcBef>
            <a:spcAft>
              <a:spcPct val="35000"/>
            </a:spcAft>
          </a:pPr>
          <a:r>
            <a:rPr lang="en-US" sz="1600" b="1" kern="1200" dirty="0" smtClean="0">
              <a:solidFill>
                <a:schemeClr val="tx1"/>
              </a:solidFill>
            </a:rPr>
            <a:t>(People, Assets, Capital, Technology, Brand)</a:t>
          </a:r>
          <a:endParaRPr lang="en-US" sz="1600" b="1" kern="1200" dirty="0">
            <a:solidFill>
              <a:schemeClr val="tx1"/>
            </a:solidFill>
          </a:endParaRPr>
        </a:p>
      </dsp:txBody>
      <dsp:txXfrm>
        <a:off x="2674188" y="0"/>
        <a:ext cx="2674188" cy="1222973"/>
      </dsp:txXfrm>
    </dsp:sp>
    <dsp:sp modelId="{38682513-9F92-4F81-B8DE-73D2C0C6F53D}">
      <dsp:nvSpPr>
        <dsp:cNvPr id="0" name=""/>
        <dsp:cNvSpPr/>
      </dsp:nvSpPr>
      <dsp:spPr>
        <a:xfrm rot="10800000">
          <a:off x="0" y="1630631"/>
          <a:ext cx="2674188" cy="1630631"/>
        </a:xfrm>
        <a:prstGeom prst="round1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Critical Processes</a:t>
          </a:r>
        </a:p>
        <a:p>
          <a:pPr lvl="0" algn="ctr" defTabSz="889000">
            <a:lnSpc>
              <a:spcPct val="90000"/>
            </a:lnSpc>
            <a:spcBef>
              <a:spcPct val="0"/>
            </a:spcBef>
            <a:spcAft>
              <a:spcPct val="35000"/>
            </a:spcAft>
          </a:pPr>
          <a:r>
            <a:rPr lang="en-US" sz="1600" b="1" kern="1200" dirty="0" smtClean="0">
              <a:solidFill>
                <a:schemeClr val="tx1"/>
              </a:solidFill>
            </a:rPr>
            <a:t>(Repeatable, Scalable, Sustainable)</a:t>
          </a:r>
          <a:endParaRPr lang="en-US" sz="1600" b="1" kern="1200" dirty="0">
            <a:solidFill>
              <a:schemeClr val="tx1"/>
            </a:solidFill>
          </a:endParaRPr>
        </a:p>
      </dsp:txBody>
      <dsp:txXfrm rot="10800000">
        <a:off x="0" y="2038289"/>
        <a:ext cx="2674188" cy="1222973"/>
      </dsp:txXfrm>
    </dsp:sp>
    <dsp:sp modelId="{24312959-906D-4263-8F2E-ECF64ED64A46}">
      <dsp:nvSpPr>
        <dsp:cNvPr id="0" name=""/>
        <dsp:cNvSpPr/>
      </dsp:nvSpPr>
      <dsp:spPr>
        <a:xfrm rot="5400000">
          <a:off x="3195967" y="1108853"/>
          <a:ext cx="1630631" cy="2674188"/>
        </a:xfrm>
        <a:prstGeom prst="round1Rect">
          <a:avLst/>
        </a:prstGeom>
        <a:solidFill>
          <a:schemeClr val="accent3">
            <a:hueOff val="11250264"/>
            <a:satOff val="-16880"/>
            <a:lumOff val="-2745"/>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t>Profit Formula</a:t>
          </a:r>
        </a:p>
        <a:p>
          <a:pPr lvl="0" algn="ctr" defTabSz="889000">
            <a:lnSpc>
              <a:spcPct val="90000"/>
            </a:lnSpc>
            <a:spcBef>
              <a:spcPct val="0"/>
            </a:spcBef>
            <a:spcAft>
              <a:spcPct val="35000"/>
            </a:spcAft>
          </a:pPr>
          <a:r>
            <a:rPr lang="en-US" sz="1600" b="1" kern="1200" dirty="0" smtClean="0"/>
            <a:t>(Revenue model, cost structure, target margins, resource velocity)</a:t>
          </a:r>
          <a:endParaRPr lang="en-US" sz="1600" b="1" kern="1200" dirty="0"/>
        </a:p>
      </dsp:txBody>
      <dsp:txXfrm rot="-5400000">
        <a:off x="2674188" y="2038288"/>
        <a:ext cx="2674188" cy="1222973"/>
      </dsp:txXfrm>
    </dsp:sp>
    <dsp:sp modelId="{AC6DF93E-F0A4-4417-8A5F-BA691CC26153}">
      <dsp:nvSpPr>
        <dsp:cNvPr id="0" name=""/>
        <dsp:cNvSpPr/>
      </dsp:nvSpPr>
      <dsp:spPr>
        <a:xfrm>
          <a:off x="1436812" y="1092563"/>
          <a:ext cx="2474752" cy="1022275"/>
        </a:xfrm>
        <a:prstGeom prst="roundRect">
          <a:avLst/>
        </a:prstGeom>
        <a:solidFill>
          <a:schemeClr val="bg1">
            <a:lumMod val="9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Culture, Structure &amp; Mgmt. Systems</a:t>
          </a:r>
          <a:endParaRPr lang="en-US" sz="2400" b="1" kern="1200" dirty="0"/>
        </a:p>
      </dsp:txBody>
      <dsp:txXfrm>
        <a:off x="1486715" y="1142466"/>
        <a:ext cx="2374946" cy="9224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716E-0A9B-4565-A52E-6608F6217E2E}">
      <dsp:nvSpPr>
        <dsp:cNvPr id="0" name=""/>
        <dsp:cNvSpPr/>
      </dsp:nvSpPr>
      <dsp:spPr>
        <a:xfrm>
          <a:off x="0"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Market Analysis</a:t>
          </a:r>
          <a:endParaRPr lang="en-US" sz="1300" kern="1200" dirty="0"/>
        </a:p>
      </dsp:txBody>
      <dsp:txXfrm>
        <a:off x="25704" y="1924421"/>
        <a:ext cx="1064684" cy="826206"/>
      </dsp:txXfrm>
    </dsp:sp>
    <dsp:sp modelId="{0D0560E8-A04D-4015-A943-C27DF4153142}">
      <dsp:nvSpPr>
        <dsp:cNvPr id="0" name=""/>
        <dsp:cNvSpPr/>
      </dsp:nvSpPr>
      <dsp:spPr>
        <a:xfrm>
          <a:off x="1227701" y="2199129"/>
          <a:ext cx="236611" cy="27679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227701" y="2254487"/>
        <a:ext cx="165628" cy="166074"/>
      </dsp:txXfrm>
    </dsp:sp>
    <dsp:sp modelId="{FEE183F5-CBD5-454A-BC54-096F486591FE}">
      <dsp:nvSpPr>
        <dsp:cNvPr id="0" name=""/>
        <dsp:cNvSpPr/>
      </dsp:nvSpPr>
      <dsp:spPr>
        <a:xfrm>
          <a:off x="1562528"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Sales Forecast</a:t>
          </a:r>
        </a:p>
        <a:p>
          <a:pPr lvl="0" algn="ctr" defTabSz="577850">
            <a:lnSpc>
              <a:spcPct val="90000"/>
            </a:lnSpc>
            <a:spcBef>
              <a:spcPct val="0"/>
            </a:spcBef>
            <a:spcAft>
              <a:spcPct val="35000"/>
            </a:spcAft>
          </a:pPr>
          <a:r>
            <a:rPr lang="en-US" sz="1300" kern="1200" dirty="0" smtClean="0"/>
            <a:t>&amp; Cost Analysis</a:t>
          </a:r>
          <a:endParaRPr lang="en-US" sz="1300" kern="1200" dirty="0"/>
        </a:p>
      </dsp:txBody>
      <dsp:txXfrm>
        <a:off x="1588232" y="1924421"/>
        <a:ext cx="1064684" cy="826206"/>
      </dsp:txXfrm>
    </dsp:sp>
    <dsp:sp modelId="{916D861B-38CF-4DB6-81FE-FD403D59CCDD}">
      <dsp:nvSpPr>
        <dsp:cNvPr id="0" name=""/>
        <dsp:cNvSpPr/>
      </dsp:nvSpPr>
      <dsp:spPr>
        <a:xfrm>
          <a:off x="2790230" y="2199129"/>
          <a:ext cx="236611" cy="27679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790230" y="2254487"/>
        <a:ext cx="165628" cy="166074"/>
      </dsp:txXfrm>
    </dsp:sp>
    <dsp:sp modelId="{FF2BAA5D-0904-49DF-8CAC-87D8094A8863}">
      <dsp:nvSpPr>
        <dsp:cNvPr id="0" name=""/>
        <dsp:cNvSpPr/>
      </dsp:nvSpPr>
      <dsp:spPr>
        <a:xfrm>
          <a:off x="3125057"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of Preliminary Pro-forma Statements</a:t>
          </a:r>
        </a:p>
      </dsp:txBody>
      <dsp:txXfrm>
        <a:off x="3150761" y="1924421"/>
        <a:ext cx="1064684" cy="826206"/>
      </dsp:txXfrm>
    </dsp:sp>
    <dsp:sp modelId="{F62F8865-E8FD-4E06-B891-D6DB949694ED}">
      <dsp:nvSpPr>
        <dsp:cNvPr id="0" name=""/>
        <dsp:cNvSpPr/>
      </dsp:nvSpPr>
      <dsp:spPr>
        <a:xfrm>
          <a:off x="4352759" y="2199129"/>
          <a:ext cx="236611" cy="27679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352759" y="2254487"/>
        <a:ext cx="165628" cy="166074"/>
      </dsp:txXfrm>
    </dsp:sp>
    <dsp:sp modelId="{DBB3DFB8-67E0-45B5-BBD0-F5403128F649}">
      <dsp:nvSpPr>
        <dsp:cNvPr id="0" name=""/>
        <dsp:cNvSpPr/>
      </dsp:nvSpPr>
      <dsp:spPr>
        <a:xfrm>
          <a:off x="4687586"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Upcoming Year Financial Resource Assessment</a:t>
          </a:r>
          <a:endParaRPr lang="en-US" sz="1300" kern="1200" dirty="0"/>
        </a:p>
      </dsp:txBody>
      <dsp:txXfrm>
        <a:off x="4713290" y="1924421"/>
        <a:ext cx="1064684" cy="826206"/>
      </dsp:txXfrm>
    </dsp:sp>
    <dsp:sp modelId="{B0CFD112-3A11-4F0E-938A-A6A507BA6655}">
      <dsp:nvSpPr>
        <dsp:cNvPr id="0" name=""/>
        <dsp:cNvSpPr/>
      </dsp:nvSpPr>
      <dsp:spPr>
        <a:xfrm>
          <a:off x="5915288" y="2199129"/>
          <a:ext cx="236611" cy="27679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915288" y="2254487"/>
        <a:ext cx="165628" cy="166074"/>
      </dsp:txXfrm>
    </dsp:sp>
    <dsp:sp modelId="{0AEA6AC7-3BC2-482C-8A29-4ECBDEB1D97C}">
      <dsp:nvSpPr>
        <dsp:cNvPr id="0" name=""/>
        <dsp:cNvSpPr/>
      </dsp:nvSpPr>
      <dsp:spPr>
        <a:xfrm>
          <a:off x="6250115"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Preparation of Budgets</a:t>
          </a:r>
          <a:endParaRPr lang="en-US" sz="1300" kern="1200" dirty="0"/>
        </a:p>
      </dsp:txBody>
      <dsp:txXfrm>
        <a:off x="6275819" y="1924421"/>
        <a:ext cx="1064684" cy="826206"/>
      </dsp:txXfrm>
    </dsp:sp>
    <dsp:sp modelId="{FBF9402A-10F6-416E-8513-0A10468398C2}">
      <dsp:nvSpPr>
        <dsp:cNvPr id="0" name=""/>
        <dsp:cNvSpPr/>
      </dsp:nvSpPr>
      <dsp:spPr>
        <a:xfrm>
          <a:off x="7477817" y="2199129"/>
          <a:ext cx="236611" cy="27679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477817" y="2254487"/>
        <a:ext cx="165628" cy="166074"/>
      </dsp:txXfrm>
    </dsp:sp>
    <dsp:sp modelId="{8FEAE085-5806-4DF0-9DEC-5169FCE1FECE}">
      <dsp:nvSpPr>
        <dsp:cNvPr id="0" name=""/>
        <dsp:cNvSpPr/>
      </dsp:nvSpPr>
      <dsp:spPr>
        <a:xfrm>
          <a:off x="7812644" y="1898717"/>
          <a:ext cx="1116092" cy="877614"/>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Comparison of Budget against Actual Results</a:t>
          </a:r>
          <a:endParaRPr lang="en-US" sz="1300" kern="1200" dirty="0"/>
        </a:p>
      </dsp:txBody>
      <dsp:txXfrm>
        <a:off x="7838348" y="1924421"/>
        <a:ext cx="1064684" cy="8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479AB-77E4-46F9-8B58-2EF800532276}">
      <dsp:nvSpPr>
        <dsp:cNvPr id="0" name=""/>
        <dsp:cNvSpPr/>
      </dsp:nvSpPr>
      <dsp:spPr>
        <a:xfrm>
          <a:off x="5074628" y="2226814"/>
          <a:ext cx="180763" cy="866825"/>
        </a:xfrm>
        <a:custGeom>
          <a:avLst/>
          <a:gdLst/>
          <a:ahLst/>
          <a:cxnLst/>
          <a:rect l="0" t="0" r="0" b="0"/>
          <a:pathLst>
            <a:path>
              <a:moveTo>
                <a:pt x="180763" y="0"/>
              </a:moveTo>
              <a:lnTo>
                <a:pt x="0" y="8668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FDB3C-FB6C-43F4-83A3-DAFE1FE8A05F}">
      <dsp:nvSpPr>
        <dsp:cNvPr id="0" name=""/>
        <dsp:cNvSpPr/>
      </dsp:nvSpPr>
      <dsp:spPr>
        <a:xfrm>
          <a:off x="3859546" y="928420"/>
          <a:ext cx="2137133" cy="371783"/>
        </a:xfrm>
        <a:custGeom>
          <a:avLst/>
          <a:gdLst/>
          <a:ahLst/>
          <a:cxnLst/>
          <a:rect l="0" t="0" r="0" b="0"/>
          <a:pathLst>
            <a:path>
              <a:moveTo>
                <a:pt x="0" y="0"/>
              </a:moveTo>
              <a:lnTo>
                <a:pt x="0" y="177195"/>
              </a:lnTo>
              <a:lnTo>
                <a:pt x="2137133" y="177195"/>
              </a:lnTo>
              <a:lnTo>
                <a:pt x="2137133" y="3717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01A384-ECF7-42F5-8FF0-06C1D986EFA1}">
      <dsp:nvSpPr>
        <dsp:cNvPr id="0" name=""/>
        <dsp:cNvSpPr/>
      </dsp:nvSpPr>
      <dsp:spPr>
        <a:xfrm>
          <a:off x="1426750" y="2235506"/>
          <a:ext cx="1507687" cy="394346"/>
        </a:xfrm>
        <a:custGeom>
          <a:avLst/>
          <a:gdLst/>
          <a:ahLst/>
          <a:cxnLst/>
          <a:rect l="0" t="0" r="0" b="0"/>
          <a:pathLst>
            <a:path>
              <a:moveTo>
                <a:pt x="0" y="0"/>
              </a:moveTo>
              <a:lnTo>
                <a:pt x="0" y="199758"/>
              </a:lnTo>
              <a:lnTo>
                <a:pt x="1507687" y="199758"/>
              </a:lnTo>
              <a:lnTo>
                <a:pt x="1507687" y="3943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59973-193D-408E-9FEF-981FC9DA48A7}">
      <dsp:nvSpPr>
        <dsp:cNvPr id="0" name=""/>
        <dsp:cNvSpPr/>
      </dsp:nvSpPr>
      <dsp:spPr>
        <a:xfrm>
          <a:off x="926610" y="2235506"/>
          <a:ext cx="500140" cy="389176"/>
        </a:xfrm>
        <a:custGeom>
          <a:avLst/>
          <a:gdLst/>
          <a:ahLst/>
          <a:cxnLst/>
          <a:rect l="0" t="0" r="0" b="0"/>
          <a:pathLst>
            <a:path>
              <a:moveTo>
                <a:pt x="500140" y="0"/>
              </a:moveTo>
              <a:lnTo>
                <a:pt x="500140" y="194588"/>
              </a:lnTo>
              <a:lnTo>
                <a:pt x="0" y="194588"/>
              </a:lnTo>
              <a:lnTo>
                <a:pt x="0" y="3891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10236-8C88-4F3B-9F55-635905E1057F}">
      <dsp:nvSpPr>
        <dsp:cNvPr id="0" name=""/>
        <dsp:cNvSpPr/>
      </dsp:nvSpPr>
      <dsp:spPr>
        <a:xfrm>
          <a:off x="1426750" y="928420"/>
          <a:ext cx="2432796" cy="380475"/>
        </a:xfrm>
        <a:custGeom>
          <a:avLst/>
          <a:gdLst/>
          <a:ahLst/>
          <a:cxnLst/>
          <a:rect l="0" t="0" r="0" b="0"/>
          <a:pathLst>
            <a:path>
              <a:moveTo>
                <a:pt x="2432796" y="0"/>
              </a:moveTo>
              <a:lnTo>
                <a:pt x="2432796" y="185887"/>
              </a:lnTo>
              <a:lnTo>
                <a:pt x="0" y="185887"/>
              </a:lnTo>
              <a:lnTo>
                <a:pt x="0" y="380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E1C37-9CE4-4348-9B6D-77735AD29499}">
      <dsp:nvSpPr>
        <dsp:cNvPr id="0" name=""/>
        <dsp:cNvSpPr/>
      </dsp:nvSpPr>
      <dsp:spPr>
        <a:xfrm>
          <a:off x="2932936" y="1810"/>
          <a:ext cx="1853220" cy="926610"/>
        </a:xfrm>
        <a:prstGeom prst="rect">
          <a:avLst/>
        </a:prstGeom>
        <a:solidFill>
          <a:schemeClr val="accent2">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Organizational Wealth &amp; Shareholder Value</a:t>
          </a:r>
          <a:endParaRPr lang="en-US" sz="1900" kern="1200" dirty="0"/>
        </a:p>
      </dsp:txBody>
      <dsp:txXfrm>
        <a:off x="2932936" y="1810"/>
        <a:ext cx="1853220" cy="926610"/>
      </dsp:txXfrm>
    </dsp:sp>
    <dsp:sp modelId="{074D700F-3719-4FCC-805A-F520F494F5E8}">
      <dsp:nvSpPr>
        <dsp:cNvPr id="0" name=""/>
        <dsp:cNvSpPr/>
      </dsp:nvSpPr>
      <dsp:spPr>
        <a:xfrm>
          <a:off x="500140" y="1308896"/>
          <a:ext cx="1853220" cy="926610"/>
        </a:xfrm>
        <a:prstGeom prst="rect">
          <a:avLst/>
        </a:prstGeom>
        <a:solidFill>
          <a:schemeClr val="accent3">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Net Cash Flow</a:t>
          </a:r>
          <a:endParaRPr lang="en-US" sz="1900" kern="1200" dirty="0"/>
        </a:p>
      </dsp:txBody>
      <dsp:txXfrm>
        <a:off x="500140" y="1308896"/>
        <a:ext cx="1853220" cy="926610"/>
      </dsp:txXfrm>
    </dsp:sp>
    <dsp:sp modelId="{6DB014FE-1145-43F0-8528-6A0E9D405058}">
      <dsp:nvSpPr>
        <dsp:cNvPr id="0" name=""/>
        <dsp:cNvSpPr/>
      </dsp:nvSpPr>
      <dsp:spPr>
        <a:xfrm>
          <a:off x="0" y="2624682"/>
          <a:ext cx="1853220" cy="926610"/>
        </a:xfrm>
        <a:prstGeom prst="rect">
          <a:avLst/>
        </a:prstGeom>
        <a:solidFill>
          <a:schemeClr val="tx2">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Revenue Model</a:t>
          </a:r>
          <a:endParaRPr lang="en-US" sz="1900" kern="1200" dirty="0"/>
        </a:p>
      </dsp:txBody>
      <dsp:txXfrm>
        <a:off x="0" y="2624682"/>
        <a:ext cx="1853220" cy="926610"/>
      </dsp:txXfrm>
    </dsp:sp>
    <dsp:sp modelId="{84561626-03AB-430B-9C12-B7A7C61F1482}">
      <dsp:nvSpPr>
        <dsp:cNvPr id="0" name=""/>
        <dsp:cNvSpPr/>
      </dsp:nvSpPr>
      <dsp:spPr>
        <a:xfrm>
          <a:off x="2007827" y="2629852"/>
          <a:ext cx="1853220" cy="926610"/>
        </a:xfrm>
        <a:prstGeom prst="rect">
          <a:avLst/>
        </a:prstGeom>
        <a:solidFill>
          <a:schemeClr val="tx2">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Resource Consumption Model</a:t>
          </a:r>
          <a:endParaRPr lang="en-US" sz="1900" kern="1200" dirty="0"/>
        </a:p>
      </dsp:txBody>
      <dsp:txXfrm>
        <a:off x="2007827" y="2629852"/>
        <a:ext cx="1853220" cy="926610"/>
      </dsp:txXfrm>
    </dsp:sp>
    <dsp:sp modelId="{3B4661E2-8817-44B4-AFA1-62087B227284}">
      <dsp:nvSpPr>
        <dsp:cNvPr id="0" name=""/>
        <dsp:cNvSpPr/>
      </dsp:nvSpPr>
      <dsp:spPr>
        <a:xfrm>
          <a:off x="5070070" y="1300204"/>
          <a:ext cx="1853220" cy="926610"/>
        </a:xfrm>
        <a:prstGeom prst="rect">
          <a:avLst/>
        </a:prstGeom>
        <a:solidFill>
          <a:schemeClr val="accent3">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Capital Structure</a:t>
          </a:r>
          <a:endParaRPr lang="en-US" sz="1900" kern="1200" dirty="0"/>
        </a:p>
      </dsp:txBody>
      <dsp:txXfrm>
        <a:off x="5070070" y="1300204"/>
        <a:ext cx="1853220" cy="926610"/>
      </dsp:txXfrm>
    </dsp:sp>
    <dsp:sp modelId="{FA2D28AC-2479-4AF1-9C85-AD90F9A9BA9F}">
      <dsp:nvSpPr>
        <dsp:cNvPr id="0" name=""/>
        <dsp:cNvSpPr/>
      </dsp:nvSpPr>
      <dsp:spPr>
        <a:xfrm>
          <a:off x="5074628" y="2630334"/>
          <a:ext cx="1853220" cy="926610"/>
        </a:xfrm>
        <a:prstGeom prst="rect">
          <a:avLst/>
        </a:prstGeom>
        <a:solidFill>
          <a:schemeClr val="tx2">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Financing Model &amp; Cost of Capital</a:t>
          </a:r>
          <a:endParaRPr lang="en-US" sz="1900" kern="1200" dirty="0"/>
        </a:p>
      </dsp:txBody>
      <dsp:txXfrm>
        <a:off x="5074628" y="2630334"/>
        <a:ext cx="1853220" cy="9266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3D33E-1ECA-4605-8176-DC27F2C8CE05}">
      <dsp:nvSpPr>
        <dsp:cNvPr id="0" name=""/>
        <dsp:cNvSpPr/>
      </dsp:nvSpPr>
      <dsp:spPr>
        <a:xfrm>
          <a:off x="3061" y="2046442"/>
          <a:ext cx="1278693" cy="639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Strategic Initiative</a:t>
          </a:r>
          <a:endParaRPr lang="en-US" sz="1200" kern="1200" dirty="0"/>
        </a:p>
      </dsp:txBody>
      <dsp:txXfrm>
        <a:off x="21787" y="2065168"/>
        <a:ext cx="1241241" cy="601894"/>
      </dsp:txXfrm>
    </dsp:sp>
    <dsp:sp modelId="{D41A4AAC-4C3E-4347-A9DB-220D43B7502B}">
      <dsp:nvSpPr>
        <dsp:cNvPr id="0" name=""/>
        <dsp:cNvSpPr/>
      </dsp:nvSpPr>
      <dsp:spPr>
        <a:xfrm rot="18289469">
          <a:off x="1089665" y="1985307"/>
          <a:ext cx="895656" cy="26367"/>
        </a:xfrm>
        <a:custGeom>
          <a:avLst/>
          <a:gdLst/>
          <a:ahLst/>
          <a:cxnLst/>
          <a:rect l="0" t="0" r="0" b="0"/>
          <a:pathLst>
            <a:path>
              <a:moveTo>
                <a:pt x="0" y="13183"/>
              </a:moveTo>
              <a:lnTo>
                <a:pt x="895656" y="131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515102" y="1976099"/>
        <a:ext cx="44782" cy="44782"/>
      </dsp:txXfrm>
    </dsp:sp>
    <dsp:sp modelId="{3A8D87E6-A11B-4E5C-8901-1D97200967B1}">
      <dsp:nvSpPr>
        <dsp:cNvPr id="0" name=""/>
        <dsp:cNvSpPr/>
      </dsp:nvSpPr>
      <dsp:spPr>
        <a:xfrm>
          <a:off x="1793232" y="1311193"/>
          <a:ext cx="1278693" cy="63934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Internal Capital Sources</a:t>
          </a:r>
          <a:endParaRPr lang="en-US" sz="1200" kern="1200" dirty="0"/>
        </a:p>
      </dsp:txBody>
      <dsp:txXfrm>
        <a:off x="1811958" y="1329919"/>
        <a:ext cx="1241241" cy="601894"/>
      </dsp:txXfrm>
    </dsp:sp>
    <dsp:sp modelId="{DB714CED-64E2-4ACC-A989-32CD130F6D8A}">
      <dsp:nvSpPr>
        <dsp:cNvPr id="0" name=""/>
        <dsp:cNvSpPr/>
      </dsp:nvSpPr>
      <dsp:spPr>
        <a:xfrm rot="19457599">
          <a:off x="3012721" y="1433871"/>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11917" y="1431307"/>
        <a:ext cx="31494" cy="31494"/>
      </dsp:txXfrm>
    </dsp:sp>
    <dsp:sp modelId="{8A73E6DA-23EF-41D1-9E7B-C763085F0FDC}">
      <dsp:nvSpPr>
        <dsp:cNvPr id="0" name=""/>
        <dsp:cNvSpPr/>
      </dsp:nvSpPr>
      <dsp:spPr>
        <a:xfrm>
          <a:off x="3583403" y="943569"/>
          <a:ext cx="1278693" cy="63934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Markets</a:t>
          </a:r>
          <a:endParaRPr lang="en-US" sz="1200" kern="1200" dirty="0"/>
        </a:p>
      </dsp:txBody>
      <dsp:txXfrm>
        <a:off x="3602129" y="962295"/>
        <a:ext cx="1241241" cy="601894"/>
      </dsp:txXfrm>
    </dsp:sp>
    <dsp:sp modelId="{69E134B2-A01D-4BCD-9F61-46B22B603571}">
      <dsp:nvSpPr>
        <dsp:cNvPr id="0" name=""/>
        <dsp:cNvSpPr/>
      </dsp:nvSpPr>
      <dsp:spPr>
        <a:xfrm rot="2142401">
          <a:off x="3012721" y="1801495"/>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11917" y="1798931"/>
        <a:ext cx="31494" cy="31494"/>
      </dsp:txXfrm>
    </dsp:sp>
    <dsp:sp modelId="{2849B922-FEC0-4BEE-9F2D-891AAA2BCAAE}">
      <dsp:nvSpPr>
        <dsp:cNvPr id="0" name=""/>
        <dsp:cNvSpPr/>
      </dsp:nvSpPr>
      <dsp:spPr>
        <a:xfrm>
          <a:off x="3583403" y="1678817"/>
          <a:ext cx="1278693" cy="63934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Processes/Activities</a:t>
          </a:r>
          <a:endParaRPr lang="en-US" sz="1200" kern="1200" dirty="0"/>
        </a:p>
      </dsp:txBody>
      <dsp:txXfrm>
        <a:off x="3602129" y="1697543"/>
        <a:ext cx="1241241" cy="601894"/>
      </dsp:txXfrm>
    </dsp:sp>
    <dsp:sp modelId="{747BEEA9-6DE2-42A4-981F-C88017061772}">
      <dsp:nvSpPr>
        <dsp:cNvPr id="0" name=""/>
        <dsp:cNvSpPr/>
      </dsp:nvSpPr>
      <dsp:spPr>
        <a:xfrm rot="17692822">
          <a:off x="4509983" y="1433871"/>
          <a:ext cx="1215704" cy="26367"/>
        </a:xfrm>
        <a:custGeom>
          <a:avLst/>
          <a:gdLst/>
          <a:ahLst/>
          <a:cxnLst/>
          <a:rect l="0" t="0" r="0" b="0"/>
          <a:pathLst>
            <a:path>
              <a:moveTo>
                <a:pt x="0" y="13183"/>
              </a:moveTo>
              <a:lnTo>
                <a:pt x="1215704"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7442" y="1416662"/>
        <a:ext cx="60785" cy="60785"/>
      </dsp:txXfrm>
    </dsp:sp>
    <dsp:sp modelId="{43F417D9-26DF-4CD2-90A5-C83AE0DC03AD}">
      <dsp:nvSpPr>
        <dsp:cNvPr id="0" name=""/>
        <dsp:cNvSpPr/>
      </dsp:nvSpPr>
      <dsp:spPr>
        <a:xfrm>
          <a:off x="5373574" y="575944"/>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Statement of Comprehensive Income</a:t>
          </a:r>
          <a:endParaRPr lang="en-US" sz="1200" kern="1200" dirty="0"/>
        </a:p>
      </dsp:txBody>
      <dsp:txXfrm>
        <a:off x="5392300" y="594670"/>
        <a:ext cx="1241241" cy="601894"/>
      </dsp:txXfrm>
    </dsp:sp>
    <dsp:sp modelId="{3A0BE629-8531-4EA4-A9A2-6931036AEF7B}">
      <dsp:nvSpPr>
        <dsp:cNvPr id="0" name=""/>
        <dsp:cNvSpPr/>
      </dsp:nvSpPr>
      <dsp:spPr>
        <a:xfrm rot="19457599">
          <a:off x="4802892" y="1801495"/>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02088" y="1798931"/>
        <a:ext cx="31494" cy="31494"/>
      </dsp:txXfrm>
    </dsp:sp>
    <dsp:sp modelId="{5B0524B3-1037-4C0D-8C4C-01D38DBA5A47}">
      <dsp:nvSpPr>
        <dsp:cNvPr id="0" name=""/>
        <dsp:cNvSpPr/>
      </dsp:nvSpPr>
      <dsp:spPr>
        <a:xfrm>
          <a:off x="5373574" y="1311193"/>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Statement of Changes in Financial Position</a:t>
          </a:r>
          <a:endParaRPr lang="en-US" sz="1200" kern="1200" dirty="0"/>
        </a:p>
      </dsp:txBody>
      <dsp:txXfrm>
        <a:off x="5392300" y="1329919"/>
        <a:ext cx="1241241" cy="601894"/>
      </dsp:txXfrm>
    </dsp:sp>
    <dsp:sp modelId="{9A60BE19-D2E0-4385-AAFD-A20E75A3467F}">
      <dsp:nvSpPr>
        <dsp:cNvPr id="0" name=""/>
        <dsp:cNvSpPr/>
      </dsp:nvSpPr>
      <dsp:spPr>
        <a:xfrm rot="2142401">
          <a:off x="4802892" y="2169119"/>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02088" y="2166556"/>
        <a:ext cx="31494" cy="31494"/>
      </dsp:txXfrm>
    </dsp:sp>
    <dsp:sp modelId="{9E6E2F50-FEFE-49A4-BB07-D312F3CBC2DF}">
      <dsp:nvSpPr>
        <dsp:cNvPr id="0" name=""/>
        <dsp:cNvSpPr/>
      </dsp:nvSpPr>
      <dsp:spPr>
        <a:xfrm>
          <a:off x="5373574" y="2046442"/>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Statement of Cash Flows</a:t>
          </a:r>
          <a:endParaRPr lang="en-US" sz="1200" kern="1200" dirty="0"/>
        </a:p>
      </dsp:txBody>
      <dsp:txXfrm>
        <a:off x="5392300" y="2065168"/>
        <a:ext cx="1241241" cy="601894"/>
      </dsp:txXfrm>
    </dsp:sp>
    <dsp:sp modelId="{F495BEDE-07BB-4DBB-9EDC-2D15EAB665D2}">
      <dsp:nvSpPr>
        <dsp:cNvPr id="0" name=""/>
        <dsp:cNvSpPr/>
      </dsp:nvSpPr>
      <dsp:spPr>
        <a:xfrm rot="17692822">
          <a:off x="6300153" y="1801495"/>
          <a:ext cx="1215704" cy="26367"/>
        </a:xfrm>
        <a:custGeom>
          <a:avLst/>
          <a:gdLst/>
          <a:ahLst/>
          <a:cxnLst/>
          <a:rect l="0" t="0" r="0" b="0"/>
          <a:pathLst>
            <a:path>
              <a:moveTo>
                <a:pt x="0" y="13183"/>
              </a:moveTo>
              <a:lnTo>
                <a:pt x="1215704"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77613" y="1784286"/>
        <a:ext cx="60785" cy="60785"/>
      </dsp:txXfrm>
    </dsp:sp>
    <dsp:sp modelId="{1771A2CF-382A-4CE2-9DAC-005820B9B8C4}">
      <dsp:nvSpPr>
        <dsp:cNvPr id="0" name=""/>
        <dsp:cNvSpPr/>
      </dsp:nvSpPr>
      <dsp:spPr>
        <a:xfrm>
          <a:off x="7163744" y="943569"/>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Liquidity</a:t>
          </a:r>
          <a:endParaRPr lang="en-US" sz="1200" kern="1200" dirty="0"/>
        </a:p>
      </dsp:txBody>
      <dsp:txXfrm>
        <a:off x="7182470" y="962295"/>
        <a:ext cx="1241241" cy="601894"/>
      </dsp:txXfrm>
    </dsp:sp>
    <dsp:sp modelId="{2E348552-515A-4904-A5C0-8BB29F4A7CC8}">
      <dsp:nvSpPr>
        <dsp:cNvPr id="0" name=""/>
        <dsp:cNvSpPr/>
      </dsp:nvSpPr>
      <dsp:spPr>
        <a:xfrm rot="19457599">
          <a:off x="6593063" y="2169119"/>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92259" y="2166556"/>
        <a:ext cx="31494" cy="31494"/>
      </dsp:txXfrm>
    </dsp:sp>
    <dsp:sp modelId="{211BD9AE-B402-49CF-8DFF-F9F8296A3B59}">
      <dsp:nvSpPr>
        <dsp:cNvPr id="0" name=""/>
        <dsp:cNvSpPr/>
      </dsp:nvSpPr>
      <dsp:spPr>
        <a:xfrm>
          <a:off x="7163744" y="1678817"/>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Solvency</a:t>
          </a:r>
          <a:endParaRPr lang="en-US" sz="1200" kern="1200" dirty="0"/>
        </a:p>
      </dsp:txBody>
      <dsp:txXfrm>
        <a:off x="7182470" y="1697543"/>
        <a:ext cx="1241241" cy="601894"/>
      </dsp:txXfrm>
    </dsp:sp>
    <dsp:sp modelId="{797A892B-FC15-4A60-B905-013A248512E8}">
      <dsp:nvSpPr>
        <dsp:cNvPr id="0" name=""/>
        <dsp:cNvSpPr/>
      </dsp:nvSpPr>
      <dsp:spPr>
        <a:xfrm rot="2142401">
          <a:off x="6593063" y="2536744"/>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92259" y="2534180"/>
        <a:ext cx="31494" cy="31494"/>
      </dsp:txXfrm>
    </dsp:sp>
    <dsp:sp modelId="{33D74602-DDD3-47FF-B8B9-C14CD6C3251E}">
      <dsp:nvSpPr>
        <dsp:cNvPr id="0" name=""/>
        <dsp:cNvSpPr/>
      </dsp:nvSpPr>
      <dsp:spPr>
        <a:xfrm>
          <a:off x="7163744" y="2414066"/>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Capacity</a:t>
          </a:r>
          <a:endParaRPr lang="en-US" sz="1200" kern="1200" dirty="0"/>
        </a:p>
      </dsp:txBody>
      <dsp:txXfrm>
        <a:off x="7182470" y="2432792"/>
        <a:ext cx="1241241" cy="601894"/>
      </dsp:txXfrm>
    </dsp:sp>
    <dsp:sp modelId="{91B8A9D2-8AAA-4DDD-8ED7-5F49E50905BA}">
      <dsp:nvSpPr>
        <dsp:cNvPr id="0" name=""/>
        <dsp:cNvSpPr/>
      </dsp:nvSpPr>
      <dsp:spPr>
        <a:xfrm rot="3907178">
          <a:off x="6300153" y="2904368"/>
          <a:ext cx="1215704" cy="26367"/>
        </a:xfrm>
        <a:custGeom>
          <a:avLst/>
          <a:gdLst/>
          <a:ahLst/>
          <a:cxnLst/>
          <a:rect l="0" t="0" r="0" b="0"/>
          <a:pathLst>
            <a:path>
              <a:moveTo>
                <a:pt x="0" y="13183"/>
              </a:moveTo>
              <a:lnTo>
                <a:pt x="1215704"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77613" y="2887159"/>
        <a:ext cx="60785" cy="60785"/>
      </dsp:txXfrm>
    </dsp:sp>
    <dsp:sp modelId="{6A6646D1-33A0-4FD3-89F3-D81DC5A73AE2}">
      <dsp:nvSpPr>
        <dsp:cNvPr id="0" name=""/>
        <dsp:cNvSpPr/>
      </dsp:nvSpPr>
      <dsp:spPr>
        <a:xfrm>
          <a:off x="7163744" y="3149315"/>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Velocity</a:t>
          </a:r>
          <a:endParaRPr lang="en-US" sz="1200" kern="1200" dirty="0"/>
        </a:p>
      </dsp:txBody>
      <dsp:txXfrm>
        <a:off x="7182470" y="3168041"/>
        <a:ext cx="1241241" cy="601894"/>
      </dsp:txXfrm>
    </dsp:sp>
    <dsp:sp modelId="{CE98AFC0-E414-4133-8D14-F7DAF02DD1BB}">
      <dsp:nvSpPr>
        <dsp:cNvPr id="0" name=""/>
        <dsp:cNvSpPr/>
      </dsp:nvSpPr>
      <dsp:spPr>
        <a:xfrm rot="3907178">
          <a:off x="4509983" y="2536744"/>
          <a:ext cx="1215704" cy="26367"/>
        </a:xfrm>
        <a:custGeom>
          <a:avLst/>
          <a:gdLst/>
          <a:ahLst/>
          <a:cxnLst/>
          <a:rect l="0" t="0" r="0" b="0"/>
          <a:pathLst>
            <a:path>
              <a:moveTo>
                <a:pt x="0" y="13183"/>
              </a:moveTo>
              <a:lnTo>
                <a:pt x="1215704"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7442" y="2519535"/>
        <a:ext cx="60785" cy="60785"/>
      </dsp:txXfrm>
    </dsp:sp>
    <dsp:sp modelId="{84FF505E-D761-4986-A3E5-2841CB5CAC6C}">
      <dsp:nvSpPr>
        <dsp:cNvPr id="0" name=""/>
        <dsp:cNvSpPr/>
      </dsp:nvSpPr>
      <dsp:spPr>
        <a:xfrm>
          <a:off x="5373574" y="2781691"/>
          <a:ext cx="1278693" cy="6393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Statement Derivatives</a:t>
          </a:r>
          <a:endParaRPr lang="en-US" sz="1200" kern="1200" dirty="0"/>
        </a:p>
      </dsp:txBody>
      <dsp:txXfrm>
        <a:off x="5392300" y="2800417"/>
        <a:ext cx="1241241" cy="601894"/>
      </dsp:txXfrm>
    </dsp:sp>
    <dsp:sp modelId="{8814515D-CD1F-4C99-B722-A29593759B74}">
      <dsp:nvSpPr>
        <dsp:cNvPr id="0" name=""/>
        <dsp:cNvSpPr/>
      </dsp:nvSpPr>
      <dsp:spPr>
        <a:xfrm rot="3310531">
          <a:off x="1089665" y="2720556"/>
          <a:ext cx="895656" cy="26367"/>
        </a:xfrm>
        <a:custGeom>
          <a:avLst/>
          <a:gdLst/>
          <a:ahLst/>
          <a:cxnLst/>
          <a:rect l="0" t="0" r="0" b="0"/>
          <a:pathLst>
            <a:path>
              <a:moveTo>
                <a:pt x="0" y="13183"/>
              </a:moveTo>
              <a:lnTo>
                <a:pt x="895656" y="131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515102" y="2711348"/>
        <a:ext cx="44782" cy="44782"/>
      </dsp:txXfrm>
    </dsp:sp>
    <dsp:sp modelId="{6A3F8E9F-8C7C-4339-B6A9-872FB34EC899}">
      <dsp:nvSpPr>
        <dsp:cNvPr id="0" name=""/>
        <dsp:cNvSpPr/>
      </dsp:nvSpPr>
      <dsp:spPr>
        <a:xfrm>
          <a:off x="1793232" y="2781691"/>
          <a:ext cx="1278693" cy="63934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External Capital Sources</a:t>
          </a:r>
          <a:endParaRPr lang="en-US" sz="1200" kern="1200" dirty="0"/>
        </a:p>
      </dsp:txBody>
      <dsp:txXfrm>
        <a:off x="1811958" y="2800417"/>
        <a:ext cx="1241241" cy="601894"/>
      </dsp:txXfrm>
    </dsp:sp>
    <dsp:sp modelId="{97531A01-324A-42AF-959E-A2138C02854A}">
      <dsp:nvSpPr>
        <dsp:cNvPr id="0" name=""/>
        <dsp:cNvSpPr/>
      </dsp:nvSpPr>
      <dsp:spPr>
        <a:xfrm rot="19457599">
          <a:off x="3012721" y="2904368"/>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11917" y="2901805"/>
        <a:ext cx="31494" cy="31494"/>
      </dsp:txXfrm>
    </dsp:sp>
    <dsp:sp modelId="{95E40FF7-5A69-4FD0-ABC3-EC8EFFAE2C52}">
      <dsp:nvSpPr>
        <dsp:cNvPr id="0" name=""/>
        <dsp:cNvSpPr/>
      </dsp:nvSpPr>
      <dsp:spPr>
        <a:xfrm>
          <a:off x="3583403" y="2414066"/>
          <a:ext cx="1278693" cy="639346"/>
        </a:xfrm>
        <a:prstGeom prst="roundRect">
          <a:avLst>
            <a:gd name="adj" fmla="val 10000"/>
          </a:avLst>
        </a:prstGeom>
        <a:solidFill>
          <a:schemeClr val="accent3">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Assets</a:t>
          </a:r>
          <a:endParaRPr lang="en-US" sz="1200" kern="1200" dirty="0"/>
        </a:p>
      </dsp:txBody>
      <dsp:txXfrm>
        <a:off x="3602129" y="2432792"/>
        <a:ext cx="1241241" cy="601894"/>
      </dsp:txXfrm>
    </dsp:sp>
    <dsp:sp modelId="{BBBCD6C1-F487-4164-B9DF-2D8616D5FC90}">
      <dsp:nvSpPr>
        <dsp:cNvPr id="0" name=""/>
        <dsp:cNvSpPr/>
      </dsp:nvSpPr>
      <dsp:spPr>
        <a:xfrm rot="2142401">
          <a:off x="3012721" y="3271993"/>
          <a:ext cx="629886" cy="26367"/>
        </a:xfrm>
        <a:custGeom>
          <a:avLst/>
          <a:gdLst/>
          <a:ahLst/>
          <a:cxnLst/>
          <a:rect l="0" t="0" r="0" b="0"/>
          <a:pathLst>
            <a:path>
              <a:moveTo>
                <a:pt x="0" y="13183"/>
              </a:moveTo>
              <a:lnTo>
                <a:pt x="629886" y="131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11917" y="3269429"/>
        <a:ext cx="31494" cy="31494"/>
      </dsp:txXfrm>
    </dsp:sp>
    <dsp:sp modelId="{1229462C-D01C-4984-9DD1-D6CBCFAD6B4D}">
      <dsp:nvSpPr>
        <dsp:cNvPr id="0" name=""/>
        <dsp:cNvSpPr/>
      </dsp:nvSpPr>
      <dsp:spPr>
        <a:xfrm>
          <a:off x="3583403" y="3149315"/>
          <a:ext cx="1278693" cy="63934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Technology</a:t>
          </a:r>
          <a:endParaRPr lang="en-US" sz="1200" kern="1200" dirty="0"/>
        </a:p>
      </dsp:txBody>
      <dsp:txXfrm>
        <a:off x="3602129" y="3168041"/>
        <a:ext cx="1241241" cy="601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D3579-91C4-4B95-A80C-D068A588B3CF}">
      <dsp:nvSpPr>
        <dsp:cNvPr id="0" name=""/>
        <dsp:cNvSpPr/>
      </dsp:nvSpPr>
      <dsp:spPr>
        <a:xfrm>
          <a:off x="1521023" y="0"/>
          <a:ext cx="3292079" cy="3292079"/>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AFE6F-ADE3-49E2-86D9-FBA73428CD08}">
      <dsp:nvSpPr>
        <dsp:cNvPr id="0" name=""/>
        <dsp:cNvSpPr/>
      </dsp:nvSpPr>
      <dsp:spPr>
        <a:xfrm>
          <a:off x="1735008" y="213985"/>
          <a:ext cx="1316831" cy="131683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Financial Liquidity</a:t>
          </a:r>
          <a:endParaRPr lang="en-US" sz="2200" kern="1200" dirty="0"/>
        </a:p>
      </dsp:txBody>
      <dsp:txXfrm>
        <a:off x="1799290" y="278267"/>
        <a:ext cx="1188267" cy="1188267"/>
      </dsp:txXfrm>
    </dsp:sp>
    <dsp:sp modelId="{56F3C610-CC0A-4B6C-8178-50F7F2B39058}">
      <dsp:nvSpPr>
        <dsp:cNvPr id="0" name=""/>
        <dsp:cNvSpPr/>
      </dsp:nvSpPr>
      <dsp:spPr>
        <a:xfrm>
          <a:off x="3282285" y="213985"/>
          <a:ext cx="1316831" cy="1316831"/>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Financial Solvency</a:t>
          </a:r>
          <a:endParaRPr lang="en-US" sz="2200" kern="1200" dirty="0"/>
        </a:p>
      </dsp:txBody>
      <dsp:txXfrm>
        <a:off x="3346567" y="278267"/>
        <a:ext cx="1188267" cy="1188267"/>
      </dsp:txXfrm>
    </dsp:sp>
    <dsp:sp modelId="{4058D555-6283-423A-9442-43E193C7A2CB}">
      <dsp:nvSpPr>
        <dsp:cNvPr id="0" name=""/>
        <dsp:cNvSpPr/>
      </dsp:nvSpPr>
      <dsp:spPr>
        <a:xfrm>
          <a:off x="1735008" y="1761262"/>
          <a:ext cx="1316831" cy="1316831"/>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Financial Capacity</a:t>
          </a:r>
          <a:endParaRPr lang="en-US" sz="2200" kern="1200" dirty="0"/>
        </a:p>
      </dsp:txBody>
      <dsp:txXfrm>
        <a:off x="1799290" y="1825544"/>
        <a:ext cx="1188267" cy="1188267"/>
      </dsp:txXfrm>
    </dsp:sp>
    <dsp:sp modelId="{0D770C84-8405-4D76-9297-38FC90DE4EDE}">
      <dsp:nvSpPr>
        <dsp:cNvPr id="0" name=""/>
        <dsp:cNvSpPr/>
      </dsp:nvSpPr>
      <dsp:spPr>
        <a:xfrm>
          <a:off x="3282285" y="1761262"/>
          <a:ext cx="1316831" cy="1316831"/>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Financial Velocity (COC)</a:t>
          </a:r>
          <a:endParaRPr lang="en-US" sz="2200" kern="1200" dirty="0"/>
        </a:p>
      </dsp:txBody>
      <dsp:txXfrm>
        <a:off x="3346567" y="1825544"/>
        <a:ext cx="1188267" cy="1188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8F2BB-4AC6-480F-BEA1-BA1A3D687F51}">
      <dsp:nvSpPr>
        <dsp:cNvPr id="0" name=""/>
        <dsp:cNvSpPr/>
      </dsp:nvSpPr>
      <dsp:spPr>
        <a:xfrm>
          <a:off x="1086869" y="674373"/>
          <a:ext cx="4508902" cy="4508902"/>
        </a:xfrm>
        <a:prstGeom prst="blockArc">
          <a:avLst>
            <a:gd name="adj1" fmla="val 11880000"/>
            <a:gd name="adj2" fmla="val 16200000"/>
            <a:gd name="adj3" fmla="val 4639"/>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B21A68F9-6FBD-47AA-9C71-63DF529CB7E4}">
      <dsp:nvSpPr>
        <dsp:cNvPr id="0" name=""/>
        <dsp:cNvSpPr/>
      </dsp:nvSpPr>
      <dsp:spPr>
        <a:xfrm>
          <a:off x="1086869" y="674373"/>
          <a:ext cx="4508902" cy="4508902"/>
        </a:xfrm>
        <a:prstGeom prst="blockArc">
          <a:avLst>
            <a:gd name="adj1" fmla="val 7560000"/>
            <a:gd name="adj2" fmla="val 11880000"/>
            <a:gd name="adj3" fmla="val 4639"/>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8B2608F0-D25E-480D-AC25-57AF7C98637B}">
      <dsp:nvSpPr>
        <dsp:cNvPr id="0" name=""/>
        <dsp:cNvSpPr/>
      </dsp:nvSpPr>
      <dsp:spPr>
        <a:xfrm>
          <a:off x="1086869" y="674373"/>
          <a:ext cx="4508902" cy="4508902"/>
        </a:xfrm>
        <a:prstGeom prst="blockArc">
          <a:avLst>
            <a:gd name="adj1" fmla="val 3240000"/>
            <a:gd name="adj2" fmla="val 7560000"/>
            <a:gd name="adj3" fmla="val 4639"/>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D0EC880B-7361-4DC1-84E3-060DBEC32716}">
      <dsp:nvSpPr>
        <dsp:cNvPr id="0" name=""/>
        <dsp:cNvSpPr/>
      </dsp:nvSpPr>
      <dsp:spPr>
        <a:xfrm>
          <a:off x="1086869" y="674373"/>
          <a:ext cx="4508902" cy="4508902"/>
        </a:xfrm>
        <a:prstGeom prst="blockArc">
          <a:avLst>
            <a:gd name="adj1" fmla="val 20520000"/>
            <a:gd name="adj2" fmla="val 3240000"/>
            <a:gd name="adj3" fmla="val 4639"/>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E111DF06-EF8F-440C-9437-E1E0F59B4036}">
      <dsp:nvSpPr>
        <dsp:cNvPr id="0" name=""/>
        <dsp:cNvSpPr/>
      </dsp:nvSpPr>
      <dsp:spPr>
        <a:xfrm>
          <a:off x="1086869" y="674373"/>
          <a:ext cx="4508902" cy="4508902"/>
        </a:xfrm>
        <a:prstGeom prst="blockArc">
          <a:avLst>
            <a:gd name="adj1" fmla="val 16200000"/>
            <a:gd name="adj2" fmla="val 20520000"/>
            <a:gd name="adj3" fmla="val 4639"/>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3C0B6CEF-D6F0-488F-8513-582BF85299BE}">
      <dsp:nvSpPr>
        <dsp:cNvPr id="0" name=""/>
        <dsp:cNvSpPr/>
      </dsp:nvSpPr>
      <dsp:spPr>
        <a:xfrm>
          <a:off x="2303684" y="1891187"/>
          <a:ext cx="2075273" cy="2075273"/>
        </a:xfrm>
        <a:prstGeom prst="ellipse">
          <a:avLst/>
        </a:prstGeom>
        <a:solidFill>
          <a:srgbClr val="C00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Financial Risk Analysis Focus</a:t>
          </a:r>
          <a:endParaRPr lang="en-US" sz="2500" kern="1200" dirty="0"/>
        </a:p>
      </dsp:txBody>
      <dsp:txXfrm>
        <a:off x="2607601" y="2195104"/>
        <a:ext cx="1467439" cy="1467439"/>
      </dsp:txXfrm>
    </dsp:sp>
    <dsp:sp modelId="{6C834F68-0B7E-477C-86CA-392227C7CF8F}">
      <dsp:nvSpPr>
        <dsp:cNvPr id="0" name=""/>
        <dsp:cNvSpPr/>
      </dsp:nvSpPr>
      <dsp:spPr>
        <a:xfrm>
          <a:off x="2614975" y="324"/>
          <a:ext cx="1452691" cy="1452691"/>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Revenue Model</a:t>
          </a:r>
          <a:endParaRPr lang="en-US" sz="1400" kern="1200" dirty="0"/>
        </a:p>
      </dsp:txBody>
      <dsp:txXfrm>
        <a:off x="2827717" y="213066"/>
        <a:ext cx="1027207" cy="1027207"/>
      </dsp:txXfrm>
    </dsp:sp>
    <dsp:sp modelId="{D3BA5F70-09BD-41C7-8856-FD751E7AFA9E}">
      <dsp:nvSpPr>
        <dsp:cNvPr id="0" name=""/>
        <dsp:cNvSpPr/>
      </dsp:nvSpPr>
      <dsp:spPr>
        <a:xfrm>
          <a:off x="4709348" y="1521975"/>
          <a:ext cx="1452691" cy="1452691"/>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Cost Structure, Drivers, and laddering</a:t>
          </a:r>
          <a:endParaRPr lang="en-US" sz="1500" kern="1200" dirty="0"/>
        </a:p>
      </dsp:txBody>
      <dsp:txXfrm>
        <a:off x="4922090" y="1734717"/>
        <a:ext cx="1027207" cy="1027207"/>
      </dsp:txXfrm>
    </dsp:sp>
    <dsp:sp modelId="{50C6D1FB-C8A5-4147-9F15-90DBB44AEEBA}">
      <dsp:nvSpPr>
        <dsp:cNvPr id="0" name=""/>
        <dsp:cNvSpPr/>
      </dsp:nvSpPr>
      <dsp:spPr>
        <a:xfrm>
          <a:off x="3909368" y="3984058"/>
          <a:ext cx="1452691" cy="1452691"/>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00075">
            <a:lnSpc>
              <a:spcPct val="90000"/>
            </a:lnSpc>
            <a:spcBef>
              <a:spcPct val="0"/>
            </a:spcBef>
            <a:spcAft>
              <a:spcPct val="35000"/>
            </a:spcAft>
          </a:pPr>
          <a:r>
            <a:rPr lang="en-US" sz="1350" kern="1200" dirty="0" smtClean="0"/>
            <a:t>Capitalization, Structure &amp; Requirements</a:t>
          </a:r>
        </a:p>
        <a:p>
          <a:pPr lvl="0" algn="ctr" defTabSz="600075">
            <a:lnSpc>
              <a:spcPct val="90000"/>
            </a:lnSpc>
            <a:spcBef>
              <a:spcPct val="0"/>
            </a:spcBef>
            <a:spcAft>
              <a:spcPct val="35000"/>
            </a:spcAft>
          </a:pPr>
          <a:r>
            <a:rPr lang="en-US" sz="1350" kern="1200" dirty="0" smtClean="0"/>
            <a:t>(ROIC)</a:t>
          </a:r>
          <a:endParaRPr lang="en-US" sz="1350" kern="1200" dirty="0"/>
        </a:p>
      </dsp:txBody>
      <dsp:txXfrm>
        <a:off x="4122110" y="4196800"/>
        <a:ext cx="1027207" cy="1027207"/>
      </dsp:txXfrm>
    </dsp:sp>
    <dsp:sp modelId="{4194E9F8-D890-4BEF-BAEF-EC80A539804F}">
      <dsp:nvSpPr>
        <dsp:cNvPr id="0" name=""/>
        <dsp:cNvSpPr/>
      </dsp:nvSpPr>
      <dsp:spPr>
        <a:xfrm>
          <a:off x="1320581" y="3984058"/>
          <a:ext cx="1452691" cy="1452691"/>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00075">
            <a:lnSpc>
              <a:spcPct val="90000"/>
            </a:lnSpc>
            <a:spcBef>
              <a:spcPct val="0"/>
            </a:spcBef>
            <a:spcAft>
              <a:spcPct val="35000"/>
            </a:spcAft>
          </a:pPr>
          <a:r>
            <a:rPr lang="en-US" sz="1350" kern="1200" dirty="0" smtClean="0"/>
            <a:t>Margin Requirements</a:t>
          </a:r>
        </a:p>
        <a:p>
          <a:pPr lvl="0" algn="ctr" defTabSz="600075">
            <a:lnSpc>
              <a:spcPct val="90000"/>
            </a:lnSpc>
            <a:spcBef>
              <a:spcPct val="0"/>
            </a:spcBef>
            <a:spcAft>
              <a:spcPct val="35000"/>
            </a:spcAft>
          </a:pPr>
          <a:r>
            <a:rPr lang="en-US" sz="1350" kern="1200" dirty="0" smtClean="0"/>
            <a:t>CFP &amp; BEP</a:t>
          </a:r>
          <a:endParaRPr lang="en-US" sz="1350" kern="1200" dirty="0"/>
        </a:p>
      </dsp:txBody>
      <dsp:txXfrm>
        <a:off x="1533323" y="4196800"/>
        <a:ext cx="1027207" cy="1027207"/>
      </dsp:txXfrm>
    </dsp:sp>
    <dsp:sp modelId="{7D282D9E-E608-4083-9B55-2B67E7FEAF49}">
      <dsp:nvSpPr>
        <dsp:cNvPr id="0" name=""/>
        <dsp:cNvSpPr/>
      </dsp:nvSpPr>
      <dsp:spPr>
        <a:xfrm>
          <a:off x="520602" y="1521975"/>
          <a:ext cx="1452691" cy="1452691"/>
        </a:xfrm>
        <a:prstGeom prst="ellipse">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Cash Cycling (COC)</a:t>
          </a:r>
        </a:p>
        <a:p>
          <a:pPr lvl="0" algn="ctr" defTabSz="622300">
            <a:lnSpc>
              <a:spcPct val="90000"/>
            </a:lnSpc>
            <a:spcBef>
              <a:spcPct val="0"/>
            </a:spcBef>
            <a:spcAft>
              <a:spcPct val="35000"/>
            </a:spcAft>
          </a:pPr>
          <a:r>
            <a:rPr lang="en-US" sz="1400" kern="1200" dirty="0" smtClean="0"/>
            <a:t>&amp; Velocity</a:t>
          </a:r>
          <a:endParaRPr lang="en-US" sz="1400" kern="1200" dirty="0"/>
        </a:p>
      </dsp:txBody>
      <dsp:txXfrm>
        <a:off x="733344" y="1734717"/>
        <a:ext cx="1027207" cy="1027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03968-E320-4071-9728-505785DBC16A}">
      <dsp:nvSpPr>
        <dsp:cNvPr id="0" name=""/>
        <dsp:cNvSpPr/>
      </dsp:nvSpPr>
      <dsp:spPr>
        <a:xfrm rot="16200000">
          <a:off x="1053812" y="1470234"/>
          <a:ext cx="3113249" cy="1902525"/>
        </a:xfrm>
        <a:prstGeom prst="round2SameRect">
          <a:avLst>
            <a:gd name="adj1" fmla="val 16670"/>
            <a:gd name="adj2" fmla="val 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152400" rIns="137160" bIns="152400" numCol="1" spcCol="1270" anchor="t" anchorCtr="0">
          <a:noAutofit/>
        </a:bodyPr>
        <a:lstStyle/>
        <a:p>
          <a:pPr lvl="0" algn="l" defTabSz="1066800">
            <a:lnSpc>
              <a:spcPct val="90000"/>
            </a:lnSpc>
            <a:spcBef>
              <a:spcPct val="0"/>
            </a:spcBef>
            <a:spcAft>
              <a:spcPct val="35000"/>
            </a:spcAft>
          </a:pPr>
          <a:r>
            <a:rPr lang="en-US" sz="2400" kern="1200" dirty="0" smtClean="0"/>
            <a:t>Here is What We Own</a:t>
          </a:r>
        </a:p>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"Assets"</a:t>
          </a:r>
          <a:endParaRPr lang="en-US" sz="2400" kern="1200" dirty="0"/>
        </a:p>
      </dsp:txBody>
      <dsp:txXfrm rot="5400000">
        <a:off x="1752064" y="957762"/>
        <a:ext cx="1809635" cy="2927469"/>
      </dsp:txXfrm>
    </dsp:sp>
    <dsp:sp modelId="{C7B6FCD7-9599-4075-8348-09E265C0388A}">
      <dsp:nvSpPr>
        <dsp:cNvPr id="0" name=""/>
        <dsp:cNvSpPr/>
      </dsp:nvSpPr>
      <dsp:spPr>
        <a:xfrm rot="5400000">
          <a:off x="3042727" y="1470234"/>
          <a:ext cx="3113249" cy="1902525"/>
        </a:xfrm>
        <a:prstGeom prst="round2SameRect">
          <a:avLst>
            <a:gd name="adj1" fmla="val 16670"/>
            <a:gd name="adj2" fmla="val 0"/>
          </a:avLst>
        </a:prstGeom>
        <a:solidFill>
          <a:schemeClr val="accent2">
            <a:tint val="50000"/>
            <a:hueOff val="5057036"/>
            <a:satOff val="-6941"/>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lvl="0" algn="l" defTabSz="1066800">
            <a:lnSpc>
              <a:spcPct val="90000"/>
            </a:lnSpc>
            <a:spcBef>
              <a:spcPct val="0"/>
            </a:spcBef>
            <a:spcAft>
              <a:spcPct val="35000"/>
            </a:spcAft>
          </a:pPr>
          <a:r>
            <a:rPr lang="en-US" sz="2400" kern="1200" dirty="0" smtClean="0"/>
            <a:t>Here is Who Owns It</a:t>
          </a:r>
        </a:p>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"Creditors"</a:t>
          </a:r>
        </a:p>
        <a:p>
          <a:pPr lvl="0" algn="l" defTabSz="1066800">
            <a:lnSpc>
              <a:spcPct val="90000"/>
            </a:lnSpc>
            <a:spcBef>
              <a:spcPct val="0"/>
            </a:spcBef>
            <a:spcAft>
              <a:spcPct val="35000"/>
            </a:spcAft>
          </a:pPr>
          <a:r>
            <a:rPr lang="en-US" sz="2400" kern="1200" dirty="0" smtClean="0"/>
            <a:t>"Us (equity)"</a:t>
          </a:r>
          <a:endParaRPr lang="en-US" sz="2400" kern="1200" dirty="0"/>
        </a:p>
      </dsp:txBody>
      <dsp:txXfrm rot="-5400000">
        <a:off x="3648089" y="957762"/>
        <a:ext cx="1809635" cy="2927469"/>
      </dsp:txXfrm>
    </dsp:sp>
    <dsp:sp modelId="{53C3CFF3-FF12-402A-81A4-640723951512}">
      <dsp:nvSpPr>
        <dsp:cNvPr id="0" name=""/>
        <dsp:cNvSpPr/>
      </dsp:nvSpPr>
      <dsp:spPr>
        <a:xfrm>
          <a:off x="2610242" y="0"/>
          <a:ext cx="1988915" cy="1988818"/>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73070-C8CA-4F98-A1DF-0CBCF994E5A1}">
      <dsp:nvSpPr>
        <dsp:cNvPr id="0" name=""/>
        <dsp:cNvSpPr/>
      </dsp:nvSpPr>
      <dsp:spPr>
        <a:xfrm rot="10800000">
          <a:off x="2610242" y="2853691"/>
          <a:ext cx="1988915" cy="1988818"/>
        </a:xfrm>
        <a:prstGeom prst="circularArrow">
          <a:avLst>
            <a:gd name="adj1" fmla="val 12500"/>
            <a:gd name="adj2" fmla="val 1142322"/>
            <a:gd name="adj3" fmla="val 20457678"/>
            <a:gd name="adj4" fmla="val 10800000"/>
            <a:gd name="adj5" fmla="val 125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392C-9504-4E0A-B7DB-29EEB1B1F436}">
      <dsp:nvSpPr>
        <dsp:cNvPr id="0" name=""/>
        <dsp:cNvSpPr/>
      </dsp:nvSpPr>
      <dsp:spPr>
        <a:xfrm>
          <a:off x="2767681" y="37"/>
          <a:ext cx="937644" cy="93764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Operating Results</a:t>
          </a:r>
          <a:endParaRPr lang="en-US" sz="1200" kern="1200" dirty="0"/>
        </a:p>
      </dsp:txBody>
      <dsp:txXfrm>
        <a:off x="2904996" y="137352"/>
        <a:ext cx="663014" cy="663014"/>
      </dsp:txXfrm>
    </dsp:sp>
    <dsp:sp modelId="{64EDE416-6CB7-4591-B38C-3C5E960AB332}">
      <dsp:nvSpPr>
        <dsp:cNvPr id="0" name=""/>
        <dsp:cNvSpPr/>
      </dsp:nvSpPr>
      <dsp:spPr>
        <a:xfrm>
          <a:off x="2964586" y="1013818"/>
          <a:ext cx="543833" cy="543833"/>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036671" y="1221780"/>
        <a:ext cx="399663" cy="127909"/>
      </dsp:txXfrm>
    </dsp:sp>
    <dsp:sp modelId="{B75F43B8-FE0E-4839-ADE8-C169088536F0}">
      <dsp:nvSpPr>
        <dsp:cNvPr id="0" name=""/>
        <dsp:cNvSpPr/>
      </dsp:nvSpPr>
      <dsp:spPr>
        <a:xfrm>
          <a:off x="2767681" y="1633788"/>
          <a:ext cx="937644" cy="93764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Acct. Adjustments</a:t>
          </a:r>
          <a:endParaRPr lang="en-US" sz="900" kern="1200" dirty="0"/>
        </a:p>
      </dsp:txBody>
      <dsp:txXfrm>
        <a:off x="2904996" y="1771103"/>
        <a:ext cx="663014" cy="663014"/>
      </dsp:txXfrm>
    </dsp:sp>
    <dsp:sp modelId="{5F207F87-5AA5-41F4-A572-1F4CC4A42278}">
      <dsp:nvSpPr>
        <dsp:cNvPr id="0" name=""/>
        <dsp:cNvSpPr/>
      </dsp:nvSpPr>
      <dsp:spPr>
        <a:xfrm>
          <a:off x="2964586" y="2647569"/>
          <a:ext cx="543833" cy="543833"/>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036671" y="2855531"/>
        <a:ext cx="399663" cy="127909"/>
      </dsp:txXfrm>
    </dsp:sp>
    <dsp:sp modelId="{62766001-E45D-4CA0-ABAA-F60EC1669481}">
      <dsp:nvSpPr>
        <dsp:cNvPr id="0" name=""/>
        <dsp:cNvSpPr/>
      </dsp:nvSpPr>
      <dsp:spPr>
        <a:xfrm>
          <a:off x="2767681" y="3267539"/>
          <a:ext cx="937644" cy="93764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Investing Activities</a:t>
          </a:r>
          <a:endParaRPr lang="en-US" sz="1200" kern="1200" dirty="0"/>
        </a:p>
      </dsp:txBody>
      <dsp:txXfrm>
        <a:off x="2904996" y="3404854"/>
        <a:ext cx="663014" cy="663014"/>
      </dsp:txXfrm>
    </dsp:sp>
    <dsp:sp modelId="{7913D599-C502-4BC7-9DF7-2E3BE3278100}">
      <dsp:nvSpPr>
        <dsp:cNvPr id="0" name=""/>
        <dsp:cNvSpPr/>
      </dsp:nvSpPr>
      <dsp:spPr>
        <a:xfrm>
          <a:off x="2964586" y="4281320"/>
          <a:ext cx="543833" cy="543833"/>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036671" y="4489282"/>
        <a:ext cx="399663" cy="127909"/>
      </dsp:txXfrm>
    </dsp:sp>
    <dsp:sp modelId="{32FE35D9-DCE3-403C-B2D6-7AA2EC6406FD}">
      <dsp:nvSpPr>
        <dsp:cNvPr id="0" name=""/>
        <dsp:cNvSpPr/>
      </dsp:nvSpPr>
      <dsp:spPr>
        <a:xfrm>
          <a:off x="2767681" y="4901291"/>
          <a:ext cx="937644" cy="93764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Financing Activities</a:t>
          </a:r>
          <a:endParaRPr lang="en-US" sz="1200" kern="1200" dirty="0"/>
        </a:p>
      </dsp:txBody>
      <dsp:txXfrm>
        <a:off x="2904996" y="5038606"/>
        <a:ext cx="663014" cy="663014"/>
      </dsp:txXfrm>
    </dsp:sp>
    <dsp:sp modelId="{5BE60311-2590-4FCC-A037-266325D8DE76}">
      <dsp:nvSpPr>
        <dsp:cNvPr id="0" name=""/>
        <dsp:cNvSpPr/>
      </dsp:nvSpPr>
      <dsp:spPr>
        <a:xfrm>
          <a:off x="3845972" y="2745084"/>
          <a:ext cx="298170" cy="34880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845972" y="2814845"/>
        <a:ext cx="208719" cy="209281"/>
      </dsp:txXfrm>
    </dsp:sp>
    <dsp:sp modelId="{3B9C6496-685A-40C0-9F2D-EC0734491FEB}">
      <dsp:nvSpPr>
        <dsp:cNvPr id="0" name=""/>
        <dsp:cNvSpPr/>
      </dsp:nvSpPr>
      <dsp:spPr>
        <a:xfrm>
          <a:off x="4267912" y="1981842"/>
          <a:ext cx="1875288" cy="1875288"/>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Impact to Balance Sheet Cash Balance </a:t>
          </a:r>
          <a:endParaRPr lang="en-US" sz="2200" kern="1200" dirty="0"/>
        </a:p>
      </dsp:txBody>
      <dsp:txXfrm>
        <a:off x="4542542" y="2256472"/>
        <a:ext cx="1326028" cy="13260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3FB4E-05CA-4997-A82B-142C4DE5FCC6}">
      <dsp:nvSpPr>
        <dsp:cNvPr id="0" name=""/>
        <dsp:cNvSpPr/>
      </dsp:nvSpPr>
      <dsp:spPr>
        <a:xfrm>
          <a:off x="0" y="2128468"/>
          <a:ext cx="1354175" cy="1277074"/>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Net Results from the Income Statement</a:t>
          </a:r>
          <a:endParaRPr lang="en-US" sz="1400" kern="1200" dirty="0"/>
        </a:p>
      </dsp:txBody>
      <dsp:txXfrm>
        <a:off x="198314" y="2315491"/>
        <a:ext cx="957547" cy="903028"/>
      </dsp:txXfrm>
    </dsp:sp>
    <dsp:sp modelId="{AE05607A-11E6-4DEF-8F5C-2CFEE489B86D}">
      <dsp:nvSpPr>
        <dsp:cNvPr id="0" name=""/>
        <dsp:cNvSpPr/>
      </dsp:nvSpPr>
      <dsp:spPr>
        <a:xfrm>
          <a:off x="1331951" y="2579697"/>
          <a:ext cx="374629" cy="37462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381608" y="2722955"/>
        <a:ext cx="275315" cy="88113"/>
      </dsp:txXfrm>
    </dsp:sp>
    <dsp:sp modelId="{D9500807-5CCF-44D4-94DE-5CFC672D97A3}">
      <dsp:nvSpPr>
        <dsp:cNvPr id="0" name=""/>
        <dsp:cNvSpPr/>
      </dsp:nvSpPr>
      <dsp:spPr>
        <a:xfrm>
          <a:off x="1708880" y="2128468"/>
          <a:ext cx="1354175" cy="1277074"/>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Net results from Cash  from Operational Activities</a:t>
          </a:r>
          <a:endParaRPr lang="en-US" sz="1400" kern="1200" dirty="0"/>
        </a:p>
      </dsp:txBody>
      <dsp:txXfrm>
        <a:off x="1907194" y="2315491"/>
        <a:ext cx="957547" cy="903028"/>
      </dsp:txXfrm>
    </dsp:sp>
    <dsp:sp modelId="{D09FFCD1-4F56-4E56-A9C2-8160F8931F44}">
      <dsp:nvSpPr>
        <dsp:cNvPr id="0" name=""/>
        <dsp:cNvSpPr/>
      </dsp:nvSpPr>
      <dsp:spPr>
        <a:xfrm>
          <a:off x="3113720" y="2600027"/>
          <a:ext cx="333977" cy="333969"/>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57989" y="2727737"/>
        <a:ext cx="245439" cy="78549"/>
      </dsp:txXfrm>
    </dsp:sp>
    <dsp:sp modelId="{D9F71CEF-053C-4B7D-B33D-6EBEC1D3A57A}">
      <dsp:nvSpPr>
        <dsp:cNvPr id="0" name=""/>
        <dsp:cNvSpPr/>
      </dsp:nvSpPr>
      <dsp:spPr>
        <a:xfrm>
          <a:off x="3499413" y="2128468"/>
          <a:ext cx="1354175" cy="1277074"/>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Net results of Cash from Investing Activities</a:t>
          </a:r>
          <a:endParaRPr lang="en-US" sz="1400" kern="1200" dirty="0"/>
        </a:p>
      </dsp:txBody>
      <dsp:txXfrm>
        <a:off x="3697727" y="2315491"/>
        <a:ext cx="957547" cy="903028"/>
      </dsp:txXfrm>
    </dsp:sp>
    <dsp:sp modelId="{2ED4164E-4E8B-4EF0-B971-0071950D88E1}">
      <dsp:nvSpPr>
        <dsp:cNvPr id="0" name=""/>
        <dsp:cNvSpPr/>
      </dsp:nvSpPr>
      <dsp:spPr>
        <a:xfrm>
          <a:off x="4929081" y="2619500"/>
          <a:ext cx="365645" cy="365645"/>
        </a:xfrm>
        <a:prstGeom prst="mathPlus">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977547" y="2759323"/>
        <a:ext cx="268713" cy="85999"/>
      </dsp:txXfrm>
    </dsp:sp>
    <dsp:sp modelId="{12A059FF-30C3-4DF0-8AC2-FB51FCC31CE7}">
      <dsp:nvSpPr>
        <dsp:cNvPr id="0" name=""/>
        <dsp:cNvSpPr/>
      </dsp:nvSpPr>
      <dsp:spPr>
        <a:xfrm>
          <a:off x="5321615" y="2128468"/>
          <a:ext cx="1354175" cy="1277074"/>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Net results from Cash Financing Activities</a:t>
          </a:r>
          <a:endParaRPr lang="en-US" sz="1400" kern="1200" dirty="0"/>
        </a:p>
      </dsp:txBody>
      <dsp:txXfrm>
        <a:off x="5519929" y="2315491"/>
        <a:ext cx="957547" cy="903028"/>
      </dsp:txXfrm>
    </dsp:sp>
    <dsp:sp modelId="{FDCF7E30-F87E-4076-BC50-E4DB68545948}">
      <dsp:nvSpPr>
        <dsp:cNvPr id="0" name=""/>
        <dsp:cNvSpPr/>
      </dsp:nvSpPr>
      <dsp:spPr>
        <a:xfrm>
          <a:off x="6738796" y="2584189"/>
          <a:ext cx="365645" cy="365645"/>
        </a:xfrm>
        <a:prstGeom prst="mathEqual">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6787262" y="2659512"/>
        <a:ext cx="268713" cy="214999"/>
      </dsp:txXfrm>
    </dsp:sp>
    <dsp:sp modelId="{C26FDE2E-1949-440A-BB10-2CA35E823331}">
      <dsp:nvSpPr>
        <dsp:cNvPr id="0" name=""/>
        <dsp:cNvSpPr/>
      </dsp:nvSpPr>
      <dsp:spPr>
        <a:xfrm>
          <a:off x="7143817" y="2128468"/>
          <a:ext cx="1354175" cy="1277074"/>
        </a:xfrm>
        <a:prstGeom prst="ellips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Changes to Cash Position</a:t>
          </a:r>
          <a:endParaRPr lang="en-US" sz="1400" kern="1200" dirty="0"/>
        </a:p>
      </dsp:txBody>
      <dsp:txXfrm>
        <a:off x="7342131" y="2315491"/>
        <a:ext cx="957547" cy="903028"/>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9.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1395"/>
          </a:xfrm>
          <a:prstGeom prst="rect">
            <a:avLst/>
          </a:prstGeom>
        </p:spPr>
        <p:txBody>
          <a:bodyPr vert="horz" lIns="92436" tIns="46218" rIns="92436" bIns="46218" rtlCol="0"/>
          <a:lstStyle>
            <a:lvl1pPr algn="l">
              <a:defRPr sz="1200"/>
            </a:lvl1pPr>
          </a:lstStyle>
          <a:p>
            <a:endParaRPr lang="en-CA"/>
          </a:p>
        </p:txBody>
      </p:sp>
      <p:sp>
        <p:nvSpPr>
          <p:cNvPr id="4" name="Footer Placeholder 3"/>
          <p:cNvSpPr>
            <a:spLocks noGrp="1"/>
          </p:cNvSpPr>
          <p:nvPr>
            <p:ph type="ftr" sz="quarter" idx="2"/>
          </p:nvPr>
        </p:nvSpPr>
        <p:spPr>
          <a:xfrm>
            <a:off x="1" y="6670507"/>
            <a:ext cx="4033943" cy="351395"/>
          </a:xfrm>
          <a:prstGeom prst="rect">
            <a:avLst/>
          </a:prstGeom>
        </p:spPr>
        <p:txBody>
          <a:bodyPr vert="horz" lIns="92436" tIns="46218" rIns="92436" bIns="46218" rtlCol="0" anchor="b"/>
          <a:lstStyle>
            <a:lvl1pPr algn="l">
              <a:defRPr sz="1200"/>
            </a:lvl1pPr>
          </a:lstStyle>
          <a:p>
            <a:endParaRPr lang="en-CA"/>
          </a:p>
        </p:txBody>
      </p:sp>
      <p:sp>
        <p:nvSpPr>
          <p:cNvPr id="5" name="Slide Number Placeholder 4"/>
          <p:cNvSpPr>
            <a:spLocks noGrp="1"/>
          </p:cNvSpPr>
          <p:nvPr>
            <p:ph type="sldNum" sz="quarter" idx="3"/>
          </p:nvPr>
        </p:nvSpPr>
        <p:spPr>
          <a:xfrm>
            <a:off x="5273005" y="6670507"/>
            <a:ext cx="4033943" cy="351395"/>
          </a:xfrm>
          <a:prstGeom prst="rect">
            <a:avLst/>
          </a:prstGeom>
        </p:spPr>
        <p:txBody>
          <a:bodyPr vert="horz" lIns="92436" tIns="46218" rIns="92436" bIns="46218" rtlCol="0" anchor="b"/>
          <a:lstStyle>
            <a:lvl1pPr algn="r">
              <a:defRPr sz="1200"/>
            </a:lvl1pPr>
          </a:lstStyle>
          <a:p>
            <a:fld id="{8ABB1C8F-3422-4635-96B1-3FEBF5B5BA23}" type="slidenum">
              <a:rPr lang="en-CA" smtClean="0"/>
              <a:t>‹#›</a:t>
            </a:fld>
            <a:endParaRPr lang="en-CA"/>
          </a:p>
        </p:txBody>
      </p:sp>
    </p:spTree>
    <p:extLst>
      <p:ext uri="{BB962C8B-B14F-4D97-AF65-F5344CB8AC3E}">
        <p14:creationId xmlns:p14="http://schemas.microsoft.com/office/powerpoint/2010/main" val="3183922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355725" y="157163"/>
            <a:ext cx="6583363" cy="3703637"/>
          </a:xfrm>
          <a:prstGeom prst="rect">
            <a:avLst/>
          </a:prstGeom>
          <a:noFill/>
          <a:ln w="12700">
            <a:solidFill>
              <a:prstClr val="black"/>
            </a:solidFill>
          </a:ln>
        </p:spPr>
        <p:txBody>
          <a:bodyPr vert="horz" lIns="92436" tIns="46218" rIns="92436" bIns="46218" rtlCol="0" anchor="ctr"/>
          <a:lstStyle/>
          <a:p>
            <a:endParaRPr lang="en-CA"/>
          </a:p>
        </p:txBody>
      </p:sp>
      <p:sp>
        <p:nvSpPr>
          <p:cNvPr id="11" name="Slide Number Placeholder 10"/>
          <p:cNvSpPr>
            <a:spLocks noGrp="1"/>
          </p:cNvSpPr>
          <p:nvPr>
            <p:ph type="sldNum" sz="quarter" idx="5"/>
          </p:nvPr>
        </p:nvSpPr>
        <p:spPr>
          <a:xfrm>
            <a:off x="5273005" y="6670728"/>
            <a:ext cx="4033943" cy="351155"/>
          </a:xfrm>
          <a:prstGeom prst="rect">
            <a:avLst/>
          </a:prstGeom>
        </p:spPr>
        <p:txBody>
          <a:bodyPr vert="horz" lIns="92436" tIns="46218" rIns="92436" bIns="46218" rtlCol="0" anchor="b"/>
          <a:lstStyle>
            <a:lvl1pPr algn="r">
              <a:defRPr sz="1200"/>
            </a:lvl1pPr>
          </a:lstStyle>
          <a:p>
            <a:fld id="{3C36A3A5-7BB6-4F86-88E4-3FFD01987BF6}" type="slidenum">
              <a:rPr lang="en-CA" smtClean="0"/>
              <a:t>‹#›</a:t>
            </a:fld>
            <a:endParaRPr lang="en-CA"/>
          </a:p>
        </p:txBody>
      </p:sp>
      <p:grpSp>
        <p:nvGrpSpPr>
          <p:cNvPr id="23" name="Group 22"/>
          <p:cNvGrpSpPr/>
          <p:nvPr/>
        </p:nvGrpSpPr>
        <p:grpSpPr>
          <a:xfrm>
            <a:off x="440557" y="4196063"/>
            <a:ext cx="8427992" cy="2473936"/>
            <a:chOff x="0" y="4839405"/>
            <a:chExt cx="6696075" cy="3221038"/>
          </a:xfrm>
        </p:grpSpPr>
        <p:sp>
          <p:nvSpPr>
            <p:cNvPr id="15" name="Line 3"/>
            <p:cNvSpPr>
              <a:spLocks noChangeShapeType="1"/>
            </p:cNvSpPr>
            <p:nvPr/>
          </p:nvSpPr>
          <p:spPr bwMode="auto">
            <a:xfrm>
              <a:off x="0" y="4839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6" name="Line 4"/>
            <p:cNvSpPr>
              <a:spLocks noChangeShapeType="1"/>
            </p:cNvSpPr>
            <p:nvPr/>
          </p:nvSpPr>
          <p:spPr bwMode="auto">
            <a:xfrm>
              <a:off x="0" y="5288668"/>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7" name="Line 5"/>
            <p:cNvSpPr>
              <a:spLocks noChangeShapeType="1"/>
            </p:cNvSpPr>
            <p:nvPr/>
          </p:nvSpPr>
          <p:spPr bwMode="auto">
            <a:xfrm>
              <a:off x="0" y="574269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8" name="Line 6"/>
            <p:cNvSpPr>
              <a:spLocks noChangeShapeType="1"/>
            </p:cNvSpPr>
            <p:nvPr/>
          </p:nvSpPr>
          <p:spPr bwMode="auto">
            <a:xfrm>
              <a:off x="0" y="62237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9" name="Line 7"/>
            <p:cNvSpPr>
              <a:spLocks noChangeShapeType="1"/>
            </p:cNvSpPr>
            <p:nvPr/>
          </p:nvSpPr>
          <p:spPr bwMode="auto">
            <a:xfrm>
              <a:off x="0" y="667455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0" name="Line 8"/>
            <p:cNvSpPr>
              <a:spLocks noChangeShapeType="1"/>
            </p:cNvSpPr>
            <p:nvPr/>
          </p:nvSpPr>
          <p:spPr bwMode="auto">
            <a:xfrm>
              <a:off x="0" y="7125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1" name="Line 9"/>
            <p:cNvSpPr>
              <a:spLocks noChangeShapeType="1"/>
            </p:cNvSpPr>
            <p:nvPr/>
          </p:nvSpPr>
          <p:spPr bwMode="auto">
            <a:xfrm>
              <a:off x="0" y="76080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2" name="Line 10"/>
            <p:cNvSpPr>
              <a:spLocks noChangeShapeType="1"/>
            </p:cNvSpPr>
            <p:nvPr/>
          </p:nvSpPr>
          <p:spPr bwMode="auto">
            <a:xfrm>
              <a:off x="0" y="806044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grpSp>
    </p:spTree>
    <p:extLst>
      <p:ext uri="{BB962C8B-B14F-4D97-AF65-F5344CB8AC3E}">
        <p14:creationId xmlns:p14="http://schemas.microsoft.com/office/powerpoint/2010/main" val="36280197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a:t>
            </a:fld>
            <a:endParaRPr lang="en-CA"/>
          </a:p>
        </p:txBody>
      </p:sp>
    </p:spTree>
    <p:extLst>
      <p:ext uri="{BB962C8B-B14F-4D97-AF65-F5344CB8AC3E}">
        <p14:creationId xmlns:p14="http://schemas.microsoft.com/office/powerpoint/2010/main" val="1169504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19</a:t>
            </a:fld>
            <a:endParaRPr lang="en-CA"/>
          </a:p>
        </p:txBody>
      </p:sp>
    </p:spTree>
    <p:extLst>
      <p:ext uri="{BB962C8B-B14F-4D97-AF65-F5344CB8AC3E}">
        <p14:creationId xmlns:p14="http://schemas.microsoft.com/office/powerpoint/2010/main" val="3824762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355725" y="157163"/>
            <a:ext cx="6583363" cy="3703637"/>
          </a:xfrm>
          <a:ln/>
        </p:spPr>
      </p:sp>
      <p:sp>
        <p:nvSpPr>
          <p:cNvPr id="45059" name="Notes Placeholder 2"/>
          <p:cNvSpPr>
            <a:spLocks noGrp="1"/>
          </p:cNvSpPr>
          <p:nvPr>
            <p:ph type="body" idx="1"/>
          </p:nvPr>
        </p:nvSpPr>
        <p:spPr bwMode="auto">
          <a:xfrm>
            <a:off x="930910" y="3392061"/>
            <a:ext cx="7447280" cy="3212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20</a:t>
            </a:fld>
            <a:endParaRPr lang="en-CA"/>
          </a:p>
        </p:txBody>
      </p:sp>
    </p:spTree>
    <p:extLst>
      <p:ext uri="{BB962C8B-B14F-4D97-AF65-F5344CB8AC3E}">
        <p14:creationId xmlns:p14="http://schemas.microsoft.com/office/powerpoint/2010/main" val="11889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0069" y="3379807"/>
            <a:ext cx="7448963" cy="2765406"/>
          </a:xfrm>
          <a:prstGeom prst="rect">
            <a:avLst/>
          </a:prstGeom>
        </p:spPr>
        <p:txBody>
          <a:bodyPr lIns="91431" tIns="45715" rIns="91431" bIns="45715"/>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21</a:t>
            </a:fld>
            <a:endParaRPr lang="en-CA"/>
          </a:p>
        </p:txBody>
      </p:sp>
    </p:spTree>
    <p:extLst>
      <p:ext uri="{BB962C8B-B14F-4D97-AF65-F5344CB8AC3E}">
        <p14:creationId xmlns:p14="http://schemas.microsoft.com/office/powerpoint/2010/main" val="4271950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22</a:t>
            </a:fld>
            <a:endParaRPr lang="en-CA"/>
          </a:p>
        </p:txBody>
      </p:sp>
    </p:spTree>
    <p:extLst>
      <p:ext uri="{BB962C8B-B14F-4D97-AF65-F5344CB8AC3E}">
        <p14:creationId xmlns:p14="http://schemas.microsoft.com/office/powerpoint/2010/main" val="33970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fld id="{DFE731C7-4AB0-4C63-93C9-00E59D4ECBB7}" type="slidenum">
              <a:rPr lang="en-US" altLang="en-US" smtClean="0"/>
              <a:pPr/>
              <a:t>23</a:t>
            </a:fld>
            <a:endParaRPr lang="en-US" altLang="en-US"/>
          </a:p>
        </p:txBody>
      </p:sp>
      <p:sp>
        <p:nvSpPr>
          <p:cNvPr id="8" name="Slide Image Placeholder 7"/>
          <p:cNvSpPr>
            <a:spLocks noGrp="1" noRot="1" noChangeAspect="1"/>
          </p:cNvSpPr>
          <p:nvPr>
            <p:ph type="sldImg"/>
          </p:nvPr>
        </p:nvSpPr>
        <p:spPr>
          <a:xfrm>
            <a:off x="1355725" y="157163"/>
            <a:ext cx="6583363" cy="3703637"/>
          </a:xfrm>
        </p:spPr>
      </p:sp>
      <p:sp>
        <p:nvSpPr>
          <p:cNvPr id="9" name="Notes Placeholder 8"/>
          <p:cNvSpPr>
            <a:spLocks noGrp="1"/>
          </p:cNvSpPr>
          <p:nvPr>
            <p:ph type="body" idx="1"/>
          </p:nvPr>
        </p:nvSpPr>
        <p:spPr>
          <a:xfrm>
            <a:off x="933004" y="3384950"/>
            <a:ext cx="7459961" cy="2768658"/>
          </a:xfrm>
          <a:prstGeom prst="rect">
            <a:avLst/>
          </a:prstGeom>
        </p:spPr>
        <p:txBody>
          <a:bodyPr lIns="88408" tIns="44204" rIns="88408" bIns="44204"/>
          <a:lstStyle/>
          <a:p>
            <a:endParaRPr lang="en-US"/>
          </a:p>
        </p:txBody>
      </p:sp>
    </p:spTree>
    <p:extLst>
      <p:ext uri="{BB962C8B-B14F-4D97-AF65-F5344CB8AC3E}">
        <p14:creationId xmlns:p14="http://schemas.microsoft.com/office/powerpoint/2010/main" val="205179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25</a:t>
            </a:fld>
            <a:endParaRPr lang="en-CA"/>
          </a:p>
        </p:txBody>
      </p:sp>
    </p:spTree>
    <p:extLst>
      <p:ext uri="{BB962C8B-B14F-4D97-AF65-F5344CB8AC3E}">
        <p14:creationId xmlns:p14="http://schemas.microsoft.com/office/powerpoint/2010/main" val="266691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55725" y="157163"/>
            <a:ext cx="6583363" cy="3703637"/>
          </a:xfrm>
          <a:ln/>
        </p:spPr>
      </p:sp>
      <p:sp>
        <p:nvSpPr>
          <p:cNvPr id="16387" name="Notes Placeholder 2"/>
          <p:cNvSpPr>
            <a:spLocks noGrp="1"/>
          </p:cNvSpPr>
          <p:nvPr>
            <p:ph type="body" idx="1"/>
          </p:nvPr>
        </p:nvSpPr>
        <p:spPr bwMode="auto">
          <a:xfrm>
            <a:off x="909028" y="3331901"/>
            <a:ext cx="7272208" cy="31558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26</a:t>
            </a:fld>
            <a:endParaRPr lang="en-CA"/>
          </a:p>
        </p:txBody>
      </p:sp>
    </p:spTree>
    <p:extLst>
      <p:ext uri="{BB962C8B-B14F-4D97-AF65-F5344CB8AC3E}">
        <p14:creationId xmlns:p14="http://schemas.microsoft.com/office/powerpoint/2010/main" val="263170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27</a:t>
            </a:fld>
            <a:endParaRPr lang="en-CA"/>
          </a:p>
        </p:txBody>
      </p:sp>
    </p:spTree>
    <p:extLst>
      <p:ext uri="{BB962C8B-B14F-4D97-AF65-F5344CB8AC3E}">
        <p14:creationId xmlns:p14="http://schemas.microsoft.com/office/powerpoint/2010/main" val="48596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28</a:t>
            </a:fld>
            <a:endParaRPr lang="en-CA"/>
          </a:p>
        </p:txBody>
      </p:sp>
    </p:spTree>
    <p:extLst>
      <p:ext uri="{BB962C8B-B14F-4D97-AF65-F5344CB8AC3E}">
        <p14:creationId xmlns:p14="http://schemas.microsoft.com/office/powerpoint/2010/main" val="3299801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29</a:t>
            </a:fld>
            <a:endParaRPr lang="en-CA"/>
          </a:p>
        </p:txBody>
      </p:sp>
    </p:spTree>
    <p:extLst>
      <p:ext uri="{BB962C8B-B14F-4D97-AF65-F5344CB8AC3E}">
        <p14:creationId xmlns:p14="http://schemas.microsoft.com/office/powerpoint/2010/main" val="70049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a:t>
            </a:fld>
            <a:endParaRPr lang="en-CA"/>
          </a:p>
        </p:txBody>
      </p:sp>
    </p:spTree>
    <p:extLst>
      <p:ext uri="{BB962C8B-B14F-4D97-AF65-F5344CB8AC3E}">
        <p14:creationId xmlns:p14="http://schemas.microsoft.com/office/powerpoint/2010/main" val="475492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r>
              <a:rPr lang="en-US" dirty="0" smtClean="0"/>
              <a:t>In pro-forma</a:t>
            </a:r>
            <a:r>
              <a:rPr lang="en-US" baseline="0" dirty="0" smtClean="0"/>
              <a:t> analysis, the underlying assumptions is what drives the credibility of the decision-making process.</a:t>
            </a:r>
            <a:endParaRPr lang="en-US" dirty="0"/>
          </a:p>
        </p:txBody>
      </p:sp>
      <p:sp>
        <p:nvSpPr>
          <p:cNvPr id="4" name="Slide Number Placeholder 3"/>
          <p:cNvSpPr>
            <a:spLocks noGrp="1"/>
          </p:cNvSpPr>
          <p:nvPr>
            <p:ph type="sldNum" sz="quarter" idx="10"/>
          </p:nvPr>
        </p:nvSpPr>
        <p:spPr/>
        <p:txBody>
          <a:bodyPr/>
          <a:lstStyle/>
          <a:p>
            <a:fld id="{0979AC9C-1DBA-440E-902D-D01F1ABBCD53}" type="slidenum">
              <a:rPr lang="en-US" smtClean="0"/>
              <a:pPr/>
              <a:t>30</a:t>
            </a:fld>
            <a:endParaRPr lang="en-US"/>
          </a:p>
        </p:txBody>
      </p:sp>
    </p:spTree>
    <p:extLst>
      <p:ext uri="{BB962C8B-B14F-4D97-AF65-F5344CB8AC3E}">
        <p14:creationId xmlns:p14="http://schemas.microsoft.com/office/powerpoint/2010/main" val="3136064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32</a:t>
            </a:fld>
            <a:endParaRPr lang="en-CA"/>
          </a:p>
        </p:txBody>
      </p:sp>
    </p:spTree>
    <p:extLst>
      <p:ext uri="{BB962C8B-B14F-4D97-AF65-F5344CB8AC3E}">
        <p14:creationId xmlns:p14="http://schemas.microsoft.com/office/powerpoint/2010/main" val="863076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355725" y="157163"/>
            <a:ext cx="6583363" cy="3703637"/>
          </a:xfrm>
          <a:ln/>
        </p:spPr>
      </p:sp>
      <p:sp>
        <p:nvSpPr>
          <p:cNvPr id="26627" name="Notes Placeholder 2"/>
          <p:cNvSpPr>
            <a:spLocks noGrp="1"/>
          </p:cNvSpPr>
          <p:nvPr>
            <p:ph type="body" idx="1"/>
          </p:nvPr>
        </p:nvSpPr>
        <p:spPr bwMode="auto">
          <a:xfrm>
            <a:off x="930910" y="3392061"/>
            <a:ext cx="7447280" cy="3212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33</a:t>
            </a:fld>
            <a:endParaRPr lang="en-CA"/>
          </a:p>
        </p:txBody>
      </p:sp>
    </p:spTree>
    <p:extLst>
      <p:ext uri="{BB962C8B-B14F-4D97-AF65-F5344CB8AC3E}">
        <p14:creationId xmlns:p14="http://schemas.microsoft.com/office/powerpoint/2010/main" val="3914487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36</a:t>
            </a:fld>
            <a:endParaRPr lang="en-CA"/>
          </a:p>
        </p:txBody>
      </p:sp>
    </p:spTree>
    <p:extLst>
      <p:ext uri="{BB962C8B-B14F-4D97-AF65-F5344CB8AC3E}">
        <p14:creationId xmlns:p14="http://schemas.microsoft.com/office/powerpoint/2010/main" val="1971902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355725" y="157163"/>
            <a:ext cx="6583363" cy="3703637"/>
          </a:xfrm>
          <a:noFill/>
          <a:ln>
            <a:solidFill>
              <a:srgbClr val="000000"/>
            </a:solidFill>
            <a:miter lim="800000"/>
            <a:headEnd/>
            <a:tailEnd/>
          </a:ln>
        </p:spPr>
      </p:sp>
      <p:sp>
        <p:nvSpPr>
          <p:cNvPr id="50179" name="Notes Placeholder 2"/>
          <p:cNvSpPr>
            <a:spLocks noGrp="1"/>
          </p:cNvSpPr>
          <p:nvPr>
            <p:ph type="body" idx="1"/>
          </p:nvPr>
        </p:nvSpPr>
        <p:spPr bwMode="auto">
          <a:xfrm>
            <a:off x="929227" y="3375256"/>
            <a:ext cx="7433813" cy="2761573"/>
          </a:xfrm>
          <a:prstGeom prst="rect">
            <a:avLst/>
          </a:prstGeom>
          <a:noFill/>
        </p:spPr>
        <p:txBody>
          <a:bodyPr wrap="square" lIns="91431" tIns="45715" rIns="91431" bIns="45715"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a:xfrm>
            <a:off x="5273005" y="6670728"/>
            <a:ext cx="4033943" cy="351155"/>
          </a:xfrm>
        </p:spPr>
        <p:txBody>
          <a:bodyPr/>
          <a:lstStyle/>
          <a:p>
            <a:r>
              <a:rPr lang="en-CA" dirty="0" smtClean="0"/>
              <a:t>14</a:t>
            </a:r>
            <a:endParaRPr lang="en-CA" dirty="0"/>
          </a:p>
        </p:txBody>
      </p:sp>
    </p:spTree>
    <p:extLst>
      <p:ext uri="{BB962C8B-B14F-4D97-AF65-F5344CB8AC3E}">
        <p14:creationId xmlns:p14="http://schemas.microsoft.com/office/powerpoint/2010/main" val="225287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39</a:t>
            </a:fld>
            <a:endParaRPr lang="en-CA"/>
          </a:p>
        </p:txBody>
      </p:sp>
    </p:spTree>
    <p:extLst>
      <p:ext uri="{BB962C8B-B14F-4D97-AF65-F5344CB8AC3E}">
        <p14:creationId xmlns:p14="http://schemas.microsoft.com/office/powerpoint/2010/main" val="3981017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40</a:t>
            </a:fld>
            <a:endParaRPr lang="en-CA"/>
          </a:p>
        </p:txBody>
      </p:sp>
    </p:spTree>
    <p:extLst>
      <p:ext uri="{BB962C8B-B14F-4D97-AF65-F5344CB8AC3E}">
        <p14:creationId xmlns:p14="http://schemas.microsoft.com/office/powerpoint/2010/main" val="2057875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42</a:t>
            </a:fld>
            <a:endParaRPr lang="en-CA"/>
          </a:p>
        </p:txBody>
      </p:sp>
    </p:spTree>
    <p:extLst>
      <p:ext uri="{BB962C8B-B14F-4D97-AF65-F5344CB8AC3E}">
        <p14:creationId xmlns:p14="http://schemas.microsoft.com/office/powerpoint/2010/main" val="2070960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44</a:t>
            </a:fld>
            <a:endParaRPr lang="en-CA"/>
          </a:p>
        </p:txBody>
      </p:sp>
    </p:spTree>
    <p:extLst>
      <p:ext uri="{BB962C8B-B14F-4D97-AF65-F5344CB8AC3E}">
        <p14:creationId xmlns:p14="http://schemas.microsoft.com/office/powerpoint/2010/main" val="834532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0069" y="3379807"/>
            <a:ext cx="7448963" cy="2765406"/>
          </a:xfrm>
          <a:prstGeom prst="rect">
            <a:avLst/>
          </a:prstGeom>
        </p:spPr>
        <p:txBody>
          <a:bodyPr lIns="91431" tIns="45715" rIns="91431" bIns="45715"/>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45</a:t>
            </a:fld>
            <a:endParaRPr lang="en-CA"/>
          </a:p>
        </p:txBody>
      </p:sp>
    </p:spTree>
    <p:extLst>
      <p:ext uri="{BB962C8B-B14F-4D97-AF65-F5344CB8AC3E}">
        <p14:creationId xmlns:p14="http://schemas.microsoft.com/office/powerpoint/2010/main" val="169429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6</a:t>
            </a:fld>
            <a:endParaRPr lang="en-CA"/>
          </a:p>
        </p:txBody>
      </p:sp>
    </p:spTree>
    <p:extLst>
      <p:ext uri="{BB962C8B-B14F-4D97-AF65-F5344CB8AC3E}">
        <p14:creationId xmlns:p14="http://schemas.microsoft.com/office/powerpoint/2010/main" val="3047723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46</a:t>
            </a:fld>
            <a:endParaRPr lang="en-CA"/>
          </a:p>
        </p:txBody>
      </p:sp>
    </p:spTree>
    <p:extLst>
      <p:ext uri="{BB962C8B-B14F-4D97-AF65-F5344CB8AC3E}">
        <p14:creationId xmlns:p14="http://schemas.microsoft.com/office/powerpoint/2010/main" val="2127863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48</a:t>
            </a:fld>
            <a:endParaRPr lang="en-CA"/>
          </a:p>
        </p:txBody>
      </p:sp>
    </p:spTree>
    <p:extLst>
      <p:ext uri="{BB962C8B-B14F-4D97-AF65-F5344CB8AC3E}">
        <p14:creationId xmlns:p14="http://schemas.microsoft.com/office/powerpoint/2010/main" val="1396333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49</a:t>
            </a:fld>
            <a:endParaRPr lang="en-CA"/>
          </a:p>
        </p:txBody>
      </p:sp>
    </p:spTree>
    <p:extLst>
      <p:ext uri="{BB962C8B-B14F-4D97-AF65-F5344CB8AC3E}">
        <p14:creationId xmlns:p14="http://schemas.microsoft.com/office/powerpoint/2010/main" val="2240815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28738" y="158750"/>
            <a:ext cx="6635750" cy="3733800"/>
          </a:xfrm>
          <a:ln/>
        </p:spPr>
      </p:sp>
      <p:sp>
        <p:nvSpPr>
          <p:cNvPr id="16387" name="Notes Placeholder 2"/>
          <p:cNvSpPr>
            <a:spLocks noGrp="1"/>
          </p:cNvSpPr>
          <p:nvPr>
            <p:ph type="body" idx="1"/>
          </p:nvPr>
        </p:nvSpPr>
        <p:spPr bwMode="auto">
          <a:xfrm>
            <a:off x="909028" y="3359213"/>
            <a:ext cx="7272208" cy="318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Business</a:t>
            </a:r>
            <a:r>
              <a:rPr lang="en-US" altLang="en-US" baseline="0" dirty="0" smtClean="0"/>
              <a:t> model underlying premise – reoccurring cash flow revenue model emphasis, backed by capital allocations internally and externally to drive growth and enhance value (shareholder wealth and stakeholder benefit)</a:t>
            </a:r>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50</a:t>
            </a:fld>
            <a:endParaRPr lang="en-CA"/>
          </a:p>
        </p:txBody>
      </p:sp>
    </p:spTree>
    <p:extLst>
      <p:ext uri="{BB962C8B-B14F-4D97-AF65-F5344CB8AC3E}">
        <p14:creationId xmlns:p14="http://schemas.microsoft.com/office/powerpoint/2010/main" val="1350319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28738" y="158750"/>
            <a:ext cx="6635750" cy="3733800"/>
          </a:xfrm>
          <a:ln/>
        </p:spPr>
      </p:sp>
      <p:sp>
        <p:nvSpPr>
          <p:cNvPr id="16387" name="Notes Placeholder 2"/>
          <p:cNvSpPr>
            <a:spLocks noGrp="1"/>
          </p:cNvSpPr>
          <p:nvPr>
            <p:ph type="body" idx="1"/>
          </p:nvPr>
        </p:nvSpPr>
        <p:spPr bwMode="auto">
          <a:xfrm>
            <a:off x="909028" y="3359213"/>
            <a:ext cx="7272208" cy="318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Pivot…does place some stress</a:t>
            </a:r>
            <a:r>
              <a:rPr lang="en-US" altLang="en-US" baseline="0" dirty="0" smtClean="0"/>
              <a:t> on capital capacity and capabilities in the short-term.  Given this, I look to draw conclusions relating to increased "stress or tension" on core risk elements which are becoming more factorial in the underlying decision-making and overall effectiveness of the business model.</a:t>
            </a:r>
            <a:endParaRPr lang="en-US" altLang="en-US" dirty="0" smtClean="0"/>
          </a:p>
          <a:p>
            <a:endParaRPr lang="en-US" altLang="en-US" dirty="0" smtClean="0"/>
          </a:p>
          <a:p>
            <a:r>
              <a:rPr lang="en-US" altLang="en-US" dirty="0" smtClean="0"/>
              <a:t>Short-term Pain for Long-Term Gain with respect to Cash Flow vs.</a:t>
            </a:r>
            <a:r>
              <a:rPr lang="en-US" altLang="en-US" baseline="0" dirty="0" smtClean="0"/>
              <a:t> Capital Utilization trade off.</a:t>
            </a:r>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51</a:t>
            </a:fld>
            <a:endParaRPr lang="en-CA"/>
          </a:p>
        </p:txBody>
      </p:sp>
    </p:spTree>
    <p:extLst>
      <p:ext uri="{BB962C8B-B14F-4D97-AF65-F5344CB8AC3E}">
        <p14:creationId xmlns:p14="http://schemas.microsoft.com/office/powerpoint/2010/main" val="684692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53</a:t>
            </a:fld>
            <a:endParaRPr lang="en-CA"/>
          </a:p>
        </p:txBody>
      </p:sp>
    </p:spTree>
    <p:extLst>
      <p:ext uri="{BB962C8B-B14F-4D97-AF65-F5344CB8AC3E}">
        <p14:creationId xmlns:p14="http://schemas.microsoft.com/office/powerpoint/2010/main" val="234074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29227" y="3375256"/>
            <a:ext cx="7433813" cy="2761573"/>
          </a:xfrm>
          <a:prstGeom prst="rect">
            <a:avLst/>
          </a:prstGeom>
        </p:spPr>
        <p:txBody>
          <a:bodyPr lIns="91431" tIns="45715" rIns="91431" bIns="45715">
            <a:normAutofit/>
          </a:bodyPr>
          <a:lstStyle/>
          <a:p>
            <a:endParaRPr lang="en-US" dirty="0"/>
          </a:p>
        </p:txBody>
      </p:sp>
      <p:sp>
        <p:nvSpPr>
          <p:cNvPr id="4" name="Slide Number Placeholder 3"/>
          <p:cNvSpPr>
            <a:spLocks noGrp="1"/>
          </p:cNvSpPr>
          <p:nvPr>
            <p:ph type="sldNum" sz="quarter" idx="10"/>
          </p:nvPr>
        </p:nvSpPr>
        <p:spPr/>
        <p:txBody>
          <a:bodyPr/>
          <a:lstStyle/>
          <a:p>
            <a:fld id="{E460B83E-2D96-435A-A899-7EE868538B15}" type="slidenum">
              <a:rPr lang="en-US" smtClean="0"/>
              <a:pPr/>
              <a:t>55</a:t>
            </a:fld>
            <a:endParaRPr lang="en-US" dirty="0"/>
          </a:p>
        </p:txBody>
      </p:sp>
    </p:spTree>
    <p:extLst>
      <p:ext uri="{BB962C8B-B14F-4D97-AF65-F5344CB8AC3E}">
        <p14:creationId xmlns:p14="http://schemas.microsoft.com/office/powerpoint/2010/main" val="2400433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dirty="0"/>
          </a:p>
        </p:txBody>
      </p:sp>
      <p:sp>
        <p:nvSpPr>
          <p:cNvPr id="4" name="Slide Number Placeholder 3"/>
          <p:cNvSpPr>
            <a:spLocks noGrp="1"/>
          </p:cNvSpPr>
          <p:nvPr>
            <p:ph type="sldNum" sz="quarter" idx="10"/>
          </p:nvPr>
        </p:nvSpPr>
        <p:spPr/>
        <p:txBody>
          <a:bodyPr/>
          <a:lstStyle/>
          <a:p>
            <a:fld id="{E460B83E-2D96-435A-A899-7EE868538B15}" type="slidenum">
              <a:rPr lang="en-US" smtClean="0"/>
              <a:pPr/>
              <a:t>56</a:t>
            </a:fld>
            <a:endParaRPr lang="en-US" dirty="0"/>
          </a:p>
        </p:txBody>
      </p:sp>
    </p:spTree>
    <p:extLst>
      <p:ext uri="{BB962C8B-B14F-4D97-AF65-F5344CB8AC3E}">
        <p14:creationId xmlns:p14="http://schemas.microsoft.com/office/powerpoint/2010/main" val="3155340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dirty="0"/>
          </a:p>
        </p:txBody>
      </p:sp>
      <p:sp>
        <p:nvSpPr>
          <p:cNvPr id="4" name="Slide Number Placeholder 3"/>
          <p:cNvSpPr>
            <a:spLocks noGrp="1"/>
          </p:cNvSpPr>
          <p:nvPr>
            <p:ph type="sldNum" sz="quarter" idx="10"/>
          </p:nvPr>
        </p:nvSpPr>
        <p:spPr/>
        <p:txBody>
          <a:bodyPr/>
          <a:lstStyle/>
          <a:p>
            <a:fld id="{E460B83E-2D96-435A-A899-7EE868538B15}" type="slidenum">
              <a:rPr lang="en-US" smtClean="0"/>
              <a:pPr/>
              <a:t>57</a:t>
            </a:fld>
            <a:endParaRPr lang="en-US" dirty="0"/>
          </a:p>
        </p:txBody>
      </p:sp>
    </p:spTree>
    <p:extLst>
      <p:ext uri="{BB962C8B-B14F-4D97-AF65-F5344CB8AC3E}">
        <p14:creationId xmlns:p14="http://schemas.microsoft.com/office/powerpoint/2010/main" val="1989487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58</a:t>
            </a:fld>
            <a:endParaRPr lang="en-CA"/>
          </a:p>
        </p:txBody>
      </p:sp>
    </p:spTree>
    <p:extLst>
      <p:ext uri="{BB962C8B-B14F-4D97-AF65-F5344CB8AC3E}">
        <p14:creationId xmlns:p14="http://schemas.microsoft.com/office/powerpoint/2010/main" val="650606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a:t>
            </a:fld>
            <a:endParaRPr lang="en-CA"/>
          </a:p>
        </p:txBody>
      </p:sp>
    </p:spTree>
    <p:extLst>
      <p:ext uri="{BB962C8B-B14F-4D97-AF65-F5344CB8AC3E}">
        <p14:creationId xmlns:p14="http://schemas.microsoft.com/office/powerpoint/2010/main" val="978553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59</a:t>
            </a:fld>
            <a:endParaRPr lang="en-CA"/>
          </a:p>
        </p:txBody>
      </p:sp>
    </p:spTree>
    <p:extLst>
      <p:ext uri="{BB962C8B-B14F-4D97-AF65-F5344CB8AC3E}">
        <p14:creationId xmlns:p14="http://schemas.microsoft.com/office/powerpoint/2010/main" val="3554723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55725" y="157163"/>
            <a:ext cx="6583363" cy="3703637"/>
          </a:xfrm>
          <a:ln/>
        </p:spPr>
      </p:sp>
      <p:sp>
        <p:nvSpPr>
          <p:cNvPr id="16387" name="Notes Placeholder 2"/>
          <p:cNvSpPr>
            <a:spLocks noGrp="1"/>
          </p:cNvSpPr>
          <p:nvPr>
            <p:ph type="body" idx="1"/>
          </p:nvPr>
        </p:nvSpPr>
        <p:spPr bwMode="auto">
          <a:xfrm>
            <a:off x="909028" y="3331901"/>
            <a:ext cx="7272208" cy="31558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60</a:t>
            </a:fld>
            <a:endParaRPr lang="en-CA"/>
          </a:p>
        </p:txBody>
      </p:sp>
    </p:spTree>
    <p:extLst>
      <p:ext uri="{BB962C8B-B14F-4D97-AF65-F5344CB8AC3E}">
        <p14:creationId xmlns:p14="http://schemas.microsoft.com/office/powerpoint/2010/main" val="1568669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61</a:t>
            </a:fld>
            <a:endParaRPr lang="en-CA"/>
          </a:p>
        </p:txBody>
      </p:sp>
    </p:spTree>
    <p:extLst>
      <p:ext uri="{BB962C8B-B14F-4D97-AF65-F5344CB8AC3E}">
        <p14:creationId xmlns:p14="http://schemas.microsoft.com/office/powerpoint/2010/main" val="701062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355725" y="157163"/>
            <a:ext cx="6583363" cy="3703637"/>
          </a:xfrm>
          <a:ln/>
        </p:spPr>
      </p:sp>
      <p:sp>
        <p:nvSpPr>
          <p:cNvPr id="14339" name="Notes Placeholder 2"/>
          <p:cNvSpPr>
            <a:spLocks noGrp="1"/>
          </p:cNvSpPr>
          <p:nvPr>
            <p:ph type="body" idx="1"/>
          </p:nvPr>
        </p:nvSpPr>
        <p:spPr bwMode="auto">
          <a:xfrm>
            <a:off x="909028" y="3331901"/>
            <a:ext cx="7272208" cy="31558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14340" name="Slide Number Placeholder 3"/>
          <p:cNvSpPr>
            <a:spLocks noGrp="1"/>
          </p:cNvSpPr>
          <p:nvPr>
            <p:ph type="sldNum" sz="quarter" idx="4294967295"/>
          </p:nvPr>
        </p:nvSpPr>
        <p:spPr bwMode="auto">
          <a:xfrm>
            <a:off x="5149044" y="6661405"/>
            <a:ext cx="3939113" cy="3509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874" indent="-285721">
              <a:defRPr sz="3200">
                <a:solidFill>
                  <a:srgbClr val="FFFFFF"/>
                </a:solidFill>
                <a:latin typeface="Arial" panose="020B0604020202020204" pitchFamily="34" charset="0"/>
              </a:defRPr>
            </a:lvl2pPr>
            <a:lvl3pPr marL="1142883" indent="-228576">
              <a:defRPr sz="3200">
                <a:solidFill>
                  <a:srgbClr val="FFFFFF"/>
                </a:solidFill>
                <a:latin typeface="Arial" panose="020B0604020202020204" pitchFamily="34" charset="0"/>
              </a:defRPr>
            </a:lvl3pPr>
            <a:lvl4pPr marL="1600036" indent="-228576">
              <a:defRPr sz="3200">
                <a:solidFill>
                  <a:srgbClr val="FFFFFF"/>
                </a:solidFill>
                <a:latin typeface="Arial" panose="020B0604020202020204" pitchFamily="34" charset="0"/>
              </a:defRPr>
            </a:lvl4pPr>
            <a:lvl5pPr marL="2057189" indent="-228576">
              <a:defRPr sz="3200">
                <a:solidFill>
                  <a:srgbClr val="FFFFFF"/>
                </a:solidFill>
                <a:latin typeface="Arial" panose="020B0604020202020204" pitchFamily="34" charset="0"/>
              </a:defRPr>
            </a:lvl5pPr>
            <a:lvl6pPr marL="2514343" indent="-228576" eaLnBrk="0" fontAlgn="base" hangingPunct="0">
              <a:spcBef>
                <a:spcPct val="0"/>
              </a:spcBef>
              <a:spcAft>
                <a:spcPct val="0"/>
              </a:spcAft>
              <a:defRPr sz="3200">
                <a:solidFill>
                  <a:srgbClr val="FFFFFF"/>
                </a:solidFill>
                <a:latin typeface="Arial" panose="020B0604020202020204" pitchFamily="34" charset="0"/>
              </a:defRPr>
            </a:lvl6pPr>
            <a:lvl7pPr marL="2971496" indent="-228576" eaLnBrk="0" fontAlgn="base" hangingPunct="0">
              <a:spcBef>
                <a:spcPct val="0"/>
              </a:spcBef>
              <a:spcAft>
                <a:spcPct val="0"/>
              </a:spcAft>
              <a:defRPr sz="3200">
                <a:solidFill>
                  <a:srgbClr val="FFFFFF"/>
                </a:solidFill>
                <a:latin typeface="Arial" panose="020B0604020202020204" pitchFamily="34" charset="0"/>
              </a:defRPr>
            </a:lvl7pPr>
            <a:lvl8pPr marL="3428649" indent="-228576" eaLnBrk="0" fontAlgn="base" hangingPunct="0">
              <a:spcBef>
                <a:spcPct val="0"/>
              </a:spcBef>
              <a:spcAft>
                <a:spcPct val="0"/>
              </a:spcAft>
              <a:defRPr sz="3200">
                <a:solidFill>
                  <a:srgbClr val="FFFFFF"/>
                </a:solidFill>
                <a:latin typeface="Arial" panose="020B0604020202020204" pitchFamily="34" charset="0"/>
              </a:defRPr>
            </a:lvl8pPr>
            <a:lvl9pPr marL="3885802" indent="-228576" eaLnBrk="0" fontAlgn="base" hangingPunct="0">
              <a:spcBef>
                <a:spcPct val="0"/>
              </a:spcBef>
              <a:spcAft>
                <a:spcPct val="0"/>
              </a:spcAft>
              <a:defRPr sz="3200">
                <a:solidFill>
                  <a:srgbClr val="FFFFFF"/>
                </a:solidFill>
                <a:latin typeface="Arial" panose="020B0604020202020204" pitchFamily="34" charset="0"/>
              </a:defRPr>
            </a:lvl9pPr>
          </a:lstStyle>
          <a:p>
            <a:pPr algn="ctr"/>
            <a:fld id="{56CD3B34-FEBB-457C-A79A-D94D67E64CBF}" type="slidenum">
              <a:rPr lang="en-CA" altLang="en-US"/>
              <a:pPr algn="ctr"/>
              <a:t>62</a:t>
            </a:fld>
            <a:endParaRPr lang="en-CA" altLang="en-US"/>
          </a:p>
        </p:txBody>
      </p:sp>
    </p:spTree>
    <p:extLst>
      <p:ext uri="{BB962C8B-B14F-4D97-AF65-F5344CB8AC3E}">
        <p14:creationId xmlns:p14="http://schemas.microsoft.com/office/powerpoint/2010/main" val="2009472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63</a:t>
            </a:fld>
            <a:endParaRPr lang="en-CA"/>
          </a:p>
        </p:txBody>
      </p:sp>
    </p:spTree>
    <p:extLst>
      <p:ext uri="{BB962C8B-B14F-4D97-AF65-F5344CB8AC3E}">
        <p14:creationId xmlns:p14="http://schemas.microsoft.com/office/powerpoint/2010/main" val="1315791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55725" y="157163"/>
            <a:ext cx="6583363" cy="3703637"/>
          </a:xfrm>
          <a:ln/>
        </p:spPr>
      </p:sp>
      <p:sp>
        <p:nvSpPr>
          <p:cNvPr id="16387" name="Notes Placeholder 2"/>
          <p:cNvSpPr>
            <a:spLocks noGrp="1"/>
          </p:cNvSpPr>
          <p:nvPr>
            <p:ph type="body" idx="1"/>
          </p:nvPr>
        </p:nvSpPr>
        <p:spPr bwMode="auto">
          <a:xfrm>
            <a:off x="909028" y="3331901"/>
            <a:ext cx="7272208" cy="31558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64</a:t>
            </a:fld>
            <a:endParaRPr lang="en-CA"/>
          </a:p>
        </p:txBody>
      </p:sp>
    </p:spTree>
    <p:extLst>
      <p:ext uri="{BB962C8B-B14F-4D97-AF65-F5344CB8AC3E}">
        <p14:creationId xmlns:p14="http://schemas.microsoft.com/office/powerpoint/2010/main" val="2578652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355725" y="157163"/>
            <a:ext cx="6583363" cy="3703637"/>
          </a:xfrm>
          <a:ln/>
        </p:spPr>
      </p:sp>
      <p:sp>
        <p:nvSpPr>
          <p:cNvPr id="16387" name="Notes Placeholder 2"/>
          <p:cNvSpPr>
            <a:spLocks noGrp="1"/>
          </p:cNvSpPr>
          <p:nvPr>
            <p:ph type="body" idx="1"/>
          </p:nvPr>
        </p:nvSpPr>
        <p:spPr bwMode="auto">
          <a:xfrm>
            <a:off x="909028" y="3331901"/>
            <a:ext cx="7272208" cy="31558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endParaRPr lang="en-US"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65</a:t>
            </a:fld>
            <a:endParaRPr lang="en-CA"/>
          </a:p>
        </p:txBody>
      </p:sp>
    </p:spTree>
    <p:extLst>
      <p:ext uri="{BB962C8B-B14F-4D97-AF65-F5344CB8AC3E}">
        <p14:creationId xmlns:p14="http://schemas.microsoft.com/office/powerpoint/2010/main" val="322937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66</a:t>
            </a:fld>
            <a:endParaRPr lang="en-CA"/>
          </a:p>
        </p:txBody>
      </p:sp>
    </p:spTree>
    <p:extLst>
      <p:ext uri="{BB962C8B-B14F-4D97-AF65-F5344CB8AC3E}">
        <p14:creationId xmlns:p14="http://schemas.microsoft.com/office/powerpoint/2010/main" val="665520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0488" y="157163"/>
            <a:ext cx="6589712" cy="3708400"/>
          </a:xfrm>
        </p:spPr>
      </p:sp>
      <p:sp>
        <p:nvSpPr>
          <p:cNvPr id="3" name="Notes Placeholder 2"/>
          <p:cNvSpPr>
            <a:spLocks noGrp="1"/>
          </p:cNvSpPr>
          <p:nvPr>
            <p:ph type="body" idx="1"/>
          </p:nvPr>
        </p:nvSpPr>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F1316179-3B1D-4EAE-9A52-785776F1AE79}" type="slidenum">
              <a:rPr lang="en-CA" smtClean="0"/>
              <a:pPr/>
              <a:t>67</a:t>
            </a:fld>
            <a:endParaRPr lang="en-CA" dirty="0"/>
          </a:p>
        </p:txBody>
      </p:sp>
    </p:spTree>
    <p:extLst>
      <p:ext uri="{BB962C8B-B14F-4D97-AF65-F5344CB8AC3E}">
        <p14:creationId xmlns:p14="http://schemas.microsoft.com/office/powerpoint/2010/main" val="11077183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355725" y="157163"/>
            <a:ext cx="6583363" cy="3703637"/>
          </a:xfrm>
          <a:ln/>
        </p:spPr>
      </p:sp>
      <p:sp>
        <p:nvSpPr>
          <p:cNvPr id="44035" name="Notes Placeholder 2"/>
          <p:cNvSpPr>
            <a:spLocks noGrp="1"/>
          </p:cNvSpPr>
          <p:nvPr>
            <p:ph type="body" idx="1"/>
          </p:nvPr>
        </p:nvSpPr>
        <p:spPr bwMode="auto">
          <a:xfrm>
            <a:off x="928808" y="3331724"/>
            <a:ext cx="7434656" cy="3155480"/>
          </a:xfrm>
          <a:prstGeom prst="rect">
            <a:avLst/>
          </a:prstGeom>
          <a:noFill/>
          <a:ln>
            <a:miter lim="800000"/>
            <a:headEnd/>
            <a:tailEnd/>
          </a:ln>
        </p:spPr>
        <p:txBody>
          <a:bodyPr lIns="91854" tIns="45926" rIns="91854" bIns="45926"/>
          <a:lstStyle/>
          <a:p>
            <a:pPr eaLnBrk="1" hangingPunct="1"/>
            <a:endParaRPr 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71</a:t>
            </a:fld>
            <a:endParaRPr lang="en-CA"/>
          </a:p>
        </p:txBody>
      </p:sp>
    </p:spTree>
    <p:extLst>
      <p:ext uri="{BB962C8B-B14F-4D97-AF65-F5344CB8AC3E}">
        <p14:creationId xmlns:p14="http://schemas.microsoft.com/office/powerpoint/2010/main" val="222702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8</a:t>
            </a:fld>
            <a:endParaRPr lang="en-CA"/>
          </a:p>
        </p:txBody>
      </p:sp>
    </p:spTree>
    <p:extLst>
      <p:ext uri="{BB962C8B-B14F-4D97-AF65-F5344CB8AC3E}">
        <p14:creationId xmlns:p14="http://schemas.microsoft.com/office/powerpoint/2010/main" val="1945343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a:p>
        </p:txBody>
      </p:sp>
      <p:sp>
        <p:nvSpPr>
          <p:cNvPr id="4" name="Slide Number Placeholder 3"/>
          <p:cNvSpPr>
            <a:spLocks noGrp="1"/>
          </p:cNvSpPr>
          <p:nvPr>
            <p:ph type="sldNum" sz="quarter" idx="10"/>
          </p:nvPr>
        </p:nvSpPr>
        <p:spPr/>
        <p:txBody>
          <a:bodyPr/>
          <a:lstStyle/>
          <a:p>
            <a:fld id="{146FCC71-C096-40FA-8135-44477E26B9E9}" type="slidenum">
              <a:rPr lang="en-US" smtClean="0"/>
              <a:pPr/>
              <a:t>73</a:t>
            </a:fld>
            <a:endParaRPr lang="en-US"/>
          </a:p>
        </p:txBody>
      </p:sp>
    </p:spTree>
    <p:extLst>
      <p:ext uri="{BB962C8B-B14F-4D97-AF65-F5344CB8AC3E}">
        <p14:creationId xmlns:p14="http://schemas.microsoft.com/office/powerpoint/2010/main" val="40917691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74</a:t>
            </a:fld>
            <a:endParaRPr lang="en-CA"/>
          </a:p>
        </p:txBody>
      </p:sp>
    </p:spTree>
    <p:extLst>
      <p:ext uri="{BB962C8B-B14F-4D97-AF65-F5344CB8AC3E}">
        <p14:creationId xmlns:p14="http://schemas.microsoft.com/office/powerpoint/2010/main" val="5635241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75</a:t>
            </a:fld>
            <a:endParaRPr lang="en-CA"/>
          </a:p>
        </p:txBody>
      </p:sp>
    </p:spTree>
    <p:extLst>
      <p:ext uri="{BB962C8B-B14F-4D97-AF65-F5344CB8AC3E}">
        <p14:creationId xmlns:p14="http://schemas.microsoft.com/office/powerpoint/2010/main" val="3019346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76</a:t>
            </a:fld>
            <a:endParaRPr lang="en-CA"/>
          </a:p>
        </p:txBody>
      </p:sp>
    </p:spTree>
    <p:extLst>
      <p:ext uri="{BB962C8B-B14F-4D97-AF65-F5344CB8AC3E}">
        <p14:creationId xmlns:p14="http://schemas.microsoft.com/office/powerpoint/2010/main" val="41323304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77</a:t>
            </a:fld>
            <a:endParaRPr lang="en-CA"/>
          </a:p>
        </p:txBody>
      </p:sp>
    </p:spTree>
    <p:extLst>
      <p:ext uri="{BB962C8B-B14F-4D97-AF65-F5344CB8AC3E}">
        <p14:creationId xmlns:p14="http://schemas.microsoft.com/office/powerpoint/2010/main" val="31496514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dirty="0"/>
          </a:p>
        </p:txBody>
      </p:sp>
      <p:sp>
        <p:nvSpPr>
          <p:cNvPr id="4" name="Slide Number Placeholder 3"/>
          <p:cNvSpPr>
            <a:spLocks noGrp="1"/>
          </p:cNvSpPr>
          <p:nvPr>
            <p:ph type="sldNum" sz="quarter" idx="10"/>
          </p:nvPr>
        </p:nvSpPr>
        <p:spPr/>
        <p:txBody>
          <a:bodyPr/>
          <a:lstStyle/>
          <a:p>
            <a:fld id="{E460B83E-2D96-435A-A899-7EE868538B15}" type="slidenum">
              <a:rPr lang="en-US" smtClean="0"/>
              <a:pPr/>
              <a:t>78</a:t>
            </a:fld>
            <a:endParaRPr lang="en-US" dirty="0"/>
          </a:p>
        </p:txBody>
      </p:sp>
    </p:spTree>
    <p:extLst>
      <p:ext uri="{BB962C8B-B14F-4D97-AF65-F5344CB8AC3E}">
        <p14:creationId xmlns:p14="http://schemas.microsoft.com/office/powerpoint/2010/main" val="12620764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dirty="0"/>
          </a:p>
        </p:txBody>
      </p:sp>
      <p:sp>
        <p:nvSpPr>
          <p:cNvPr id="4" name="Slide Number Placeholder 3"/>
          <p:cNvSpPr>
            <a:spLocks noGrp="1"/>
          </p:cNvSpPr>
          <p:nvPr>
            <p:ph type="sldNum" sz="quarter" idx="10"/>
          </p:nvPr>
        </p:nvSpPr>
        <p:spPr/>
        <p:txBody>
          <a:bodyPr/>
          <a:lstStyle/>
          <a:p>
            <a:fld id="{E460B83E-2D96-435A-A899-7EE868538B15}" type="slidenum">
              <a:rPr lang="en-US" smtClean="0"/>
              <a:pPr/>
              <a:t>79</a:t>
            </a:fld>
            <a:endParaRPr lang="en-US" dirty="0"/>
          </a:p>
        </p:txBody>
      </p:sp>
    </p:spTree>
    <p:extLst>
      <p:ext uri="{BB962C8B-B14F-4D97-AF65-F5344CB8AC3E}">
        <p14:creationId xmlns:p14="http://schemas.microsoft.com/office/powerpoint/2010/main" val="1200476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p:txBody>
          <a:bodyPr lIns="91431" tIns="45715" rIns="91431" bIns="45715">
            <a:normAutofit fontScale="25000" lnSpcReduction="20000"/>
          </a:bodyPr>
          <a:lstStyle/>
          <a:p>
            <a:endParaRPr lang="en-US"/>
          </a:p>
        </p:txBody>
      </p:sp>
      <p:sp>
        <p:nvSpPr>
          <p:cNvPr id="4" name="Slide Number Placeholder 3"/>
          <p:cNvSpPr>
            <a:spLocks noGrp="1"/>
          </p:cNvSpPr>
          <p:nvPr>
            <p:ph type="sldNum" sz="quarter" idx="10"/>
          </p:nvPr>
        </p:nvSpPr>
        <p:spPr/>
        <p:txBody>
          <a:bodyPr/>
          <a:lstStyle/>
          <a:p>
            <a:fld id="{E460B83E-2D96-435A-A899-7EE868538B15}" type="slidenum">
              <a:rPr lang="en-US" smtClean="0"/>
              <a:pPr/>
              <a:t>80</a:t>
            </a:fld>
            <a:endParaRPr lang="en-US"/>
          </a:p>
        </p:txBody>
      </p:sp>
    </p:spTree>
    <p:extLst>
      <p:ext uri="{BB962C8B-B14F-4D97-AF65-F5344CB8AC3E}">
        <p14:creationId xmlns:p14="http://schemas.microsoft.com/office/powerpoint/2010/main" val="60134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14</a:t>
            </a:fld>
            <a:endParaRPr lang="en-CA"/>
          </a:p>
        </p:txBody>
      </p:sp>
    </p:spTree>
    <p:extLst>
      <p:ext uri="{BB962C8B-B14F-4D97-AF65-F5344CB8AC3E}">
        <p14:creationId xmlns:p14="http://schemas.microsoft.com/office/powerpoint/2010/main" val="259459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29227" y="3861745"/>
            <a:ext cx="7433813" cy="2275083"/>
          </a:xfrm>
          <a:prstGeom prst="rect">
            <a:avLst/>
          </a:prstGeom>
        </p:spPr>
        <p:txBody>
          <a:bodyPr lIns="91431" tIns="45715" rIns="91431" bIns="45715"/>
          <a:lstStyle/>
          <a:p>
            <a:r>
              <a:rPr lang="en-US" dirty="0" smtClean="0"/>
              <a:t>Active and/or Market</a:t>
            </a:r>
            <a:r>
              <a:rPr lang="en-US" baseline="0" dirty="0" smtClean="0"/>
              <a:t> Inertia – refers to permeation into the culture and the decision-making process of static market and operational assessment.  Results include expense creep thereby eroding margin and price competitiveness, cost bloating, myopic assessment of business opportunity, budgetary reliance to drive business decisions, as well as loss of market positioning due to value curve attribute shifts, and/or changes in the business landscape (disruption).  Such scenarios result in degradation of the revenue and/or profitability model.</a:t>
            </a:r>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15</a:t>
            </a:fld>
            <a:endParaRPr lang="en-US" dirty="0"/>
          </a:p>
        </p:txBody>
      </p:sp>
    </p:spTree>
    <p:extLst>
      <p:ext uri="{BB962C8B-B14F-4D97-AF65-F5344CB8AC3E}">
        <p14:creationId xmlns:p14="http://schemas.microsoft.com/office/powerpoint/2010/main" val="291537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17</a:t>
            </a:fld>
            <a:endParaRPr lang="en-CA"/>
          </a:p>
        </p:txBody>
      </p:sp>
    </p:spTree>
    <p:extLst>
      <p:ext uri="{BB962C8B-B14F-4D97-AF65-F5344CB8AC3E}">
        <p14:creationId xmlns:p14="http://schemas.microsoft.com/office/powerpoint/2010/main" val="147208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83363" cy="3703637"/>
          </a:xfrm>
        </p:spPr>
      </p:sp>
      <p:sp>
        <p:nvSpPr>
          <p:cNvPr id="3" name="Notes Placeholder 2"/>
          <p:cNvSpPr>
            <a:spLocks noGrp="1"/>
          </p:cNvSpPr>
          <p:nvPr>
            <p:ph type="body" idx="1"/>
          </p:nvPr>
        </p:nvSpPr>
        <p:spPr>
          <a:xfrm>
            <a:off x="931753" y="3379628"/>
            <a:ext cx="7445594" cy="2765585"/>
          </a:xfrm>
          <a:prstGeom prst="rect">
            <a:avLst/>
          </a:prstGeom>
        </p:spPr>
        <p:txBody>
          <a:bodyPr lIns="91577" tIns="45789" rIns="91577" bIns="45789"/>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18</a:t>
            </a:fld>
            <a:endParaRPr lang="en-CA"/>
          </a:p>
        </p:txBody>
      </p:sp>
    </p:spTree>
    <p:extLst>
      <p:ext uri="{BB962C8B-B14F-4D97-AF65-F5344CB8AC3E}">
        <p14:creationId xmlns:p14="http://schemas.microsoft.com/office/powerpoint/2010/main" val="2981967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4442" y="1414948"/>
            <a:ext cx="10061637" cy="1375834"/>
          </a:xfrm>
        </p:spPr>
        <p:txBody>
          <a:bodyPr lIns="0" rIns="0" anchor="b" anchorCtr="0">
            <a:normAutofit/>
          </a:bodyPr>
          <a:lstStyle>
            <a:lvl1pPr algn="l">
              <a:defRPr sz="3600" baseline="0"/>
            </a:lvl1pPr>
          </a:lstStyle>
          <a:p>
            <a:r>
              <a:rPr lang="en-US" dirty="0" smtClean="0"/>
              <a:t>CLICK TO EDIT SESSION TITLE</a:t>
            </a:r>
            <a:endParaRPr lang="en-US" dirty="0"/>
          </a:p>
        </p:txBody>
      </p:sp>
      <p:sp>
        <p:nvSpPr>
          <p:cNvPr id="3" name="Subtitle 2"/>
          <p:cNvSpPr>
            <a:spLocks noGrp="1"/>
          </p:cNvSpPr>
          <p:nvPr>
            <p:ph type="subTitle" idx="1" hasCustomPrompt="1"/>
          </p:nvPr>
        </p:nvSpPr>
        <p:spPr>
          <a:xfrm>
            <a:off x="1094440" y="2790783"/>
            <a:ext cx="10090125" cy="830997"/>
          </a:xfrm>
        </p:spPr>
        <p:txBody>
          <a:bodyPr wrap="square" lIns="0" rIns="0">
            <a:spAutoFit/>
          </a:bodyPr>
          <a:lstStyle>
            <a:lvl1pPr marL="0" indent="0" algn="l">
              <a:buNone/>
              <a:defRPr sz="24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Program Name                                                                            Date (e.g. July 1 to July 9, 2011)                                  Speaker/Faculty Name</a:t>
            </a:r>
            <a:endParaRPr lang="en-US" dirty="0"/>
          </a:p>
        </p:txBody>
      </p:sp>
    </p:spTree>
    <p:extLst>
      <p:ext uri="{BB962C8B-B14F-4D97-AF65-F5344CB8AC3E}">
        <p14:creationId xmlns:p14="http://schemas.microsoft.com/office/powerpoint/2010/main" val="187584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00906"/>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4766733" y="1002659"/>
            <a:ext cx="6815667" cy="5206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2336523"/>
            <a:ext cx="4011084" cy="38725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8" name="Straight Connector 7"/>
          <p:cNvCxnSpPr/>
          <p:nvPr/>
        </p:nvCxnSpPr>
        <p:spPr>
          <a:xfrm flipV="1">
            <a:off x="609601" y="1435100"/>
            <a:ext cx="4011084" cy="2540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10632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9523" y="4950686"/>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09523" y="762861"/>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409523" y="5517425"/>
            <a:ext cx="7315200" cy="8548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8" name="Straight Connector 7"/>
          <p:cNvCxnSpPr/>
          <p:nvPr/>
        </p:nvCxnSpPr>
        <p:spPr>
          <a:xfrm>
            <a:off x="2389717" y="5061215"/>
            <a:ext cx="7315200" cy="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881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5"/>
            <a:ext cx="5386917" cy="639763"/>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5"/>
            <a:ext cx="5389033" cy="639763"/>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10703320" y="6492877"/>
            <a:ext cx="1488680" cy="365125"/>
          </a:xfrm>
          <a:prstGeom prst="rect">
            <a:avLst/>
          </a:prstGeom>
        </p:spPr>
        <p:txBody>
          <a:bodyPr/>
          <a:lstStyle/>
          <a:p>
            <a:fld id="{2066355A-084C-D24E-9AD2-7E4FC41EA627}" type="slidenum">
              <a:rPr lang="en-US" smtClean="0"/>
              <a:t>‹#›</a:t>
            </a:fld>
            <a:endParaRPr lang="en-US"/>
          </a:p>
        </p:txBody>
      </p:sp>
      <p:sp>
        <p:nvSpPr>
          <p:cNvPr id="10" name="Footer Placeholder 4"/>
          <p:cNvSpPr>
            <a:spLocks noGrp="1"/>
          </p:cNvSpPr>
          <p:nvPr>
            <p:ph type="ftr" sz="quarter" idx="13"/>
          </p:nvPr>
        </p:nvSpPr>
        <p:spPr>
          <a:xfrm>
            <a:off x="0" y="6510471"/>
            <a:ext cx="6590440" cy="347531"/>
          </a:xfrm>
          <a:prstGeom prst="rect">
            <a:avLst/>
          </a:prstGeom>
          <a:noFill/>
          <a:ln>
            <a:noFill/>
          </a:ln>
          <a:effectLst/>
        </p:spPr>
        <p:txBody>
          <a:bodyPr anchor="ctr"/>
          <a:lstStyle>
            <a:lvl1pPr algn="l">
              <a:defRPr sz="1000" b="0">
                <a:solidFill>
                  <a:srgbClr val="000000"/>
                </a:solidFill>
                <a:effectLst/>
              </a:defRPr>
            </a:lvl1pPr>
          </a:lstStyle>
          <a:p>
            <a:endParaRPr lang="en-CA" dirty="0"/>
          </a:p>
        </p:txBody>
      </p:sp>
    </p:spTree>
    <p:extLst>
      <p:ext uri="{BB962C8B-B14F-4D97-AF65-F5344CB8AC3E}">
        <p14:creationId xmlns:p14="http://schemas.microsoft.com/office/powerpoint/2010/main" val="416630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7" y="772003"/>
            <a:ext cx="11260667" cy="55334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lvl1pPr>
          </a:lstStyle>
          <a:p>
            <a:r>
              <a:rPr lang="en-US" dirty="0" smtClean="0"/>
              <a:t>Click to edit slide title</a:t>
            </a:r>
            <a:endParaRPr lang="en-CA" dirty="0"/>
          </a:p>
        </p:txBody>
      </p:sp>
      <p:sp>
        <p:nvSpPr>
          <p:cNvPr id="4"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748316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667" y="274638"/>
            <a:ext cx="11260667" cy="5686891"/>
          </a:xfrm>
        </p:spPr>
        <p:txBody>
          <a:bodyPr lIns="0" rIns="0"/>
          <a:lstStyle>
            <a:lvl1pPr algn="ctr">
              <a:defRPr/>
            </a:lvl1pPr>
          </a:lstStyle>
          <a:p>
            <a:r>
              <a:rPr lang="en-US" smtClean="0"/>
              <a:t>Click to edit Master title style</a:t>
            </a:r>
            <a:endParaRPr lang="en-US" dirty="0"/>
          </a:p>
        </p:txBody>
      </p:sp>
      <p:sp>
        <p:nvSpPr>
          <p:cNvPr id="3"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222750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3889" y="4406901"/>
            <a:ext cx="11088511"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493889" y="2906713"/>
            <a:ext cx="11088511"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236887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65667" y="789880"/>
            <a:ext cx="5530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667" y="1429642"/>
            <a:ext cx="5530851"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7" y="789880"/>
            <a:ext cx="553296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1429642"/>
            <a:ext cx="5532967"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56205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1182493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0" y="4941168"/>
            <a:ext cx="5869392" cy="888020"/>
          </a:xfrm>
        </p:spPr>
        <p:txBody>
          <a:bodyPr>
            <a:normAutofit/>
          </a:bodyPr>
          <a:lstStyle>
            <a:lvl1pPr>
              <a:defRPr sz="2000" b="0" i="1">
                <a:latin typeface="Georgia"/>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6158827" y="1628801"/>
            <a:ext cx="5869392" cy="3062941"/>
          </a:xfrm>
        </p:spPr>
        <p:txBody>
          <a:bodyPr>
            <a:normAutofit/>
          </a:bodyPr>
          <a:lstStyle>
            <a:lvl1pPr marL="0" indent="0">
              <a:lnSpc>
                <a:spcPct val="100000"/>
              </a:lnSpc>
              <a:buFontTx/>
              <a:buNone/>
              <a:defRPr sz="2000" b="0" i="1">
                <a:latin typeface="Georgia"/>
              </a:defRPr>
            </a:lvl1pPr>
            <a:lvl2pPr marL="457200" indent="0">
              <a:lnSpc>
                <a:spcPct val="100000"/>
              </a:lnSpc>
              <a:buFontTx/>
              <a:buNone/>
              <a:defRPr/>
            </a:lvl2pPr>
            <a:lvl3pPr marL="914400" indent="0">
              <a:lnSpc>
                <a:spcPct val="100000"/>
              </a:lnSpc>
              <a:buFontTx/>
              <a:buNone/>
              <a:defRPr/>
            </a:lvl3pPr>
            <a:lvl4pPr marL="1371600" indent="0">
              <a:lnSpc>
                <a:spcPct val="100000"/>
              </a:lnSpc>
              <a:buFontTx/>
              <a:buNone/>
              <a:defRPr/>
            </a:lvl4pPr>
            <a:lvl5pPr marL="1828800" indent="0">
              <a:lnSpc>
                <a:spcPct val="100000"/>
              </a:lnSpc>
              <a:buFontTx/>
              <a:buNone/>
              <a:defRPr/>
            </a:lvl5pPr>
          </a:lstStyle>
          <a:p>
            <a:pPr lvl="0"/>
            <a:r>
              <a:rPr lang="en-US" smtClean="0"/>
              <a:t>Click to edit Master text styles</a:t>
            </a:r>
          </a:p>
        </p:txBody>
      </p:sp>
      <p:sp>
        <p:nvSpPr>
          <p:cNvPr id="13" name="ClipArt Placeholder 12"/>
          <p:cNvSpPr>
            <a:spLocks noGrp="1"/>
          </p:cNvSpPr>
          <p:nvPr>
            <p:ph type="clipArt" sz="quarter" idx="14"/>
          </p:nvPr>
        </p:nvSpPr>
        <p:spPr>
          <a:xfrm>
            <a:off x="3061" y="1628801"/>
            <a:ext cx="5836024" cy="3062941"/>
          </a:xfrm>
        </p:spPr>
        <p:txBody>
          <a:bodyPr/>
          <a:lstStyle/>
          <a:p>
            <a:r>
              <a:rPr lang="en-US" dirty="0" smtClean="0"/>
              <a:t>Click icon to add clip art</a:t>
            </a:r>
            <a:endParaRPr lang="en-US" dirty="0"/>
          </a:p>
        </p:txBody>
      </p:sp>
      <p:sp>
        <p:nvSpPr>
          <p:cNvPr id="14" name="Text Placeholder 15"/>
          <p:cNvSpPr>
            <a:spLocks noGrp="1"/>
          </p:cNvSpPr>
          <p:nvPr>
            <p:ph type="body" sz="quarter" idx="15"/>
          </p:nvPr>
        </p:nvSpPr>
        <p:spPr>
          <a:xfrm>
            <a:off x="508000" y="5013512"/>
            <a:ext cx="4489451" cy="369888"/>
          </a:xfrm>
        </p:spPr>
        <p:txBody>
          <a:bodyPr>
            <a:normAutofit/>
          </a:bodyPr>
          <a:lstStyle>
            <a:lvl1pPr marL="0" indent="0">
              <a:buNone/>
              <a:defRPr sz="1400" b="0" i="1"/>
            </a:lvl1pPr>
          </a:lstStyle>
          <a:p>
            <a:pPr lvl="0"/>
            <a:r>
              <a:rPr lang="en-US" smtClean="0"/>
              <a:t>Click to edit Master text styles</a:t>
            </a:r>
          </a:p>
        </p:txBody>
      </p:sp>
      <p:sp>
        <p:nvSpPr>
          <p:cNvPr id="6"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6798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96620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904013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666" y="44624"/>
            <a:ext cx="10000887" cy="648072"/>
          </a:xfrm>
          <a:prstGeom prst="rect">
            <a:avLst/>
          </a:prstGeom>
        </p:spPr>
        <p:txBody>
          <a:bodyPr vert="horz" lIns="91440" tIns="45720" rIns="91440" bIns="45720" rtlCol="0" anchor="ctr">
            <a:noAutofit/>
          </a:bodyPr>
          <a:lstStyle/>
          <a:p>
            <a:r>
              <a:rPr lang="en-US" dirty="0" smtClean="0"/>
              <a:t>Click to edit slide title</a:t>
            </a:r>
            <a:endParaRPr lang="en-US" dirty="0"/>
          </a:p>
        </p:txBody>
      </p:sp>
      <p:sp>
        <p:nvSpPr>
          <p:cNvPr id="3" name="Text Placeholder 2"/>
          <p:cNvSpPr>
            <a:spLocks noGrp="1"/>
          </p:cNvSpPr>
          <p:nvPr>
            <p:ph type="body" idx="1"/>
          </p:nvPr>
        </p:nvSpPr>
        <p:spPr>
          <a:xfrm>
            <a:off x="465667" y="764704"/>
            <a:ext cx="11260667" cy="553347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4"/>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160158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1" r:id="rId9"/>
    <p:sldLayoutId id="2147483669" r:id="rId10"/>
    <p:sldLayoutId id="2147483670" r:id="rId11"/>
    <p:sldLayoutId id="2147483672"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0.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8.wmf"/><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acrumors.com/2019/01/29/apple-1q-2019-results/" TargetMode="External"/><Relationship Id="rId1" Type="http://schemas.openxmlformats.org/officeDocument/2006/relationships/slideLayout" Target="../slideLayouts/slideLayout8.xml"/><Relationship Id="rId5" Type="http://schemas.openxmlformats.org/officeDocument/2006/relationships/hyperlink" Target="https://www.macrumors.com/2019/10/30/apple-4q-2019-results/" TargetMode="Externa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crumors.com/2019/01/29/apple-1q-2019-results/"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barefigur.es/companies/apple/cost-and-operating-expense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notesSlide" Target="../notesSlides/notesSlide57.xml"/><Relationship Id="rId7" Type="http://schemas.openxmlformats.org/officeDocument/2006/relationships/diagramColors" Target="../diagrams/colors20.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44831" y="1414948"/>
            <a:ext cx="7546228" cy="678012"/>
          </a:xfrm>
        </p:spPr>
        <p:txBody>
          <a:bodyPr/>
          <a:lstStyle/>
          <a:p>
            <a:r>
              <a:rPr lang="en-US" dirty="0" smtClean="0"/>
              <a:t>Financial Statement Fundamentals</a:t>
            </a:r>
            <a:endParaRPr lang="en-US" dirty="0"/>
          </a:p>
        </p:txBody>
      </p:sp>
      <p:sp>
        <p:nvSpPr>
          <p:cNvPr id="6" name="Subtitle 5"/>
          <p:cNvSpPr>
            <a:spLocks noGrp="1"/>
          </p:cNvSpPr>
          <p:nvPr>
            <p:ph type="subTitle" idx="1"/>
          </p:nvPr>
        </p:nvSpPr>
        <p:spPr>
          <a:xfrm>
            <a:off x="2344830" y="2790783"/>
            <a:ext cx="7567594" cy="1348061"/>
          </a:xfrm>
        </p:spPr>
        <p:txBody>
          <a:bodyPr/>
          <a:lstStyle/>
          <a:p>
            <a:r>
              <a:rPr lang="en-US" dirty="0" smtClean="0"/>
              <a:t>Queen's Master of Management in Analytics</a:t>
            </a:r>
          </a:p>
          <a:p>
            <a:r>
              <a:rPr lang="en-US" dirty="0" smtClean="0"/>
              <a:t>Tutorial Session – May 4, 2020</a:t>
            </a:r>
          </a:p>
          <a:p>
            <a:r>
              <a:rPr lang="en-US" dirty="0" smtClean="0"/>
              <a:t>Gary J. Bissonette</a:t>
            </a:r>
            <a:endParaRPr lang="en-US" dirty="0"/>
          </a:p>
        </p:txBody>
      </p:sp>
    </p:spTree>
    <p:extLst>
      <p:ext uri="{BB962C8B-B14F-4D97-AF65-F5344CB8AC3E}">
        <p14:creationId xmlns:p14="http://schemas.microsoft.com/office/powerpoint/2010/main" val="374203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0">
              <a:lnSpc>
                <a:spcPct val="107000"/>
              </a:lnSpc>
              <a:spcBef>
                <a:spcPts val="0"/>
              </a:spcBef>
              <a:buNone/>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457200" indent="-457200">
              <a:lnSpc>
                <a:spcPct val="107000"/>
              </a:lnSpc>
              <a:spcBef>
                <a:spcPts val="0"/>
              </a:spcBef>
              <a:buAutoNum type="arabicPeriod" startAt="3"/>
            </a:pPr>
            <a:r>
              <a:rPr lang="en-US" dirty="0" smtClean="0">
                <a:latin typeface="Calibri" panose="020F0502020204030204" pitchFamily="34" charset="0"/>
                <a:ea typeface="Calibri" panose="020F0502020204030204" pitchFamily="34" charset="0"/>
                <a:cs typeface="Times New Roman" panose="02020603050405020304" pitchFamily="18" charset="0"/>
              </a:rPr>
              <a:t>Companies </a:t>
            </a:r>
            <a:r>
              <a:rPr lang="en-US" dirty="0">
                <a:latin typeface="Calibri" panose="020F0502020204030204" pitchFamily="34" charset="0"/>
                <a:ea typeface="Calibri" panose="020F0502020204030204" pitchFamily="34" charset="0"/>
                <a:cs typeface="Times New Roman" panose="02020603050405020304" pitchFamily="18" charset="0"/>
              </a:rPr>
              <a:t>which are profitable can be assumed to be </a:t>
            </a:r>
            <a:r>
              <a:rPr lang="en-US" dirty="0" smtClean="0">
                <a:latin typeface="Calibri" panose="020F0502020204030204" pitchFamily="34" charset="0"/>
                <a:ea typeface="Calibri" panose="020F0502020204030204" pitchFamily="34" charset="0"/>
                <a:cs typeface="Times New Roman" panose="02020603050405020304" pitchFamily="18" charset="0"/>
              </a:rPr>
              <a:t>liquid and </a:t>
            </a:r>
            <a:r>
              <a:rPr lang="en-US" dirty="0">
                <a:latin typeface="Calibri" panose="020F0502020204030204" pitchFamily="34" charset="0"/>
                <a:ea typeface="Calibri" panose="020F0502020204030204" pitchFamily="34" charset="0"/>
                <a:cs typeface="Times New Roman" panose="02020603050405020304" pitchFamily="18" charset="0"/>
              </a:rPr>
              <a:t>solvent</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True</a:t>
            </a:r>
          </a:p>
          <a:p>
            <a:pPr lvl="1">
              <a:lnSpc>
                <a:spcPct val="107000"/>
              </a:lnSpc>
              <a:spcBef>
                <a:spcPts val="0"/>
              </a:spcBef>
              <a:spcAft>
                <a:spcPts val="800"/>
              </a:spcAft>
              <a:buFont typeface="+mj-lt"/>
              <a:buAutoNum type="alphaLcPeriod"/>
            </a:pPr>
            <a:r>
              <a:rPr lang="en-US" dirty="0" smtClean="0">
                <a:latin typeface="Calibri" panose="020F0502020204030204" pitchFamily="34" charset="0"/>
                <a:ea typeface="Calibri" panose="020F0502020204030204" pitchFamily="34" charset="0"/>
                <a:cs typeface="Times New Roman" panose="02020603050405020304" pitchFamily="18" charset="0"/>
              </a:rPr>
              <a:t>False</a:t>
            </a:r>
          </a:p>
          <a:p>
            <a:pPr lvl="1">
              <a:lnSpc>
                <a:spcPct val="107000"/>
              </a:lnSpc>
              <a:spcBef>
                <a:spcPts val="0"/>
              </a:spcBef>
              <a:spcAft>
                <a:spcPts val="800"/>
              </a:spcAft>
              <a:buFont typeface="+mj-lt"/>
              <a:buAutoNum type="alphaLcPeriod"/>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smtClean="0">
                <a:latin typeface="Calibri" panose="020F0502020204030204" pitchFamily="34" charset="0"/>
                <a:ea typeface="Calibri" panose="020F0502020204030204" pitchFamily="34" charset="0"/>
                <a:cs typeface="Times New Roman" panose="02020603050405020304" pitchFamily="18" charset="0"/>
              </a:rPr>
              <a:t>4. Which </a:t>
            </a:r>
            <a:r>
              <a:rPr lang="en-US" dirty="0">
                <a:latin typeface="Calibri" panose="020F0502020204030204" pitchFamily="34" charset="0"/>
                <a:ea typeface="Calibri" panose="020F0502020204030204" pitchFamily="34" charset="0"/>
                <a:cs typeface="Times New Roman" panose="02020603050405020304" pitchFamily="18" charset="0"/>
              </a:rPr>
              <a:t>statement(s) best define an organization’s liquidity </a:t>
            </a:r>
            <a:r>
              <a:rPr lang="en-US" dirty="0" smtClean="0">
                <a:latin typeface="Calibri" panose="020F0502020204030204" pitchFamily="34" charset="0"/>
                <a:ea typeface="Calibri" panose="020F0502020204030204" pitchFamily="34" charset="0"/>
                <a:cs typeface="Times New Roman" panose="02020603050405020304" pitchFamily="18" charset="0"/>
              </a:rPr>
              <a:t>position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Changes in Financial Position (Balance Sheet)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Comprehensive Income (Income Statement)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Cash Flow</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a. &amp; c.</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a. &amp; b.</a:t>
            </a:r>
          </a:p>
          <a:p>
            <a:pPr marL="457200" lvl="1" indent="0">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10</a:t>
            </a:fld>
            <a:endParaRPr lang="en-US"/>
          </a:p>
        </p:txBody>
      </p:sp>
      <p:sp>
        <p:nvSpPr>
          <p:cNvPr id="5" name="Title 4"/>
          <p:cNvSpPr>
            <a:spLocks noGrp="1"/>
          </p:cNvSpPr>
          <p:nvPr>
            <p:ph type="title"/>
          </p:nvPr>
        </p:nvSpPr>
        <p:spPr>
          <a:xfrm>
            <a:off x="1873250" y="44624"/>
            <a:ext cx="7500665" cy="648072"/>
          </a:xfrm>
        </p:spPr>
        <p:txBody>
          <a:bodyPr/>
          <a:lstStyle/>
          <a:p>
            <a:r>
              <a:rPr lang="en-US" dirty="0" smtClean="0"/>
              <a:t>Financial Fundamentals Tutorial</a:t>
            </a:r>
            <a:endParaRPr lang="en-US" dirty="0"/>
          </a:p>
        </p:txBody>
      </p:sp>
    </p:spTree>
    <p:extLst>
      <p:ext uri="{BB962C8B-B14F-4D97-AF65-F5344CB8AC3E}">
        <p14:creationId xmlns:p14="http://schemas.microsoft.com/office/powerpoint/2010/main" val="2413076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nSpc>
                <a:spcPct val="107000"/>
              </a:lnSpc>
              <a:spcBef>
                <a:spcPts val="0"/>
              </a:spcBef>
              <a:buNone/>
            </a:pPr>
            <a:r>
              <a:rPr lang="en-US" dirty="0" smtClean="0">
                <a:latin typeface="Calibri" panose="020F0502020204030204" pitchFamily="34" charset="0"/>
                <a:ea typeface="Calibri" panose="020F0502020204030204" pitchFamily="34" charset="0"/>
                <a:cs typeface="Times New Roman" panose="02020603050405020304" pitchFamily="18" charset="0"/>
              </a:rPr>
              <a:t>5. 	An </a:t>
            </a:r>
            <a:r>
              <a:rPr lang="en-US" dirty="0">
                <a:latin typeface="Calibri" panose="020F0502020204030204" pitchFamily="34" charset="0"/>
                <a:ea typeface="Calibri" panose="020F0502020204030204" pitchFamily="34" charset="0"/>
                <a:cs typeface="Times New Roman" panose="02020603050405020304" pitchFamily="18" charset="0"/>
              </a:rPr>
              <a:t>organization’s future performance can be best assessed by </a:t>
            </a:r>
            <a:r>
              <a:rPr lang="en-US" dirty="0" smtClean="0">
                <a:latin typeface="Calibri" panose="020F0502020204030204" pitchFamily="34" charset="0"/>
                <a:ea typeface="Calibri" panose="020F0502020204030204" pitchFamily="34" charset="0"/>
                <a:cs typeface="Times New Roman" panose="02020603050405020304" pitchFamily="18" charset="0"/>
              </a:rPr>
              <a:t>	reviewing </a:t>
            </a:r>
            <a:r>
              <a:rPr lang="en-US" dirty="0">
                <a:latin typeface="Calibri" panose="020F0502020204030204" pitchFamily="34" charset="0"/>
                <a:ea typeface="Calibri" panose="020F0502020204030204" pitchFamily="34" charset="0"/>
                <a:cs typeface="Times New Roman" panose="02020603050405020304" pitchFamily="18" charset="0"/>
              </a:rPr>
              <a:t>which of the following</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Changes in Financial Position (Balance Sheet)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Comprehensive Income (Income Statement)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Cash Flow</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Historical Trends</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None of the above, by themselves, provide significant insight into future </a:t>
            </a:r>
            <a:r>
              <a:rPr lang="en-US" dirty="0" smtClean="0">
                <a:latin typeface="Calibri" panose="020F0502020204030204" pitchFamily="34" charset="0"/>
                <a:ea typeface="Calibri" panose="020F0502020204030204" pitchFamily="34" charset="0"/>
                <a:cs typeface="Times New Roman" panose="02020603050405020304" pitchFamily="18" charset="0"/>
              </a:rPr>
              <a:t>performance</a:t>
            </a:r>
          </a:p>
          <a:p>
            <a:pPr lvl="1">
              <a:lnSpc>
                <a:spcPct val="107000"/>
              </a:lnSpc>
              <a:spcBef>
                <a:spcPts val="0"/>
              </a:spcBef>
              <a:spcAft>
                <a:spcPts val="800"/>
              </a:spcAft>
              <a:buFont typeface="+mj-lt"/>
              <a:buAutoNum type="alphaLcPeriod"/>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smtClean="0">
                <a:latin typeface="Calibri" panose="020F0502020204030204" pitchFamily="34" charset="0"/>
                <a:ea typeface="Calibri" panose="020F0502020204030204" pitchFamily="34" charset="0"/>
                <a:cs typeface="Times New Roman" panose="02020603050405020304" pitchFamily="18" charset="0"/>
              </a:rPr>
              <a:t>6. 	Increases </a:t>
            </a:r>
            <a:r>
              <a:rPr lang="en-US" dirty="0">
                <a:latin typeface="Calibri" panose="020F0502020204030204" pitchFamily="34" charset="0"/>
                <a:ea typeface="Calibri" panose="020F0502020204030204" pitchFamily="34" charset="0"/>
                <a:cs typeface="Times New Roman" panose="02020603050405020304" pitchFamily="18" charset="0"/>
              </a:rPr>
              <a:t>in revenue directly equate to (result in) increases in </a:t>
            </a:r>
            <a:r>
              <a:rPr lang="en-US" dirty="0" smtClean="0">
                <a:latin typeface="Calibri" panose="020F0502020204030204" pitchFamily="34" charset="0"/>
                <a:ea typeface="Calibri" panose="020F0502020204030204" pitchFamily="34" charset="0"/>
                <a:cs typeface="Times New Roman" panose="02020603050405020304" pitchFamily="18" charset="0"/>
              </a:rPr>
              <a:t>profits</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457200" indent="-457200">
              <a:lnSpc>
                <a:spcPct val="107000"/>
              </a:lnSpc>
              <a:spcBef>
                <a:spcPts val="0"/>
              </a:spcBef>
              <a:buAutoNum type="arabicPeriod" startAt="2"/>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True</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False</a:t>
            </a:r>
          </a:p>
          <a:p>
            <a:pPr lvl="1">
              <a:lnSpc>
                <a:spcPct val="107000"/>
              </a:lnSpc>
              <a:spcBef>
                <a:spcPts val="0"/>
              </a:spcBef>
              <a:spcAft>
                <a:spcPts val="800"/>
              </a:spcAft>
              <a:buFont typeface="+mj-lt"/>
              <a:buAutoNum type="alpha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11</a:t>
            </a:fld>
            <a:endParaRPr lang="en-US"/>
          </a:p>
        </p:txBody>
      </p:sp>
      <p:sp>
        <p:nvSpPr>
          <p:cNvPr id="5" name="Title 4"/>
          <p:cNvSpPr>
            <a:spLocks noGrp="1"/>
          </p:cNvSpPr>
          <p:nvPr>
            <p:ph type="title"/>
          </p:nvPr>
        </p:nvSpPr>
        <p:spPr>
          <a:xfrm>
            <a:off x="1873250" y="44624"/>
            <a:ext cx="7500665" cy="648072"/>
          </a:xfrm>
        </p:spPr>
        <p:txBody>
          <a:bodyPr/>
          <a:lstStyle/>
          <a:p>
            <a:r>
              <a:rPr lang="en-US" dirty="0" smtClean="0"/>
              <a:t>Financial Fundamentals Tutorial</a:t>
            </a:r>
            <a:endParaRPr lang="en-US" dirty="0"/>
          </a:p>
        </p:txBody>
      </p:sp>
    </p:spTree>
    <p:extLst>
      <p:ext uri="{BB962C8B-B14F-4D97-AF65-F5344CB8AC3E}">
        <p14:creationId xmlns:p14="http://schemas.microsoft.com/office/powerpoint/2010/main" val="276067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lnSpc>
                <a:spcPct val="107000"/>
              </a:lnSpc>
              <a:spcBef>
                <a:spcPts val="0"/>
              </a:spcBef>
              <a:buAutoNum type="arabicPeriod" startAt="7"/>
            </a:pPr>
            <a:r>
              <a:rPr lang="en-US" dirty="0" smtClean="0">
                <a:latin typeface="Calibri" panose="020F0502020204030204" pitchFamily="34" charset="0"/>
                <a:ea typeface="Calibri" panose="020F0502020204030204" pitchFamily="34" charset="0"/>
                <a:cs typeface="Times New Roman" panose="02020603050405020304" pitchFamily="18" charset="0"/>
              </a:rPr>
              <a:t>What </a:t>
            </a:r>
            <a:r>
              <a:rPr lang="en-US" dirty="0">
                <a:latin typeface="Calibri" panose="020F0502020204030204" pitchFamily="34" charset="0"/>
                <a:ea typeface="Calibri" panose="020F0502020204030204" pitchFamily="34" charset="0"/>
                <a:cs typeface="Times New Roman" panose="02020603050405020304" pitchFamily="18" charset="0"/>
              </a:rPr>
              <a:t>are the three primary sources of capital available to </a:t>
            </a:r>
            <a:r>
              <a:rPr lang="en-US" dirty="0" smtClean="0">
                <a:latin typeface="Calibri" panose="020F0502020204030204" pitchFamily="34" charset="0"/>
                <a:ea typeface="Calibri" panose="020F0502020204030204" pitchFamily="34" charset="0"/>
                <a:cs typeface="Times New Roman" panose="02020603050405020304" pitchFamily="18" charset="0"/>
              </a:rPr>
              <a:t>for-profit </a:t>
            </a:r>
            <a:r>
              <a:rPr lang="en-US" dirty="0">
                <a:latin typeface="Calibri" panose="020F0502020204030204" pitchFamily="34" charset="0"/>
                <a:ea typeface="Calibri" panose="020F0502020204030204" pitchFamily="34" charset="0"/>
                <a:cs typeface="Times New Roman" panose="02020603050405020304" pitchFamily="18" charset="0"/>
              </a:rPr>
              <a:t>business organizations</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Internal, working capital, divestitures</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Trade credit, line of credit, bonds</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Internal Sources (i.e. cash, working capital,, etc.) credit facilities, equity offerings</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Retained earnings, cash, debt </a:t>
            </a:r>
            <a:r>
              <a:rPr lang="en-US" dirty="0" smtClean="0">
                <a:latin typeface="Calibri" panose="020F0502020204030204" pitchFamily="34" charset="0"/>
                <a:ea typeface="Calibri" panose="020F0502020204030204" pitchFamily="34" charset="0"/>
                <a:cs typeface="Times New Roman" panose="02020603050405020304" pitchFamily="18" charset="0"/>
              </a:rPr>
              <a:t>financing</a:t>
            </a:r>
          </a:p>
          <a:p>
            <a:pPr lvl="1">
              <a:lnSpc>
                <a:spcPct val="107000"/>
              </a:lnSpc>
              <a:spcBef>
                <a:spcPts val="0"/>
              </a:spcBef>
              <a:spcAft>
                <a:spcPts val="800"/>
              </a:spcAft>
              <a:buFont typeface="+mj-lt"/>
              <a:buAutoNum type="alphaLcPeriod"/>
            </a:pPr>
            <a:r>
              <a:rPr lang="en-US" dirty="0" smtClean="0">
                <a:latin typeface="Calibri" panose="020F0502020204030204" pitchFamily="34" charset="0"/>
                <a:ea typeface="Calibri" panose="020F0502020204030204" pitchFamily="34" charset="0"/>
                <a:cs typeface="Times New Roman" panose="02020603050405020304" pitchFamily="18" charset="0"/>
              </a:rPr>
              <a:t>None </a:t>
            </a:r>
            <a:r>
              <a:rPr lang="en-US" dirty="0">
                <a:latin typeface="Calibri" panose="020F0502020204030204" pitchFamily="34" charset="0"/>
                <a:ea typeface="Calibri" panose="020F0502020204030204" pitchFamily="34" charset="0"/>
                <a:cs typeface="Times New Roman" panose="02020603050405020304" pitchFamily="18" charset="0"/>
              </a:rPr>
              <a:t>of the </a:t>
            </a:r>
            <a:r>
              <a:rPr lang="en-US" dirty="0" smtClean="0">
                <a:latin typeface="Calibri" panose="020F0502020204030204" pitchFamily="34" charset="0"/>
                <a:ea typeface="Calibri" panose="020F0502020204030204" pitchFamily="34" charset="0"/>
                <a:cs typeface="Times New Roman" panose="02020603050405020304" pitchFamily="18" charset="0"/>
              </a:rPr>
              <a:t>above</a:t>
            </a:r>
          </a:p>
          <a:p>
            <a:pPr lvl="1">
              <a:lnSpc>
                <a:spcPct val="107000"/>
              </a:lnSpc>
              <a:spcBef>
                <a:spcPts val="0"/>
              </a:spcBef>
              <a:spcAft>
                <a:spcPts val="800"/>
              </a:spcAft>
              <a:buFont typeface="+mj-lt"/>
              <a:buAutoNum type="alphaLcPeriod"/>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Bef>
                <a:spcPts val="0"/>
              </a:spcBef>
              <a:buAutoNum type="arabicPeriod" startAt="8"/>
            </a:pPr>
            <a:r>
              <a:rPr lang="en-US" dirty="0" smtClean="0">
                <a:latin typeface="Calibri" panose="020F0502020204030204" pitchFamily="34" charset="0"/>
                <a:ea typeface="Calibri" panose="020F0502020204030204" pitchFamily="34" charset="0"/>
                <a:cs typeface="Times New Roman" panose="02020603050405020304" pitchFamily="18" charset="0"/>
              </a:rPr>
              <a:t>Retained </a:t>
            </a:r>
            <a:r>
              <a:rPr lang="en-US" dirty="0">
                <a:latin typeface="Calibri" panose="020F0502020204030204" pitchFamily="34" charset="0"/>
                <a:ea typeface="Calibri" panose="020F0502020204030204" pitchFamily="34" charset="0"/>
                <a:cs typeface="Times New Roman" panose="02020603050405020304" pitchFamily="18" charset="0"/>
              </a:rPr>
              <a:t>Earnings identify the total amount of capital available </a:t>
            </a:r>
            <a:r>
              <a:rPr lang="en-US" dirty="0" smtClean="0">
                <a:latin typeface="Calibri" panose="020F0502020204030204" pitchFamily="34" charset="0"/>
                <a:ea typeface="Calibri" panose="020F0502020204030204" pitchFamily="34" charset="0"/>
                <a:cs typeface="Times New Roman" panose="02020603050405020304" pitchFamily="18" charset="0"/>
              </a:rPr>
              <a:t>to </a:t>
            </a:r>
            <a:r>
              <a:rPr lang="en-US" dirty="0">
                <a:latin typeface="Calibri" panose="020F0502020204030204" pitchFamily="34" charset="0"/>
                <a:ea typeface="Calibri" panose="020F0502020204030204" pitchFamily="34" charset="0"/>
                <a:cs typeface="Times New Roman" panose="02020603050405020304" pitchFamily="18" charset="0"/>
              </a:rPr>
              <a:t>an organization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457200" indent="-457200">
              <a:lnSpc>
                <a:spcPct val="107000"/>
              </a:lnSpc>
              <a:spcBef>
                <a:spcPts val="0"/>
              </a:spcBef>
              <a:buAutoNum type="arabicPeriod" startAt="8"/>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True</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False</a:t>
            </a:r>
          </a:p>
          <a:p>
            <a:pPr lvl="1">
              <a:lnSpc>
                <a:spcPct val="107000"/>
              </a:lnSpc>
              <a:spcBef>
                <a:spcPts val="0"/>
              </a:spcBef>
              <a:spcAft>
                <a:spcPts val="800"/>
              </a:spcAft>
              <a:buFont typeface="+mj-lt"/>
              <a:buAutoNum type="alphaLcPeriod"/>
            </a:pP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12</a:t>
            </a:fld>
            <a:endParaRPr lang="en-US"/>
          </a:p>
        </p:txBody>
      </p:sp>
      <p:sp>
        <p:nvSpPr>
          <p:cNvPr id="5" name="Title 4"/>
          <p:cNvSpPr>
            <a:spLocks noGrp="1"/>
          </p:cNvSpPr>
          <p:nvPr>
            <p:ph type="title"/>
          </p:nvPr>
        </p:nvSpPr>
        <p:spPr>
          <a:xfrm>
            <a:off x="1873250" y="44624"/>
            <a:ext cx="7500665" cy="648072"/>
          </a:xfrm>
        </p:spPr>
        <p:txBody>
          <a:bodyPr/>
          <a:lstStyle/>
          <a:p>
            <a:r>
              <a:rPr lang="en-US" dirty="0" smtClean="0"/>
              <a:t>Financial Fundamentals Tutorial</a:t>
            </a:r>
            <a:endParaRPr lang="en-US" dirty="0"/>
          </a:p>
        </p:txBody>
      </p:sp>
    </p:spTree>
    <p:extLst>
      <p:ext uri="{BB962C8B-B14F-4D97-AF65-F5344CB8AC3E}">
        <p14:creationId xmlns:p14="http://schemas.microsoft.com/office/powerpoint/2010/main" val="1559043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3"/>
            <a:ext cx="8445500" cy="5853084"/>
          </a:xfrm>
        </p:spPr>
        <p:txBody>
          <a:bodyPr>
            <a:normAutofit fontScale="85000" lnSpcReduction="20000"/>
          </a:bodyPr>
          <a:lstStyle/>
          <a:p>
            <a:pPr marL="457200" indent="-457200">
              <a:lnSpc>
                <a:spcPct val="107000"/>
              </a:lnSpc>
              <a:spcBef>
                <a:spcPts val="0"/>
              </a:spcBef>
              <a:buAutoNum type="arabicPeriod" startAt="9"/>
            </a:pPr>
            <a:r>
              <a:rPr lang="en-US" dirty="0" smtClean="0">
                <a:latin typeface="Calibri" panose="020F0502020204030204" pitchFamily="34" charset="0"/>
                <a:ea typeface="Calibri" panose="020F0502020204030204" pitchFamily="34" charset="0"/>
                <a:cs typeface="Times New Roman" panose="02020603050405020304" pitchFamily="18" charset="0"/>
              </a:rPr>
              <a:t>“Working </a:t>
            </a:r>
            <a:r>
              <a:rPr lang="en-US" dirty="0">
                <a:latin typeface="Calibri" panose="020F0502020204030204" pitchFamily="34" charset="0"/>
                <a:ea typeface="Calibri" panose="020F0502020204030204" pitchFamily="34" charset="0"/>
                <a:cs typeface="Times New Roman" panose="02020603050405020304" pitchFamily="18" charset="0"/>
              </a:rPr>
              <a:t>Capital” is computed (determined) by which of the </a:t>
            </a:r>
            <a:r>
              <a:rPr lang="en-US" dirty="0" smtClean="0">
                <a:latin typeface="Calibri" panose="020F0502020204030204" pitchFamily="34" charset="0"/>
                <a:ea typeface="Calibri" panose="020F0502020204030204" pitchFamily="34" charset="0"/>
                <a:cs typeface="Times New Roman" panose="02020603050405020304" pitchFamily="18" charset="0"/>
              </a:rPr>
              <a:t>	following </a:t>
            </a:r>
            <a:r>
              <a:rPr lang="en-US" dirty="0">
                <a:latin typeface="Calibri" panose="020F0502020204030204" pitchFamily="34" charset="0"/>
                <a:ea typeface="Calibri" panose="020F0502020204030204" pitchFamily="34" charset="0"/>
                <a:cs typeface="Times New Roman" panose="02020603050405020304" pitchFamily="18" charset="0"/>
              </a:rPr>
              <a:t>formulas</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Quick Assets – Current Liabilities</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Current Assets – Retained Earnings</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Current Assets – Current Liabilities</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Total Assets – Total Liabilities</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None of the </a:t>
            </a:r>
            <a:r>
              <a:rPr lang="en-US" dirty="0" smtClean="0">
                <a:latin typeface="Calibri" panose="020F0502020204030204" pitchFamily="34" charset="0"/>
                <a:ea typeface="Calibri" panose="020F0502020204030204" pitchFamily="34" charset="0"/>
                <a:cs typeface="Times New Roman" panose="02020603050405020304" pitchFamily="18" charset="0"/>
              </a:rPr>
              <a:t>above</a:t>
            </a:r>
          </a:p>
          <a:p>
            <a:pPr lvl="1">
              <a:lnSpc>
                <a:spcPct val="107000"/>
              </a:lnSpc>
              <a:spcBef>
                <a:spcPts val="0"/>
              </a:spcBef>
              <a:spcAft>
                <a:spcPts val="800"/>
              </a:spcAft>
              <a:buFont typeface="+mj-lt"/>
              <a:buAutoNum type="alphaLcPeriod"/>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Bef>
                <a:spcPts val="0"/>
              </a:spcBef>
              <a:buAutoNum type="arabicPeriod" startAt="10"/>
            </a:pPr>
            <a:r>
              <a:rPr lang="en-US" dirty="0" smtClean="0">
                <a:latin typeface="Calibri" panose="020F0502020204030204" pitchFamily="34" charset="0"/>
                <a:ea typeface="Calibri" panose="020F0502020204030204" pitchFamily="34" charset="0"/>
                <a:cs typeface="Times New Roman" panose="02020603050405020304" pitchFamily="18" charset="0"/>
              </a:rPr>
              <a:t>On </a:t>
            </a:r>
            <a:r>
              <a:rPr lang="en-US" dirty="0">
                <a:latin typeface="Calibri" panose="020F0502020204030204" pitchFamily="34" charset="0"/>
                <a:ea typeface="Calibri" panose="020F0502020204030204" pitchFamily="34" charset="0"/>
                <a:cs typeface="Times New Roman" panose="02020603050405020304" pitchFamily="18" charset="0"/>
              </a:rPr>
              <a:t>the Statement of Changes in Financial Position (Balance Sheet), if Total </a:t>
            </a:r>
            <a:r>
              <a:rPr lang="en-US" dirty="0" smtClean="0">
                <a:latin typeface="Calibri" panose="020F0502020204030204" pitchFamily="34" charset="0"/>
                <a:ea typeface="Calibri" panose="020F0502020204030204" pitchFamily="34" charset="0"/>
                <a:cs typeface="Times New Roman" panose="02020603050405020304" pitchFamily="18" charset="0"/>
              </a:rPr>
              <a:t>Liabilities </a:t>
            </a:r>
            <a:r>
              <a:rPr lang="en-US" dirty="0">
                <a:latin typeface="Calibri" panose="020F0502020204030204" pitchFamily="34" charset="0"/>
                <a:ea typeface="Calibri" panose="020F0502020204030204" pitchFamily="34" charset="0"/>
                <a:cs typeface="Times New Roman" panose="02020603050405020304" pitchFamily="18" charset="0"/>
              </a:rPr>
              <a:t>exceed Total Assets then Shareholder Equity</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457200" indent="-457200">
              <a:lnSpc>
                <a:spcPct val="107000"/>
              </a:lnSpc>
              <a:spcBef>
                <a:spcPts val="0"/>
              </a:spcBef>
              <a:buAutoNum type="arabicPeriod" startAt="10"/>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Is set to “0”</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Becomes negative</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Remains positive, and is set to the current cash balance identified on the Balance Sheet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Is automatically restored to “0” via a government-supported “line of credit” guarantee</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Is not impacted and reflects the original investment made by </a:t>
            </a:r>
            <a:r>
              <a:rPr lang="en-US" dirty="0" smtClean="0">
                <a:latin typeface="Calibri" panose="020F0502020204030204" pitchFamily="34" charset="0"/>
                <a:ea typeface="Calibri" panose="020F0502020204030204" pitchFamily="34" charset="0"/>
                <a:cs typeface="Times New Roman" panose="02020603050405020304" pitchFamily="18" charset="0"/>
              </a:rPr>
              <a:t>investors</a:t>
            </a:r>
            <a:r>
              <a:rPr lang="en-US" dirty="0">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spcBef>
                <a:spcPts val="0"/>
              </a:spcBef>
              <a:spcAft>
                <a:spcPts val="800"/>
              </a:spcAft>
              <a:buFont typeface="+mj-lt"/>
              <a:buAutoNum type="alpha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mj-lt"/>
              <a:buAutoNum type="alpha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13</a:t>
            </a:fld>
            <a:endParaRPr lang="en-US"/>
          </a:p>
        </p:txBody>
      </p:sp>
      <p:sp>
        <p:nvSpPr>
          <p:cNvPr id="5" name="Title 4"/>
          <p:cNvSpPr>
            <a:spLocks noGrp="1"/>
          </p:cNvSpPr>
          <p:nvPr>
            <p:ph type="title"/>
          </p:nvPr>
        </p:nvSpPr>
        <p:spPr>
          <a:xfrm>
            <a:off x="1873250" y="44624"/>
            <a:ext cx="7500665" cy="648072"/>
          </a:xfrm>
        </p:spPr>
        <p:txBody>
          <a:bodyPr/>
          <a:lstStyle/>
          <a:p>
            <a:r>
              <a:rPr lang="en-US" dirty="0" smtClean="0"/>
              <a:t>Financial Fundamentals Tutorial</a:t>
            </a:r>
            <a:endParaRPr lang="en-US" dirty="0"/>
          </a:p>
        </p:txBody>
      </p:sp>
    </p:spTree>
    <p:extLst>
      <p:ext uri="{BB962C8B-B14F-4D97-AF65-F5344CB8AC3E}">
        <p14:creationId xmlns:p14="http://schemas.microsoft.com/office/powerpoint/2010/main" val="1703311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3250" y="3578765"/>
            <a:ext cx="8316383" cy="1362075"/>
          </a:xfrm>
        </p:spPr>
        <p:txBody>
          <a:bodyPr/>
          <a:lstStyle/>
          <a:p>
            <a:pPr algn="ctr"/>
            <a:r>
              <a:rPr lang="en-US" b="0" dirty="0" smtClean="0"/>
              <a:t>The big picture – The Concept of </a:t>
            </a:r>
            <a:r>
              <a:rPr lang="en-US" dirty="0" smtClean="0">
                <a:solidFill>
                  <a:srgbClr val="E67921"/>
                </a:solidFill>
              </a:rPr>
              <a:t>“Capital” </a:t>
            </a:r>
            <a:br>
              <a:rPr lang="en-US" dirty="0" smtClean="0">
                <a:solidFill>
                  <a:srgbClr val="E67921"/>
                </a:solidFill>
              </a:rPr>
            </a:br>
            <a:r>
              <a:rPr lang="en-US" sz="2400" b="0" dirty="0"/>
              <a:t>(gaining perspective)</a:t>
            </a:r>
            <a:br>
              <a:rPr lang="en-US" sz="2400" b="0" dirty="0"/>
            </a:br>
            <a:endParaRPr lang="en-US" sz="2400" b="0" dirty="0"/>
          </a:p>
        </p:txBody>
      </p:sp>
      <p:sp>
        <p:nvSpPr>
          <p:cNvPr id="7" name="Slide Number Placeholder 6"/>
          <p:cNvSpPr>
            <a:spLocks noGrp="1"/>
          </p:cNvSpPr>
          <p:nvPr>
            <p:ph type="sldNum" sz="quarter" idx="4"/>
          </p:nvPr>
        </p:nvSpPr>
        <p:spPr/>
        <p:txBody>
          <a:bodyPr/>
          <a:lstStyle/>
          <a:p>
            <a:fld id="{68B66FEB-B74C-4553-A99E-5E49813D09AD}" type="slidenum">
              <a:rPr lang="en-US" smtClean="0"/>
              <a:t>14</a:t>
            </a:fld>
            <a:endParaRPr lang="en-US"/>
          </a:p>
        </p:txBody>
      </p:sp>
      <p:sp>
        <p:nvSpPr>
          <p:cNvPr id="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55099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2463746" y="776290"/>
          <a:ext cx="6873096" cy="426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392985" y="5215474"/>
            <a:ext cx="4151575" cy="1323439"/>
          </a:xfrm>
          <a:prstGeom prst="rect">
            <a:avLst/>
          </a:prstGeom>
          <a:noFill/>
        </p:spPr>
        <p:txBody>
          <a:bodyPr wrap="square" rtlCol="0">
            <a:spAutoFit/>
          </a:bodyPr>
          <a:lstStyle/>
          <a:p>
            <a:pPr marL="214313" indent="-214313">
              <a:buFont typeface="Arial" panose="020B0604020202020204" pitchFamily="34" charset="0"/>
              <a:buChar char="•"/>
            </a:pPr>
            <a:r>
              <a:rPr lang="en-US" sz="2000" dirty="0">
                <a:solidFill>
                  <a:schemeClr val="accent6">
                    <a:lumMod val="75000"/>
                  </a:schemeClr>
                </a:solidFill>
              </a:rPr>
              <a:t>Short-term Profitability </a:t>
            </a:r>
          </a:p>
          <a:p>
            <a:pPr marL="214313" indent="-214313">
              <a:buFont typeface="Arial" panose="020B0604020202020204" pitchFamily="34" charset="0"/>
              <a:buChar char="•"/>
            </a:pPr>
            <a:r>
              <a:rPr lang="en-US" sz="2000" dirty="0">
                <a:solidFill>
                  <a:schemeClr val="accent6">
                    <a:lumMod val="75000"/>
                  </a:schemeClr>
                </a:solidFill>
              </a:rPr>
              <a:t>Long-Term Position and Growth</a:t>
            </a:r>
          </a:p>
          <a:p>
            <a:pPr marL="214313" indent="-214313">
              <a:buFont typeface="Arial" panose="020B0604020202020204" pitchFamily="34" charset="0"/>
              <a:buChar char="•"/>
            </a:pPr>
            <a:r>
              <a:rPr lang="en-US" sz="2000" dirty="0">
                <a:solidFill>
                  <a:schemeClr val="accent6">
                    <a:lumMod val="75000"/>
                  </a:schemeClr>
                </a:solidFill>
              </a:rPr>
              <a:t>Responsible Asset Development and Social </a:t>
            </a:r>
            <a:r>
              <a:rPr lang="en-US" sz="2000" dirty="0">
                <a:solidFill>
                  <a:schemeClr val="accent6">
                    <a:lumMod val="75000"/>
                  </a:schemeClr>
                </a:solidFill>
              </a:rPr>
              <a:t>Awareness &amp; Adherence</a:t>
            </a:r>
            <a:endParaRPr lang="en-US" sz="2000" dirty="0">
              <a:solidFill>
                <a:schemeClr val="accent6">
                  <a:lumMod val="75000"/>
                </a:schemeClr>
              </a:solidFill>
            </a:endParaRPr>
          </a:p>
        </p:txBody>
      </p:sp>
      <p:sp>
        <p:nvSpPr>
          <p:cNvPr id="11" name="TextBox 10"/>
          <p:cNvSpPr txBox="1"/>
          <p:nvPr/>
        </p:nvSpPr>
        <p:spPr>
          <a:xfrm>
            <a:off x="5988805" y="1321402"/>
            <a:ext cx="1532238" cy="1477328"/>
          </a:xfrm>
          <a:prstGeom prst="rect">
            <a:avLst/>
          </a:prstGeom>
          <a:noFill/>
        </p:spPr>
        <p:txBody>
          <a:bodyPr wrap="square" rtlCol="0">
            <a:spAutoFit/>
          </a:bodyPr>
          <a:lstStyle/>
          <a:p>
            <a:pPr algn="ctr"/>
            <a:r>
              <a:rPr lang="en-US" dirty="0">
                <a:solidFill>
                  <a:schemeClr val="bg1"/>
                </a:solidFill>
              </a:rPr>
              <a:t>Business Model Development &amp; Management</a:t>
            </a:r>
            <a:endParaRPr lang="en-US" dirty="0">
              <a:solidFill>
                <a:schemeClr val="bg1"/>
              </a:solidFill>
            </a:endParaRPr>
          </a:p>
        </p:txBody>
      </p:sp>
      <p:sp>
        <p:nvSpPr>
          <p:cNvPr id="12" name="TextBox 11"/>
          <p:cNvSpPr txBox="1"/>
          <p:nvPr/>
        </p:nvSpPr>
        <p:spPr>
          <a:xfrm>
            <a:off x="4368056" y="1779400"/>
            <a:ext cx="1532238" cy="923330"/>
          </a:xfrm>
          <a:prstGeom prst="rect">
            <a:avLst/>
          </a:prstGeom>
          <a:noFill/>
        </p:spPr>
        <p:txBody>
          <a:bodyPr wrap="square" rtlCol="0">
            <a:spAutoFit/>
          </a:bodyPr>
          <a:lstStyle/>
          <a:p>
            <a:pPr algn="ctr"/>
            <a:r>
              <a:rPr lang="en-US" dirty="0">
                <a:solidFill>
                  <a:schemeClr val="bg1"/>
                </a:solidFill>
              </a:rPr>
              <a:t>Vision and Strategic Intent</a:t>
            </a:r>
            <a:endParaRPr lang="en-US" dirty="0">
              <a:solidFill>
                <a:schemeClr val="bg1"/>
              </a:solidFill>
            </a:endParaRPr>
          </a:p>
        </p:txBody>
      </p:sp>
      <p:sp>
        <p:nvSpPr>
          <p:cNvPr id="13" name="TextBox 12"/>
          <p:cNvSpPr txBox="1"/>
          <p:nvPr/>
        </p:nvSpPr>
        <p:spPr>
          <a:xfrm>
            <a:off x="5900294" y="3131618"/>
            <a:ext cx="1786050" cy="923330"/>
          </a:xfrm>
          <a:prstGeom prst="rect">
            <a:avLst/>
          </a:prstGeom>
          <a:noFill/>
        </p:spPr>
        <p:txBody>
          <a:bodyPr wrap="square" rtlCol="0">
            <a:spAutoFit/>
          </a:bodyPr>
          <a:lstStyle/>
          <a:p>
            <a:pPr algn="ctr"/>
            <a:r>
              <a:rPr lang="en-US" dirty="0">
                <a:solidFill>
                  <a:schemeClr val="bg1"/>
                </a:solidFill>
              </a:rPr>
              <a:t>Resource Timing, Allocation and Procurement</a:t>
            </a:r>
            <a:endParaRPr lang="en-US" dirty="0">
              <a:solidFill>
                <a:schemeClr val="bg1"/>
              </a:solidFill>
            </a:endParaRPr>
          </a:p>
        </p:txBody>
      </p:sp>
      <p:sp>
        <p:nvSpPr>
          <p:cNvPr id="14" name="TextBox 13"/>
          <p:cNvSpPr txBox="1"/>
          <p:nvPr/>
        </p:nvSpPr>
        <p:spPr>
          <a:xfrm>
            <a:off x="4473089" y="3154518"/>
            <a:ext cx="1322173" cy="923330"/>
          </a:xfrm>
          <a:prstGeom prst="rect">
            <a:avLst/>
          </a:prstGeom>
          <a:noFill/>
        </p:spPr>
        <p:txBody>
          <a:bodyPr wrap="square" rtlCol="0">
            <a:spAutoFit/>
          </a:bodyPr>
          <a:lstStyle/>
          <a:p>
            <a:pPr algn="ctr"/>
            <a:r>
              <a:rPr lang="en-US" dirty="0">
                <a:solidFill>
                  <a:schemeClr val="bg1"/>
                </a:solidFill>
              </a:rPr>
              <a:t>Culture of Continuous Innovation</a:t>
            </a:r>
            <a:endParaRPr lang="en-US" dirty="0">
              <a:solidFill>
                <a:schemeClr val="bg1"/>
              </a:solidFill>
            </a:endParaRPr>
          </a:p>
        </p:txBody>
      </p:sp>
      <p:sp>
        <p:nvSpPr>
          <p:cNvPr id="9" name="Line Callout 2 (Accent Bar) 8"/>
          <p:cNvSpPr/>
          <p:nvPr/>
        </p:nvSpPr>
        <p:spPr>
          <a:xfrm>
            <a:off x="7909636" y="2471077"/>
            <a:ext cx="2153920" cy="1321083"/>
          </a:xfrm>
          <a:prstGeom prst="accentCallout2">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Tangible Assets</a:t>
            </a:r>
          </a:p>
          <a:p>
            <a:pPr algn="ctr"/>
            <a:r>
              <a:rPr lang="en-US" dirty="0"/>
              <a:t>Talent</a:t>
            </a:r>
          </a:p>
          <a:p>
            <a:pPr algn="ctr"/>
            <a:r>
              <a:rPr lang="en-US" dirty="0"/>
              <a:t>Intellectual Prop.</a:t>
            </a:r>
          </a:p>
          <a:p>
            <a:pPr algn="ctr"/>
            <a:r>
              <a:rPr lang="en-US" dirty="0"/>
              <a:t>Financial Capital</a:t>
            </a:r>
            <a:endParaRPr lang="en-US" dirty="0"/>
          </a:p>
        </p:txBody>
      </p:sp>
      <p:sp>
        <p:nvSpPr>
          <p:cNvPr id="16" name="Oval 15"/>
          <p:cNvSpPr/>
          <p:nvPr/>
        </p:nvSpPr>
        <p:spPr>
          <a:xfrm>
            <a:off x="7909636" y="3373121"/>
            <a:ext cx="2230044" cy="419039"/>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1873249" y="935554"/>
            <a:ext cx="2468136" cy="923330"/>
          </a:xfrm>
          <a:prstGeom prst="rect">
            <a:avLst/>
          </a:prstGeom>
          <a:noFill/>
        </p:spPr>
        <p:txBody>
          <a:bodyPr wrap="square" rtlCol="0">
            <a:spAutoFit/>
          </a:bodyPr>
          <a:lstStyle/>
          <a:p>
            <a:r>
              <a:rPr lang="en-US" b="1" dirty="0">
                <a:solidFill>
                  <a:schemeClr val="accent6">
                    <a:lumMod val="75000"/>
                  </a:schemeClr>
                </a:solidFill>
              </a:rPr>
              <a:t>C-Suite (Top Management/Owner)</a:t>
            </a:r>
          </a:p>
          <a:p>
            <a:r>
              <a:rPr lang="en-US" b="1" dirty="0">
                <a:solidFill>
                  <a:schemeClr val="accent6">
                    <a:lumMod val="75000"/>
                  </a:schemeClr>
                </a:solidFill>
              </a:rPr>
              <a:t>Responsibility</a:t>
            </a:r>
            <a:endParaRPr lang="en-US" b="1" dirty="0">
              <a:solidFill>
                <a:schemeClr val="accent6">
                  <a:lumMod val="75000"/>
                </a:schemeClr>
              </a:solidFill>
            </a:endParaRPr>
          </a:p>
        </p:txBody>
      </p:sp>
      <p:sp>
        <p:nvSpPr>
          <p:cNvPr id="3" name="Slide Number Placeholder 2"/>
          <p:cNvSpPr>
            <a:spLocks noGrp="1"/>
          </p:cNvSpPr>
          <p:nvPr>
            <p:ph type="sldNum" sz="quarter" idx="4"/>
          </p:nvPr>
        </p:nvSpPr>
        <p:spPr/>
        <p:txBody>
          <a:bodyPr/>
          <a:lstStyle/>
          <a:p>
            <a:fld id="{68B66FEB-B74C-4553-A99E-5E49813D09AD}" type="slidenum">
              <a:rPr lang="en-US" smtClean="0"/>
              <a:t>15</a:t>
            </a:fld>
            <a:endParaRPr lang="en-US"/>
          </a:p>
        </p:txBody>
      </p:sp>
      <p:sp>
        <p:nvSpPr>
          <p:cNvPr id="1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54992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71518007"/>
              </p:ext>
            </p:extLst>
          </p:nvPr>
        </p:nvGraphicFramePr>
        <p:xfrm>
          <a:off x="4523687" y="2403111"/>
          <a:ext cx="5348377" cy="3261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txBox="1">
            <a:spLocks/>
          </p:cNvSpPr>
          <p:nvPr/>
        </p:nvSpPr>
        <p:spPr>
          <a:xfrm>
            <a:off x="1628835" y="0"/>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8" name="TextBox 7"/>
          <p:cNvSpPr txBox="1"/>
          <p:nvPr/>
        </p:nvSpPr>
        <p:spPr>
          <a:xfrm>
            <a:off x="4249948" y="1259457"/>
            <a:ext cx="3959524" cy="461665"/>
          </a:xfrm>
          <a:prstGeom prst="rect">
            <a:avLst/>
          </a:prstGeom>
          <a:noFill/>
        </p:spPr>
        <p:txBody>
          <a:bodyPr wrap="square" rtlCol="0">
            <a:spAutoFit/>
          </a:bodyPr>
          <a:lstStyle/>
          <a:p>
            <a:r>
              <a:rPr lang="en-US" sz="2400" b="1" dirty="0">
                <a:solidFill>
                  <a:srgbClr val="E67921"/>
                </a:solidFill>
              </a:rPr>
              <a:t>The Broader Business Model</a:t>
            </a:r>
            <a:endParaRPr lang="en-US" sz="2400" b="1" dirty="0">
              <a:solidFill>
                <a:srgbClr val="E67921"/>
              </a:solidFill>
            </a:endParaRPr>
          </a:p>
        </p:txBody>
      </p:sp>
    </p:spTree>
    <p:extLst>
      <p:ext uri="{BB962C8B-B14F-4D97-AF65-F5344CB8AC3E}">
        <p14:creationId xmlns:p14="http://schemas.microsoft.com/office/powerpoint/2010/main" val="3236509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756495"/>
            <a:ext cx="6334125" cy="513275"/>
          </a:xfrm>
        </p:spPr>
        <p:txBody>
          <a:bodyPr>
            <a:normAutofit/>
          </a:bodyPr>
          <a:lstStyle/>
          <a:p>
            <a:r>
              <a:rPr lang="en-CA" sz="2400" dirty="0">
                <a:solidFill>
                  <a:schemeClr val="bg2">
                    <a:lumMod val="10000"/>
                  </a:schemeClr>
                </a:solidFill>
              </a:rPr>
              <a:t>Here is The </a:t>
            </a:r>
            <a:r>
              <a:rPr lang="en-CA" sz="2400" dirty="0">
                <a:solidFill>
                  <a:srgbClr val="E67921"/>
                </a:solidFill>
              </a:rPr>
              <a:t>Capital </a:t>
            </a:r>
            <a:r>
              <a:rPr lang="en-CA" sz="2400" dirty="0">
                <a:solidFill>
                  <a:schemeClr val="bg2">
                    <a:lumMod val="10000"/>
                  </a:schemeClr>
                </a:solidFill>
              </a:rPr>
              <a:t>Challenge</a:t>
            </a:r>
          </a:p>
        </p:txBody>
      </p:sp>
      <p:sp>
        <p:nvSpPr>
          <p:cNvPr id="3" name="Content Placeholder 2"/>
          <p:cNvSpPr>
            <a:spLocks noGrp="1"/>
          </p:cNvSpPr>
          <p:nvPr>
            <p:ph idx="1"/>
          </p:nvPr>
        </p:nvSpPr>
        <p:spPr>
          <a:xfrm>
            <a:off x="1981201" y="1682320"/>
            <a:ext cx="8337550" cy="3833843"/>
          </a:xfrm>
        </p:spPr>
        <p:txBody>
          <a:bodyPr>
            <a:normAutofit fontScale="85000" lnSpcReduction="20000"/>
          </a:bodyPr>
          <a:lstStyle/>
          <a:p>
            <a:r>
              <a:rPr lang="en-CA" dirty="0" smtClean="0"/>
              <a:t>Organizations possess an ongoing thirst for </a:t>
            </a:r>
            <a:r>
              <a:rPr lang="en-CA" b="1" dirty="0" smtClean="0">
                <a:solidFill>
                  <a:srgbClr val="00B050"/>
                </a:solidFill>
              </a:rPr>
              <a:t>capital</a:t>
            </a:r>
            <a:r>
              <a:rPr lang="en-CA" dirty="0" smtClean="0"/>
              <a:t>…invest to innovate and grow, create a buffer of resiliency in down times etc.</a:t>
            </a:r>
          </a:p>
          <a:p>
            <a:pPr marL="0" indent="0">
              <a:buNone/>
            </a:pPr>
            <a:endParaRPr lang="en-CA" dirty="0" smtClean="0"/>
          </a:p>
          <a:p>
            <a:r>
              <a:rPr lang="en-CA" dirty="0" smtClean="0"/>
              <a:t>The ability to acquire </a:t>
            </a:r>
            <a:r>
              <a:rPr lang="en-CA" b="1" dirty="0" smtClean="0">
                <a:solidFill>
                  <a:srgbClr val="00B050"/>
                </a:solidFill>
              </a:rPr>
              <a:t>capital </a:t>
            </a:r>
            <a:r>
              <a:rPr lang="en-CA" dirty="0" smtClean="0"/>
              <a:t>and effectively use it to drive </a:t>
            </a:r>
            <a:r>
              <a:rPr lang="en-CA" b="1" dirty="0" smtClean="0">
                <a:solidFill>
                  <a:srgbClr val="00B050"/>
                </a:solidFill>
              </a:rPr>
              <a:t>revenue </a:t>
            </a:r>
            <a:r>
              <a:rPr lang="en-CA" dirty="0" smtClean="0"/>
              <a:t>(from new or existing sources), </a:t>
            </a:r>
            <a:r>
              <a:rPr lang="en-CA" b="1" dirty="0" smtClean="0">
                <a:solidFill>
                  <a:srgbClr val="00B050"/>
                </a:solidFill>
              </a:rPr>
              <a:t>profitability, and positive cash flow </a:t>
            </a:r>
            <a:r>
              <a:rPr lang="en-CA" dirty="0" smtClean="0"/>
              <a:t>is what develops </a:t>
            </a:r>
            <a:r>
              <a:rPr lang="en-CA" b="1" dirty="0" smtClean="0">
                <a:solidFill>
                  <a:schemeClr val="accent6">
                    <a:lumMod val="75000"/>
                  </a:schemeClr>
                </a:solidFill>
              </a:rPr>
              <a:t>competitive advantage and long-term business sustainability</a:t>
            </a:r>
            <a:r>
              <a:rPr lang="en-CA" dirty="0" smtClean="0"/>
              <a:t>. </a:t>
            </a:r>
          </a:p>
          <a:p>
            <a:pPr marL="0" indent="0">
              <a:buNone/>
            </a:pPr>
            <a:endParaRPr lang="en-CA" dirty="0" smtClean="0"/>
          </a:p>
          <a:p>
            <a:r>
              <a:rPr lang="en-CA" dirty="0" smtClean="0"/>
              <a:t>Access to </a:t>
            </a:r>
            <a:r>
              <a:rPr lang="en-CA" b="1" dirty="0" smtClean="0">
                <a:solidFill>
                  <a:srgbClr val="00B050"/>
                </a:solidFill>
              </a:rPr>
              <a:t>capital</a:t>
            </a:r>
            <a:r>
              <a:rPr lang="en-CA" dirty="0" smtClean="0"/>
              <a:t> means the ability to do the above.</a:t>
            </a:r>
          </a:p>
          <a:p>
            <a:pPr marL="0" indent="0">
              <a:buNone/>
            </a:pPr>
            <a:endParaRPr lang="en-CA" dirty="0" smtClean="0"/>
          </a:p>
          <a:p>
            <a:r>
              <a:rPr lang="en-CA" dirty="0" smtClean="0"/>
              <a:t>Just remember…dollars spent today may not be available tomorrow, thus managers need to establish priorities and direction relating to capital allocation.  </a:t>
            </a:r>
            <a:r>
              <a:rPr lang="en-CA" b="1" dirty="0" smtClean="0">
                <a:solidFill>
                  <a:schemeClr val="accent6">
                    <a:lumMod val="75000"/>
                  </a:schemeClr>
                </a:solidFill>
              </a:rPr>
              <a:t>The fundamental core financial metric is ROIC </a:t>
            </a:r>
            <a:r>
              <a:rPr lang="en-CA" dirty="0" smtClean="0"/>
              <a:t>(also referred to as ROCE).</a:t>
            </a:r>
            <a:endParaRPr lang="en-CA" dirty="0"/>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06052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ool stuff you can use.: Simple tips on how to make &lt;strong&gt;money&lt;/strong&gt;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920" y="2340292"/>
            <a:ext cx="3810000" cy="2152650"/>
          </a:xfrm>
        </p:spPr>
      </p:pic>
      <p:sp>
        <p:nvSpPr>
          <p:cNvPr id="8" name="TextBox 7"/>
          <p:cNvSpPr txBox="1"/>
          <p:nvPr/>
        </p:nvSpPr>
        <p:spPr>
          <a:xfrm>
            <a:off x="1981201" y="2262455"/>
            <a:ext cx="3987209" cy="2308324"/>
          </a:xfrm>
          <a:prstGeom prst="rect">
            <a:avLst/>
          </a:prstGeom>
          <a:noFill/>
        </p:spPr>
        <p:txBody>
          <a:bodyPr wrap="square" rtlCol="0">
            <a:spAutoFit/>
          </a:bodyPr>
          <a:lstStyle/>
          <a:p>
            <a:r>
              <a:rPr lang="en-US" sz="2400" dirty="0"/>
              <a:t>From a </a:t>
            </a:r>
            <a:r>
              <a:rPr lang="en-US" sz="2400" dirty="0">
                <a:solidFill>
                  <a:srgbClr val="00B050"/>
                </a:solidFill>
              </a:rPr>
              <a:t>"Capital"</a:t>
            </a:r>
            <a:r>
              <a:rPr lang="en-US" sz="2400" dirty="0"/>
              <a:t> perspective…</a:t>
            </a:r>
          </a:p>
          <a:p>
            <a:endParaRPr lang="en-US" sz="2400" dirty="0"/>
          </a:p>
          <a:p>
            <a:r>
              <a:rPr lang="en-US" sz="2400" dirty="0"/>
              <a:t>Managing a company is all about understanding its </a:t>
            </a:r>
            <a:br>
              <a:rPr lang="en-US" sz="2400" dirty="0"/>
            </a:br>
            <a:r>
              <a:rPr lang="en-US" sz="2400" dirty="0">
                <a:solidFill>
                  <a:schemeClr val="accent6">
                    <a:lumMod val="75000"/>
                  </a:schemeClr>
                </a:solidFill>
              </a:rPr>
              <a:t>cash flow </a:t>
            </a:r>
            <a:r>
              <a:rPr lang="en-US" sz="2400" dirty="0"/>
              <a:t>and </a:t>
            </a:r>
            <a:r>
              <a:rPr lang="en-US" sz="2400" dirty="0">
                <a:solidFill>
                  <a:schemeClr val="accent6">
                    <a:lumMod val="75000"/>
                  </a:schemeClr>
                </a:solidFill>
              </a:rPr>
              <a:t>managing cash relationships.</a:t>
            </a:r>
            <a:endParaRPr lang="en-US" sz="2400" dirty="0">
              <a:solidFill>
                <a:schemeClr val="accent6">
                  <a:lumMod val="75000"/>
                </a:schemeClr>
              </a:solidFill>
            </a:endParaRPr>
          </a:p>
        </p:txBody>
      </p:sp>
      <p:sp>
        <p:nvSpPr>
          <p:cNvPr id="9"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57093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1" y="791295"/>
            <a:ext cx="7500665" cy="463376"/>
          </a:xfrm>
        </p:spPr>
        <p:txBody>
          <a:bodyPr/>
          <a:lstStyle/>
          <a:p>
            <a:r>
              <a:rPr lang="en-US" sz="2400" dirty="0">
                <a:solidFill>
                  <a:schemeClr val="accent6">
                    <a:lumMod val="75000"/>
                  </a:schemeClr>
                </a:solidFill>
              </a:rPr>
              <a:t>Business $$$ Value Drivers </a:t>
            </a:r>
            <a:endParaRPr lang="en-US" sz="2400" dirty="0">
              <a:solidFill>
                <a:schemeClr val="accent6">
                  <a:lumMod val="75000"/>
                </a:schemeClr>
              </a:solidFill>
            </a:endParaRPr>
          </a:p>
        </p:txBody>
      </p:sp>
      <p:graphicFrame>
        <p:nvGraphicFramePr>
          <p:cNvPr id="4" name="Diagram 3"/>
          <p:cNvGraphicFramePr/>
          <p:nvPr>
            <p:extLst/>
          </p:nvPr>
        </p:nvGraphicFramePr>
        <p:xfrm>
          <a:off x="2235201" y="1816647"/>
          <a:ext cx="7061200" cy="3561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5" name="TextBox 4"/>
          <p:cNvSpPr txBox="1"/>
          <p:nvPr/>
        </p:nvSpPr>
        <p:spPr>
          <a:xfrm>
            <a:off x="3078480" y="5892582"/>
            <a:ext cx="5760720" cy="646331"/>
          </a:xfrm>
          <a:prstGeom prst="rect">
            <a:avLst/>
          </a:prstGeom>
          <a:noFill/>
        </p:spPr>
        <p:txBody>
          <a:bodyPr wrap="square" rtlCol="0">
            <a:spAutoFit/>
          </a:bodyPr>
          <a:lstStyle/>
          <a:p>
            <a:r>
              <a:rPr lang="en-US" dirty="0"/>
              <a:t>Profitability, although important, is not necessarily the core financial metric when we look at long-term wealth creation.</a:t>
            </a:r>
            <a:endParaRPr lang="en-US" dirty="0"/>
          </a:p>
        </p:txBody>
      </p:sp>
    </p:spTree>
    <p:extLst>
      <p:ext uri="{BB962C8B-B14F-4D97-AF65-F5344CB8AC3E}">
        <p14:creationId xmlns:p14="http://schemas.microsoft.com/office/powerpoint/2010/main" val="88800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lgn="ctr">
              <a:buNone/>
            </a:pPr>
            <a:r>
              <a:rPr lang="en-US" b="1" dirty="0" smtClean="0">
                <a:solidFill>
                  <a:schemeClr val="accent6">
                    <a:lumMod val="75000"/>
                  </a:schemeClr>
                </a:solidFill>
              </a:rPr>
              <a:t>Tonight’s Agenda</a:t>
            </a:r>
          </a:p>
          <a:p>
            <a:endParaRPr lang="en-US" dirty="0"/>
          </a:p>
          <a:p>
            <a:r>
              <a:rPr lang="en-US" dirty="0" smtClean="0"/>
              <a:t>10 Rapid Fire Questions</a:t>
            </a:r>
          </a:p>
          <a:p>
            <a:r>
              <a:rPr lang="en-US" dirty="0" smtClean="0"/>
              <a:t>Framing the Larger Picture</a:t>
            </a:r>
          </a:p>
          <a:p>
            <a:r>
              <a:rPr lang="en-US" dirty="0" smtClean="0"/>
              <a:t>Understanding Base-level Financial Fundamentals</a:t>
            </a:r>
          </a:p>
          <a:p>
            <a:r>
              <a:rPr lang="en-US" dirty="0" smtClean="0"/>
              <a:t>Identify Key </a:t>
            </a:r>
            <a:r>
              <a:rPr lang="en-US" b="1" dirty="0" smtClean="0">
                <a:solidFill>
                  <a:schemeClr val="accent6">
                    <a:lumMod val="75000"/>
                  </a:schemeClr>
                </a:solidFill>
              </a:rPr>
              <a:t>Interpretative</a:t>
            </a:r>
            <a:r>
              <a:rPr lang="en-US" dirty="0" smtClean="0"/>
              <a:t> Conclusions Surrounding the Three Core Financial Statements</a:t>
            </a:r>
          </a:p>
          <a:p>
            <a:pPr lvl="1"/>
            <a:r>
              <a:rPr lang="en-US" dirty="0" smtClean="0"/>
              <a:t>Statement of Comprehensive Income</a:t>
            </a:r>
          </a:p>
          <a:p>
            <a:pPr lvl="1"/>
            <a:r>
              <a:rPr lang="en-US" dirty="0" smtClean="0"/>
              <a:t>Statement of Changes in Financial Position (Balance Sheet)</a:t>
            </a:r>
          </a:p>
          <a:p>
            <a:pPr lvl="1"/>
            <a:r>
              <a:rPr lang="en-US" dirty="0" smtClean="0"/>
              <a:t>Statement of Cash Flows</a:t>
            </a:r>
            <a:endParaRPr lang="en-US" dirty="0"/>
          </a:p>
        </p:txBody>
      </p:sp>
      <p:sp>
        <p:nvSpPr>
          <p:cNvPr id="3" name="Title 2"/>
          <p:cNvSpPr>
            <a:spLocks noGrp="1"/>
          </p:cNvSpPr>
          <p:nvPr>
            <p:ph type="title"/>
          </p:nvPr>
        </p:nvSpPr>
        <p:spPr/>
        <p:txBody>
          <a:bodyPr/>
          <a:lstStyle/>
          <a:p>
            <a:r>
              <a:rPr lang="en-US" dirty="0" smtClean="0"/>
              <a:t>MMA 801 Tutorial – Financial Fundamentals</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2</a:t>
            </a:fld>
            <a:endParaRPr lang="en-US"/>
          </a:p>
        </p:txBody>
      </p:sp>
    </p:spTree>
    <p:extLst>
      <p:ext uri="{BB962C8B-B14F-4D97-AF65-F5344CB8AC3E}">
        <p14:creationId xmlns:p14="http://schemas.microsoft.com/office/powerpoint/2010/main" val="1475452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a:solidFill>
                  <a:schemeClr val="tx2">
                    <a:lumMod val="75000"/>
                  </a:schemeClr>
                </a:solidFill>
              </a:rPr>
              <a:t>Business Model Analysis</a:t>
            </a:r>
          </a:p>
          <a:p>
            <a:pPr marL="0" indent="0">
              <a:buNone/>
            </a:pPr>
            <a:r>
              <a:rPr lang="en-CA" dirty="0" smtClean="0">
                <a:solidFill>
                  <a:schemeClr val="accent6">
                    <a:lumMod val="75000"/>
                  </a:schemeClr>
                </a:solidFill>
              </a:rPr>
              <a:t>In </a:t>
            </a:r>
            <a:r>
              <a:rPr lang="en-CA" dirty="0">
                <a:solidFill>
                  <a:schemeClr val="accent6">
                    <a:lumMod val="75000"/>
                  </a:schemeClr>
                </a:solidFill>
              </a:rPr>
              <a:t>Summary </a:t>
            </a:r>
            <a:r>
              <a:rPr lang="en-CA" dirty="0" smtClean="0">
                <a:solidFill>
                  <a:schemeClr val="accent6">
                    <a:lumMod val="75000"/>
                  </a:schemeClr>
                </a:solidFill>
              </a:rPr>
              <a:t>– </a:t>
            </a:r>
            <a:r>
              <a:rPr lang="en-CA" dirty="0">
                <a:solidFill>
                  <a:schemeClr val="accent6">
                    <a:lumMod val="75000"/>
                  </a:schemeClr>
                </a:solidFill>
              </a:rPr>
              <a:t>Your business model defines the </a:t>
            </a:r>
            <a:r>
              <a:rPr lang="en-CA" dirty="0" smtClean="0">
                <a:solidFill>
                  <a:schemeClr val="accent6">
                    <a:lumMod val="75000"/>
                  </a:schemeClr>
                </a:solidFill>
              </a:rPr>
              <a:t>execution of this equation.</a:t>
            </a:r>
            <a:endParaRPr lang="en-US" dirty="0">
              <a:solidFill>
                <a:schemeClr val="accent6">
                  <a:lumMod val="75000"/>
                </a:schemeClr>
              </a:solidFill>
            </a:endParaRPr>
          </a:p>
        </p:txBody>
      </p:sp>
      <p:sp>
        <p:nvSpPr>
          <p:cNvPr id="10" name="Line 3"/>
          <p:cNvSpPr>
            <a:spLocks noChangeShapeType="1"/>
          </p:cNvSpPr>
          <p:nvPr/>
        </p:nvSpPr>
        <p:spPr bwMode="auto">
          <a:xfrm flipV="1">
            <a:off x="6161610" y="2861929"/>
            <a:ext cx="143597" cy="1"/>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grpSp>
        <p:nvGrpSpPr>
          <p:cNvPr id="44037" name="Group 5"/>
          <p:cNvGrpSpPr>
            <a:grpSpLocks/>
          </p:cNvGrpSpPr>
          <p:nvPr/>
        </p:nvGrpSpPr>
        <p:grpSpPr bwMode="auto">
          <a:xfrm>
            <a:off x="7997861" y="1726673"/>
            <a:ext cx="2139377" cy="1995578"/>
            <a:chOff x="4062" y="816"/>
            <a:chExt cx="1458" cy="1360"/>
          </a:xfrm>
        </p:grpSpPr>
        <p:sp>
          <p:nvSpPr>
            <p:cNvPr id="13" name="Rectangle 7"/>
            <p:cNvSpPr>
              <a:spLocks noChangeArrowheads="1"/>
            </p:cNvSpPr>
            <p:nvPr/>
          </p:nvSpPr>
          <p:spPr bwMode="auto">
            <a:xfrm>
              <a:off x="4464" y="816"/>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600">
                <a:latin typeface="+mj-lt"/>
              </a:endParaRPr>
            </a:p>
          </p:txBody>
        </p:sp>
        <p:sp>
          <p:nvSpPr>
            <p:cNvPr id="14" name="Rectangle 8"/>
            <p:cNvSpPr>
              <a:spLocks noChangeArrowheads="1"/>
            </p:cNvSpPr>
            <p:nvPr/>
          </p:nvSpPr>
          <p:spPr bwMode="auto">
            <a:xfrm>
              <a:off x="4720" y="937"/>
              <a:ext cx="518" cy="2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defRPr/>
              </a:pPr>
              <a:r>
                <a:rPr lang="en-US" sz="2400" dirty="0">
                  <a:solidFill>
                    <a:schemeClr val="tx2"/>
                  </a:solidFill>
                  <a:latin typeface="+mj-lt"/>
                </a:rPr>
                <a:t>Price</a:t>
              </a:r>
            </a:p>
          </p:txBody>
        </p:sp>
        <p:grpSp>
          <p:nvGrpSpPr>
            <p:cNvPr id="44082" name="Group 9"/>
            <p:cNvGrpSpPr>
              <a:grpSpLocks/>
            </p:cNvGrpSpPr>
            <p:nvPr/>
          </p:nvGrpSpPr>
          <p:grpSpPr bwMode="auto">
            <a:xfrm>
              <a:off x="4062" y="1164"/>
              <a:ext cx="407" cy="849"/>
              <a:chOff x="4062" y="1164"/>
              <a:chExt cx="407" cy="849"/>
            </a:xfrm>
          </p:grpSpPr>
          <p:sp>
            <p:nvSpPr>
              <p:cNvPr id="20" name="Line 10"/>
              <p:cNvSpPr>
                <a:spLocks noChangeShapeType="1"/>
              </p:cNvSpPr>
              <p:nvPr/>
            </p:nvSpPr>
            <p:spPr bwMode="auto">
              <a:xfrm>
                <a:off x="4062" y="1593"/>
                <a:ext cx="23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21" name="Line 11"/>
              <p:cNvSpPr>
                <a:spLocks noChangeShapeType="1"/>
              </p:cNvSpPr>
              <p:nvPr/>
            </p:nvSpPr>
            <p:spPr bwMode="auto">
              <a:xfrm flipV="1">
                <a:off x="4297" y="1164"/>
                <a:ext cx="75" cy="4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22" name="Line 12"/>
              <p:cNvSpPr>
                <a:spLocks noChangeShapeType="1"/>
              </p:cNvSpPr>
              <p:nvPr/>
            </p:nvSpPr>
            <p:spPr bwMode="auto">
              <a:xfrm>
                <a:off x="4293" y="1585"/>
                <a:ext cx="76" cy="42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23" name="Line 13"/>
              <p:cNvSpPr>
                <a:spLocks noChangeShapeType="1"/>
              </p:cNvSpPr>
              <p:nvPr/>
            </p:nvSpPr>
            <p:spPr bwMode="auto">
              <a:xfrm>
                <a:off x="4364" y="2011"/>
                <a:ext cx="10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24" name="Line 14"/>
              <p:cNvSpPr>
                <a:spLocks noChangeShapeType="1"/>
              </p:cNvSpPr>
              <p:nvPr/>
            </p:nvSpPr>
            <p:spPr bwMode="auto">
              <a:xfrm>
                <a:off x="4376" y="1170"/>
                <a:ext cx="8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grpSp>
        <p:sp>
          <p:nvSpPr>
            <p:cNvPr id="17" name="Rectangle 16"/>
            <p:cNvSpPr>
              <a:spLocks noChangeArrowheads="1"/>
            </p:cNvSpPr>
            <p:nvPr/>
          </p:nvSpPr>
          <p:spPr bwMode="auto">
            <a:xfrm>
              <a:off x="4464" y="1600"/>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600">
                <a:latin typeface="+mj-lt"/>
              </a:endParaRPr>
            </a:p>
          </p:txBody>
        </p:sp>
        <p:sp>
          <p:nvSpPr>
            <p:cNvPr id="18" name="Rectangle 17"/>
            <p:cNvSpPr>
              <a:spLocks noChangeArrowheads="1"/>
            </p:cNvSpPr>
            <p:nvPr/>
          </p:nvSpPr>
          <p:spPr bwMode="auto">
            <a:xfrm>
              <a:off x="4741" y="1770"/>
              <a:ext cx="466" cy="2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defRPr/>
              </a:pPr>
              <a:r>
                <a:rPr lang="en-US" sz="2400">
                  <a:solidFill>
                    <a:schemeClr val="tx2"/>
                  </a:solidFill>
                  <a:latin typeface="+mj-lt"/>
                </a:rPr>
                <a:t>Cost</a:t>
              </a:r>
            </a:p>
          </p:txBody>
        </p:sp>
        <p:sp>
          <p:nvSpPr>
            <p:cNvPr id="19" name="Rectangle 18"/>
            <p:cNvSpPr>
              <a:spLocks noChangeArrowheads="1"/>
            </p:cNvSpPr>
            <p:nvPr/>
          </p:nvSpPr>
          <p:spPr bwMode="auto">
            <a:xfrm>
              <a:off x="4752" y="1387"/>
              <a:ext cx="447" cy="2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defRPr/>
              </a:pPr>
              <a:r>
                <a:rPr lang="en-US" sz="1600" dirty="0">
                  <a:solidFill>
                    <a:srgbClr val="C00000"/>
                  </a:solidFill>
                  <a:latin typeface="+mj-lt"/>
                </a:rPr>
                <a:t>Minus</a:t>
              </a:r>
            </a:p>
          </p:txBody>
        </p:sp>
      </p:grpSp>
      <p:grpSp>
        <p:nvGrpSpPr>
          <p:cNvPr id="44038" name="Group 33"/>
          <p:cNvGrpSpPr>
            <a:grpSpLocks/>
          </p:cNvGrpSpPr>
          <p:nvPr/>
        </p:nvGrpSpPr>
        <p:grpSpPr bwMode="auto">
          <a:xfrm>
            <a:off x="8015175" y="4062198"/>
            <a:ext cx="2145844" cy="2025160"/>
            <a:chOff x="4062" y="2480"/>
            <a:chExt cx="1458" cy="1376"/>
          </a:xfrm>
        </p:grpSpPr>
        <p:sp>
          <p:nvSpPr>
            <p:cNvPr id="40" name="Line 34"/>
            <p:cNvSpPr>
              <a:spLocks noChangeShapeType="1"/>
            </p:cNvSpPr>
            <p:nvPr/>
          </p:nvSpPr>
          <p:spPr bwMode="auto">
            <a:xfrm>
              <a:off x="4062" y="3126"/>
              <a:ext cx="23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41" name="Line 35"/>
            <p:cNvSpPr>
              <a:spLocks noChangeShapeType="1"/>
            </p:cNvSpPr>
            <p:nvPr/>
          </p:nvSpPr>
          <p:spPr bwMode="auto">
            <a:xfrm flipV="1">
              <a:off x="4297" y="2697"/>
              <a:ext cx="75" cy="4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42" name="Line 36"/>
            <p:cNvSpPr>
              <a:spLocks noChangeShapeType="1"/>
            </p:cNvSpPr>
            <p:nvPr/>
          </p:nvSpPr>
          <p:spPr bwMode="auto">
            <a:xfrm>
              <a:off x="4293" y="3118"/>
              <a:ext cx="87" cy="426"/>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43" name="Line 37"/>
            <p:cNvSpPr>
              <a:spLocks noChangeShapeType="1"/>
            </p:cNvSpPr>
            <p:nvPr/>
          </p:nvSpPr>
          <p:spPr bwMode="auto">
            <a:xfrm>
              <a:off x="4376" y="2703"/>
              <a:ext cx="8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46" name="Rectangle 40"/>
            <p:cNvSpPr>
              <a:spLocks noChangeArrowheads="1"/>
            </p:cNvSpPr>
            <p:nvPr/>
          </p:nvSpPr>
          <p:spPr bwMode="auto">
            <a:xfrm>
              <a:off x="4464" y="2480"/>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600">
                <a:latin typeface="+mj-lt"/>
              </a:endParaRPr>
            </a:p>
          </p:txBody>
        </p:sp>
        <p:sp>
          <p:nvSpPr>
            <p:cNvPr id="47" name="Rectangle 41"/>
            <p:cNvSpPr>
              <a:spLocks noChangeArrowheads="1"/>
            </p:cNvSpPr>
            <p:nvPr/>
          </p:nvSpPr>
          <p:spPr bwMode="auto">
            <a:xfrm>
              <a:off x="4464" y="3280"/>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600">
                <a:latin typeface="+mj-lt"/>
              </a:endParaRPr>
            </a:p>
          </p:txBody>
        </p:sp>
        <p:sp>
          <p:nvSpPr>
            <p:cNvPr id="48" name="Rectangle 42"/>
            <p:cNvSpPr>
              <a:spLocks noChangeArrowheads="1"/>
            </p:cNvSpPr>
            <p:nvPr/>
          </p:nvSpPr>
          <p:spPr bwMode="auto">
            <a:xfrm>
              <a:off x="4642" y="2516"/>
              <a:ext cx="708" cy="5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lnSpc>
                  <a:spcPts val="2600"/>
                </a:lnSpc>
                <a:defRPr/>
              </a:pPr>
              <a:r>
                <a:rPr lang="en-US" sz="2400" dirty="0">
                  <a:solidFill>
                    <a:schemeClr val="tx2"/>
                  </a:solidFill>
                  <a:latin typeface="+mj-lt"/>
                </a:rPr>
                <a:t>Market</a:t>
              </a:r>
            </a:p>
            <a:p>
              <a:pPr algn="ctr">
                <a:lnSpc>
                  <a:spcPts val="2600"/>
                </a:lnSpc>
                <a:defRPr/>
              </a:pPr>
              <a:r>
                <a:rPr lang="en-US" sz="2400" dirty="0">
                  <a:solidFill>
                    <a:schemeClr val="tx2"/>
                  </a:solidFill>
                  <a:latin typeface="+mj-lt"/>
                </a:rPr>
                <a:t>Share</a:t>
              </a:r>
            </a:p>
          </p:txBody>
        </p:sp>
        <p:sp>
          <p:nvSpPr>
            <p:cNvPr id="49" name="Rectangle 43"/>
            <p:cNvSpPr>
              <a:spLocks noChangeArrowheads="1"/>
            </p:cNvSpPr>
            <p:nvPr/>
          </p:nvSpPr>
          <p:spPr bwMode="auto">
            <a:xfrm>
              <a:off x="4642" y="3351"/>
              <a:ext cx="708" cy="5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lnSpc>
                  <a:spcPts val="2600"/>
                </a:lnSpc>
                <a:defRPr/>
              </a:pPr>
              <a:r>
                <a:rPr lang="en-US" sz="2400" dirty="0">
                  <a:solidFill>
                    <a:schemeClr val="tx2"/>
                  </a:solidFill>
                  <a:latin typeface="+mj-lt"/>
                </a:rPr>
                <a:t>Market</a:t>
              </a:r>
            </a:p>
            <a:p>
              <a:pPr algn="ctr">
                <a:lnSpc>
                  <a:spcPts val="2600"/>
                </a:lnSpc>
                <a:defRPr/>
              </a:pPr>
              <a:r>
                <a:rPr lang="en-US" sz="2400" dirty="0">
                  <a:solidFill>
                    <a:schemeClr val="tx2"/>
                  </a:solidFill>
                  <a:latin typeface="+mj-lt"/>
                </a:rPr>
                <a:t>Size</a:t>
              </a:r>
            </a:p>
          </p:txBody>
        </p:sp>
        <p:sp>
          <p:nvSpPr>
            <p:cNvPr id="50" name="Rectangle 44"/>
            <p:cNvSpPr>
              <a:spLocks noChangeArrowheads="1"/>
            </p:cNvSpPr>
            <p:nvPr/>
          </p:nvSpPr>
          <p:spPr bwMode="auto">
            <a:xfrm>
              <a:off x="4751" y="3067"/>
              <a:ext cx="429" cy="2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defRPr/>
              </a:pPr>
              <a:r>
                <a:rPr lang="en-US" sz="1600" dirty="0">
                  <a:solidFill>
                    <a:srgbClr val="C00000"/>
                  </a:solidFill>
                  <a:latin typeface="+mj-lt"/>
                </a:rPr>
                <a:t>Times</a:t>
              </a:r>
            </a:p>
          </p:txBody>
        </p:sp>
      </p:grpSp>
      <p:grpSp>
        <p:nvGrpSpPr>
          <p:cNvPr id="44039" name="Group 45"/>
          <p:cNvGrpSpPr>
            <a:grpSpLocks/>
          </p:cNvGrpSpPr>
          <p:nvPr/>
        </p:nvGrpSpPr>
        <p:grpSpPr bwMode="auto">
          <a:xfrm>
            <a:off x="5597747" y="2383122"/>
            <a:ext cx="2389067" cy="3009216"/>
            <a:chOff x="2604" y="1344"/>
            <a:chExt cx="1514" cy="1907"/>
          </a:xfrm>
        </p:grpSpPr>
        <p:sp>
          <p:nvSpPr>
            <p:cNvPr id="54" name="Line 48"/>
            <p:cNvSpPr>
              <a:spLocks noChangeShapeType="1"/>
            </p:cNvSpPr>
            <p:nvPr/>
          </p:nvSpPr>
          <p:spPr bwMode="auto">
            <a:xfrm>
              <a:off x="2604" y="2361"/>
              <a:ext cx="26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55" name="Line 49"/>
            <p:cNvSpPr>
              <a:spLocks noChangeShapeType="1"/>
            </p:cNvSpPr>
            <p:nvPr/>
          </p:nvSpPr>
          <p:spPr bwMode="auto">
            <a:xfrm flipV="1">
              <a:off x="2873" y="1654"/>
              <a:ext cx="86" cy="70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56" name="Line 50"/>
            <p:cNvSpPr>
              <a:spLocks noChangeShapeType="1"/>
            </p:cNvSpPr>
            <p:nvPr/>
          </p:nvSpPr>
          <p:spPr bwMode="auto">
            <a:xfrm>
              <a:off x="2869" y="2347"/>
              <a:ext cx="99" cy="70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57" name="Line 51"/>
            <p:cNvSpPr>
              <a:spLocks noChangeShapeType="1"/>
            </p:cNvSpPr>
            <p:nvPr/>
          </p:nvSpPr>
          <p:spPr bwMode="auto">
            <a:xfrm>
              <a:off x="2959" y="3063"/>
              <a:ext cx="17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600">
                <a:latin typeface="+mj-lt"/>
              </a:endParaRPr>
            </a:p>
          </p:txBody>
        </p:sp>
        <p:sp>
          <p:nvSpPr>
            <p:cNvPr id="58" name="Rectangle 52"/>
            <p:cNvSpPr>
              <a:spLocks noChangeArrowheads="1"/>
            </p:cNvSpPr>
            <p:nvPr/>
          </p:nvSpPr>
          <p:spPr bwMode="auto">
            <a:xfrm>
              <a:off x="3062" y="1344"/>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600">
                <a:latin typeface="+mj-lt"/>
              </a:endParaRPr>
            </a:p>
          </p:txBody>
        </p:sp>
        <p:sp>
          <p:nvSpPr>
            <p:cNvPr id="59" name="Rectangle 53"/>
            <p:cNvSpPr>
              <a:spLocks noChangeArrowheads="1"/>
            </p:cNvSpPr>
            <p:nvPr/>
          </p:nvSpPr>
          <p:spPr bwMode="auto">
            <a:xfrm>
              <a:off x="3229" y="1398"/>
              <a:ext cx="729" cy="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lnSpc>
                  <a:spcPts val="2600"/>
                </a:lnSpc>
                <a:defRPr/>
              </a:pPr>
              <a:r>
                <a:rPr lang="en-US" sz="2400" dirty="0">
                  <a:solidFill>
                    <a:schemeClr val="tx2"/>
                  </a:solidFill>
                  <a:latin typeface="+mj-lt"/>
                </a:rPr>
                <a:t>Unit</a:t>
              </a:r>
            </a:p>
            <a:p>
              <a:pPr algn="ctr">
                <a:lnSpc>
                  <a:spcPts val="2600"/>
                </a:lnSpc>
                <a:defRPr/>
              </a:pPr>
              <a:r>
                <a:rPr lang="en-US" sz="2400" dirty="0">
                  <a:solidFill>
                    <a:schemeClr val="tx2"/>
                  </a:solidFill>
                  <a:latin typeface="+mj-lt"/>
                </a:rPr>
                <a:t>Margins</a:t>
              </a:r>
            </a:p>
          </p:txBody>
        </p:sp>
        <p:sp>
          <p:nvSpPr>
            <p:cNvPr id="60" name="Rectangle 54"/>
            <p:cNvSpPr>
              <a:spLocks noChangeArrowheads="1"/>
            </p:cNvSpPr>
            <p:nvPr/>
          </p:nvSpPr>
          <p:spPr bwMode="auto">
            <a:xfrm>
              <a:off x="3062" y="2784"/>
              <a:ext cx="1056" cy="467"/>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lIns="69056" tIns="34529" rIns="69056" bIns="34529">
              <a:spAutoFit/>
            </a:bodyPr>
            <a:lstStyle/>
            <a:p>
              <a:pPr algn="ctr">
                <a:lnSpc>
                  <a:spcPts val="2600"/>
                </a:lnSpc>
                <a:defRPr/>
              </a:pPr>
              <a:r>
                <a:rPr lang="en-US" sz="2400">
                  <a:solidFill>
                    <a:schemeClr val="tx2"/>
                  </a:solidFill>
                  <a:latin typeface="+mj-lt"/>
                </a:rPr>
                <a:t>Unit</a:t>
              </a:r>
            </a:p>
            <a:p>
              <a:pPr algn="ctr">
                <a:lnSpc>
                  <a:spcPts val="2600"/>
                </a:lnSpc>
                <a:defRPr/>
              </a:pPr>
              <a:r>
                <a:rPr lang="en-US" sz="2400">
                  <a:solidFill>
                    <a:schemeClr val="tx2"/>
                  </a:solidFill>
                  <a:latin typeface="+mj-lt"/>
                </a:rPr>
                <a:t>Volumes</a:t>
              </a:r>
            </a:p>
          </p:txBody>
        </p:sp>
        <p:sp>
          <p:nvSpPr>
            <p:cNvPr id="61" name="Rectangle 55"/>
            <p:cNvSpPr>
              <a:spLocks noChangeArrowheads="1"/>
            </p:cNvSpPr>
            <p:nvPr/>
          </p:nvSpPr>
          <p:spPr bwMode="auto">
            <a:xfrm>
              <a:off x="3360" y="2241"/>
              <a:ext cx="400" cy="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defRPr/>
              </a:pPr>
              <a:r>
                <a:rPr lang="en-US" sz="1600" dirty="0">
                  <a:solidFill>
                    <a:srgbClr val="C00000"/>
                  </a:solidFill>
                  <a:latin typeface="+mj-lt"/>
                </a:rPr>
                <a:t>Times</a:t>
              </a:r>
            </a:p>
          </p:txBody>
        </p:sp>
      </p:grpSp>
      <p:grpSp>
        <p:nvGrpSpPr>
          <p:cNvPr id="44041" name="Group 19"/>
          <p:cNvGrpSpPr>
            <a:grpSpLocks/>
          </p:cNvGrpSpPr>
          <p:nvPr/>
        </p:nvGrpSpPr>
        <p:grpSpPr bwMode="auto">
          <a:xfrm>
            <a:off x="3294134" y="3453229"/>
            <a:ext cx="2382756" cy="2651014"/>
            <a:chOff x="1168" y="2016"/>
            <a:chExt cx="1510" cy="1680"/>
          </a:xfrm>
        </p:grpSpPr>
        <p:grpSp>
          <p:nvGrpSpPr>
            <p:cNvPr id="44048" name="Group 23"/>
            <p:cNvGrpSpPr>
              <a:grpSpLocks/>
            </p:cNvGrpSpPr>
            <p:nvPr/>
          </p:nvGrpSpPr>
          <p:grpSpPr bwMode="auto">
            <a:xfrm>
              <a:off x="1168" y="2323"/>
              <a:ext cx="464" cy="1027"/>
              <a:chOff x="1168" y="2323"/>
              <a:chExt cx="464" cy="1027"/>
            </a:xfrm>
          </p:grpSpPr>
          <p:sp>
            <p:nvSpPr>
              <p:cNvPr id="37" name="Line 27"/>
              <p:cNvSpPr>
                <a:spLocks noChangeShapeType="1"/>
              </p:cNvSpPr>
              <p:nvPr/>
            </p:nvSpPr>
            <p:spPr bwMode="auto">
              <a:xfrm>
                <a:off x="1501" y="3350"/>
                <a:ext cx="131"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sp>
            <p:nvSpPr>
              <p:cNvPr id="34" name="Line 24"/>
              <p:cNvSpPr>
                <a:spLocks noChangeShapeType="1"/>
              </p:cNvSpPr>
              <p:nvPr/>
            </p:nvSpPr>
            <p:spPr bwMode="auto">
              <a:xfrm>
                <a:off x="1168" y="2838"/>
                <a:ext cx="26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sp>
            <p:nvSpPr>
              <p:cNvPr id="35" name="Line 25"/>
              <p:cNvSpPr>
                <a:spLocks noChangeShapeType="1"/>
              </p:cNvSpPr>
              <p:nvPr/>
            </p:nvSpPr>
            <p:spPr bwMode="auto">
              <a:xfrm flipV="1">
                <a:off x="1437" y="2323"/>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sp>
            <p:nvSpPr>
              <p:cNvPr id="36" name="Line 26"/>
              <p:cNvSpPr>
                <a:spLocks noChangeShapeType="1"/>
              </p:cNvSpPr>
              <p:nvPr/>
            </p:nvSpPr>
            <p:spPr bwMode="auto">
              <a:xfrm>
                <a:off x="1433" y="2828"/>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sp>
            <p:nvSpPr>
              <p:cNvPr id="38" name="Line 28"/>
              <p:cNvSpPr>
                <a:spLocks noChangeShapeType="1"/>
              </p:cNvSpPr>
              <p:nvPr/>
            </p:nvSpPr>
            <p:spPr bwMode="auto">
              <a:xfrm>
                <a:off x="1501" y="2330"/>
                <a:ext cx="11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grpSp>
        <p:sp>
          <p:nvSpPr>
            <p:cNvPr id="30" name="Rectangle 29"/>
            <p:cNvSpPr>
              <a:spLocks noChangeArrowheads="1"/>
            </p:cNvSpPr>
            <p:nvPr/>
          </p:nvSpPr>
          <p:spPr bwMode="auto">
            <a:xfrm>
              <a:off x="1622" y="2016"/>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350">
                <a:latin typeface="+mj-lt"/>
              </a:endParaRPr>
            </a:p>
          </p:txBody>
        </p:sp>
        <p:sp>
          <p:nvSpPr>
            <p:cNvPr id="31" name="Rectangle 30"/>
            <p:cNvSpPr>
              <a:spLocks noChangeArrowheads="1"/>
            </p:cNvSpPr>
            <p:nvPr/>
          </p:nvSpPr>
          <p:spPr bwMode="auto">
            <a:xfrm>
              <a:off x="1812" y="2041"/>
              <a:ext cx="676" cy="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lnSpc>
                  <a:spcPts val="2600"/>
                </a:lnSpc>
                <a:defRPr/>
              </a:pPr>
              <a:r>
                <a:rPr lang="en-US" sz="2400" dirty="0">
                  <a:solidFill>
                    <a:schemeClr val="tx2"/>
                  </a:solidFill>
                  <a:latin typeface="+mj-lt"/>
                </a:rPr>
                <a:t>Net</a:t>
              </a:r>
            </a:p>
            <a:p>
              <a:pPr algn="ctr">
                <a:lnSpc>
                  <a:spcPts val="2600"/>
                </a:lnSpc>
                <a:defRPr/>
              </a:pPr>
              <a:r>
                <a:rPr lang="en-US" sz="2400" dirty="0">
                  <a:solidFill>
                    <a:schemeClr val="tx2"/>
                  </a:solidFill>
                  <a:latin typeface="+mj-lt"/>
                </a:rPr>
                <a:t>Income</a:t>
              </a:r>
            </a:p>
          </p:txBody>
        </p:sp>
        <p:sp>
          <p:nvSpPr>
            <p:cNvPr id="33" name="Rectangle 32"/>
            <p:cNvSpPr>
              <a:spLocks noChangeArrowheads="1"/>
            </p:cNvSpPr>
            <p:nvPr/>
          </p:nvSpPr>
          <p:spPr bwMode="auto">
            <a:xfrm>
              <a:off x="1877" y="2698"/>
              <a:ext cx="488" cy="3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defRPr/>
              </a:pPr>
              <a:r>
                <a:rPr lang="en-US" sz="1600" dirty="0">
                  <a:solidFill>
                    <a:srgbClr val="C00000"/>
                  </a:solidFill>
                  <a:latin typeface="+mj-lt"/>
                </a:rPr>
                <a:t>Divided</a:t>
              </a:r>
            </a:p>
            <a:p>
              <a:pPr algn="ctr">
                <a:defRPr/>
              </a:pPr>
              <a:r>
                <a:rPr lang="en-US" sz="1600" dirty="0">
                  <a:solidFill>
                    <a:srgbClr val="C00000"/>
                  </a:solidFill>
                  <a:latin typeface="+mj-lt"/>
                </a:rPr>
                <a:t>By</a:t>
              </a:r>
            </a:p>
          </p:txBody>
        </p:sp>
        <p:sp>
          <p:nvSpPr>
            <p:cNvPr id="27" name="Rectangle 21"/>
            <p:cNvSpPr>
              <a:spLocks noChangeArrowheads="1"/>
            </p:cNvSpPr>
            <p:nvPr/>
          </p:nvSpPr>
          <p:spPr bwMode="auto">
            <a:xfrm>
              <a:off x="1622" y="3120"/>
              <a:ext cx="1056" cy="576"/>
            </a:xfrm>
            <a:prstGeom prst="rect">
              <a:avLst/>
            </a:prstGeom>
            <a:solidFill>
              <a:srgbClr val="FFFFFF"/>
            </a:solidFill>
            <a:ln w="9525">
              <a:solidFill>
                <a:schemeClr val="tx1"/>
              </a:solidFill>
              <a:miter lim="800000"/>
              <a:headEnd/>
              <a:tailEnd/>
            </a:ln>
            <a:effectLst>
              <a:outerShdw blurRad="50800" dist="38100" dir="2700000" algn="tl" rotWithShape="0">
                <a:schemeClr val="accent6">
                  <a:lumMod val="75000"/>
                </a:schemeClr>
              </a:outerShdw>
            </a:effectLst>
            <a:extLst/>
          </p:spPr>
          <p:txBody>
            <a:bodyPr wrap="none" anchor="ctr"/>
            <a:lstStyle/>
            <a:p>
              <a:pPr algn="ctr">
                <a:defRPr/>
              </a:pPr>
              <a:endParaRPr lang="en-CA" sz="1350">
                <a:latin typeface="+mj-lt"/>
              </a:endParaRPr>
            </a:p>
          </p:txBody>
        </p:sp>
        <p:sp>
          <p:nvSpPr>
            <p:cNvPr id="32" name="Rectangle 31"/>
            <p:cNvSpPr>
              <a:spLocks noChangeArrowheads="1"/>
            </p:cNvSpPr>
            <p:nvPr/>
          </p:nvSpPr>
          <p:spPr bwMode="auto">
            <a:xfrm>
              <a:off x="1689" y="3175"/>
              <a:ext cx="841" cy="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a:lnSpc>
                  <a:spcPts val="2600"/>
                </a:lnSpc>
                <a:defRPr/>
              </a:pPr>
              <a:r>
                <a:rPr lang="en-US" sz="2400" dirty="0">
                  <a:solidFill>
                    <a:schemeClr val="tx2"/>
                  </a:solidFill>
                  <a:latin typeface="+mj-lt"/>
                </a:rPr>
                <a:t>Assets</a:t>
              </a:r>
            </a:p>
            <a:p>
              <a:pPr algn="ctr">
                <a:lnSpc>
                  <a:spcPts val="2600"/>
                </a:lnSpc>
                <a:defRPr/>
              </a:pPr>
              <a:r>
                <a:rPr lang="en-US" sz="2400" dirty="0">
                  <a:solidFill>
                    <a:schemeClr val="tx2"/>
                  </a:solidFill>
                  <a:latin typeface="+mj-lt"/>
                </a:rPr>
                <a:t>Deployed</a:t>
              </a:r>
            </a:p>
          </p:txBody>
        </p:sp>
      </p:grpSp>
      <p:sp>
        <p:nvSpPr>
          <p:cNvPr id="65" name="Rectangle 59"/>
          <p:cNvSpPr>
            <a:spLocks noChangeArrowheads="1"/>
          </p:cNvSpPr>
          <p:nvPr/>
        </p:nvSpPr>
        <p:spPr bwMode="auto">
          <a:xfrm>
            <a:off x="1804312" y="3841956"/>
            <a:ext cx="1633214" cy="1403431"/>
          </a:xfrm>
          <a:prstGeom prst="rect">
            <a:avLst/>
          </a:prstGeom>
          <a:solidFill>
            <a:srgbClr val="FFFFFF"/>
          </a:solidFill>
          <a:ln w="9525">
            <a:solidFill>
              <a:schemeClr val="tx1"/>
            </a:solidFill>
            <a:miter lim="800000"/>
            <a:headEnd/>
            <a:tailEnd/>
          </a:ln>
          <a:effectLst>
            <a:outerShdw blurRad="50800" dist="35921" dir="2700000" algn="ctr" rotWithShape="0">
              <a:schemeClr val="accent6">
                <a:lumMod val="75000"/>
              </a:schemeClr>
            </a:outerShdw>
          </a:effectLst>
          <a:extLst/>
        </p:spPr>
        <p:txBody>
          <a:bodyPr wrap="square" lIns="69056" tIns="34529" rIns="69056" bIns="34529">
            <a:spAutoFit/>
          </a:bodyPr>
          <a:lstStyle/>
          <a:p>
            <a:pPr>
              <a:lnSpc>
                <a:spcPts val="2600"/>
              </a:lnSpc>
              <a:defRPr/>
            </a:pPr>
            <a:r>
              <a:rPr lang="en-US" sz="2400" dirty="0">
                <a:solidFill>
                  <a:schemeClr val="tx2"/>
                </a:solidFill>
                <a:latin typeface="+mj-lt"/>
              </a:rPr>
              <a:t>Return On</a:t>
            </a:r>
          </a:p>
          <a:p>
            <a:pPr>
              <a:lnSpc>
                <a:spcPts val="2600"/>
              </a:lnSpc>
              <a:defRPr/>
            </a:pPr>
            <a:r>
              <a:rPr lang="en-US" sz="2400" dirty="0">
                <a:solidFill>
                  <a:schemeClr val="tx2"/>
                </a:solidFill>
                <a:latin typeface="+mj-lt"/>
              </a:rPr>
              <a:t>Invested </a:t>
            </a:r>
            <a:r>
              <a:rPr lang="en-US" sz="2400" dirty="0">
                <a:solidFill>
                  <a:schemeClr val="tx2"/>
                </a:solidFill>
                <a:latin typeface="+mj-lt"/>
              </a:rPr>
              <a:t>Capital – ROIC </a:t>
            </a:r>
            <a:r>
              <a:rPr lang="en-US" sz="1600" dirty="0">
                <a:solidFill>
                  <a:schemeClr val="tx2"/>
                </a:solidFill>
                <a:latin typeface="+mj-lt"/>
              </a:rPr>
              <a:t>(ROCE)</a:t>
            </a:r>
            <a:endParaRPr lang="en-US" sz="1600" dirty="0">
              <a:solidFill>
                <a:schemeClr val="tx2"/>
              </a:solidFill>
              <a:latin typeface="+mj-lt"/>
            </a:endParaRPr>
          </a:p>
        </p:txBody>
      </p:sp>
      <p:sp>
        <p:nvSpPr>
          <p:cNvPr id="66" name="Title 2"/>
          <p:cNvSpPr txBox="1">
            <a:spLocks/>
          </p:cNvSpPr>
          <p:nvPr/>
        </p:nvSpPr>
        <p:spPr>
          <a:xfrm>
            <a:off x="1873251" y="901874"/>
            <a:ext cx="7500665" cy="648072"/>
          </a:xfrm>
          <a:prstGeom prst="rect">
            <a:avLst/>
          </a:prstGeom>
        </p:spPr>
        <p:txBody>
          <a:bodyPr vert="horz" lIns="68580" tIns="34290" rIns="68580" bIns="34290" rtlCol="0" anchor="ctr">
            <a:noAutofit/>
          </a:bodyPr>
          <a:lstStyle>
            <a:lvl1pPr algn="l" defTabSz="609585" rtl="0" eaLnBrk="1" latinLnBrk="0" hangingPunct="1">
              <a:spcBef>
                <a:spcPct val="0"/>
              </a:spcBef>
              <a:buNone/>
              <a:defRPr sz="3733" b="1" kern="1200">
                <a:solidFill>
                  <a:schemeClr val="tx2">
                    <a:lumMod val="75000"/>
                  </a:schemeClr>
                </a:solidFill>
                <a:latin typeface="+mj-lt"/>
                <a:ea typeface="+mj-ea"/>
                <a:cs typeface="+mj-cs"/>
              </a:defRPr>
            </a:lvl1pPr>
          </a:lstStyle>
          <a:p>
            <a:endParaRPr lang="en-US" sz="2400" dirty="0"/>
          </a:p>
        </p:txBody>
      </p:sp>
      <p:sp>
        <p:nvSpPr>
          <p:cNvPr id="9" name="Line 2"/>
          <p:cNvSpPr>
            <a:spLocks noChangeShapeType="1"/>
          </p:cNvSpPr>
          <p:nvPr/>
        </p:nvSpPr>
        <p:spPr bwMode="auto">
          <a:xfrm flipV="1">
            <a:off x="8478677" y="5592103"/>
            <a:ext cx="132551" cy="1"/>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CA" sz="1350">
              <a:latin typeface="+mj-lt"/>
            </a:endParaRPr>
          </a:p>
        </p:txBody>
      </p:sp>
      <p:sp>
        <p:nvSpPr>
          <p:cNvPr id="2" name="Slide Number Placeholder 1"/>
          <p:cNvSpPr>
            <a:spLocks noGrp="1"/>
          </p:cNvSpPr>
          <p:nvPr>
            <p:ph type="sldNum" sz="quarter" idx="4"/>
          </p:nvPr>
        </p:nvSpPr>
        <p:spPr/>
        <p:txBody>
          <a:bodyPr/>
          <a:lstStyle/>
          <a:p>
            <a:fld id="{68B66FEB-B74C-4553-A99E-5E49813D09AD}" type="slidenum">
              <a:rPr lang="en-US" smtClean="0"/>
              <a:t>20</a:t>
            </a:fld>
            <a:endParaRPr lang="en-US"/>
          </a:p>
        </p:txBody>
      </p:sp>
      <p:sp>
        <p:nvSpPr>
          <p:cNvPr id="52"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3" name="TextBox 2"/>
          <p:cNvSpPr txBox="1"/>
          <p:nvPr/>
        </p:nvSpPr>
        <p:spPr>
          <a:xfrm>
            <a:off x="3582113" y="2203916"/>
            <a:ext cx="2632700" cy="923330"/>
          </a:xfrm>
          <a:prstGeom prst="rect">
            <a:avLst/>
          </a:prstGeom>
          <a:noFill/>
        </p:spPr>
        <p:txBody>
          <a:bodyPr wrap="square" rtlCol="0">
            <a:spAutoFit/>
          </a:bodyPr>
          <a:lstStyle/>
          <a:p>
            <a:r>
              <a:rPr lang="en-US" dirty="0"/>
              <a:t>Compared </a:t>
            </a:r>
            <a:r>
              <a:rPr lang="en-US" dirty="0" smtClean="0"/>
              <a:t>actual </a:t>
            </a:r>
            <a:r>
              <a:rPr lang="en-US" dirty="0"/>
              <a:t>to projected results – DCF anticipated outcomes</a:t>
            </a:r>
            <a:endParaRPr lang="en-US" dirty="0"/>
          </a:p>
        </p:txBody>
      </p:sp>
    </p:spTree>
    <p:extLst>
      <p:ext uri="{BB962C8B-B14F-4D97-AF65-F5344CB8AC3E}">
        <p14:creationId xmlns:p14="http://schemas.microsoft.com/office/powerpoint/2010/main" val="2169408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73249" y="1143792"/>
            <a:ext cx="8582100" cy="4503382"/>
          </a:xfrm>
        </p:spPr>
        <p:txBody>
          <a:bodyPr/>
          <a:lstStyle/>
          <a:p>
            <a:pPr marL="0" indent="0">
              <a:buNone/>
            </a:pPr>
            <a:r>
              <a:rPr lang="en-US" dirty="0" smtClean="0">
                <a:solidFill>
                  <a:schemeClr val="accent6">
                    <a:lumMod val="75000"/>
                  </a:schemeClr>
                </a:solidFill>
              </a:rPr>
              <a:t>Simple Formula – Profitability</a:t>
            </a:r>
          </a:p>
          <a:p>
            <a:endParaRPr lang="en-US" dirty="0" smtClean="0"/>
          </a:p>
          <a:p>
            <a:r>
              <a:rPr lang="en-US" dirty="0" smtClean="0"/>
              <a:t>Profit </a:t>
            </a:r>
            <a:r>
              <a:rPr lang="en-US" sz="1800" dirty="0"/>
              <a:t>aggregate</a:t>
            </a:r>
            <a:r>
              <a:rPr lang="en-US" dirty="0" smtClean="0"/>
              <a:t> = Total Revenue – Total Cost</a:t>
            </a:r>
          </a:p>
          <a:p>
            <a:endParaRPr lang="en-US" dirty="0" smtClean="0"/>
          </a:p>
          <a:p>
            <a:r>
              <a:rPr lang="en-US" dirty="0" smtClean="0"/>
              <a:t>Profit </a:t>
            </a:r>
            <a:r>
              <a:rPr lang="en-US" sz="1800" dirty="0"/>
              <a:t>aggregate</a:t>
            </a:r>
            <a:r>
              <a:rPr lang="en-US" dirty="0" smtClean="0"/>
              <a:t> = (Selling Price </a:t>
            </a:r>
            <a:r>
              <a:rPr lang="en-US" sz="1800" dirty="0"/>
              <a:t>Unit</a:t>
            </a:r>
            <a:r>
              <a:rPr lang="en-US" dirty="0" smtClean="0"/>
              <a:t> x Quantity Sold) – (Total Cost </a:t>
            </a:r>
            <a:r>
              <a:rPr lang="en-US" sz="1800" dirty="0"/>
              <a:t>Unit</a:t>
            </a:r>
            <a:r>
              <a:rPr lang="en-US" dirty="0" smtClean="0"/>
              <a:t> x Quantity Produced)</a:t>
            </a:r>
          </a:p>
          <a:p>
            <a:endParaRPr lang="en-US" dirty="0" smtClean="0"/>
          </a:p>
          <a:p>
            <a:r>
              <a:rPr lang="en-US" dirty="0" smtClean="0"/>
              <a:t>Profit </a:t>
            </a:r>
            <a:r>
              <a:rPr lang="en-US" sz="1800" dirty="0"/>
              <a:t>Unit</a:t>
            </a:r>
            <a:r>
              <a:rPr lang="en-US" dirty="0" smtClean="0"/>
              <a:t> = Selling Price </a:t>
            </a:r>
            <a:r>
              <a:rPr lang="en-US" sz="1800" dirty="0"/>
              <a:t>Unit</a:t>
            </a:r>
            <a:r>
              <a:rPr lang="en-US" dirty="0" smtClean="0"/>
              <a:t> – Total Cost </a:t>
            </a:r>
            <a:r>
              <a:rPr lang="en-US" sz="1800" dirty="0"/>
              <a:t>U</a:t>
            </a:r>
            <a:r>
              <a:rPr lang="en-US" sz="1800" dirty="0"/>
              <a:t>nit</a:t>
            </a:r>
            <a:r>
              <a:rPr lang="en-US" dirty="0" smtClean="0"/>
              <a:t> </a:t>
            </a:r>
            <a:endParaRPr lang="en-US" dirty="0"/>
          </a:p>
        </p:txBody>
      </p:sp>
      <p:sp>
        <p:nvSpPr>
          <p:cNvPr id="2" name="TextBox 1"/>
          <p:cNvSpPr txBox="1"/>
          <p:nvPr/>
        </p:nvSpPr>
        <p:spPr>
          <a:xfrm>
            <a:off x="3892937" y="5347555"/>
            <a:ext cx="3711644" cy="923330"/>
          </a:xfrm>
          <a:prstGeom prst="rect">
            <a:avLst/>
          </a:prstGeom>
          <a:noFill/>
          <a:ln w="57150">
            <a:solidFill>
              <a:schemeClr val="tx1"/>
            </a:solidFill>
          </a:ln>
        </p:spPr>
        <p:txBody>
          <a:bodyPr wrap="square" rtlCol="0">
            <a:spAutoFit/>
          </a:bodyPr>
          <a:lstStyle/>
          <a:p>
            <a:r>
              <a:rPr lang="en-US" dirty="0"/>
              <a:t>Profit = TR – TC</a:t>
            </a:r>
          </a:p>
          <a:p>
            <a:r>
              <a:rPr lang="en-US" dirty="0"/>
              <a:t>Profit = (SP x QS) – (TC x QP)</a:t>
            </a:r>
          </a:p>
          <a:p>
            <a:r>
              <a:rPr lang="en-US" dirty="0"/>
              <a:t>Profit </a:t>
            </a:r>
            <a:r>
              <a:rPr lang="en-US" sz="1100" dirty="0"/>
              <a:t>(unit) </a:t>
            </a:r>
            <a:r>
              <a:rPr lang="en-US" dirty="0"/>
              <a:t>= SP </a:t>
            </a:r>
            <a:r>
              <a:rPr lang="en-US" sz="1100" dirty="0"/>
              <a:t>unit</a:t>
            </a:r>
            <a:r>
              <a:rPr lang="en-US" dirty="0"/>
              <a:t> – TC </a:t>
            </a:r>
            <a:r>
              <a:rPr lang="en-US" sz="1100" dirty="0"/>
              <a:t>unit</a:t>
            </a:r>
            <a:endParaRPr lang="en-US" sz="1100" dirty="0"/>
          </a:p>
        </p:txBody>
      </p:sp>
      <p:sp>
        <p:nvSpPr>
          <p:cNvPr id="3" name="Slide Number Placeholder 2"/>
          <p:cNvSpPr>
            <a:spLocks noGrp="1"/>
          </p:cNvSpPr>
          <p:nvPr>
            <p:ph type="sldNum" sz="quarter" idx="4"/>
          </p:nvPr>
        </p:nvSpPr>
        <p:spPr/>
        <p:txBody>
          <a:bodyPr/>
          <a:lstStyle/>
          <a:p>
            <a:fld id="{68B66FEB-B74C-4553-A99E-5E49813D09AD}" type="slidenum">
              <a:rPr lang="en-US" smtClean="0"/>
              <a:t>21</a:t>
            </a:fld>
            <a:endParaRPr lang="en-US"/>
          </a:p>
        </p:txBody>
      </p:sp>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Tree>
    <p:extLst>
      <p:ext uri="{BB962C8B-B14F-4D97-AF65-F5344CB8AC3E}">
        <p14:creationId xmlns:p14="http://schemas.microsoft.com/office/powerpoint/2010/main" val="2967602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a:p>
        </p:txBody>
      </p:sp>
      <p:sp>
        <p:nvSpPr>
          <p:cNvPr id="4" name="TextBox 3"/>
          <p:cNvSpPr txBox="1"/>
          <p:nvPr/>
        </p:nvSpPr>
        <p:spPr>
          <a:xfrm>
            <a:off x="3108325" y="926886"/>
            <a:ext cx="5975350" cy="461665"/>
          </a:xfrm>
          <a:prstGeom prst="rect">
            <a:avLst/>
          </a:prstGeom>
          <a:noFill/>
        </p:spPr>
        <p:txBody>
          <a:bodyPr wrap="square" rtlCol="0">
            <a:spAutoFit/>
          </a:bodyPr>
          <a:lstStyle/>
          <a:p>
            <a:r>
              <a:rPr lang="en-US" sz="2400" dirty="0">
                <a:solidFill>
                  <a:schemeClr val="accent6">
                    <a:lumMod val="75000"/>
                  </a:schemeClr>
                </a:solidFill>
              </a:rPr>
              <a:t>Capitalization Well – Depth &amp; Length of Burn</a:t>
            </a:r>
          </a:p>
        </p:txBody>
      </p:sp>
      <p:pic>
        <p:nvPicPr>
          <p:cNvPr id="5" name="Picture 4"/>
          <p:cNvPicPr>
            <a:picLocks noChangeAspect="1"/>
          </p:cNvPicPr>
          <p:nvPr/>
        </p:nvPicPr>
        <p:blipFill>
          <a:blip r:embed="rId3"/>
          <a:stretch>
            <a:fillRect/>
          </a:stretch>
        </p:blipFill>
        <p:spPr>
          <a:xfrm>
            <a:off x="2336205" y="1614553"/>
            <a:ext cx="7519590" cy="3695447"/>
          </a:xfrm>
          <a:prstGeom prst="rect">
            <a:avLst/>
          </a:prstGeom>
        </p:spPr>
      </p:pic>
      <p:sp>
        <p:nvSpPr>
          <p:cNvPr id="8" name="Title 1"/>
          <p:cNvSpPr>
            <a:spLocks noGrp="1"/>
          </p:cNvSpPr>
          <p:nvPr>
            <p:ph type="title"/>
          </p:nvPr>
        </p:nvSpPr>
        <p:spPr>
          <a:xfrm>
            <a:off x="1873250" y="44624"/>
            <a:ext cx="7500665" cy="648072"/>
          </a:xfrm>
        </p:spPr>
        <p:txBody>
          <a:bodyPr/>
          <a:lstStyle/>
          <a:p>
            <a:r>
              <a:rPr lang="en-CA" dirty="0" smtClean="0"/>
              <a:t>MMA 801 – Tutorial – Financial Statements</a:t>
            </a:r>
            <a:endParaRPr lang="en-CA" dirty="0"/>
          </a:p>
        </p:txBody>
      </p:sp>
      <p:sp>
        <p:nvSpPr>
          <p:cNvPr id="9" name="Slide Number Placeholder 8"/>
          <p:cNvSpPr>
            <a:spLocks noGrp="1"/>
          </p:cNvSpPr>
          <p:nvPr>
            <p:ph type="sldNum" sz="quarter" idx="4"/>
          </p:nvPr>
        </p:nvSpPr>
        <p:spPr/>
        <p:txBody>
          <a:bodyPr/>
          <a:lstStyle/>
          <a:p>
            <a:fld id="{68B66FEB-B74C-4553-A99E-5E49813D09AD}" type="slidenum">
              <a:rPr lang="en-US" smtClean="0"/>
              <a:t>22</a:t>
            </a:fld>
            <a:endParaRPr lang="en-US"/>
          </a:p>
        </p:txBody>
      </p:sp>
      <p:sp>
        <p:nvSpPr>
          <p:cNvPr id="3" name="Right Arrow 2"/>
          <p:cNvSpPr/>
          <p:nvPr/>
        </p:nvSpPr>
        <p:spPr>
          <a:xfrm>
            <a:off x="3535681" y="5471828"/>
            <a:ext cx="2087901" cy="680720"/>
          </a:xfrm>
          <a:prstGeom prst="rightArrow">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Cash Outflows</a:t>
            </a:r>
            <a:endParaRPr lang="en-US" dirty="0"/>
          </a:p>
        </p:txBody>
      </p:sp>
      <p:sp>
        <p:nvSpPr>
          <p:cNvPr id="10" name="Right Arrow 9"/>
          <p:cNvSpPr/>
          <p:nvPr/>
        </p:nvSpPr>
        <p:spPr>
          <a:xfrm flipH="1">
            <a:off x="6612256" y="5471828"/>
            <a:ext cx="2087901" cy="680720"/>
          </a:xfrm>
          <a:prstGeom prst="righ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Cash Inflows</a:t>
            </a:r>
            <a:endParaRPr lang="en-US" dirty="0"/>
          </a:p>
        </p:txBody>
      </p:sp>
      <p:sp>
        <p:nvSpPr>
          <p:cNvPr id="7" name="TextBox 6"/>
          <p:cNvSpPr txBox="1"/>
          <p:nvPr/>
        </p:nvSpPr>
        <p:spPr>
          <a:xfrm>
            <a:off x="1696720" y="3291840"/>
            <a:ext cx="1960880" cy="923330"/>
          </a:xfrm>
          <a:prstGeom prst="rect">
            <a:avLst/>
          </a:prstGeom>
          <a:noFill/>
        </p:spPr>
        <p:txBody>
          <a:bodyPr wrap="square" rtlCol="0">
            <a:spAutoFit/>
          </a:bodyPr>
          <a:lstStyle/>
          <a:p>
            <a:r>
              <a:rPr lang="en-US" dirty="0"/>
              <a:t>Understanding </a:t>
            </a:r>
            <a:r>
              <a:rPr lang="en-US" dirty="0">
                <a:solidFill>
                  <a:srgbClr val="00B050"/>
                </a:solidFill>
              </a:rPr>
              <a:t>Capital</a:t>
            </a:r>
            <a:r>
              <a:rPr lang="en-US" dirty="0"/>
              <a:t> Deployment</a:t>
            </a:r>
            <a:endParaRPr lang="en-US" dirty="0"/>
          </a:p>
        </p:txBody>
      </p:sp>
    </p:spTree>
    <p:extLst>
      <p:ext uri="{BB962C8B-B14F-4D97-AF65-F5344CB8AC3E}">
        <p14:creationId xmlns:p14="http://schemas.microsoft.com/office/powerpoint/2010/main" val="3720170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altLang="en-US" b="1" dirty="0">
                <a:solidFill>
                  <a:schemeClr val="tx2">
                    <a:lumMod val="75000"/>
                  </a:schemeClr>
                </a:solidFill>
              </a:rPr>
              <a:t>	</a:t>
            </a:r>
            <a:r>
              <a:rPr lang="en-US" altLang="en-US" b="1" dirty="0">
                <a:solidFill>
                  <a:schemeClr val="tx2">
                    <a:lumMod val="75000"/>
                  </a:schemeClr>
                </a:solidFill>
              </a:rPr>
              <a:t>Analytics, AI and Profit Model</a:t>
            </a:r>
            <a:endParaRPr lang="en-US" b="1" dirty="0">
              <a:solidFill>
                <a:schemeClr val="tx2">
                  <a:lumMod val="75000"/>
                </a:schemeClr>
              </a:solidFill>
            </a:endParaRPr>
          </a:p>
        </p:txBody>
      </p:sp>
      <p:sp>
        <p:nvSpPr>
          <p:cNvPr id="612354" name="Rectangle 2"/>
          <p:cNvSpPr>
            <a:spLocks noGrp="1" noChangeArrowheads="1"/>
          </p:cNvSpPr>
          <p:nvPr>
            <p:ph type="title"/>
          </p:nvPr>
        </p:nvSpPr>
        <p:spPr/>
        <p:txBody>
          <a:bodyPr/>
          <a:lstStyle/>
          <a:p>
            <a:r>
              <a:rPr lang="en-US" dirty="0" smtClean="0"/>
              <a:t>MMA 801 – Tutorial - Financial Fundamentals</a:t>
            </a:r>
            <a:endParaRPr lang="en-US" altLang="en-US" dirty="0"/>
          </a:p>
        </p:txBody>
      </p:sp>
      <p:sp>
        <p:nvSpPr>
          <p:cNvPr id="612355" name="Rectangle 3"/>
          <p:cNvSpPr>
            <a:spLocks noChangeArrowheads="1"/>
          </p:cNvSpPr>
          <p:nvPr/>
        </p:nvSpPr>
        <p:spPr bwMode="blackWhite">
          <a:xfrm>
            <a:off x="1625600" y="3530600"/>
            <a:ext cx="1511300" cy="482600"/>
          </a:xfrm>
          <a:prstGeom prst="rect">
            <a:avLst/>
          </a:prstGeom>
          <a:solidFill>
            <a:schemeClr val="accent6">
              <a:lumMod val="60000"/>
              <a:lumOff val="40000"/>
            </a:schemeClr>
          </a:solidFill>
          <a:ln w="12700">
            <a:solidFill>
              <a:srgbClr val="FFFFFF"/>
            </a:solidFill>
            <a:miter lim="800000"/>
            <a:headEnd/>
            <a:tailEnd/>
          </a:ln>
          <a:effectLst/>
        </p:spPr>
        <p:txBody>
          <a:bodyPr wrap="none" anchor="ctr"/>
          <a:lstStyle/>
          <a:p>
            <a:endParaRPr lang="en-US"/>
          </a:p>
        </p:txBody>
      </p:sp>
      <p:sp>
        <p:nvSpPr>
          <p:cNvPr id="612370" name="Rectangle 18"/>
          <p:cNvSpPr>
            <a:spLocks noChangeArrowheads="1"/>
          </p:cNvSpPr>
          <p:nvPr/>
        </p:nvSpPr>
        <p:spPr bwMode="blackWhite">
          <a:xfrm>
            <a:off x="5664200" y="1377950"/>
            <a:ext cx="1511300" cy="482600"/>
          </a:xfrm>
          <a:prstGeom prst="rect">
            <a:avLst/>
          </a:prstGeom>
          <a:solidFill>
            <a:schemeClr val="bg1"/>
          </a:solidFill>
          <a:ln w="12700">
            <a:noFill/>
            <a:miter lim="800000"/>
            <a:headEnd/>
            <a:tailEnd/>
          </a:ln>
          <a:effectLst/>
        </p:spPr>
        <p:txBody>
          <a:bodyPr wrap="none" anchor="ctr"/>
          <a:lstStyle/>
          <a:p>
            <a:endParaRPr lang="en-US"/>
          </a:p>
        </p:txBody>
      </p:sp>
      <p:sp>
        <p:nvSpPr>
          <p:cNvPr id="612371" name="Rectangle 19"/>
          <p:cNvSpPr>
            <a:spLocks noChangeArrowheads="1"/>
          </p:cNvSpPr>
          <p:nvPr/>
        </p:nvSpPr>
        <p:spPr bwMode="blackWhite">
          <a:xfrm>
            <a:off x="5664200" y="2882900"/>
            <a:ext cx="1511300" cy="482600"/>
          </a:xfrm>
          <a:prstGeom prst="rect">
            <a:avLst/>
          </a:prstGeom>
          <a:noFill/>
          <a:ln w="12700">
            <a:noFill/>
            <a:miter lim="800000"/>
            <a:headEnd/>
            <a:tailEnd/>
          </a:ln>
          <a:effectLst/>
        </p:spPr>
        <p:txBody>
          <a:bodyPr wrap="none" anchor="ctr"/>
          <a:lstStyle/>
          <a:p>
            <a:endParaRPr lang="en-US"/>
          </a:p>
        </p:txBody>
      </p:sp>
      <p:sp>
        <p:nvSpPr>
          <p:cNvPr id="612372" name="Rectangle 20"/>
          <p:cNvSpPr>
            <a:spLocks noChangeArrowheads="1"/>
          </p:cNvSpPr>
          <p:nvPr/>
        </p:nvSpPr>
        <p:spPr bwMode="blackWhite">
          <a:xfrm>
            <a:off x="5607050" y="427355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73" name="Rectangle 21"/>
          <p:cNvSpPr>
            <a:spLocks noChangeArrowheads="1"/>
          </p:cNvSpPr>
          <p:nvPr/>
        </p:nvSpPr>
        <p:spPr bwMode="blackWhite">
          <a:xfrm>
            <a:off x="5588000" y="5702303"/>
            <a:ext cx="1593850" cy="519113"/>
          </a:xfrm>
          <a:prstGeom prst="rect">
            <a:avLst/>
          </a:prstGeom>
          <a:noFill/>
          <a:ln w="12700">
            <a:noFill/>
            <a:miter lim="800000"/>
            <a:headEnd/>
            <a:tailEnd/>
          </a:ln>
          <a:effectLst/>
        </p:spPr>
        <p:txBody>
          <a:bodyPr wrap="none" anchor="ctr"/>
          <a:lstStyle/>
          <a:p>
            <a:endParaRPr lang="en-US"/>
          </a:p>
        </p:txBody>
      </p:sp>
      <p:sp>
        <p:nvSpPr>
          <p:cNvPr id="612374" name="Rectangle 22"/>
          <p:cNvSpPr>
            <a:spLocks noChangeArrowheads="1"/>
          </p:cNvSpPr>
          <p:nvPr/>
        </p:nvSpPr>
        <p:spPr bwMode="blackWhite">
          <a:xfrm>
            <a:off x="3492500" y="2025650"/>
            <a:ext cx="1511300" cy="482600"/>
          </a:xfrm>
          <a:prstGeom prst="rect">
            <a:avLst/>
          </a:prstGeom>
          <a:solidFill>
            <a:schemeClr val="bg1"/>
          </a:solidFill>
          <a:ln w="12700">
            <a:solidFill>
              <a:srgbClr val="FFFFFF"/>
            </a:solidFill>
            <a:miter lim="800000"/>
            <a:headEnd/>
            <a:tailEnd/>
          </a:ln>
          <a:effectLst/>
        </p:spPr>
        <p:txBody>
          <a:bodyPr wrap="none" anchor="ctr"/>
          <a:lstStyle/>
          <a:p>
            <a:endParaRPr lang="en-US"/>
          </a:p>
        </p:txBody>
      </p:sp>
      <p:sp>
        <p:nvSpPr>
          <p:cNvPr id="612375" name="Rectangle 23"/>
          <p:cNvSpPr>
            <a:spLocks noChangeArrowheads="1"/>
          </p:cNvSpPr>
          <p:nvPr/>
        </p:nvSpPr>
        <p:spPr bwMode="blackWhite">
          <a:xfrm>
            <a:off x="3378200" y="501650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92" name="Rectangle 40"/>
          <p:cNvSpPr>
            <a:spLocks noChangeArrowheads="1"/>
          </p:cNvSpPr>
          <p:nvPr/>
        </p:nvSpPr>
        <p:spPr bwMode="blackWhite">
          <a:xfrm>
            <a:off x="5661025" y="1366286"/>
            <a:ext cx="1468438" cy="554640"/>
          </a:xfrm>
          <a:prstGeom prst="rect">
            <a:avLst/>
          </a:prstGeom>
          <a:noFill/>
          <a:ln>
            <a:noFill/>
          </a:ln>
          <a:effectLst/>
        </p:spPr>
        <p:txBody>
          <a:bodyPr wrap="square" lIns="92075" tIns="46038" rIns="92075" bIns="46038">
            <a:spAutoFit/>
          </a:bodyPr>
          <a:lstStyle/>
          <a:p>
            <a:pPr>
              <a:lnSpc>
                <a:spcPts val="1800"/>
              </a:lnSpc>
            </a:pPr>
            <a:r>
              <a:rPr lang="en-US" altLang="en-US" dirty="0"/>
              <a:t>Price Strategies</a:t>
            </a:r>
          </a:p>
        </p:txBody>
      </p:sp>
      <p:sp>
        <p:nvSpPr>
          <p:cNvPr id="612393" name="Rectangle 41"/>
          <p:cNvSpPr>
            <a:spLocks noChangeArrowheads="1"/>
          </p:cNvSpPr>
          <p:nvPr/>
        </p:nvSpPr>
        <p:spPr bwMode="blackWhite">
          <a:xfrm>
            <a:off x="5792791" y="2794730"/>
            <a:ext cx="1468437" cy="646973"/>
          </a:xfrm>
          <a:prstGeom prst="rect">
            <a:avLst/>
          </a:prstGeom>
          <a:solidFill>
            <a:schemeClr val="bg1"/>
          </a:solidFill>
          <a:ln>
            <a:noFill/>
          </a:ln>
          <a:effectLst/>
        </p:spPr>
        <p:txBody>
          <a:bodyPr wrap="square" lIns="92075" tIns="46038" rIns="92075" bIns="46038">
            <a:spAutoFit/>
          </a:bodyPr>
          <a:lstStyle/>
          <a:p>
            <a:r>
              <a:rPr lang="en-US" altLang="en-US" dirty="0"/>
              <a:t>Cost Strategies</a:t>
            </a:r>
          </a:p>
        </p:txBody>
      </p:sp>
      <p:sp>
        <p:nvSpPr>
          <p:cNvPr id="612394" name="Rectangle 42"/>
          <p:cNvSpPr>
            <a:spLocks noChangeArrowheads="1"/>
          </p:cNvSpPr>
          <p:nvPr/>
        </p:nvSpPr>
        <p:spPr bwMode="blackWhite">
          <a:xfrm>
            <a:off x="5623583" y="4208465"/>
            <a:ext cx="1786869" cy="646973"/>
          </a:xfrm>
          <a:prstGeom prst="rect">
            <a:avLst/>
          </a:prstGeom>
          <a:solidFill>
            <a:schemeClr val="accent2">
              <a:lumMod val="60000"/>
              <a:lumOff val="40000"/>
            </a:schemeClr>
          </a:solidFill>
          <a:ln>
            <a:noFill/>
          </a:ln>
          <a:effectLst/>
        </p:spPr>
        <p:txBody>
          <a:bodyPr wrap="square" lIns="92075" tIns="46038" rIns="92075" bIns="46038">
            <a:spAutoFit/>
          </a:bodyPr>
          <a:lstStyle/>
          <a:p>
            <a:r>
              <a:rPr lang="en-US" altLang="en-US" dirty="0"/>
              <a:t>Market Share </a:t>
            </a:r>
          </a:p>
          <a:p>
            <a:r>
              <a:rPr lang="en-US" altLang="en-US" dirty="0"/>
              <a:t>Strategies</a:t>
            </a:r>
          </a:p>
        </p:txBody>
      </p:sp>
      <p:sp>
        <p:nvSpPr>
          <p:cNvPr id="612395" name="Rectangle 43"/>
          <p:cNvSpPr>
            <a:spLocks noChangeArrowheads="1"/>
          </p:cNvSpPr>
          <p:nvPr/>
        </p:nvSpPr>
        <p:spPr bwMode="blackWhite">
          <a:xfrm>
            <a:off x="5729291" y="5638372"/>
            <a:ext cx="1462087" cy="646973"/>
          </a:xfrm>
          <a:prstGeom prst="rect">
            <a:avLst/>
          </a:prstGeom>
          <a:solidFill>
            <a:schemeClr val="accent2">
              <a:lumMod val="60000"/>
              <a:lumOff val="40000"/>
            </a:schemeClr>
          </a:solidFill>
          <a:ln>
            <a:noFill/>
          </a:ln>
          <a:effectLst/>
        </p:spPr>
        <p:txBody>
          <a:bodyPr wrap="square" lIns="92075" tIns="46038" rIns="92075" bIns="46038">
            <a:spAutoFit/>
          </a:bodyPr>
          <a:lstStyle/>
          <a:p>
            <a:r>
              <a:rPr lang="en-US" altLang="en-US" dirty="0"/>
              <a:t>Market Size </a:t>
            </a:r>
          </a:p>
          <a:p>
            <a:r>
              <a:rPr lang="en-US" altLang="en-US" dirty="0"/>
              <a:t>Strategies</a:t>
            </a:r>
          </a:p>
        </p:txBody>
      </p:sp>
      <p:sp>
        <p:nvSpPr>
          <p:cNvPr id="612396" name="Line 44"/>
          <p:cNvSpPr>
            <a:spLocks noChangeShapeType="1"/>
          </p:cNvSpPr>
          <p:nvPr/>
        </p:nvSpPr>
        <p:spPr bwMode="blackWhite">
          <a:xfrm flipV="1">
            <a:off x="4895850" y="4481516"/>
            <a:ext cx="704850" cy="642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7" name="Line 45"/>
          <p:cNvSpPr>
            <a:spLocks noChangeShapeType="1"/>
          </p:cNvSpPr>
          <p:nvPr/>
        </p:nvSpPr>
        <p:spPr bwMode="blackWhite">
          <a:xfrm>
            <a:off x="4895853" y="5410200"/>
            <a:ext cx="690563" cy="585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8" name="Line 46"/>
          <p:cNvSpPr>
            <a:spLocks noChangeShapeType="1"/>
          </p:cNvSpPr>
          <p:nvPr/>
        </p:nvSpPr>
        <p:spPr bwMode="blackWhite">
          <a:xfrm flipV="1">
            <a:off x="5019675" y="1647825"/>
            <a:ext cx="642938" cy="552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9" name="Rectangle 47"/>
          <p:cNvSpPr>
            <a:spLocks noChangeArrowheads="1"/>
          </p:cNvSpPr>
          <p:nvPr/>
        </p:nvSpPr>
        <p:spPr bwMode="blackWhite">
          <a:xfrm>
            <a:off x="3822703" y="2092510"/>
            <a:ext cx="854465" cy="369974"/>
          </a:xfrm>
          <a:prstGeom prst="rect">
            <a:avLst/>
          </a:prstGeom>
          <a:solidFill>
            <a:schemeClr val="bg1"/>
          </a:solidFill>
          <a:ln>
            <a:noFill/>
          </a:ln>
          <a:effectLst/>
        </p:spPr>
        <p:txBody>
          <a:bodyPr wrap="none" lIns="92075" tIns="46038" rIns="92075" bIns="46038">
            <a:spAutoFit/>
          </a:bodyPr>
          <a:lstStyle/>
          <a:p>
            <a:pPr algn="l"/>
            <a:r>
              <a:rPr lang="en-US" altLang="en-US" dirty="0"/>
              <a:t>Margin</a:t>
            </a:r>
          </a:p>
        </p:txBody>
      </p:sp>
      <p:sp>
        <p:nvSpPr>
          <p:cNvPr id="612400" name="Rectangle 48"/>
          <p:cNvSpPr>
            <a:spLocks noChangeArrowheads="1"/>
          </p:cNvSpPr>
          <p:nvPr/>
        </p:nvSpPr>
        <p:spPr bwMode="blackWhite">
          <a:xfrm>
            <a:off x="3698875" y="5092885"/>
            <a:ext cx="904030" cy="369974"/>
          </a:xfrm>
          <a:prstGeom prst="rect">
            <a:avLst/>
          </a:prstGeom>
          <a:solidFill>
            <a:schemeClr val="accent2">
              <a:lumMod val="60000"/>
              <a:lumOff val="40000"/>
            </a:schemeClr>
          </a:solidFill>
          <a:ln>
            <a:noFill/>
          </a:ln>
          <a:effectLst/>
        </p:spPr>
        <p:txBody>
          <a:bodyPr wrap="none" lIns="92075" tIns="46038" rIns="92075" bIns="46038">
            <a:spAutoFit/>
          </a:bodyPr>
          <a:lstStyle/>
          <a:p>
            <a:pPr algn="l"/>
            <a:r>
              <a:rPr lang="en-US" altLang="en-US" dirty="0"/>
              <a:t>Volume</a:t>
            </a:r>
          </a:p>
        </p:txBody>
      </p:sp>
      <p:sp>
        <p:nvSpPr>
          <p:cNvPr id="612401" name="Line 49"/>
          <p:cNvSpPr>
            <a:spLocks noChangeShapeType="1"/>
          </p:cNvSpPr>
          <p:nvPr/>
        </p:nvSpPr>
        <p:spPr bwMode="blackWhite">
          <a:xfrm>
            <a:off x="5029200" y="2400303"/>
            <a:ext cx="628650" cy="6334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2" name="Line 50"/>
          <p:cNvSpPr>
            <a:spLocks noChangeShapeType="1"/>
          </p:cNvSpPr>
          <p:nvPr/>
        </p:nvSpPr>
        <p:spPr bwMode="blackWhite">
          <a:xfrm flipV="1">
            <a:off x="3143250" y="2524128"/>
            <a:ext cx="990600" cy="1171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3" name="Line 51"/>
          <p:cNvSpPr>
            <a:spLocks noChangeShapeType="1"/>
          </p:cNvSpPr>
          <p:nvPr/>
        </p:nvSpPr>
        <p:spPr bwMode="blackWhite">
          <a:xfrm>
            <a:off x="3143250" y="3924300"/>
            <a:ext cx="1047750" cy="1085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4" name="Rectangle 52"/>
          <p:cNvSpPr>
            <a:spLocks noChangeArrowheads="1"/>
          </p:cNvSpPr>
          <p:nvPr/>
        </p:nvSpPr>
        <p:spPr bwMode="blackWhite">
          <a:xfrm>
            <a:off x="1713772" y="3599926"/>
            <a:ext cx="1276055" cy="369974"/>
          </a:xfrm>
          <a:prstGeom prst="rect">
            <a:avLst/>
          </a:prstGeom>
          <a:solidFill>
            <a:schemeClr val="accent5">
              <a:lumMod val="60000"/>
              <a:lumOff val="40000"/>
            </a:schemeClr>
          </a:solidFill>
          <a:ln>
            <a:noFill/>
          </a:ln>
          <a:effectLst/>
        </p:spPr>
        <p:txBody>
          <a:bodyPr wrap="none" lIns="92075" tIns="46038" rIns="92075" bIns="46038">
            <a:spAutoFit/>
          </a:bodyPr>
          <a:lstStyle/>
          <a:p>
            <a:pPr algn="ctr"/>
            <a:r>
              <a:rPr lang="en-US" altLang="en-US" dirty="0"/>
              <a:t>Net Income</a:t>
            </a:r>
          </a:p>
        </p:txBody>
      </p:sp>
      <p:sp>
        <p:nvSpPr>
          <p:cNvPr id="2" name="Slide Number Placeholder 1"/>
          <p:cNvSpPr>
            <a:spLocks noGrp="1"/>
          </p:cNvSpPr>
          <p:nvPr>
            <p:ph type="sldNum" sz="quarter" idx="4"/>
          </p:nvPr>
        </p:nvSpPr>
        <p:spPr/>
        <p:txBody>
          <a:bodyPr/>
          <a:lstStyle/>
          <a:p>
            <a:fld id="{68B66FEB-B74C-4553-A99E-5E49813D09AD}" type="slidenum">
              <a:rPr lang="en-US" smtClean="0"/>
              <a:t>23</a:t>
            </a:fld>
            <a:endParaRPr lang="en-US"/>
          </a:p>
        </p:txBody>
      </p:sp>
      <p:sp>
        <p:nvSpPr>
          <p:cNvPr id="3" name="TextBox 2"/>
          <p:cNvSpPr txBox="1"/>
          <p:nvPr/>
        </p:nvSpPr>
        <p:spPr>
          <a:xfrm>
            <a:off x="8069580" y="1377950"/>
            <a:ext cx="2072640" cy="4832092"/>
          </a:xfrm>
          <a:prstGeom prst="rect">
            <a:avLst/>
          </a:prstGeom>
          <a:noFill/>
        </p:spPr>
        <p:txBody>
          <a:bodyPr wrap="square" rtlCol="0">
            <a:spAutoFit/>
          </a:bodyPr>
          <a:lstStyle/>
          <a:p>
            <a:r>
              <a:rPr lang="en-US" sz="1400" b="1" dirty="0">
                <a:solidFill>
                  <a:schemeClr val="accent6">
                    <a:lumMod val="75000"/>
                  </a:schemeClr>
                </a:solidFill>
              </a:rPr>
              <a:t>Data, Judgement, Actions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Looking to reduce the costs of inputs (prediction)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Recognize and articulate the “ripple” effect of input reduction</a:t>
            </a:r>
          </a:p>
          <a:p>
            <a:endParaRPr lang="en-US" sz="1400" dirty="0"/>
          </a:p>
          <a:p>
            <a:pPr marL="285750" indent="-285750">
              <a:buFont typeface="Arial" panose="020B0604020202020204" pitchFamily="34" charset="0"/>
              <a:buChar char="•"/>
            </a:pPr>
            <a:r>
              <a:rPr lang="en-US" sz="1400" dirty="0"/>
              <a:t>Define and Increase the predicted value of outputs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Think beyond operational efficiency to business model transformation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5" name="TextBox 4"/>
          <p:cNvSpPr txBox="1"/>
          <p:nvPr/>
        </p:nvSpPr>
        <p:spPr>
          <a:xfrm>
            <a:off x="1643953" y="4493280"/>
            <a:ext cx="1866900" cy="523220"/>
          </a:xfrm>
          <a:prstGeom prst="rect">
            <a:avLst/>
          </a:prstGeom>
          <a:noFill/>
        </p:spPr>
        <p:txBody>
          <a:bodyPr wrap="square" rtlCol="0">
            <a:spAutoFit/>
          </a:bodyPr>
          <a:lstStyle/>
          <a:p>
            <a:r>
              <a:rPr lang="en-US" sz="1400" b="1" dirty="0">
                <a:solidFill>
                  <a:schemeClr val="accent6">
                    <a:lumMod val="50000"/>
                  </a:schemeClr>
                </a:solidFill>
              </a:rPr>
              <a:t>Can we increase EBITDA by x%</a:t>
            </a:r>
          </a:p>
        </p:txBody>
      </p:sp>
      <p:sp>
        <p:nvSpPr>
          <p:cNvPr id="8" name="TextBox 7"/>
          <p:cNvSpPr txBox="1"/>
          <p:nvPr/>
        </p:nvSpPr>
        <p:spPr>
          <a:xfrm>
            <a:off x="3545475" y="3198081"/>
            <a:ext cx="1985104" cy="954107"/>
          </a:xfrm>
          <a:prstGeom prst="rect">
            <a:avLst/>
          </a:prstGeom>
          <a:noFill/>
        </p:spPr>
        <p:txBody>
          <a:bodyPr wrap="square" rtlCol="0">
            <a:spAutoFit/>
          </a:bodyPr>
          <a:lstStyle/>
          <a:p>
            <a:r>
              <a:rPr lang="en-US" sz="1400" dirty="0"/>
              <a:t>The critical component here is prediction accuracy…do you know what to predict?</a:t>
            </a:r>
            <a:endParaRPr lang="en-US" sz="1400" dirty="0"/>
          </a:p>
        </p:txBody>
      </p:sp>
      <p:sp>
        <p:nvSpPr>
          <p:cNvPr id="28" name="TextBox 27"/>
          <p:cNvSpPr txBox="1"/>
          <p:nvPr/>
        </p:nvSpPr>
        <p:spPr>
          <a:xfrm>
            <a:off x="1579563" y="1818477"/>
            <a:ext cx="1866900" cy="954107"/>
          </a:xfrm>
          <a:prstGeom prst="rect">
            <a:avLst/>
          </a:prstGeom>
          <a:noFill/>
        </p:spPr>
        <p:txBody>
          <a:bodyPr wrap="square" rtlCol="0">
            <a:spAutoFit/>
          </a:bodyPr>
          <a:lstStyle/>
          <a:p>
            <a:r>
              <a:rPr lang="en-US" sz="1400" b="1" dirty="0">
                <a:solidFill>
                  <a:schemeClr val="accent6">
                    <a:lumMod val="50000"/>
                  </a:schemeClr>
                </a:solidFill>
              </a:rPr>
              <a:t>If we reduce price by 5% to enhance volume, will we improve profit?</a:t>
            </a:r>
            <a:endParaRPr lang="en-US" sz="1400" b="1" dirty="0">
              <a:solidFill>
                <a:schemeClr val="accent6">
                  <a:lumMod val="50000"/>
                </a:schemeClr>
              </a:solidFill>
            </a:endParaRPr>
          </a:p>
        </p:txBody>
      </p:sp>
    </p:spTree>
    <p:extLst>
      <p:ext uri="{BB962C8B-B14F-4D97-AF65-F5344CB8AC3E}">
        <p14:creationId xmlns:p14="http://schemas.microsoft.com/office/powerpoint/2010/main" val="31266074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70518902"/>
              </p:ext>
            </p:extLst>
          </p:nvPr>
        </p:nvGraphicFramePr>
        <p:xfrm>
          <a:off x="1873249" y="2018580"/>
          <a:ext cx="8445500" cy="4364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p:cNvSpPr>
            <a:spLocks noGrp="1" noChangeArrowheads="1"/>
          </p:cNvSpPr>
          <p:nvPr>
            <p:ph type="title"/>
          </p:nvPr>
        </p:nvSpPr>
        <p:spPr>
          <a:xfrm>
            <a:off x="1873250" y="44624"/>
            <a:ext cx="7500665" cy="648072"/>
          </a:xfrm>
        </p:spPr>
        <p:txBody>
          <a:bodyPr/>
          <a:lstStyle/>
          <a:p>
            <a:r>
              <a:rPr lang="en-US" dirty="0" smtClean="0"/>
              <a:t>MMA 801 – Tutorial - Financial Fundamentals</a:t>
            </a:r>
            <a:endParaRPr lang="en-US" altLang="en-US" dirty="0"/>
          </a:p>
        </p:txBody>
      </p:sp>
      <p:cxnSp>
        <p:nvCxnSpPr>
          <p:cNvPr id="7" name="Straight Connector 6"/>
          <p:cNvCxnSpPr/>
          <p:nvPr/>
        </p:nvCxnSpPr>
        <p:spPr>
          <a:xfrm flipH="1">
            <a:off x="5216106" y="3338424"/>
            <a:ext cx="8626" cy="20617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973019" y="2930107"/>
            <a:ext cx="17250" cy="23636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810445" y="3121943"/>
            <a:ext cx="8626" cy="24946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16107" y="333842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24732" y="4094672"/>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04604" y="4715774"/>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224732" y="5400136"/>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928559" y="3680604"/>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928559" y="507808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705601" y="3232030"/>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696975" y="4017034"/>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696974" y="464676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719977" y="5290868"/>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996022" y="361159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010399" y="4448355"/>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73019" y="5075208"/>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981646" y="2930106"/>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534401" y="3660476"/>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534400" y="4454106"/>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534399" y="312194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505644" y="519885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781689" y="5622366"/>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819072" y="4738778"/>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781689" y="4094672"/>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10444" y="3338423"/>
            <a:ext cx="2760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Left Brace 34"/>
          <p:cNvSpPr/>
          <p:nvPr/>
        </p:nvSpPr>
        <p:spPr>
          <a:xfrm rot="5400000">
            <a:off x="3296727" y="1384542"/>
            <a:ext cx="401131" cy="200564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2757577" y="1535502"/>
            <a:ext cx="1570008" cy="369332"/>
          </a:xfrm>
          <a:prstGeom prst="rect">
            <a:avLst/>
          </a:prstGeom>
          <a:noFill/>
        </p:spPr>
        <p:txBody>
          <a:bodyPr wrap="square" rtlCol="0">
            <a:spAutoFit/>
          </a:bodyPr>
          <a:lstStyle/>
          <a:p>
            <a:r>
              <a:rPr lang="en-US" dirty="0"/>
              <a:t>Capital Inputs</a:t>
            </a:r>
            <a:endParaRPr lang="en-US" dirty="0"/>
          </a:p>
        </p:txBody>
      </p:sp>
      <p:sp>
        <p:nvSpPr>
          <p:cNvPr id="37" name="Left Brace 36"/>
          <p:cNvSpPr/>
          <p:nvPr/>
        </p:nvSpPr>
        <p:spPr>
          <a:xfrm rot="5400000">
            <a:off x="8756528" y="1278542"/>
            <a:ext cx="401131" cy="200564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p:cNvSpPr/>
          <p:nvPr/>
        </p:nvSpPr>
        <p:spPr>
          <a:xfrm rot="5400000">
            <a:off x="5887528" y="1691497"/>
            <a:ext cx="401131" cy="121776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5342625" y="1358302"/>
            <a:ext cx="1570008" cy="646331"/>
          </a:xfrm>
          <a:prstGeom prst="rect">
            <a:avLst/>
          </a:prstGeom>
          <a:noFill/>
        </p:spPr>
        <p:txBody>
          <a:bodyPr wrap="square" rtlCol="0">
            <a:spAutoFit/>
          </a:bodyPr>
          <a:lstStyle/>
          <a:p>
            <a:pPr algn="ctr"/>
            <a:r>
              <a:rPr lang="en-US" dirty="0"/>
              <a:t>Capital Deployment</a:t>
            </a:r>
            <a:endParaRPr lang="en-US" dirty="0"/>
          </a:p>
        </p:txBody>
      </p:sp>
      <p:sp>
        <p:nvSpPr>
          <p:cNvPr id="40" name="TextBox 39"/>
          <p:cNvSpPr txBox="1"/>
          <p:nvPr/>
        </p:nvSpPr>
        <p:spPr>
          <a:xfrm>
            <a:off x="7773177" y="1403358"/>
            <a:ext cx="2367830" cy="646331"/>
          </a:xfrm>
          <a:prstGeom prst="rect">
            <a:avLst/>
          </a:prstGeom>
          <a:noFill/>
        </p:spPr>
        <p:txBody>
          <a:bodyPr wrap="square" rtlCol="0">
            <a:spAutoFit/>
          </a:bodyPr>
          <a:lstStyle/>
          <a:p>
            <a:pPr algn="ctr"/>
            <a:r>
              <a:rPr lang="en-US" dirty="0"/>
              <a:t>Capital Deployment Outcomes</a:t>
            </a:r>
            <a:endParaRPr lang="en-US" dirty="0"/>
          </a:p>
        </p:txBody>
      </p:sp>
      <p:cxnSp>
        <p:nvCxnSpPr>
          <p:cNvPr id="42" name="Straight Connector 41"/>
          <p:cNvCxnSpPr/>
          <p:nvPr/>
        </p:nvCxnSpPr>
        <p:spPr>
          <a:xfrm>
            <a:off x="9693216" y="5796952"/>
            <a:ext cx="8627" cy="5862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2352137" y="6383186"/>
            <a:ext cx="734107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2352137" y="4804914"/>
            <a:ext cx="17253" cy="157827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585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491" y="763966"/>
            <a:ext cx="8162821" cy="486291"/>
          </a:xfrm>
        </p:spPr>
        <p:txBody>
          <a:bodyPr>
            <a:noAutofit/>
          </a:bodyPr>
          <a:lstStyle/>
          <a:p>
            <a:r>
              <a:rPr lang="en-US" sz="2400" dirty="0"/>
              <a:t>Key Financial </a:t>
            </a:r>
            <a:r>
              <a:rPr lang="en-US" sz="2400" dirty="0"/>
              <a:t>Conclusions Relating to </a:t>
            </a:r>
            <a:r>
              <a:rPr lang="en-US" sz="2400" dirty="0">
                <a:solidFill>
                  <a:srgbClr val="00B050"/>
                </a:solidFill>
              </a:rPr>
              <a:t>Capital</a:t>
            </a:r>
            <a:r>
              <a:rPr lang="en-US" sz="2400" dirty="0"/>
              <a:t> Management</a:t>
            </a:r>
            <a:endParaRPr lang="en-US" sz="2400" dirty="0"/>
          </a:p>
        </p:txBody>
      </p:sp>
      <p:graphicFrame>
        <p:nvGraphicFramePr>
          <p:cNvPr id="5" name="Content Placeholder 4"/>
          <p:cNvGraphicFramePr>
            <a:graphicFrameLocks noGrp="1"/>
          </p:cNvGraphicFramePr>
          <p:nvPr>
            <p:ph idx="1"/>
            <p:extLst/>
          </p:nvPr>
        </p:nvGraphicFramePr>
        <p:xfrm>
          <a:off x="2928939" y="2057401"/>
          <a:ext cx="6334125" cy="3292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ular Callout 5"/>
          <p:cNvSpPr/>
          <p:nvPr/>
        </p:nvSpPr>
        <p:spPr>
          <a:xfrm flipH="1">
            <a:off x="2928938" y="1843897"/>
            <a:ext cx="2404613" cy="1051345"/>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CA" sz="1350" dirty="0">
                <a:solidFill>
                  <a:schemeClr val="bg1"/>
                </a:solidFill>
              </a:rPr>
              <a:t>Ability </a:t>
            </a:r>
          </a:p>
          <a:p>
            <a:pPr marL="214313" indent="-214313">
              <a:buFont typeface="Arial" panose="020B0604020202020204" pitchFamily="34" charset="0"/>
              <a:buChar char="•"/>
            </a:pPr>
            <a:r>
              <a:rPr lang="en-CA" sz="1350" dirty="0">
                <a:solidFill>
                  <a:schemeClr val="bg1"/>
                </a:solidFill>
              </a:rPr>
              <a:t>T</a:t>
            </a:r>
            <a:r>
              <a:rPr lang="en-CA" sz="1350" dirty="0">
                <a:solidFill>
                  <a:schemeClr val="bg1"/>
                </a:solidFill>
              </a:rPr>
              <a:t>o </a:t>
            </a:r>
            <a:r>
              <a:rPr lang="en-CA" sz="1350" dirty="0">
                <a:solidFill>
                  <a:schemeClr val="bg1"/>
                </a:solidFill>
              </a:rPr>
              <a:t>meet immediate and short-term obligations</a:t>
            </a:r>
          </a:p>
          <a:p>
            <a:pPr marL="214313" indent="-214313">
              <a:buFont typeface="Arial" panose="020B0604020202020204" pitchFamily="34" charset="0"/>
              <a:buChar char="•"/>
            </a:pPr>
            <a:r>
              <a:rPr lang="en-CA" sz="1350" dirty="0">
                <a:solidFill>
                  <a:schemeClr val="bg1"/>
                </a:solidFill>
              </a:rPr>
              <a:t>Degree of asset liquidity </a:t>
            </a:r>
            <a:r>
              <a:rPr lang="en-CA" sz="1350" dirty="0">
                <a:solidFill>
                  <a:schemeClr val="bg1"/>
                </a:solidFill>
              </a:rPr>
              <a:t>potential</a:t>
            </a:r>
            <a:endParaRPr lang="en-CA" sz="1350" dirty="0">
              <a:solidFill>
                <a:schemeClr val="bg1"/>
              </a:solidFill>
            </a:endParaRPr>
          </a:p>
        </p:txBody>
      </p:sp>
      <p:sp>
        <p:nvSpPr>
          <p:cNvPr id="7" name="Rectangular Callout 6"/>
          <p:cNvSpPr/>
          <p:nvPr/>
        </p:nvSpPr>
        <p:spPr>
          <a:xfrm flipH="1">
            <a:off x="2996962" y="3478602"/>
            <a:ext cx="2462841" cy="1034092"/>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CA" sz="1350" dirty="0">
                <a:solidFill>
                  <a:schemeClr val="bg1"/>
                </a:solidFill>
              </a:rPr>
              <a:t>Ability </a:t>
            </a:r>
          </a:p>
          <a:p>
            <a:pPr marL="214313" indent="-214313">
              <a:buFont typeface="Arial" panose="020B0604020202020204" pitchFamily="34" charset="0"/>
              <a:buChar char="•"/>
            </a:pPr>
            <a:r>
              <a:rPr lang="en-CA" sz="1350" dirty="0">
                <a:solidFill>
                  <a:schemeClr val="bg1"/>
                </a:solidFill>
              </a:rPr>
              <a:t>R</a:t>
            </a:r>
            <a:r>
              <a:rPr lang="en-CA" sz="1350" dirty="0">
                <a:solidFill>
                  <a:schemeClr val="bg1"/>
                </a:solidFill>
              </a:rPr>
              <a:t>elating </a:t>
            </a:r>
            <a:r>
              <a:rPr lang="en-CA" sz="1350" dirty="0">
                <a:solidFill>
                  <a:schemeClr val="bg1"/>
                </a:solidFill>
              </a:rPr>
              <a:t>to capital possessed,</a:t>
            </a:r>
          </a:p>
          <a:p>
            <a:pPr marL="214313" indent="-214313">
              <a:buFont typeface="Arial" panose="020B0604020202020204" pitchFamily="34" charset="0"/>
              <a:buChar char="•"/>
            </a:pPr>
            <a:r>
              <a:rPr lang="en-CA" sz="1350" dirty="0">
                <a:solidFill>
                  <a:schemeClr val="bg1"/>
                </a:solidFill>
              </a:rPr>
              <a:t>Additional borrowing</a:t>
            </a:r>
          </a:p>
          <a:p>
            <a:pPr marL="214313" indent="-214313">
              <a:buFont typeface="Arial" panose="020B0604020202020204" pitchFamily="34" charset="0"/>
              <a:buChar char="•"/>
            </a:pPr>
            <a:r>
              <a:rPr lang="en-CA" sz="1350" dirty="0">
                <a:solidFill>
                  <a:schemeClr val="bg1"/>
                </a:solidFill>
              </a:rPr>
              <a:t>Strength relative to </a:t>
            </a:r>
            <a:r>
              <a:rPr lang="en-CA" sz="1350" dirty="0">
                <a:solidFill>
                  <a:schemeClr val="bg1"/>
                </a:solidFill>
              </a:rPr>
              <a:t>rivals</a:t>
            </a:r>
            <a:endParaRPr lang="en-CA" sz="1350" dirty="0">
              <a:solidFill>
                <a:schemeClr val="bg1"/>
              </a:solidFill>
            </a:endParaRPr>
          </a:p>
        </p:txBody>
      </p:sp>
      <p:sp>
        <p:nvSpPr>
          <p:cNvPr id="8" name="Rectangular Callout 7"/>
          <p:cNvSpPr/>
          <p:nvPr/>
        </p:nvSpPr>
        <p:spPr>
          <a:xfrm>
            <a:off x="6814149" y="2057400"/>
            <a:ext cx="2083280" cy="1018996"/>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350" dirty="0"/>
              <a:t>Ability </a:t>
            </a:r>
          </a:p>
          <a:p>
            <a:pPr marL="214313" indent="-214313">
              <a:buFont typeface="Arial" panose="020B0604020202020204" pitchFamily="34" charset="0"/>
              <a:buChar char="•"/>
            </a:pPr>
            <a:r>
              <a:rPr lang="en-US" sz="1350" dirty="0"/>
              <a:t>T</a:t>
            </a:r>
            <a:r>
              <a:rPr lang="en-US" sz="1350" dirty="0"/>
              <a:t>o </a:t>
            </a:r>
            <a:r>
              <a:rPr lang="en-US" sz="1350" dirty="0"/>
              <a:t>generate positive cash </a:t>
            </a:r>
            <a:r>
              <a:rPr lang="en-US" sz="1350" dirty="0"/>
              <a:t>flow</a:t>
            </a:r>
            <a:endParaRPr lang="en-US" sz="1350" dirty="0"/>
          </a:p>
          <a:p>
            <a:pPr marL="214313" indent="-214313">
              <a:buFont typeface="Arial" panose="020B0604020202020204" pitchFamily="34" charset="0"/>
              <a:buChar char="•"/>
            </a:pPr>
            <a:r>
              <a:rPr lang="en-US" sz="1350" dirty="0"/>
              <a:t>Meet long-term obligations</a:t>
            </a:r>
          </a:p>
        </p:txBody>
      </p:sp>
      <p:sp>
        <p:nvSpPr>
          <p:cNvPr id="9" name="Rectangular Callout 8"/>
          <p:cNvSpPr/>
          <p:nvPr/>
        </p:nvSpPr>
        <p:spPr>
          <a:xfrm>
            <a:off x="6814150" y="3735329"/>
            <a:ext cx="2269599" cy="595223"/>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Effectiveness of capital deployment, payback &amp; COC</a:t>
            </a:r>
          </a:p>
        </p:txBody>
      </p:sp>
      <p:sp>
        <p:nvSpPr>
          <p:cNvPr id="3" name="Slide Number Placeholder 2"/>
          <p:cNvSpPr>
            <a:spLocks noGrp="1"/>
          </p:cNvSpPr>
          <p:nvPr>
            <p:ph type="sldNum" sz="quarter" idx="4"/>
          </p:nvPr>
        </p:nvSpPr>
        <p:spPr/>
        <p:txBody>
          <a:bodyPr/>
          <a:lstStyle/>
          <a:p>
            <a:fld id="{68B66FEB-B74C-4553-A99E-5E49813D09AD}" type="slidenum">
              <a:rPr lang="en-US" smtClean="0"/>
              <a:t>25</a:t>
            </a:fld>
            <a:endParaRPr lang="en-US"/>
          </a:p>
        </p:txBody>
      </p:sp>
      <p:sp>
        <p:nvSpPr>
          <p:cNvPr id="11"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19948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250" y="776177"/>
            <a:ext cx="8667159" cy="5945898"/>
          </a:xfrm>
        </p:spPr>
        <p:txBody>
          <a:bodyPr>
            <a:normAutofit/>
          </a:bodyPr>
          <a:lstStyle/>
          <a:p>
            <a:pPr marL="0" indent="0">
              <a:buNone/>
            </a:pPr>
            <a:r>
              <a:rPr lang="en-CA" dirty="0" smtClean="0"/>
              <a:t>Two </a:t>
            </a:r>
            <a:r>
              <a:rPr lang="en-CA" dirty="0" smtClean="0">
                <a:solidFill>
                  <a:schemeClr val="accent6">
                    <a:lumMod val="75000"/>
                  </a:schemeClr>
                </a:solidFill>
              </a:rPr>
              <a:t>Impact Zones </a:t>
            </a:r>
            <a:r>
              <a:rPr lang="en-CA" dirty="0" smtClean="0"/>
              <a:t>relating to </a:t>
            </a:r>
            <a:r>
              <a:rPr lang="en-CA" b="1" dirty="0" smtClean="0">
                <a:solidFill>
                  <a:srgbClr val="00B050"/>
                </a:solidFill>
              </a:rPr>
              <a:t>"Capital" </a:t>
            </a:r>
            <a:r>
              <a:rPr lang="en-CA" dirty="0" smtClean="0"/>
              <a:t>deployment &amp; management</a:t>
            </a:r>
          </a:p>
        </p:txBody>
      </p:sp>
      <p:sp>
        <p:nvSpPr>
          <p:cNvPr id="5" name="Rounded Rectangle 4"/>
          <p:cNvSpPr/>
          <p:nvPr/>
        </p:nvSpPr>
        <p:spPr>
          <a:xfrm>
            <a:off x="2640419" y="1690578"/>
            <a:ext cx="2445488" cy="2264735"/>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Operational Transactions</a:t>
            </a:r>
            <a:endParaRPr lang="en-US" dirty="0"/>
          </a:p>
        </p:txBody>
      </p:sp>
      <p:sp>
        <p:nvSpPr>
          <p:cNvPr id="6" name="Rounded Rectangle 5"/>
          <p:cNvSpPr/>
          <p:nvPr/>
        </p:nvSpPr>
        <p:spPr>
          <a:xfrm>
            <a:off x="2640419" y="3955313"/>
            <a:ext cx="2445488" cy="2264735"/>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Capital Asset Transactions</a:t>
            </a:r>
            <a:endParaRPr lang="en-US" dirty="0"/>
          </a:p>
        </p:txBody>
      </p:sp>
      <p:sp>
        <p:nvSpPr>
          <p:cNvPr id="7" name="Right Brace 6"/>
          <p:cNvSpPr/>
          <p:nvPr/>
        </p:nvSpPr>
        <p:spPr>
          <a:xfrm>
            <a:off x="5734493" y="2009554"/>
            <a:ext cx="616688" cy="40084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ounded Rectangle 7"/>
          <p:cNvSpPr/>
          <p:nvPr/>
        </p:nvSpPr>
        <p:spPr>
          <a:xfrm>
            <a:off x="6844562" y="2822945"/>
            <a:ext cx="2445488" cy="2264735"/>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Capital Management Impact</a:t>
            </a:r>
            <a:endParaRPr lang="en-US" dirty="0"/>
          </a:p>
        </p:txBody>
      </p:sp>
      <p:sp>
        <p:nvSpPr>
          <p:cNvPr id="9" name="Rectangular Callout 8"/>
          <p:cNvSpPr/>
          <p:nvPr/>
        </p:nvSpPr>
        <p:spPr>
          <a:xfrm flipH="1">
            <a:off x="1766924" y="4345729"/>
            <a:ext cx="2070340" cy="1416889"/>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Asset Investments</a:t>
            </a:r>
          </a:p>
          <a:p>
            <a:pPr algn="ctr"/>
            <a:r>
              <a:rPr lang="en-US" sz="1350" dirty="0"/>
              <a:t>Asset Divestitures</a:t>
            </a:r>
          </a:p>
          <a:p>
            <a:pPr algn="ctr"/>
            <a:r>
              <a:rPr lang="en-US" sz="1350" dirty="0"/>
              <a:t>Issue or Retire Stock</a:t>
            </a:r>
          </a:p>
          <a:p>
            <a:pPr algn="ctr"/>
            <a:r>
              <a:rPr lang="en-US" sz="1350" dirty="0"/>
              <a:t>Issue or Retire Credit Facilities</a:t>
            </a:r>
          </a:p>
          <a:p>
            <a:pPr algn="ctr"/>
            <a:r>
              <a:rPr lang="en-US" sz="1350" dirty="0"/>
              <a:t>Pay Dividends</a:t>
            </a:r>
          </a:p>
          <a:p>
            <a:pPr algn="ctr"/>
            <a:endParaRPr lang="en-US" sz="1350" dirty="0"/>
          </a:p>
        </p:txBody>
      </p:sp>
      <p:sp>
        <p:nvSpPr>
          <p:cNvPr id="10" name="Rectangular Callout 9"/>
          <p:cNvSpPr/>
          <p:nvPr/>
        </p:nvSpPr>
        <p:spPr>
          <a:xfrm>
            <a:off x="2476066" y="1607097"/>
            <a:ext cx="2264434" cy="1119277"/>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Sales Revenue</a:t>
            </a:r>
          </a:p>
          <a:p>
            <a:pPr algn="ctr"/>
            <a:r>
              <a:rPr lang="en-US" sz="1350" dirty="0"/>
              <a:t>Direct Operating Expenses</a:t>
            </a:r>
          </a:p>
          <a:p>
            <a:pPr algn="ctr"/>
            <a:r>
              <a:rPr lang="en-US" sz="1350" dirty="0"/>
              <a:t>Indirect Operating Expenses</a:t>
            </a:r>
          </a:p>
          <a:p>
            <a:pPr algn="ctr"/>
            <a:r>
              <a:rPr lang="en-US" sz="1350" dirty="0"/>
              <a:t>Interest on Debt</a:t>
            </a:r>
          </a:p>
          <a:p>
            <a:pPr algn="ctr"/>
            <a:r>
              <a:rPr lang="en-US" sz="1350" dirty="0"/>
              <a:t>Tax Obligations</a:t>
            </a:r>
          </a:p>
        </p:txBody>
      </p:sp>
      <p:sp>
        <p:nvSpPr>
          <p:cNvPr id="4" name="Slide Number Placeholder 3"/>
          <p:cNvSpPr>
            <a:spLocks noGrp="1"/>
          </p:cNvSpPr>
          <p:nvPr>
            <p:ph type="sldNum" sz="quarter" idx="4"/>
          </p:nvPr>
        </p:nvSpPr>
        <p:spPr/>
        <p:txBody>
          <a:bodyPr/>
          <a:lstStyle/>
          <a:p>
            <a:fld id="{68B66FEB-B74C-4553-A99E-5E49813D09AD}" type="slidenum">
              <a:rPr lang="en-US" smtClean="0"/>
              <a:t>26</a:t>
            </a:fld>
            <a:endParaRPr lang="en-US"/>
          </a:p>
        </p:txBody>
      </p:sp>
      <p:sp>
        <p:nvSpPr>
          <p:cNvPr id="12"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95215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Neiman-Marcus &amp; J.C. Penney – Examples</a:t>
            </a:r>
            <a:endParaRPr lang="en-US" dirty="0"/>
          </a:p>
        </p:txBody>
      </p:sp>
      <p:sp>
        <p:nvSpPr>
          <p:cNvPr id="7" name="Text Placeholder 6"/>
          <p:cNvSpPr>
            <a:spLocks noGrp="1"/>
          </p:cNvSpPr>
          <p:nvPr>
            <p:ph type="body" idx="1"/>
          </p:nvPr>
        </p:nvSpPr>
        <p:spPr>
          <a:xfrm>
            <a:off x="1873250" y="1799705"/>
            <a:ext cx="8316383" cy="1500187"/>
          </a:xfrm>
        </p:spPr>
        <p:txBody>
          <a:bodyPr/>
          <a:lstStyle/>
          <a:p>
            <a:r>
              <a:rPr lang="en-US" dirty="0" smtClean="0"/>
              <a:t>Capital Structure Illustration</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27</a:t>
            </a:fld>
            <a:endParaRPr lang="en-US"/>
          </a:p>
        </p:txBody>
      </p:sp>
      <p:sp>
        <p:nvSpPr>
          <p:cNvPr id="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50539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2 – Financial Statement Analysis</a:t>
            </a:r>
            <a:endParaRPr lang="en-US" dirty="0"/>
          </a:p>
        </p:txBody>
      </p:sp>
      <p:sp>
        <p:nvSpPr>
          <p:cNvPr id="5" name="Text Placeholder 4"/>
          <p:cNvSpPr>
            <a:spLocks noGrp="1"/>
          </p:cNvSpPr>
          <p:nvPr>
            <p:ph type="body" idx="1"/>
          </p:nvPr>
        </p:nvSpPr>
        <p:spPr>
          <a:xfrm>
            <a:off x="1894416" y="2498751"/>
            <a:ext cx="8316383" cy="1500187"/>
          </a:xfrm>
        </p:spPr>
        <p:txBody>
          <a:bodyPr/>
          <a:lstStyle/>
          <a:p>
            <a:r>
              <a:rPr lang="en-US" dirty="0" smtClean="0"/>
              <a:t>MMAI </a:t>
            </a:r>
            <a:r>
              <a:rPr lang="en-US" dirty="0"/>
              <a:t>801 – Financial Fundamentals – Tutorial</a:t>
            </a:r>
          </a:p>
          <a:p>
            <a:endParaRPr lang="en-US" dirty="0"/>
          </a:p>
        </p:txBody>
      </p:sp>
      <p:sp>
        <p:nvSpPr>
          <p:cNvPr id="2" name="Slide Number Placeholder 1"/>
          <p:cNvSpPr>
            <a:spLocks noGrp="1"/>
          </p:cNvSpPr>
          <p:nvPr>
            <p:ph type="sldNum" sz="quarter" idx="4"/>
          </p:nvPr>
        </p:nvSpPr>
        <p:spPr/>
        <p:txBody>
          <a:bodyPr/>
          <a:lstStyle/>
          <a:p>
            <a:fld id="{68B66FEB-B74C-4553-A99E-5E49813D09AD}" type="slidenum">
              <a:rPr lang="en-US" smtClean="0"/>
              <a:t>28</a:t>
            </a:fld>
            <a:endParaRPr lang="en-US"/>
          </a:p>
        </p:txBody>
      </p:sp>
    </p:spTree>
    <p:extLst>
      <p:ext uri="{BB962C8B-B14F-4D97-AF65-F5344CB8AC3E}">
        <p14:creationId xmlns:p14="http://schemas.microsoft.com/office/powerpoint/2010/main" val="1024561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829340"/>
            <a:ext cx="8445500" cy="5476141"/>
          </a:xfrm>
        </p:spPr>
        <p:txBody>
          <a:bodyPr>
            <a:normAutofit fontScale="92500" lnSpcReduction="20000"/>
          </a:bodyPr>
          <a:lstStyle/>
          <a:p>
            <a:pPr marL="0" indent="0">
              <a:buNone/>
            </a:pPr>
            <a:r>
              <a:rPr lang="en-US" sz="2600" b="1" dirty="0">
                <a:solidFill>
                  <a:schemeClr val="accent6">
                    <a:lumMod val="75000"/>
                  </a:schemeClr>
                </a:solidFill>
              </a:rPr>
              <a:t>Key Understanding/takeaways Regarding Financial Statements</a:t>
            </a:r>
          </a:p>
          <a:p>
            <a:endParaRPr lang="en-US" dirty="0"/>
          </a:p>
          <a:p>
            <a:r>
              <a:rPr lang="en-US" sz="2600" dirty="0"/>
              <a:t>Statements are </a:t>
            </a:r>
            <a:r>
              <a:rPr lang="en-US" sz="2600" b="1" dirty="0">
                <a:solidFill>
                  <a:schemeClr val="accent6">
                    <a:lumMod val="75000"/>
                  </a:schemeClr>
                </a:solidFill>
              </a:rPr>
              <a:t>outcomes of managerial decisions </a:t>
            </a:r>
            <a:r>
              <a:rPr lang="en-US" sz="2600" dirty="0"/>
              <a:t>and operating execution of your business model for a defined period of time.</a:t>
            </a:r>
          </a:p>
          <a:p>
            <a:endParaRPr lang="en-US" sz="2600" dirty="0"/>
          </a:p>
          <a:p>
            <a:r>
              <a:rPr lang="en-US" sz="2600" dirty="0"/>
              <a:t>Statements are </a:t>
            </a:r>
            <a:r>
              <a:rPr lang="en-US" sz="2600" b="1" dirty="0">
                <a:solidFill>
                  <a:schemeClr val="accent6">
                    <a:lumMod val="75000"/>
                  </a:schemeClr>
                </a:solidFill>
              </a:rPr>
              <a:t>historical </a:t>
            </a:r>
            <a:r>
              <a:rPr lang="en-US" sz="2600" dirty="0"/>
              <a:t>in nature.</a:t>
            </a:r>
          </a:p>
          <a:p>
            <a:endParaRPr lang="en-US" sz="2600" dirty="0"/>
          </a:p>
          <a:p>
            <a:r>
              <a:rPr lang="en-US" sz="2600" dirty="0"/>
              <a:t>Statements represent a </a:t>
            </a:r>
            <a:r>
              <a:rPr lang="en-US" sz="2600" b="1" dirty="0">
                <a:solidFill>
                  <a:schemeClr val="accent6">
                    <a:lumMod val="75000"/>
                  </a:schemeClr>
                </a:solidFill>
              </a:rPr>
              <a:t>snapshot</a:t>
            </a:r>
            <a:r>
              <a:rPr lang="en-US" sz="2600" dirty="0"/>
              <a:t> at a given period of time.</a:t>
            </a:r>
          </a:p>
          <a:p>
            <a:endParaRPr lang="en-US" sz="2600" dirty="0"/>
          </a:p>
          <a:p>
            <a:r>
              <a:rPr lang="en-US" sz="2600" dirty="0"/>
              <a:t>Statements are susceptible to </a:t>
            </a:r>
            <a:r>
              <a:rPr lang="en-US" sz="2600" b="1" dirty="0">
                <a:solidFill>
                  <a:schemeClr val="accent6">
                    <a:lumMod val="75000"/>
                  </a:schemeClr>
                </a:solidFill>
              </a:rPr>
              <a:t>"Masking".</a:t>
            </a:r>
          </a:p>
          <a:p>
            <a:endParaRPr lang="en-US" sz="2600" dirty="0"/>
          </a:p>
          <a:p>
            <a:r>
              <a:rPr lang="en-US" sz="2600" dirty="0"/>
              <a:t>Statements should not be looked at in </a:t>
            </a:r>
            <a:r>
              <a:rPr lang="en-US" sz="2600" b="1" dirty="0">
                <a:solidFill>
                  <a:schemeClr val="accent6">
                    <a:lumMod val="75000"/>
                  </a:schemeClr>
                </a:solidFill>
              </a:rPr>
              <a:t>isolation</a:t>
            </a:r>
            <a:r>
              <a:rPr lang="en-US" sz="2600" dirty="0"/>
              <a:t>, but need to be combined with </a:t>
            </a:r>
            <a:r>
              <a:rPr lang="en-US" sz="2600" b="1" dirty="0">
                <a:solidFill>
                  <a:schemeClr val="accent6">
                    <a:lumMod val="75000"/>
                  </a:schemeClr>
                </a:solidFill>
              </a:rPr>
              <a:t>operational, marketing and business-based metric (KPMs) </a:t>
            </a:r>
            <a:r>
              <a:rPr lang="en-US" sz="2600" dirty="0"/>
              <a:t>results and movement.</a:t>
            </a:r>
          </a:p>
          <a:p>
            <a:endParaRPr lang="en-US" dirty="0" smtClean="0"/>
          </a:p>
        </p:txBody>
      </p:sp>
      <p:sp>
        <p:nvSpPr>
          <p:cNvPr id="3" name="Slide Number Placeholder 2"/>
          <p:cNvSpPr>
            <a:spLocks noGrp="1"/>
          </p:cNvSpPr>
          <p:nvPr>
            <p:ph type="sldNum" sz="quarter" idx="4"/>
          </p:nvPr>
        </p:nvSpPr>
        <p:spPr/>
        <p:txBody>
          <a:bodyPr/>
          <a:lstStyle/>
          <a:p>
            <a:fld id="{68B66FEB-B74C-4553-A99E-5E49813D09AD}" type="slidenum">
              <a:rPr lang="en-US" smtClean="0"/>
              <a:t>29</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35450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4"/>
            <a:ext cx="8445500" cy="3299665"/>
          </a:xfrm>
        </p:spPr>
        <p:txBody>
          <a:bodyPr>
            <a:normAutofit/>
          </a:bodyPr>
          <a:lstStyle/>
          <a:p>
            <a:r>
              <a:rPr lang="en-US" dirty="0" smtClean="0"/>
              <a:t>On a scale of 1 – 10, with 10 being excellent…how would you rate your understanding of the composition and interpretation of financial statements?</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3</a:t>
            </a:fld>
            <a:endParaRPr lang="en-US"/>
          </a:p>
        </p:txBody>
      </p:sp>
      <p:sp>
        <p:nvSpPr>
          <p:cNvPr id="5" name="Left-Right Arrow 4"/>
          <p:cNvSpPr/>
          <p:nvPr/>
        </p:nvSpPr>
        <p:spPr>
          <a:xfrm>
            <a:off x="2106930" y="2457450"/>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80523"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207896" y="2925377"/>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53151" y="2932249"/>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89316"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12" name="TextBox 11"/>
          <p:cNvSpPr txBox="1"/>
          <p:nvPr/>
        </p:nvSpPr>
        <p:spPr>
          <a:xfrm>
            <a:off x="2207895" y="4218317"/>
            <a:ext cx="5195582" cy="1754326"/>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a:t>
            </a:r>
          </a:p>
          <a:p>
            <a:pPr marL="342900" indent="-342900">
              <a:buAutoNum type="alphaLcParenR"/>
            </a:pPr>
            <a:r>
              <a:rPr lang="en-US" dirty="0"/>
              <a:t>4 to 6</a:t>
            </a:r>
          </a:p>
          <a:p>
            <a:pPr marL="342900" indent="-342900">
              <a:buAutoNum type="alphaLcParenR"/>
            </a:pPr>
            <a:r>
              <a:rPr lang="en-US" dirty="0"/>
              <a:t>7 to 8</a:t>
            </a:r>
          </a:p>
          <a:p>
            <a:pPr marL="342900" indent="-342900">
              <a:buAutoNum type="alphaLcParenR"/>
            </a:pPr>
            <a:r>
              <a:rPr lang="en-US" dirty="0"/>
              <a:t>9 to 10</a:t>
            </a:r>
            <a:endParaRPr lang="en-US" dirty="0"/>
          </a:p>
        </p:txBody>
      </p:sp>
    </p:spTree>
    <p:extLst>
      <p:ext uri="{BB962C8B-B14F-4D97-AF65-F5344CB8AC3E}">
        <p14:creationId xmlns:p14="http://schemas.microsoft.com/office/powerpoint/2010/main" val="2526123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49" y="736213"/>
            <a:ext cx="8295021" cy="529568"/>
          </a:xfrm>
        </p:spPr>
        <p:txBody>
          <a:bodyPr>
            <a:noAutofit/>
          </a:bodyPr>
          <a:lstStyle/>
          <a:p>
            <a:r>
              <a:rPr lang="en-US" sz="2400" dirty="0">
                <a:solidFill>
                  <a:schemeClr val="bg2">
                    <a:lumMod val="25000"/>
                  </a:schemeClr>
                </a:solidFill>
              </a:rPr>
              <a:t>This </a:t>
            </a:r>
            <a:r>
              <a:rPr lang="en-US" sz="2400" dirty="0">
                <a:solidFill>
                  <a:schemeClr val="bg2">
                    <a:lumMod val="25000"/>
                  </a:schemeClr>
                </a:solidFill>
              </a:rPr>
              <a:t>Is What </a:t>
            </a:r>
            <a:r>
              <a:rPr lang="en-US" sz="2400" dirty="0">
                <a:solidFill>
                  <a:schemeClr val="bg2">
                    <a:lumMod val="25000"/>
                  </a:schemeClr>
                </a:solidFill>
              </a:rPr>
              <a:t>Needs to Be Understood &amp; Managed</a:t>
            </a:r>
          </a:p>
        </p:txBody>
      </p:sp>
      <p:graphicFrame>
        <p:nvGraphicFramePr>
          <p:cNvPr id="4" name="Content Placeholder 3"/>
          <p:cNvGraphicFramePr>
            <a:graphicFrameLocks noGrp="1"/>
          </p:cNvGraphicFramePr>
          <p:nvPr>
            <p:ph idx="1"/>
            <p:extLst/>
          </p:nvPr>
        </p:nvGraphicFramePr>
        <p:xfrm>
          <a:off x="1433545" y="1309214"/>
          <a:ext cx="6682642" cy="5474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7754680" y="2379905"/>
            <a:ext cx="2764464" cy="2554545"/>
          </a:xfrm>
          <a:prstGeom prst="rect">
            <a:avLst/>
          </a:prstGeom>
          <a:noFill/>
        </p:spPr>
        <p:txBody>
          <a:bodyPr wrap="square" rtlCol="0">
            <a:spAutoFit/>
          </a:bodyPr>
          <a:lstStyle/>
          <a:p>
            <a:r>
              <a:rPr lang="en-US" sz="2000" dirty="0"/>
              <a:t>Interpreting our financial </a:t>
            </a:r>
            <a:r>
              <a:rPr lang="en-US" sz="2000" dirty="0"/>
              <a:t>structure and results </a:t>
            </a:r>
            <a:r>
              <a:rPr lang="en-US" sz="2000" dirty="0"/>
              <a:t>and monitoring changes to our business system operation assists us in drawing conclusions relating to these key areas.</a:t>
            </a:r>
          </a:p>
        </p:txBody>
      </p:sp>
      <p:sp>
        <p:nvSpPr>
          <p:cNvPr id="5" name="Slide Number Placeholder 4"/>
          <p:cNvSpPr>
            <a:spLocks noGrp="1"/>
          </p:cNvSpPr>
          <p:nvPr>
            <p:ph type="sldNum" sz="quarter" idx="4"/>
          </p:nvPr>
        </p:nvSpPr>
        <p:spPr/>
        <p:txBody>
          <a:bodyPr/>
          <a:lstStyle/>
          <a:p>
            <a:fld id="{68B66FEB-B74C-4553-A99E-5E49813D09AD}" type="slidenum">
              <a:rPr lang="en-US" smtClean="0"/>
              <a:t>30</a:t>
            </a:fld>
            <a:endParaRPr lang="en-US"/>
          </a:p>
        </p:txBody>
      </p:sp>
      <p:sp>
        <p:nvSpPr>
          <p:cNvPr id="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custDataLst>
      <p:tags r:id="rId1"/>
    </p:custDataLst>
    <p:extLst>
      <p:ext uri="{BB962C8B-B14F-4D97-AF65-F5344CB8AC3E}">
        <p14:creationId xmlns:p14="http://schemas.microsoft.com/office/powerpoint/2010/main" val="330044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6" name="TextBox 5"/>
          <p:cNvSpPr txBox="1"/>
          <p:nvPr/>
        </p:nvSpPr>
        <p:spPr>
          <a:xfrm>
            <a:off x="4386111" y="1231137"/>
            <a:ext cx="5857336" cy="461665"/>
          </a:xfrm>
          <a:prstGeom prst="rect">
            <a:avLst/>
          </a:prstGeom>
          <a:noFill/>
        </p:spPr>
        <p:txBody>
          <a:bodyPr wrap="square" rtlCol="0">
            <a:spAutoFit/>
          </a:bodyPr>
          <a:lstStyle/>
          <a:p>
            <a:r>
              <a:rPr lang="en-US" sz="2400" b="1" dirty="0">
                <a:solidFill>
                  <a:srgbClr val="E67921"/>
                </a:solidFill>
              </a:rPr>
              <a:t>Financial Statement Focus (The Drill Down)</a:t>
            </a:r>
            <a:endParaRPr lang="en-US" sz="2400" b="1" dirty="0">
              <a:solidFill>
                <a:srgbClr val="E67921"/>
              </a:solidFill>
            </a:endParaRPr>
          </a:p>
        </p:txBody>
      </p:sp>
      <p:sp>
        <p:nvSpPr>
          <p:cNvPr id="8" name="Rectangle 7"/>
          <p:cNvSpPr/>
          <p:nvPr/>
        </p:nvSpPr>
        <p:spPr>
          <a:xfrm>
            <a:off x="3999781" y="2078953"/>
            <a:ext cx="1733910" cy="862641"/>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Statement of Comprehensive Income</a:t>
            </a:r>
            <a:endParaRPr lang="en-US" dirty="0"/>
          </a:p>
        </p:txBody>
      </p:sp>
      <p:sp>
        <p:nvSpPr>
          <p:cNvPr id="9" name="Rectangle 8"/>
          <p:cNvSpPr/>
          <p:nvPr/>
        </p:nvSpPr>
        <p:spPr>
          <a:xfrm>
            <a:off x="6198500" y="2078953"/>
            <a:ext cx="1899846" cy="862641"/>
          </a:xfrm>
          <a:prstGeom prst="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Statement of Changes in Financial Position</a:t>
            </a:r>
            <a:endParaRPr lang="en-US" dirty="0"/>
          </a:p>
        </p:txBody>
      </p:sp>
      <p:sp>
        <p:nvSpPr>
          <p:cNvPr id="10" name="Rectangle 9"/>
          <p:cNvSpPr/>
          <p:nvPr/>
        </p:nvSpPr>
        <p:spPr>
          <a:xfrm>
            <a:off x="8563155" y="2061711"/>
            <a:ext cx="1936506" cy="862641"/>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Statement of Cash Flows</a:t>
            </a:r>
            <a:endParaRPr lang="en-US" dirty="0"/>
          </a:p>
        </p:txBody>
      </p:sp>
      <p:sp>
        <p:nvSpPr>
          <p:cNvPr id="11" name="Rectangle 10"/>
          <p:cNvSpPr/>
          <p:nvPr/>
        </p:nvSpPr>
        <p:spPr>
          <a:xfrm>
            <a:off x="2101969" y="3338423"/>
            <a:ext cx="1595887" cy="681486"/>
          </a:xfrm>
          <a:prstGeom prst="rect">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Organizational Focus</a:t>
            </a:r>
            <a:endParaRPr lang="en-US" dirty="0"/>
          </a:p>
        </p:txBody>
      </p:sp>
      <p:sp>
        <p:nvSpPr>
          <p:cNvPr id="12" name="Rectangle 11"/>
          <p:cNvSpPr/>
          <p:nvPr/>
        </p:nvSpPr>
        <p:spPr>
          <a:xfrm>
            <a:off x="2101968" y="4484403"/>
            <a:ext cx="1595887" cy="681486"/>
          </a:xfrm>
          <a:prstGeom prst="rect">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Assessment Focus</a:t>
            </a:r>
            <a:endParaRPr lang="en-US" dirty="0"/>
          </a:p>
        </p:txBody>
      </p:sp>
      <p:sp>
        <p:nvSpPr>
          <p:cNvPr id="13" name="Rectangle 12"/>
          <p:cNvSpPr/>
          <p:nvPr/>
        </p:nvSpPr>
        <p:spPr>
          <a:xfrm>
            <a:off x="2120841" y="5630383"/>
            <a:ext cx="1595887" cy="681486"/>
          </a:xfrm>
          <a:prstGeom prst="rect">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Core Metric</a:t>
            </a:r>
            <a:endParaRPr lang="en-US" dirty="0"/>
          </a:p>
        </p:txBody>
      </p:sp>
      <p:sp>
        <p:nvSpPr>
          <p:cNvPr id="14" name="TextBox 13"/>
          <p:cNvSpPr txBox="1"/>
          <p:nvPr/>
        </p:nvSpPr>
        <p:spPr>
          <a:xfrm>
            <a:off x="6364436" y="4363481"/>
            <a:ext cx="1900686" cy="923330"/>
          </a:xfrm>
          <a:prstGeom prst="rect">
            <a:avLst/>
          </a:prstGeom>
          <a:noFill/>
        </p:spPr>
        <p:txBody>
          <a:bodyPr wrap="square" rtlCol="0">
            <a:spAutoFit/>
          </a:bodyPr>
          <a:lstStyle/>
          <a:p>
            <a:r>
              <a:rPr lang="en-US" dirty="0"/>
              <a:t>Asset and Ownership Structure</a:t>
            </a:r>
            <a:endParaRPr lang="en-US" dirty="0"/>
          </a:p>
        </p:txBody>
      </p:sp>
      <p:sp>
        <p:nvSpPr>
          <p:cNvPr id="15" name="TextBox 14"/>
          <p:cNvSpPr txBox="1"/>
          <p:nvPr/>
        </p:nvSpPr>
        <p:spPr>
          <a:xfrm>
            <a:off x="4111925" y="4363481"/>
            <a:ext cx="1733910" cy="923330"/>
          </a:xfrm>
          <a:prstGeom prst="rect">
            <a:avLst/>
          </a:prstGeom>
          <a:noFill/>
        </p:spPr>
        <p:txBody>
          <a:bodyPr wrap="square" rtlCol="0">
            <a:spAutoFit/>
          </a:bodyPr>
          <a:lstStyle/>
          <a:p>
            <a:r>
              <a:rPr lang="en-US" dirty="0"/>
              <a:t>Revenue vs. Expenses &amp; Margin Mgmt.</a:t>
            </a:r>
            <a:endParaRPr lang="en-US" dirty="0"/>
          </a:p>
        </p:txBody>
      </p:sp>
      <p:sp>
        <p:nvSpPr>
          <p:cNvPr id="16" name="TextBox 15"/>
          <p:cNvSpPr txBox="1"/>
          <p:nvPr/>
        </p:nvSpPr>
        <p:spPr>
          <a:xfrm>
            <a:off x="3999781" y="5917577"/>
            <a:ext cx="1733910" cy="369332"/>
          </a:xfrm>
          <a:prstGeom prst="rect">
            <a:avLst/>
          </a:prstGeom>
          <a:noFill/>
        </p:spPr>
        <p:txBody>
          <a:bodyPr wrap="square" rtlCol="0">
            <a:spAutoFit/>
          </a:bodyPr>
          <a:lstStyle/>
          <a:p>
            <a:r>
              <a:rPr lang="en-US" dirty="0"/>
              <a:t>Profit or Loss</a:t>
            </a:r>
            <a:endParaRPr lang="en-US" dirty="0"/>
          </a:p>
        </p:txBody>
      </p:sp>
      <p:sp>
        <p:nvSpPr>
          <p:cNvPr id="17" name="TextBox 16"/>
          <p:cNvSpPr txBox="1"/>
          <p:nvPr/>
        </p:nvSpPr>
        <p:spPr>
          <a:xfrm>
            <a:off x="6364436" y="3225976"/>
            <a:ext cx="1733910" cy="923330"/>
          </a:xfrm>
          <a:prstGeom prst="rect">
            <a:avLst/>
          </a:prstGeom>
          <a:noFill/>
        </p:spPr>
        <p:txBody>
          <a:bodyPr wrap="square" rtlCol="0">
            <a:spAutoFit/>
          </a:bodyPr>
          <a:lstStyle/>
          <a:p>
            <a:r>
              <a:rPr lang="en-US" dirty="0"/>
              <a:t>What we own, owe, and have accomplished</a:t>
            </a:r>
            <a:endParaRPr lang="en-US" dirty="0"/>
          </a:p>
        </p:txBody>
      </p:sp>
      <p:sp>
        <p:nvSpPr>
          <p:cNvPr id="18" name="TextBox 17"/>
          <p:cNvSpPr txBox="1"/>
          <p:nvPr/>
        </p:nvSpPr>
        <p:spPr>
          <a:xfrm>
            <a:off x="8664453" y="3226677"/>
            <a:ext cx="1733910" cy="923330"/>
          </a:xfrm>
          <a:prstGeom prst="rect">
            <a:avLst/>
          </a:prstGeom>
          <a:noFill/>
        </p:spPr>
        <p:txBody>
          <a:bodyPr wrap="square" rtlCol="0">
            <a:spAutoFit/>
          </a:bodyPr>
          <a:lstStyle/>
          <a:p>
            <a:r>
              <a:rPr lang="en-US" dirty="0"/>
              <a:t>Movement of Cash across the organization</a:t>
            </a:r>
            <a:endParaRPr lang="en-US" dirty="0"/>
          </a:p>
        </p:txBody>
      </p:sp>
      <p:sp>
        <p:nvSpPr>
          <p:cNvPr id="19" name="TextBox 18"/>
          <p:cNvSpPr txBox="1"/>
          <p:nvPr/>
        </p:nvSpPr>
        <p:spPr>
          <a:xfrm>
            <a:off x="4111925" y="3217501"/>
            <a:ext cx="1733910" cy="923330"/>
          </a:xfrm>
          <a:prstGeom prst="rect">
            <a:avLst/>
          </a:prstGeom>
          <a:noFill/>
        </p:spPr>
        <p:txBody>
          <a:bodyPr wrap="square" rtlCol="0">
            <a:spAutoFit/>
          </a:bodyPr>
          <a:lstStyle/>
          <a:p>
            <a:r>
              <a:rPr lang="en-US" dirty="0"/>
              <a:t>Operations Decisions &amp; Transactions</a:t>
            </a:r>
            <a:endParaRPr lang="en-US" dirty="0"/>
          </a:p>
        </p:txBody>
      </p:sp>
      <p:sp>
        <p:nvSpPr>
          <p:cNvPr id="20" name="TextBox 19"/>
          <p:cNvSpPr txBox="1"/>
          <p:nvPr/>
        </p:nvSpPr>
        <p:spPr>
          <a:xfrm>
            <a:off x="8664453" y="4363481"/>
            <a:ext cx="1733910" cy="923330"/>
          </a:xfrm>
          <a:prstGeom prst="rect">
            <a:avLst/>
          </a:prstGeom>
          <a:noFill/>
        </p:spPr>
        <p:txBody>
          <a:bodyPr wrap="square" rtlCol="0">
            <a:spAutoFit/>
          </a:bodyPr>
          <a:lstStyle/>
          <a:p>
            <a:r>
              <a:rPr lang="en-US" dirty="0"/>
              <a:t>Asset base and financing transactions</a:t>
            </a:r>
            <a:endParaRPr lang="en-US" dirty="0"/>
          </a:p>
        </p:txBody>
      </p:sp>
      <p:sp>
        <p:nvSpPr>
          <p:cNvPr id="21" name="TextBox 20"/>
          <p:cNvSpPr txBox="1"/>
          <p:nvPr/>
        </p:nvSpPr>
        <p:spPr>
          <a:xfrm>
            <a:off x="6364436" y="5436760"/>
            <a:ext cx="1733910" cy="1200329"/>
          </a:xfrm>
          <a:prstGeom prst="rect">
            <a:avLst/>
          </a:prstGeom>
          <a:noFill/>
        </p:spPr>
        <p:txBody>
          <a:bodyPr wrap="square" rtlCol="0">
            <a:spAutoFit/>
          </a:bodyPr>
          <a:lstStyle/>
          <a:p>
            <a:r>
              <a:rPr lang="en-US" dirty="0"/>
              <a:t>Working Capital, Capital Capacity, Asset Productivity</a:t>
            </a:r>
            <a:endParaRPr lang="en-US" dirty="0"/>
          </a:p>
        </p:txBody>
      </p:sp>
      <p:sp>
        <p:nvSpPr>
          <p:cNvPr id="22" name="TextBox 21"/>
          <p:cNvSpPr txBox="1"/>
          <p:nvPr/>
        </p:nvSpPr>
        <p:spPr>
          <a:xfrm>
            <a:off x="8664453" y="5713760"/>
            <a:ext cx="1733910" cy="646331"/>
          </a:xfrm>
          <a:prstGeom prst="rect">
            <a:avLst/>
          </a:prstGeom>
          <a:noFill/>
        </p:spPr>
        <p:txBody>
          <a:bodyPr wrap="square" rtlCol="0">
            <a:spAutoFit/>
          </a:bodyPr>
          <a:lstStyle/>
          <a:p>
            <a:r>
              <a:rPr lang="en-US" dirty="0"/>
              <a:t>Net change in cash position</a:t>
            </a:r>
            <a:endParaRPr lang="en-US" dirty="0"/>
          </a:p>
        </p:txBody>
      </p:sp>
      <p:sp>
        <p:nvSpPr>
          <p:cNvPr id="2" name="Down Arrow 1"/>
          <p:cNvSpPr/>
          <p:nvPr/>
        </p:nvSpPr>
        <p:spPr>
          <a:xfrm>
            <a:off x="1700721" y="3338423"/>
            <a:ext cx="172528" cy="2881222"/>
          </a:xfrm>
          <a:prstGeom prst="down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570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735" y="944385"/>
            <a:ext cx="6334125" cy="570399"/>
          </a:xfrm>
        </p:spPr>
        <p:txBody>
          <a:bodyPr>
            <a:normAutofit fontScale="90000"/>
          </a:bodyPr>
          <a:lstStyle/>
          <a:p>
            <a:r>
              <a:rPr lang="en-CA" sz="2400" dirty="0"/>
              <a:t>Financial Statement Integration</a:t>
            </a:r>
            <a:br>
              <a:rPr lang="en-CA" sz="2400" dirty="0"/>
            </a:br>
            <a:r>
              <a:rPr lang="en-CA" sz="1500" dirty="0"/>
              <a:t>(Simplified Statements)</a:t>
            </a:r>
          </a:p>
        </p:txBody>
      </p:sp>
      <p:sp>
        <p:nvSpPr>
          <p:cNvPr id="4" name="Rounded Rectangle 3"/>
          <p:cNvSpPr/>
          <p:nvPr/>
        </p:nvSpPr>
        <p:spPr>
          <a:xfrm>
            <a:off x="3042250" y="1963589"/>
            <a:ext cx="1578634" cy="356486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CA" sz="1350" dirty="0">
                <a:solidFill>
                  <a:schemeClr val="tx1"/>
                </a:solidFill>
              </a:rPr>
              <a:t>Statement of Comprehensive Income or Income     Statement</a:t>
            </a:r>
          </a:p>
          <a:p>
            <a:r>
              <a:rPr lang="en-CA" sz="900" dirty="0">
                <a:solidFill>
                  <a:schemeClr val="tx1"/>
                </a:solidFill>
              </a:rPr>
              <a:t>(Operational Assessment)</a:t>
            </a:r>
          </a:p>
          <a:p>
            <a:endParaRPr lang="en-CA" sz="900" dirty="0">
              <a:solidFill>
                <a:schemeClr val="tx1"/>
              </a:solidFill>
            </a:endParaRPr>
          </a:p>
          <a:p>
            <a:endParaRPr lang="en-CA" sz="1050" dirty="0">
              <a:solidFill>
                <a:schemeClr val="tx1"/>
              </a:solidFill>
            </a:endParaRPr>
          </a:p>
          <a:p>
            <a:r>
              <a:rPr lang="en-CA" sz="1050" dirty="0">
                <a:solidFill>
                  <a:schemeClr val="tx1"/>
                </a:solidFill>
              </a:rPr>
              <a:t>       Revenue</a:t>
            </a:r>
          </a:p>
          <a:p>
            <a:r>
              <a:rPr lang="en-CA" sz="1050" dirty="0">
                <a:solidFill>
                  <a:schemeClr val="tx1"/>
                </a:solidFill>
              </a:rPr>
              <a:t>-      </a:t>
            </a:r>
            <a:r>
              <a:rPr lang="en-CA" sz="1050" u="sng" dirty="0">
                <a:solidFill>
                  <a:schemeClr val="tx1"/>
                </a:solidFill>
              </a:rPr>
              <a:t>COGS</a:t>
            </a:r>
          </a:p>
          <a:p>
            <a:r>
              <a:rPr lang="en-CA" sz="1050" dirty="0">
                <a:solidFill>
                  <a:schemeClr val="tx1"/>
                </a:solidFill>
              </a:rPr>
              <a:t>=     Gross Profit Margin</a:t>
            </a:r>
          </a:p>
          <a:p>
            <a:pPr marL="214313" indent="-214313">
              <a:buFontTx/>
              <a:buChar char="-"/>
            </a:pPr>
            <a:r>
              <a:rPr lang="en-CA" sz="1050" u="sng" dirty="0">
                <a:solidFill>
                  <a:schemeClr val="tx1"/>
                </a:solidFill>
              </a:rPr>
              <a:t>Indirect Expenses</a:t>
            </a:r>
            <a:r>
              <a:rPr lang="en-CA" sz="1350" dirty="0">
                <a:solidFill>
                  <a:schemeClr val="tx1"/>
                </a:solidFill>
              </a:rPr>
              <a:t> </a:t>
            </a:r>
          </a:p>
          <a:p>
            <a:r>
              <a:rPr lang="en-CA" sz="1050" dirty="0">
                <a:solidFill>
                  <a:schemeClr val="tx1"/>
                </a:solidFill>
              </a:rPr>
              <a:t>=     EBIT</a:t>
            </a:r>
          </a:p>
          <a:p>
            <a:pPr marL="214313" indent="-214313">
              <a:buFontTx/>
              <a:buChar char="-"/>
            </a:pPr>
            <a:r>
              <a:rPr lang="en-CA" sz="1050" dirty="0">
                <a:solidFill>
                  <a:schemeClr val="tx1"/>
                </a:solidFill>
              </a:rPr>
              <a:t>Interest Expense</a:t>
            </a:r>
          </a:p>
          <a:p>
            <a:r>
              <a:rPr lang="en-CA" sz="1050" dirty="0">
                <a:solidFill>
                  <a:schemeClr val="tx1"/>
                </a:solidFill>
              </a:rPr>
              <a:t>=     EBT</a:t>
            </a:r>
          </a:p>
          <a:p>
            <a:pPr marL="214313" indent="-214313">
              <a:buFontTx/>
              <a:buChar char="-"/>
            </a:pPr>
            <a:r>
              <a:rPr lang="en-CA" sz="1050" dirty="0">
                <a:solidFill>
                  <a:schemeClr val="tx1"/>
                </a:solidFill>
              </a:rPr>
              <a:t>Taxes</a:t>
            </a:r>
          </a:p>
          <a:p>
            <a:r>
              <a:rPr lang="en-CA" sz="1050" dirty="0">
                <a:solidFill>
                  <a:schemeClr val="tx1"/>
                </a:solidFill>
              </a:rPr>
              <a:t>=     Profit/Loss</a:t>
            </a:r>
          </a:p>
        </p:txBody>
      </p:sp>
      <p:sp>
        <p:nvSpPr>
          <p:cNvPr id="5" name="Rounded Rectangle 4"/>
          <p:cNvSpPr/>
          <p:nvPr/>
        </p:nvSpPr>
        <p:spPr>
          <a:xfrm>
            <a:off x="5351973" y="1297199"/>
            <a:ext cx="1494527" cy="4231257"/>
          </a:xfrm>
          <a:prstGeom prst="roundRect">
            <a:avLst/>
          </a:prstGeom>
          <a:solidFill>
            <a:schemeClr val="accent2">
              <a:lumMod val="40000"/>
              <a:lumOff val="60000"/>
            </a:schemeClr>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CA" sz="1200" dirty="0">
                <a:solidFill>
                  <a:schemeClr val="tx1"/>
                </a:solidFill>
              </a:rPr>
              <a:t>Statement of Changes in Financial Position or Balance Shee</a:t>
            </a:r>
            <a:r>
              <a:rPr lang="en-CA" sz="1350" dirty="0">
                <a:solidFill>
                  <a:schemeClr val="tx1"/>
                </a:solidFill>
              </a:rPr>
              <a:t>t</a:t>
            </a:r>
          </a:p>
          <a:p>
            <a:r>
              <a:rPr lang="en-CA" sz="900" dirty="0">
                <a:solidFill>
                  <a:schemeClr val="tx1"/>
                </a:solidFill>
              </a:rPr>
              <a:t>(Organizational Assessment)</a:t>
            </a:r>
          </a:p>
          <a:p>
            <a:endParaRPr lang="en-CA" sz="900" dirty="0">
              <a:solidFill>
                <a:schemeClr val="tx1"/>
              </a:solidFill>
            </a:endParaRPr>
          </a:p>
          <a:p>
            <a:r>
              <a:rPr lang="en-CA" sz="1050" dirty="0">
                <a:solidFill>
                  <a:schemeClr val="tx1"/>
                </a:solidFill>
              </a:rPr>
              <a:t>Assets</a:t>
            </a:r>
          </a:p>
          <a:p>
            <a:r>
              <a:rPr lang="en-CA" sz="1050" dirty="0">
                <a:solidFill>
                  <a:schemeClr val="tx1"/>
                </a:solidFill>
              </a:rPr>
              <a:t>   Cash </a:t>
            </a:r>
          </a:p>
          <a:p>
            <a:r>
              <a:rPr lang="en-CA" sz="1050" dirty="0">
                <a:solidFill>
                  <a:schemeClr val="tx1"/>
                </a:solidFill>
              </a:rPr>
              <a:t>   Near Cash</a:t>
            </a:r>
          </a:p>
          <a:p>
            <a:r>
              <a:rPr lang="en-CA" sz="1050" dirty="0">
                <a:solidFill>
                  <a:schemeClr val="tx1"/>
                </a:solidFill>
              </a:rPr>
              <a:t>   </a:t>
            </a:r>
            <a:r>
              <a:rPr lang="en-CA" sz="1050" u="sng" dirty="0">
                <a:solidFill>
                  <a:schemeClr val="tx1"/>
                </a:solidFill>
              </a:rPr>
              <a:t>Accts Receivable</a:t>
            </a:r>
          </a:p>
          <a:p>
            <a:r>
              <a:rPr lang="en-CA" sz="1050" dirty="0">
                <a:solidFill>
                  <a:schemeClr val="tx1"/>
                </a:solidFill>
              </a:rPr>
              <a:t>   Current Assets</a:t>
            </a:r>
          </a:p>
          <a:p>
            <a:r>
              <a:rPr lang="en-CA" sz="1050" dirty="0">
                <a:solidFill>
                  <a:schemeClr val="tx1"/>
                </a:solidFill>
              </a:rPr>
              <a:t>  </a:t>
            </a:r>
          </a:p>
          <a:p>
            <a:r>
              <a:rPr lang="en-CA" sz="1050" dirty="0">
                <a:solidFill>
                  <a:schemeClr val="tx1"/>
                </a:solidFill>
              </a:rPr>
              <a:t>Long Term Assets</a:t>
            </a:r>
          </a:p>
          <a:p>
            <a:endParaRPr lang="en-CA" sz="1050" dirty="0">
              <a:solidFill>
                <a:schemeClr val="tx1"/>
              </a:solidFill>
            </a:endParaRPr>
          </a:p>
          <a:p>
            <a:r>
              <a:rPr lang="en-CA" sz="1050" dirty="0">
                <a:solidFill>
                  <a:schemeClr val="tx1"/>
                </a:solidFill>
              </a:rPr>
              <a:t>Total Assets</a:t>
            </a:r>
          </a:p>
          <a:p>
            <a:endParaRPr lang="en-CA" sz="1050" dirty="0">
              <a:solidFill>
                <a:schemeClr val="tx1"/>
              </a:solidFill>
            </a:endParaRPr>
          </a:p>
          <a:p>
            <a:r>
              <a:rPr lang="en-CA" sz="1050" dirty="0">
                <a:solidFill>
                  <a:schemeClr val="tx1"/>
                </a:solidFill>
              </a:rPr>
              <a:t>Liabilities</a:t>
            </a:r>
          </a:p>
          <a:p>
            <a:r>
              <a:rPr lang="en-CA" sz="1050" dirty="0">
                <a:solidFill>
                  <a:schemeClr val="tx1"/>
                </a:solidFill>
              </a:rPr>
              <a:t>   Current Liabilities</a:t>
            </a:r>
          </a:p>
          <a:p>
            <a:r>
              <a:rPr lang="en-CA" sz="1050" dirty="0">
                <a:solidFill>
                  <a:schemeClr val="tx1"/>
                </a:solidFill>
              </a:rPr>
              <a:t>   Long-Term Liabilities</a:t>
            </a:r>
          </a:p>
          <a:p>
            <a:endParaRPr lang="en-CA" sz="1050" dirty="0">
              <a:solidFill>
                <a:schemeClr val="tx1"/>
              </a:solidFill>
            </a:endParaRPr>
          </a:p>
          <a:p>
            <a:r>
              <a:rPr lang="en-CA" sz="1050" dirty="0">
                <a:solidFill>
                  <a:schemeClr val="tx1"/>
                </a:solidFill>
              </a:rPr>
              <a:t>Owner's </a:t>
            </a:r>
            <a:r>
              <a:rPr lang="en-CA" sz="1050" dirty="0">
                <a:solidFill>
                  <a:schemeClr val="tx1"/>
                </a:solidFill>
              </a:rPr>
              <a:t>Equity</a:t>
            </a:r>
          </a:p>
          <a:p>
            <a:r>
              <a:rPr lang="en-CA" sz="1050" dirty="0">
                <a:solidFill>
                  <a:schemeClr val="tx1"/>
                </a:solidFill>
              </a:rPr>
              <a:t>   Invested  Capital</a:t>
            </a:r>
          </a:p>
          <a:p>
            <a:r>
              <a:rPr lang="en-CA" sz="1050" dirty="0">
                <a:solidFill>
                  <a:schemeClr val="tx1"/>
                </a:solidFill>
              </a:rPr>
              <a:t>   Retained Earnings  </a:t>
            </a:r>
          </a:p>
          <a:p>
            <a:endParaRPr lang="en-CA" sz="1350" dirty="0">
              <a:solidFill>
                <a:schemeClr val="tx1"/>
              </a:solidFill>
            </a:endParaRPr>
          </a:p>
        </p:txBody>
      </p:sp>
      <p:cxnSp>
        <p:nvCxnSpPr>
          <p:cNvPr id="7" name="Straight Arrow Connector 6"/>
          <p:cNvCxnSpPr/>
          <p:nvPr/>
        </p:nvCxnSpPr>
        <p:spPr>
          <a:xfrm>
            <a:off x="4019193" y="5010870"/>
            <a:ext cx="1539815" cy="1423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Plus 10"/>
          <p:cNvSpPr/>
          <p:nvPr/>
        </p:nvSpPr>
        <p:spPr>
          <a:xfrm>
            <a:off x="4853797" y="4887942"/>
            <a:ext cx="200564" cy="219974"/>
          </a:xfrm>
          <a:prstGeom prst="mathPlus">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sp>
        <p:nvSpPr>
          <p:cNvPr id="12" name="Minus 11"/>
          <p:cNvSpPr/>
          <p:nvPr/>
        </p:nvSpPr>
        <p:spPr>
          <a:xfrm>
            <a:off x="4879677" y="5204965"/>
            <a:ext cx="148805" cy="45289"/>
          </a:xfrm>
          <a:prstGeom prst="mathMinus">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cxnSp>
        <p:nvCxnSpPr>
          <p:cNvPr id="14" name="Straight Arrow Connector 13"/>
          <p:cNvCxnSpPr/>
          <p:nvPr/>
        </p:nvCxnSpPr>
        <p:spPr>
          <a:xfrm flipV="1">
            <a:off x="4019193" y="2811134"/>
            <a:ext cx="1539815" cy="21997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Plus 14"/>
          <p:cNvSpPr/>
          <p:nvPr/>
        </p:nvSpPr>
        <p:spPr>
          <a:xfrm>
            <a:off x="4867815" y="3432955"/>
            <a:ext cx="200564" cy="136586"/>
          </a:xfrm>
          <a:prstGeom prst="mathPlus">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sp>
        <p:nvSpPr>
          <p:cNvPr id="16" name="Minus 15"/>
          <p:cNvSpPr/>
          <p:nvPr/>
        </p:nvSpPr>
        <p:spPr>
          <a:xfrm>
            <a:off x="5017697" y="3644619"/>
            <a:ext cx="148805" cy="28121"/>
          </a:xfrm>
          <a:prstGeom prst="mathMinus">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sp>
        <p:nvSpPr>
          <p:cNvPr id="17" name="Rounded Rectangle 16"/>
          <p:cNvSpPr/>
          <p:nvPr/>
        </p:nvSpPr>
        <p:spPr>
          <a:xfrm>
            <a:off x="7415843" y="1963588"/>
            <a:ext cx="1653127" cy="3564866"/>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CA" sz="1350" dirty="0">
                <a:solidFill>
                  <a:schemeClr val="tx1"/>
                </a:solidFill>
              </a:rPr>
              <a:t>Statement of Cash Flows</a:t>
            </a:r>
          </a:p>
          <a:p>
            <a:endParaRPr lang="en-CA" sz="1350" dirty="0">
              <a:solidFill>
                <a:schemeClr val="tx1"/>
              </a:solidFill>
            </a:endParaRPr>
          </a:p>
          <a:p>
            <a:r>
              <a:rPr lang="en-CA" sz="1050" dirty="0">
                <a:solidFill>
                  <a:schemeClr val="tx1"/>
                </a:solidFill>
              </a:rPr>
              <a:t>Net +/- Results from    Income Statement</a:t>
            </a:r>
          </a:p>
          <a:p>
            <a:r>
              <a:rPr lang="en-CA" sz="1050" dirty="0">
                <a:solidFill>
                  <a:schemeClr val="tx1"/>
                </a:solidFill>
              </a:rPr>
              <a:t>+</a:t>
            </a:r>
          </a:p>
          <a:p>
            <a:r>
              <a:rPr lang="en-CA" sz="1050" dirty="0">
                <a:solidFill>
                  <a:schemeClr val="tx1"/>
                </a:solidFill>
              </a:rPr>
              <a:t>Net +/- Non-Cash Items</a:t>
            </a:r>
          </a:p>
          <a:p>
            <a:r>
              <a:rPr lang="en-CA" sz="1050" dirty="0">
                <a:solidFill>
                  <a:schemeClr val="tx1"/>
                </a:solidFill>
              </a:rPr>
              <a:t>such as Depreciation</a:t>
            </a:r>
          </a:p>
          <a:p>
            <a:r>
              <a:rPr lang="en-CA" sz="1050" dirty="0">
                <a:solidFill>
                  <a:schemeClr val="tx1"/>
                </a:solidFill>
              </a:rPr>
              <a:t>+</a:t>
            </a:r>
          </a:p>
          <a:p>
            <a:r>
              <a:rPr lang="en-CA" sz="1050" dirty="0">
                <a:solidFill>
                  <a:schemeClr val="tx1"/>
                </a:solidFill>
              </a:rPr>
              <a:t>Net Cash +/-from Investing Activities</a:t>
            </a:r>
          </a:p>
          <a:p>
            <a:r>
              <a:rPr lang="en-CA" sz="1050" dirty="0">
                <a:solidFill>
                  <a:schemeClr val="tx1"/>
                </a:solidFill>
              </a:rPr>
              <a:t>+</a:t>
            </a:r>
          </a:p>
          <a:p>
            <a:r>
              <a:rPr lang="en-CA" sz="1050" dirty="0">
                <a:solidFill>
                  <a:schemeClr val="tx1"/>
                </a:solidFill>
              </a:rPr>
              <a:t>Net Cash +/- from Financing Activities</a:t>
            </a:r>
          </a:p>
          <a:p>
            <a:r>
              <a:rPr lang="en-CA" sz="1050" dirty="0">
                <a:solidFill>
                  <a:schemeClr val="tx1"/>
                </a:solidFill>
              </a:rPr>
              <a:t>=</a:t>
            </a:r>
          </a:p>
          <a:p>
            <a:r>
              <a:rPr lang="en-CA" sz="1050" dirty="0">
                <a:solidFill>
                  <a:schemeClr val="tx1"/>
                </a:solidFill>
              </a:rPr>
              <a:t>Change to Cash Position</a:t>
            </a:r>
          </a:p>
          <a:p>
            <a:endParaRPr lang="en-CA" sz="1050" dirty="0">
              <a:solidFill>
                <a:schemeClr val="tx1"/>
              </a:solidFill>
            </a:endParaRPr>
          </a:p>
          <a:p>
            <a:endParaRPr lang="en-CA" sz="1350" dirty="0">
              <a:solidFill>
                <a:schemeClr val="tx1"/>
              </a:solidFill>
            </a:endParaRPr>
          </a:p>
          <a:p>
            <a:endParaRPr lang="en-CA" sz="1350" dirty="0">
              <a:solidFill>
                <a:schemeClr val="tx1"/>
              </a:solidFill>
            </a:endParaRPr>
          </a:p>
        </p:txBody>
      </p:sp>
      <p:cxnSp>
        <p:nvCxnSpPr>
          <p:cNvPr id="23" name="Straight Connector 22"/>
          <p:cNvCxnSpPr/>
          <p:nvPr/>
        </p:nvCxnSpPr>
        <p:spPr>
          <a:xfrm>
            <a:off x="5351972" y="4054564"/>
            <a:ext cx="1494527" cy="401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019191" y="2811134"/>
            <a:ext cx="3519578" cy="2199737"/>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4381501" y="3328719"/>
            <a:ext cx="3157268" cy="892834"/>
          </a:xfrm>
          <a:prstGeom prst="straightConnector1">
            <a:avLst/>
          </a:prstGeom>
          <a:ln>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490660" y="4347716"/>
            <a:ext cx="1048111" cy="598457"/>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71814" y="4292720"/>
            <a:ext cx="866956" cy="207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5863087" y="2811134"/>
            <a:ext cx="1675682" cy="1481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6419491" y="3644618"/>
            <a:ext cx="1119278" cy="288467"/>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flipV="1">
            <a:off x="5714284" y="2811134"/>
            <a:ext cx="1824487" cy="1895655"/>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6568297" y="4347714"/>
            <a:ext cx="970473" cy="8054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4"/>
          </p:nvPr>
        </p:nvSpPr>
        <p:spPr/>
        <p:txBody>
          <a:bodyPr/>
          <a:lstStyle/>
          <a:p>
            <a:fld id="{68B66FEB-B74C-4553-A99E-5E49813D09AD}" type="slidenum">
              <a:rPr lang="en-US" smtClean="0"/>
              <a:t>32</a:t>
            </a:fld>
            <a:endParaRPr lang="en-US"/>
          </a:p>
        </p:txBody>
      </p:sp>
      <p:sp>
        <p:nvSpPr>
          <p:cNvPr id="2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4154565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873249" y="1798320"/>
            <a:ext cx="2468880" cy="3210560"/>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00"/>
                </a:solidFill>
              </a:rPr>
              <a:t>Historical Trends</a:t>
            </a:r>
          </a:p>
          <a:p>
            <a:pPr algn="ctr"/>
            <a:endParaRPr lang="en-US" dirty="0"/>
          </a:p>
          <a:p>
            <a:pPr marL="285750" indent="-285750">
              <a:buFont typeface="Arial" panose="020B0604020202020204" pitchFamily="34" charset="0"/>
              <a:buChar char="•"/>
            </a:pPr>
            <a:r>
              <a:rPr lang="en-US" dirty="0"/>
              <a:t>Comparatives – Year-over-year (YoY)</a:t>
            </a:r>
          </a:p>
          <a:p>
            <a:pPr marL="285750" indent="-285750">
              <a:buFont typeface="Arial" panose="020B0604020202020204" pitchFamily="34" charset="0"/>
              <a:buChar char="•"/>
            </a:pPr>
            <a:r>
              <a:rPr lang="en-US" dirty="0"/>
              <a:t>Quarter-over-Quarter (</a:t>
            </a:r>
            <a:r>
              <a:rPr lang="en-US" dirty="0" err="1"/>
              <a:t>QoQ</a:t>
            </a:r>
            <a:r>
              <a:rPr lang="en-US" dirty="0"/>
              <a:t>)</a:t>
            </a:r>
          </a:p>
          <a:p>
            <a:pPr marL="285750" indent="-285750">
              <a:buFont typeface="Arial" panose="020B0604020202020204" pitchFamily="34" charset="0"/>
              <a:buChar char="•"/>
            </a:pPr>
            <a:r>
              <a:rPr lang="en-US" dirty="0"/>
              <a:t>Industry &amp; Sector Comparatives</a:t>
            </a:r>
          </a:p>
          <a:p>
            <a:pPr marL="285750" indent="-285750">
              <a:buFont typeface="Arial" panose="020B0604020202020204" pitchFamily="34" charset="0"/>
              <a:buChar char="•"/>
            </a:pPr>
            <a:endParaRPr lang="en-US" dirty="0"/>
          </a:p>
        </p:txBody>
      </p:sp>
      <p:sp>
        <p:nvSpPr>
          <p:cNvPr id="12" name="Rounded Rectangle 11"/>
          <p:cNvSpPr/>
          <p:nvPr/>
        </p:nvSpPr>
        <p:spPr>
          <a:xfrm>
            <a:off x="4876800" y="1798320"/>
            <a:ext cx="2468880" cy="321056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00"/>
                </a:solidFill>
              </a:rPr>
              <a:t>Current Results</a:t>
            </a:r>
          </a:p>
          <a:p>
            <a:pPr algn="ctr"/>
            <a:endParaRPr lang="en-US" dirty="0"/>
          </a:p>
          <a:p>
            <a:pPr marL="285750" indent="-285750">
              <a:buFont typeface="Arial" panose="020B0604020202020204" pitchFamily="34" charset="0"/>
              <a:buChar char="•"/>
            </a:pPr>
            <a:r>
              <a:rPr lang="en-US" dirty="0"/>
              <a:t>Recent Quarterly Results</a:t>
            </a:r>
          </a:p>
          <a:p>
            <a:pPr marL="285750" indent="-285750">
              <a:buFont typeface="Arial" panose="020B0604020202020204" pitchFamily="34" charset="0"/>
              <a:buChar char="•"/>
            </a:pPr>
            <a:r>
              <a:rPr lang="en-US" dirty="0"/>
              <a:t>Year-to-Date Results</a:t>
            </a:r>
          </a:p>
          <a:p>
            <a:pPr marL="285750" indent="-285750">
              <a:buFont typeface="Arial" panose="020B0604020202020204" pitchFamily="34" charset="0"/>
              <a:buChar char="•"/>
            </a:pPr>
            <a:r>
              <a:rPr lang="en-US" dirty="0"/>
              <a:t>Trailing Twelve Months (TTM) Results</a:t>
            </a:r>
          </a:p>
          <a:p>
            <a:pPr marL="285750" indent="-285750">
              <a:buFont typeface="Arial" panose="020B0604020202020204" pitchFamily="34" charset="0"/>
              <a:buChar char="•"/>
            </a:pPr>
            <a:endParaRPr lang="en-US" dirty="0"/>
          </a:p>
        </p:txBody>
      </p:sp>
      <p:sp>
        <p:nvSpPr>
          <p:cNvPr id="13" name="Rounded Rectangle 12"/>
          <p:cNvSpPr/>
          <p:nvPr/>
        </p:nvSpPr>
        <p:spPr>
          <a:xfrm>
            <a:off x="7957822" y="1798320"/>
            <a:ext cx="2468880" cy="3210560"/>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00"/>
                </a:solidFill>
              </a:rPr>
              <a:t>Projected Outcomes</a:t>
            </a:r>
          </a:p>
          <a:p>
            <a:pPr algn="ctr"/>
            <a:endParaRPr lang="en-US" dirty="0"/>
          </a:p>
          <a:p>
            <a:pPr marL="285750" indent="-285750">
              <a:buFont typeface="Arial" panose="020B0604020202020204" pitchFamily="34" charset="0"/>
              <a:buChar char="•"/>
            </a:pPr>
            <a:r>
              <a:rPr lang="en-US" dirty="0"/>
              <a:t>Pro-Forma Budgets – Sales Forecasts</a:t>
            </a:r>
          </a:p>
          <a:p>
            <a:pPr marL="285750" indent="-285750">
              <a:buFont typeface="Arial" panose="020B0604020202020204" pitchFamily="34" charset="0"/>
              <a:buChar char="•"/>
            </a:pPr>
            <a:r>
              <a:rPr lang="en-US" dirty="0"/>
              <a:t>New Venture Projections</a:t>
            </a:r>
          </a:p>
          <a:p>
            <a:pPr marL="285750" indent="-285750">
              <a:buFont typeface="Arial" panose="020B0604020202020204" pitchFamily="34" charset="0"/>
              <a:buChar char="•"/>
            </a:pPr>
            <a:r>
              <a:rPr lang="en-US" dirty="0"/>
              <a:t>Capital Commitments &amp; Requirements</a:t>
            </a:r>
          </a:p>
        </p:txBody>
      </p:sp>
      <p:sp>
        <p:nvSpPr>
          <p:cNvPr id="14" name="Right Arrow 13"/>
          <p:cNvSpPr/>
          <p:nvPr/>
        </p:nvSpPr>
        <p:spPr>
          <a:xfrm>
            <a:off x="4419600" y="3241040"/>
            <a:ext cx="457200" cy="447040"/>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7423151" y="3180080"/>
            <a:ext cx="457200" cy="447040"/>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Brace 15"/>
          <p:cNvSpPr/>
          <p:nvPr/>
        </p:nvSpPr>
        <p:spPr>
          <a:xfrm rot="16200000">
            <a:off x="5928121" y="2934582"/>
            <a:ext cx="363696" cy="600456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5256529" y="6352143"/>
            <a:ext cx="1706880" cy="369332"/>
          </a:xfrm>
          <a:prstGeom prst="rect">
            <a:avLst/>
          </a:prstGeom>
          <a:noFill/>
        </p:spPr>
        <p:txBody>
          <a:bodyPr wrap="square" rtlCol="0">
            <a:spAutoFit/>
          </a:bodyPr>
          <a:lstStyle/>
          <a:p>
            <a:pPr algn="ctr"/>
            <a:r>
              <a:rPr lang="en-US" dirty="0"/>
              <a:t>Time</a:t>
            </a:r>
            <a:endParaRPr lang="en-US" dirty="0"/>
          </a:p>
        </p:txBody>
      </p:sp>
      <p:sp>
        <p:nvSpPr>
          <p:cNvPr id="2" name="TextBox 1"/>
          <p:cNvSpPr txBox="1"/>
          <p:nvPr/>
        </p:nvSpPr>
        <p:spPr>
          <a:xfrm>
            <a:off x="1960880" y="876177"/>
            <a:ext cx="8068765" cy="461665"/>
          </a:xfrm>
          <a:prstGeom prst="rect">
            <a:avLst/>
          </a:prstGeom>
          <a:noFill/>
        </p:spPr>
        <p:txBody>
          <a:bodyPr wrap="square" rtlCol="0">
            <a:spAutoFit/>
          </a:bodyPr>
          <a:lstStyle/>
          <a:p>
            <a:r>
              <a:rPr lang="en-US" sz="2400" b="1" dirty="0">
                <a:solidFill>
                  <a:schemeClr val="accent6">
                    <a:lumMod val="75000"/>
                  </a:schemeClr>
                </a:solidFill>
              </a:rPr>
              <a:t>Financial Statements – Managerial Decision-making Analysis</a:t>
            </a:r>
            <a:endParaRPr lang="en-US" sz="2400" b="1" dirty="0">
              <a:solidFill>
                <a:schemeClr val="accent6">
                  <a:lumMod val="75000"/>
                </a:schemeClr>
              </a:solidFill>
            </a:endParaRPr>
          </a:p>
        </p:txBody>
      </p:sp>
      <p:sp>
        <p:nvSpPr>
          <p:cNvPr id="3" name="Slide Number Placeholder 2"/>
          <p:cNvSpPr>
            <a:spLocks noGrp="1"/>
          </p:cNvSpPr>
          <p:nvPr>
            <p:ph type="sldNum" sz="quarter" idx="4"/>
          </p:nvPr>
        </p:nvSpPr>
        <p:spPr/>
        <p:txBody>
          <a:bodyPr/>
          <a:lstStyle/>
          <a:p>
            <a:fld id="{68B66FEB-B74C-4553-A99E-5E49813D09AD}" type="slidenum">
              <a:rPr lang="en-US" smtClean="0"/>
              <a:t>33</a:t>
            </a:fld>
            <a:endParaRPr lang="en-US"/>
          </a:p>
        </p:txBody>
      </p:sp>
      <p:sp>
        <p:nvSpPr>
          <p:cNvPr id="4" name="Right Arrow 3"/>
          <p:cNvSpPr/>
          <p:nvPr/>
        </p:nvSpPr>
        <p:spPr>
          <a:xfrm>
            <a:off x="2286000" y="5130800"/>
            <a:ext cx="4064000" cy="552812"/>
          </a:xfrm>
          <a:prstGeom prst="rightArrow">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Here is what is trending…</a:t>
            </a:r>
            <a:endParaRPr lang="en-US" dirty="0"/>
          </a:p>
        </p:txBody>
      </p:sp>
      <p:sp>
        <p:nvSpPr>
          <p:cNvPr id="5" name="Right Arrow 4"/>
          <p:cNvSpPr/>
          <p:nvPr/>
        </p:nvSpPr>
        <p:spPr>
          <a:xfrm>
            <a:off x="7345680" y="5130800"/>
            <a:ext cx="3061970" cy="656006"/>
          </a:xfrm>
          <a:prstGeom prst="rightArrow">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Here is what we need to do</a:t>
            </a:r>
            <a:endParaRPr lang="en-US" dirty="0"/>
          </a:p>
        </p:txBody>
      </p:sp>
      <p:sp>
        <p:nvSpPr>
          <p:cNvPr id="1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113723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5" name="TextBox 4"/>
          <p:cNvSpPr txBox="1"/>
          <p:nvPr/>
        </p:nvSpPr>
        <p:spPr>
          <a:xfrm>
            <a:off x="4344838" y="791504"/>
            <a:ext cx="4201064" cy="461665"/>
          </a:xfrm>
          <a:prstGeom prst="rect">
            <a:avLst/>
          </a:prstGeom>
          <a:noFill/>
        </p:spPr>
        <p:txBody>
          <a:bodyPr wrap="square" rtlCol="0">
            <a:spAutoFit/>
          </a:bodyPr>
          <a:lstStyle/>
          <a:p>
            <a:r>
              <a:rPr lang="en-US" sz="2400" dirty="0">
                <a:solidFill>
                  <a:schemeClr val="accent6">
                    <a:lumMod val="75000"/>
                  </a:schemeClr>
                </a:solidFill>
              </a:rPr>
              <a:t>Recognizing the Time Lag</a:t>
            </a:r>
            <a:endParaRPr lang="en-US" sz="2400" dirty="0">
              <a:solidFill>
                <a:schemeClr val="accent6">
                  <a:lumMod val="75000"/>
                </a:schemeClr>
              </a:solidFill>
            </a:endParaRPr>
          </a:p>
        </p:txBody>
      </p:sp>
      <p:cxnSp>
        <p:nvCxnSpPr>
          <p:cNvPr id="7" name="Straight Connector 6"/>
          <p:cNvCxnSpPr/>
          <p:nvPr/>
        </p:nvCxnSpPr>
        <p:spPr>
          <a:xfrm>
            <a:off x="1972573" y="2696383"/>
            <a:ext cx="0" cy="13284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947804" y="2696383"/>
            <a:ext cx="0" cy="13284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04248" y="2696383"/>
            <a:ext cx="0" cy="13284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983856" y="2730066"/>
            <a:ext cx="0" cy="13284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664901" y="1509874"/>
            <a:ext cx="1362973" cy="646331"/>
          </a:xfrm>
          <a:prstGeom prst="rect">
            <a:avLst/>
          </a:prstGeom>
          <a:noFill/>
        </p:spPr>
        <p:txBody>
          <a:bodyPr wrap="square" rtlCol="0">
            <a:spAutoFit/>
          </a:bodyPr>
          <a:lstStyle/>
          <a:p>
            <a:r>
              <a:rPr lang="en-US" dirty="0"/>
              <a:t>Current Q</a:t>
            </a:r>
          </a:p>
          <a:p>
            <a:r>
              <a:rPr lang="en-US" dirty="0"/>
              <a:t>Rev = -3%</a:t>
            </a:r>
            <a:endParaRPr lang="en-US" dirty="0"/>
          </a:p>
        </p:txBody>
      </p:sp>
      <p:sp>
        <p:nvSpPr>
          <p:cNvPr id="12" name="TextBox 11"/>
          <p:cNvSpPr txBox="1"/>
          <p:nvPr/>
        </p:nvSpPr>
        <p:spPr>
          <a:xfrm>
            <a:off x="2209797" y="2696383"/>
            <a:ext cx="1518250" cy="923330"/>
          </a:xfrm>
          <a:prstGeom prst="rect">
            <a:avLst/>
          </a:prstGeom>
          <a:noFill/>
        </p:spPr>
        <p:txBody>
          <a:bodyPr wrap="square" rtlCol="0">
            <a:spAutoFit/>
          </a:bodyPr>
          <a:lstStyle/>
          <a:p>
            <a:r>
              <a:rPr lang="en-US" dirty="0"/>
              <a:t>We think its</a:t>
            </a:r>
          </a:p>
          <a:p>
            <a:r>
              <a:rPr lang="en-US" dirty="0"/>
              <a:t>Seasonal…or event specific</a:t>
            </a:r>
          </a:p>
        </p:txBody>
      </p:sp>
      <p:sp>
        <p:nvSpPr>
          <p:cNvPr id="13" name="TextBox 12"/>
          <p:cNvSpPr txBox="1"/>
          <p:nvPr/>
        </p:nvSpPr>
        <p:spPr>
          <a:xfrm>
            <a:off x="2132164" y="4305056"/>
            <a:ext cx="1509623" cy="1754326"/>
          </a:xfrm>
          <a:prstGeom prst="rect">
            <a:avLst/>
          </a:prstGeom>
          <a:noFill/>
        </p:spPr>
        <p:txBody>
          <a:bodyPr wrap="square" rtlCol="0">
            <a:spAutoFit/>
          </a:bodyPr>
          <a:lstStyle/>
          <a:p>
            <a:r>
              <a:rPr lang="en-US" dirty="0">
                <a:solidFill>
                  <a:srgbClr val="C00000"/>
                </a:solidFill>
              </a:rPr>
              <a:t>Let’s monitor the situation… watch the upcoming quarter</a:t>
            </a:r>
            <a:endParaRPr lang="en-US" dirty="0">
              <a:solidFill>
                <a:srgbClr val="C00000"/>
              </a:solidFill>
            </a:endParaRPr>
          </a:p>
        </p:txBody>
      </p:sp>
      <p:sp>
        <p:nvSpPr>
          <p:cNvPr id="14" name="TextBox 13"/>
          <p:cNvSpPr txBox="1"/>
          <p:nvPr/>
        </p:nvSpPr>
        <p:spPr>
          <a:xfrm>
            <a:off x="4073475" y="2678462"/>
            <a:ext cx="1613139" cy="1200329"/>
          </a:xfrm>
          <a:prstGeom prst="rect">
            <a:avLst/>
          </a:prstGeom>
          <a:noFill/>
        </p:spPr>
        <p:txBody>
          <a:bodyPr wrap="square" rtlCol="0">
            <a:spAutoFit/>
          </a:bodyPr>
          <a:lstStyle/>
          <a:p>
            <a:r>
              <a:rPr lang="en-US" dirty="0">
                <a:solidFill>
                  <a:srgbClr val="C00000"/>
                </a:solidFill>
              </a:rPr>
              <a:t>Revenue and market share are continuing to decline</a:t>
            </a:r>
            <a:endParaRPr lang="en-US" dirty="0">
              <a:solidFill>
                <a:srgbClr val="C00000"/>
              </a:solidFill>
            </a:endParaRPr>
          </a:p>
        </p:txBody>
      </p:sp>
      <p:sp>
        <p:nvSpPr>
          <p:cNvPr id="15" name="TextBox 14"/>
          <p:cNvSpPr txBox="1"/>
          <p:nvPr/>
        </p:nvSpPr>
        <p:spPr>
          <a:xfrm>
            <a:off x="4073475" y="4305056"/>
            <a:ext cx="1742535" cy="1754326"/>
          </a:xfrm>
          <a:prstGeom prst="rect">
            <a:avLst/>
          </a:prstGeom>
          <a:noFill/>
        </p:spPr>
        <p:txBody>
          <a:bodyPr wrap="square" rtlCol="0">
            <a:spAutoFit/>
          </a:bodyPr>
          <a:lstStyle/>
          <a:p>
            <a:r>
              <a:rPr lang="en-US" dirty="0"/>
              <a:t>Not seasonal…where is the leakage to the customer formula </a:t>
            </a:r>
          </a:p>
          <a:p>
            <a:r>
              <a:rPr lang="en-US" dirty="0"/>
              <a:t>CB = (EC+NC)-DC</a:t>
            </a:r>
          </a:p>
        </p:txBody>
      </p:sp>
      <p:sp>
        <p:nvSpPr>
          <p:cNvPr id="16" name="TextBox 15"/>
          <p:cNvSpPr txBox="1"/>
          <p:nvPr/>
        </p:nvSpPr>
        <p:spPr>
          <a:xfrm>
            <a:off x="6281101" y="2547523"/>
            <a:ext cx="1570007" cy="1477328"/>
          </a:xfrm>
          <a:prstGeom prst="rect">
            <a:avLst/>
          </a:prstGeom>
          <a:noFill/>
        </p:spPr>
        <p:txBody>
          <a:bodyPr wrap="square" rtlCol="0">
            <a:spAutoFit/>
          </a:bodyPr>
          <a:lstStyle/>
          <a:p>
            <a:r>
              <a:rPr lang="en-US" dirty="0">
                <a:solidFill>
                  <a:srgbClr val="C00000"/>
                </a:solidFill>
              </a:rPr>
              <a:t>We need to jump on this and establish a plan to respond</a:t>
            </a:r>
            <a:endParaRPr lang="en-US" dirty="0">
              <a:solidFill>
                <a:srgbClr val="C00000"/>
              </a:solidFill>
            </a:endParaRPr>
          </a:p>
        </p:txBody>
      </p:sp>
      <p:sp>
        <p:nvSpPr>
          <p:cNvPr id="17" name="TextBox 16"/>
          <p:cNvSpPr txBox="1"/>
          <p:nvPr/>
        </p:nvSpPr>
        <p:spPr>
          <a:xfrm>
            <a:off x="3270729" y="1606381"/>
            <a:ext cx="1479427" cy="646331"/>
          </a:xfrm>
          <a:prstGeom prst="rect">
            <a:avLst/>
          </a:prstGeom>
          <a:noFill/>
        </p:spPr>
        <p:txBody>
          <a:bodyPr wrap="square" rtlCol="0">
            <a:spAutoFit/>
          </a:bodyPr>
          <a:lstStyle/>
          <a:p>
            <a:r>
              <a:rPr lang="en-US" dirty="0"/>
              <a:t>Q+1 Results </a:t>
            </a:r>
            <a:r>
              <a:rPr lang="en-US" dirty="0"/>
              <a:t>= -3%</a:t>
            </a:r>
          </a:p>
        </p:txBody>
      </p:sp>
      <p:sp>
        <p:nvSpPr>
          <p:cNvPr id="19" name="TextBox 18"/>
          <p:cNvSpPr txBox="1"/>
          <p:nvPr/>
        </p:nvSpPr>
        <p:spPr>
          <a:xfrm>
            <a:off x="5303386" y="1535483"/>
            <a:ext cx="1360940" cy="923330"/>
          </a:xfrm>
          <a:prstGeom prst="rect">
            <a:avLst/>
          </a:prstGeom>
          <a:noFill/>
        </p:spPr>
        <p:txBody>
          <a:bodyPr wrap="square" rtlCol="0">
            <a:spAutoFit/>
          </a:bodyPr>
          <a:lstStyle/>
          <a:p>
            <a:r>
              <a:rPr lang="en-US" dirty="0"/>
              <a:t>Q+2 Results </a:t>
            </a:r>
            <a:r>
              <a:rPr lang="en-US" dirty="0"/>
              <a:t>= -3% additional</a:t>
            </a:r>
          </a:p>
        </p:txBody>
      </p:sp>
      <p:sp>
        <p:nvSpPr>
          <p:cNvPr id="20" name="TextBox 19"/>
          <p:cNvSpPr txBox="1"/>
          <p:nvPr/>
        </p:nvSpPr>
        <p:spPr>
          <a:xfrm>
            <a:off x="6121880" y="4451117"/>
            <a:ext cx="1975449" cy="2308324"/>
          </a:xfrm>
          <a:prstGeom prst="rect">
            <a:avLst/>
          </a:prstGeom>
          <a:noFill/>
        </p:spPr>
        <p:txBody>
          <a:bodyPr wrap="square" rtlCol="0">
            <a:spAutoFit/>
          </a:bodyPr>
          <a:lstStyle/>
          <a:p>
            <a:r>
              <a:rPr lang="en-US" dirty="0"/>
              <a:t>It is a priority…everyone is addressing this…we are getting on it…temporary measures are in place</a:t>
            </a:r>
            <a:endParaRPr lang="en-US" dirty="0"/>
          </a:p>
        </p:txBody>
      </p:sp>
      <p:sp>
        <p:nvSpPr>
          <p:cNvPr id="21" name="TextBox 20"/>
          <p:cNvSpPr txBox="1"/>
          <p:nvPr/>
        </p:nvSpPr>
        <p:spPr>
          <a:xfrm>
            <a:off x="7320952" y="1475456"/>
            <a:ext cx="1509622" cy="923330"/>
          </a:xfrm>
          <a:prstGeom prst="rect">
            <a:avLst/>
          </a:prstGeom>
          <a:noFill/>
        </p:spPr>
        <p:txBody>
          <a:bodyPr wrap="square" rtlCol="0">
            <a:spAutoFit/>
          </a:bodyPr>
          <a:lstStyle/>
          <a:p>
            <a:r>
              <a:rPr lang="en-US" dirty="0"/>
              <a:t>Q+3 </a:t>
            </a:r>
            <a:r>
              <a:rPr lang="en-US" dirty="0"/>
              <a:t>Results = -3% additional</a:t>
            </a:r>
          </a:p>
        </p:txBody>
      </p:sp>
      <p:cxnSp>
        <p:nvCxnSpPr>
          <p:cNvPr id="22" name="Straight Connector 21"/>
          <p:cNvCxnSpPr/>
          <p:nvPr/>
        </p:nvCxnSpPr>
        <p:spPr>
          <a:xfrm>
            <a:off x="9704718" y="2696383"/>
            <a:ext cx="0" cy="13284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949906" y="1545976"/>
            <a:ext cx="2007497" cy="923330"/>
          </a:xfrm>
          <a:prstGeom prst="rect">
            <a:avLst/>
          </a:prstGeom>
          <a:noFill/>
        </p:spPr>
        <p:txBody>
          <a:bodyPr wrap="square" rtlCol="0">
            <a:spAutoFit/>
          </a:bodyPr>
          <a:lstStyle/>
          <a:p>
            <a:r>
              <a:rPr lang="en-US" dirty="0"/>
              <a:t>Q+4 </a:t>
            </a:r>
            <a:r>
              <a:rPr lang="en-US" dirty="0"/>
              <a:t>Results = </a:t>
            </a:r>
            <a:r>
              <a:rPr lang="en-US" dirty="0"/>
              <a:t>-2% </a:t>
            </a:r>
            <a:r>
              <a:rPr lang="en-US" dirty="0" smtClean="0"/>
              <a:t>additional (Turnaround)</a:t>
            </a:r>
            <a:endParaRPr lang="en-US" dirty="0"/>
          </a:p>
        </p:txBody>
      </p:sp>
      <p:sp>
        <p:nvSpPr>
          <p:cNvPr id="24" name="TextBox 23"/>
          <p:cNvSpPr txBox="1"/>
          <p:nvPr/>
        </p:nvSpPr>
        <p:spPr>
          <a:xfrm>
            <a:off x="8649419" y="4521192"/>
            <a:ext cx="1690777" cy="1754326"/>
          </a:xfrm>
          <a:prstGeom prst="rect">
            <a:avLst/>
          </a:prstGeom>
          <a:noFill/>
        </p:spPr>
        <p:txBody>
          <a:bodyPr wrap="square" rtlCol="0">
            <a:spAutoFit/>
          </a:bodyPr>
          <a:lstStyle/>
          <a:p>
            <a:r>
              <a:rPr lang="en-US" dirty="0"/>
              <a:t>We now understand what is happening…we </a:t>
            </a:r>
            <a:r>
              <a:rPr lang="en-US" dirty="0" smtClean="0"/>
              <a:t>are executing the plan</a:t>
            </a:r>
            <a:endParaRPr lang="en-US" dirty="0"/>
          </a:p>
        </p:txBody>
      </p:sp>
      <p:sp>
        <p:nvSpPr>
          <p:cNvPr id="25" name="TextBox 24"/>
          <p:cNvSpPr txBox="1"/>
          <p:nvPr/>
        </p:nvSpPr>
        <p:spPr>
          <a:xfrm>
            <a:off x="8166340" y="2583922"/>
            <a:ext cx="1328468" cy="1477328"/>
          </a:xfrm>
          <a:prstGeom prst="rect">
            <a:avLst/>
          </a:prstGeom>
          <a:noFill/>
        </p:spPr>
        <p:txBody>
          <a:bodyPr wrap="square" rtlCol="0">
            <a:spAutoFit/>
          </a:bodyPr>
          <a:lstStyle/>
          <a:p>
            <a:r>
              <a:rPr lang="en-US" dirty="0">
                <a:solidFill>
                  <a:srgbClr val="C00000"/>
                </a:solidFill>
              </a:rPr>
              <a:t>Actions are in place…will take time to remedy</a:t>
            </a:r>
            <a:endParaRPr lang="en-US" dirty="0">
              <a:solidFill>
                <a:srgbClr val="C00000"/>
              </a:solidFill>
            </a:endParaRPr>
          </a:p>
        </p:txBody>
      </p:sp>
      <p:cxnSp>
        <p:nvCxnSpPr>
          <p:cNvPr id="27" name="Straight Arrow Connector 26"/>
          <p:cNvCxnSpPr/>
          <p:nvPr/>
        </p:nvCxnSpPr>
        <p:spPr>
          <a:xfrm>
            <a:off x="9891623" y="3278625"/>
            <a:ext cx="567906" cy="75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40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39354552"/>
              </p:ext>
            </p:extLst>
          </p:nvPr>
        </p:nvGraphicFramePr>
        <p:xfrm>
          <a:off x="1713781" y="1410119"/>
          <a:ext cx="8734365" cy="5217160"/>
        </p:xfrm>
        <a:graphic>
          <a:graphicData uri="http://schemas.openxmlformats.org/drawingml/2006/table">
            <a:tbl>
              <a:tblPr firstRow="1" bandRow="1">
                <a:tableStyleId>{2D5ABB26-0587-4C30-8999-92F81FD0307C}</a:tableStyleId>
              </a:tblPr>
              <a:tblGrid>
                <a:gridCol w="2911455">
                  <a:extLst>
                    <a:ext uri="{9D8B030D-6E8A-4147-A177-3AD203B41FA5}">
                      <a16:colId xmlns:a16="http://schemas.microsoft.com/office/drawing/2014/main" val="3094765407"/>
                    </a:ext>
                  </a:extLst>
                </a:gridCol>
                <a:gridCol w="2911455">
                  <a:extLst>
                    <a:ext uri="{9D8B030D-6E8A-4147-A177-3AD203B41FA5}">
                      <a16:colId xmlns:a16="http://schemas.microsoft.com/office/drawing/2014/main" val="4281976016"/>
                    </a:ext>
                  </a:extLst>
                </a:gridCol>
                <a:gridCol w="2911455">
                  <a:extLst>
                    <a:ext uri="{9D8B030D-6E8A-4147-A177-3AD203B41FA5}">
                      <a16:colId xmlns:a16="http://schemas.microsoft.com/office/drawing/2014/main" val="231290271"/>
                    </a:ext>
                  </a:extLst>
                </a:gridCol>
              </a:tblGrid>
              <a:tr h="370840">
                <a:tc>
                  <a:txBody>
                    <a:bodyPr/>
                    <a:lstStyle/>
                    <a:p>
                      <a:r>
                        <a:rPr lang="en-US" b="1" dirty="0" smtClean="0">
                          <a:solidFill>
                            <a:schemeClr val="accent6">
                              <a:lumMod val="75000"/>
                            </a:schemeClr>
                          </a:solidFill>
                        </a:rPr>
                        <a:t>Area</a:t>
                      </a:r>
                      <a:endParaRPr lang="en-US" b="1" dirty="0">
                        <a:solidFill>
                          <a:schemeClr val="accent6">
                            <a:lumMod val="75000"/>
                          </a:schemeClr>
                        </a:solidFill>
                      </a:endParaRPr>
                    </a:p>
                  </a:txBody>
                  <a:tcPr/>
                </a:tc>
                <a:tc>
                  <a:txBody>
                    <a:bodyPr/>
                    <a:lstStyle/>
                    <a:p>
                      <a:r>
                        <a:rPr lang="en-US" b="1" dirty="0" smtClean="0">
                          <a:solidFill>
                            <a:schemeClr val="accent6">
                              <a:lumMod val="75000"/>
                            </a:schemeClr>
                          </a:solidFill>
                        </a:rPr>
                        <a:t>KPMs</a:t>
                      </a:r>
                      <a:r>
                        <a:rPr lang="en-US" b="1" baseline="0" dirty="0" smtClean="0">
                          <a:solidFill>
                            <a:schemeClr val="accent6">
                              <a:lumMod val="75000"/>
                            </a:schemeClr>
                          </a:solidFill>
                        </a:rPr>
                        <a:t> or KPIs</a:t>
                      </a:r>
                      <a:endParaRPr lang="en-US" b="1" dirty="0">
                        <a:solidFill>
                          <a:schemeClr val="accent6">
                            <a:lumMod val="75000"/>
                          </a:schemeClr>
                        </a:solidFill>
                      </a:endParaRPr>
                    </a:p>
                  </a:txBody>
                  <a:tcPr/>
                </a:tc>
                <a:tc>
                  <a:txBody>
                    <a:bodyPr/>
                    <a:lstStyle/>
                    <a:p>
                      <a:r>
                        <a:rPr lang="en-US" b="1" dirty="0" smtClean="0">
                          <a:solidFill>
                            <a:schemeClr val="accent6">
                              <a:lumMod val="75000"/>
                            </a:schemeClr>
                          </a:solidFill>
                        </a:rPr>
                        <a:t>Think in Terms Of</a:t>
                      </a:r>
                      <a:endParaRPr lang="en-US" b="1" dirty="0">
                        <a:solidFill>
                          <a:schemeClr val="accent6">
                            <a:lumMod val="75000"/>
                          </a:schemeClr>
                        </a:solidFill>
                      </a:endParaRPr>
                    </a:p>
                  </a:txBody>
                  <a:tcPr/>
                </a:tc>
                <a:extLst>
                  <a:ext uri="{0D108BD9-81ED-4DB2-BD59-A6C34878D82A}">
                    <a16:rowId xmlns:a16="http://schemas.microsoft.com/office/drawing/2014/main" val="2844645463"/>
                  </a:ext>
                </a:extLst>
              </a:tr>
              <a:tr h="370840">
                <a:tc>
                  <a:txBody>
                    <a:bodyPr/>
                    <a:lstStyle/>
                    <a:p>
                      <a:r>
                        <a:rPr lang="en-US" dirty="0" smtClean="0"/>
                        <a:t>Marketing</a:t>
                      </a:r>
                      <a:endParaRPr lang="en-US" dirty="0"/>
                    </a:p>
                  </a:txBody>
                  <a:tcPr/>
                </a:tc>
                <a:tc>
                  <a:txBody>
                    <a:bodyPr/>
                    <a:lstStyle/>
                    <a:p>
                      <a:r>
                        <a:rPr lang="en-US" sz="1400" dirty="0" smtClean="0"/>
                        <a:t>Customer Acquisition Costs</a:t>
                      </a:r>
                    </a:p>
                    <a:p>
                      <a:r>
                        <a:rPr lang="en-US" sz="1400" dirty="0" smtClean="0"/>
                        <a:t>Market</a:t>
                      </a:r>
                      <a:r>
                        <a:rPr lang="en-US" sz="1400" baseline="0" dirty="0" smtClean="0"/>
                        <a:t> Share Movement</a:t>
                      </a:r>
                    </a:p>
                    <a:p>
                      <a:r>
                        <a:rPr lang="en-US" sz="1400" baseline="0" dirty="0" smtClean="0"/>
                        <a:t>Customer Churn</a:t>
                      </a:r>
                    </a:p>
                    <a:p>
                      <a:r>
                        <a:rPr lang="en-US" sz="1400" baseline="0" dirty="0" smtClean="0"/>
                        <a:t>Unit Volume Movement</a:t>
                      </a:r>
                    </a:p>
                    <a:p>
                      <a:r>
                        <a:rPr lang="en-US" sz="1400" baseline="0" dirty="0" smtClean="0"/>
                        <a:t>Load Factors</a:t>
                      </a:r>
                    </a:p>
                    <a:p>
                      <a:r>
                        <a:rPr lang="en-US" sz="1400" baseline="0" dirty="0" smtClean="0"/>
                        <a:t>Cost per click</a:t>
                      </a:r>
                    </a:p>
                    <a:p>
                      <a:r>
                        <a:rPr lang="en-US" sz="1400" baseline="0" dirty="0" smtClean="0"/>
                        <a:t>Customer Lifetime Value (CLV)</a:t>
                      </a:r>
                    </a:p>
                  </a:txBody>
                  <a:tcPr/>
                </a:tc>
                <a:tc>
                  <a:txBody>
                    <a:bodyPr/>
                    <a:lstStyle/>
                    <a:p>
                      <a:r>
                        <a:rPr lang="en-US" sz="1400" baseline="0" dirty="0" smtClean="0"/>
                        <a:t>What has to be measured</a:t>
                      </a:r>
                    </a:p>
                    <a:p>
                      <a:r>
                        <a:rPr lang="en-US" sz="1400" baseline="0" dirty="0" smtClean="0"/>
                        <a:t>Who/how it will be measured</a:t>
                      </a:r>
                    </a:p>
                    <a:p>
                      <a:r>
                        <a:rPr lang="en-US" sz="1400" baseline="0" dirty="0" smtClean="0"/>
                        <a:t>Time interval of assessment</a:t>
                      </a:r>
                    </a:p>
                    <a:p>
                      <a:r>
                        <a:rPr lang="en-US" sz="1400" baseline="0" dirty="0" smtClean="0"/>
                        <a:t>Frequency of review</a:t>
                      </a:r>
                    </a:p>
                    <a:p>
                      <a:r>
                        <a:rPr lang="en-US" sz="1400" baseline="0" dirty="0" smtClean="0"/>
                        <a:t>What is it not telling us</a:t>
                      </a:r>
                    </a:p>
                  </a:txBody>
                  <a:tcPr/>
                </a:tc>
                <a:extLst>
                  <a:ext uri="{0D108BD9-81ED-4DB2-BD59-A6C34878D82A}">
                    <a16:rowId xmlns:a16="http://schemas.microsoft.com/office/drawing/2014/main" val="214753067"/>
                  </a:ext>
                </a:extLst>
              </a:tr>
              <a:tr h="370840">
                <a:tc>
                  <a:txBody>
                    <a:bodyPr/>
                    <a:lstStyle/>
                    <a:p>
                      <a:r>
                        <a:rPr lang="en-US" dirty="0" smtClean="0"/>
                        <a:t>Operations</a:t>
                      </a:r>
                    </a:p>
                  </a:txBody>
                  <a:tcPr/>
                </a:tc>
                <a:tc>
                  <a:txBody>
                    <a:bodyPr/>
                    <a:lstStyle/>
                    <a:p>
                      <a:r>
                        <a:rPr lang="en-US" sz="1400" dirty="0" smtClean="0"/>
                        <a:t>Quality/Defect Tracking</a:t>
                      </a:r>
                    </a:p>
                    <a:p>
                      <a:r>
                        <a:rPr lang="en-US" sz="1400" dirty="0" smtClean="0"/>
                        <a:t>Stock </a:t>
                      </a:r>
                      <a:r>
                        <a:rPr lang="en-US" sz="1400" baseline="0" dirty="0" smtClean="0"/>
                        <a:t>outs</a:t>
                      </a:r>
                    </a:p>
                    <a:p>
                      <a:r>
                        <a:rPr lang="en-US" sz="1400" baseline="0" dirty="0" smtClean="0"/>
                        <a:t>Tolerance Adherence</a:t>
                      </a:r>
                    </a:p>
                    <a:p>
                      <a:r>
                        <a:rPr lang="en-US" sz="1400" baseline="0" dirty="0" smtClean="0"/>
                        <a:t>Delivery Time</a:t>
                      </a:r>
                    </a:p>
                    <a:p>
                      <a:r>
                        <a:rPr lang="en-US" sz="1400" baseline="0" dirty="0" smtClean="0"/>
                        <a:t>Transportation Costs</a:t>
                      </a:r>
                    </a:p>
                    <a:p>
                      <a:r>
                        <a:rPr lang="en-US" sz="1400" baseline="0" dirty="0" smtClean="0"/>
                        <a:t>Concept to Market Time</a:t>
                      </a:r>
                    </a:p>
                  </a:txBody>
                  <a:tcPr/>
                </a:tc>
                <a:tc>
                  <a:txBody>
                    <a:bodyPr/>
                    <a:lstStyle/>
                    <a:p>
                      <a:endParaRPr lang="en-US" sz="1400" baseline="0" dirty="0" smtClean="0"/>
                    </a:p>
                  </a:txBody>
                  <a:tcPr/>
                </a:tc>
                <a:extLst>
                  <a:ext uri="{0D108BD9-81ED-4DB2-BD59-A6C34878D82A}">
                    <a16:rowId xmlns:a16="http://schemas.microsoft.com/office/drawing/2014/main" val="615442405"/>
                  </a:ext>
                </a:extLst>
              </a:tr>
              <a:tr h="370840">
                <a:tc>
                  <a:txBody>
                    <a:bodyPr/>
                    <a:lstStyle/>
                    <a:p>
                      <a:r>
                        <a:rPr lang="en-US" dirty="0" smtClean="0"/>
                        <a:t>Financial</a:t>
                      </a:r>
                    </a:p>
                  </a:txBody>
                  <a:tcPr/>
                </a:tc>
                <a:tc>
                  <a:txBody>
                    <a:bodyPr/>
                    <a:lstStyle/>
                    <a:p>
                      <a:r>
                        <a:rPr lang="en-US" sz="1400" dirty="0" smtClean="0"/>
                        <a:t>Aggregate</a:t>
                      </a:r>
                    </a:p>
                    <a:p>
                      <a:r>
                        <a:rPr lang="en-US" sz="1400" dirty="0" smtClean="0"/>
                        <a:t>ROS, ROA, ROI, GPM,</a:t>
                      </a:r>
                      <a:r>
                        <a:rPr lang="en-US" sz="1400" baseline="0" dirty="0" smtClean="0"/>
                        <a:t> OM</a:t>
                      </a:r>
                      <a:endParaRPr lang="en-US" sz="1400" dirty="0" smtClean="0"/>
                    </a:p>
                    <a:p>
                      <a:r>
                        <a:rPr lang="en-US" sz="1400" dirty="0" smtClean="0"/>
                        <a:t>Specific</a:t>
                      </a:r>
                    </a:p>
                    <a:p>
                      <a:r>
                        <a:rPr lang="en-US" sz="1400" dirty="0" smtClean="0"/>
                        <a:t>ASP, FOP, COC, AR and AP Movement, </a:t>
                      </a:r>
                    </a:p>
                    <a:p>
                      <a:r>
                        <a:rPr lang="en-US" sz="1400" dirty="0" smtClean="0"/>
                        <a:t>Customer</a:t>
                      </a:r>
                      <a:r>
                        <a:rPr lang="en-US" sz="1400" baseline="0" dirty="0" smtClean="0"/>
                        <a:t> Profitability</a:t>
                      </a:r>
                      <a:endParaRPr lang="en-US" sz="1400" dirty="0"/>
                    </a:p>
                  </a:txBody>
                  <a:tcPr/>
                </a:tc>
                <a:tc>
                  <a:txBody>
                    <a:bodyPr/>
                    <a:lstStyle/>
                    <a:p>
                      <a:endParaRPr lang="en-US" sz="1400" dirty="0"/>
                    </a:p>
                  </a:txBody>
                  <a:tcPr/>
                </a:tc>
                <a:extLst>
                  <a:ext uri="{0D108BD9-81ED-4DB2-BD59-A6C34878D82A}">
                    <a16:rowId xmlns:a16="http://schemas.microsoft.com/office/drawing/2014/main" val="684093022"/>
                  </a:ext>
                </a:extLst>
              </a:tr>
              <a:tr h="370840">
                <a:tc>
                  <a:txBody>
                    <a:bodyPr/>
                    <a:lstStyle/>
                    <a:p>
                      <a:r>
                        <a:rPr lang="en-US" dirty="0" smtClean="0"/>
                        <a:t>HR</a:t>
                      </a:r>
                    </a:p>
                  </a:txBody>
                  <a:tcPr/>
                </a:tc>
                <a:tc>
                  <a:txBody>
                    <a:bodyPr/>
                    <a:lstStyle/>
                    <a:p>
                      <a:r>
                        <a:rPr lang="en-US" sz="1400" dirty="0" smtClean="0"/>
                        <a:t>Productivity</a:t>
                      </a:r>
                    </a:p>
                    <a:p>
                      <a:r>
                        <a:rPr lang="en-US" sz="1400" dirty="0" smtClean="0"/>
                        <a:t>Absenteeism</a:t>
                      </a:r>
                    </a:p>
                    <a:p>
                      <a:r>
                        <a:rPr lang="en-US" sz="1400" dirty="0" smtClean="0"/>
                        <a:t>Turnover</a:t>
                      </a:r>
                      <a:endParaRPr lang="en-US" sz="1400" dirty="0"/>
                    </a:p>
                  </a:txBody>
                  <a:tcPr/>
                </a:tc>
                <a:tc>
                  <a:txBody>
                    <a:bodyPr/>
                    <a:lstStyle/>
                    <a:p>
                      <a:endParaRPr lang="en-US" sz="1400" dirty="0"/>
                    </a:p>
                  </a:txBody>
                  <a:tcPr/>
                </a:tc>
                <a:extLst>
                  <a:ext uri="{0D108BD9-81ED-4DB2-BD59-A6C34878D82A}">
                    <a16:rowId xmlns:a16="http://schemas.microsoft.com/office/drawing/2014/main" val="1056495232"/>
                  </a:ext>
                </a:extLst>
              </a:tr>
            </a:tbl>
          </a:graphicData>
        </a:graphic>
      </p:graphicFrame>
      <p:sp>
        <p:nvSpPr>
          <p:cNvPr id="4" name="Title 1"/>
          <p:cNvSpPr txBox="1">
            <a:spLocks/>
          </p:cNvSpPr>
          <p:nvPr/>
        </p:nvSpPr>
        <p:spPr>
          <a:xfrm>
            <a:off x="1873251" y="123931"/>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6" name="TextBox 5"/>
          <p:cNvSpPr txBox="1"/>
          <p:nvPr/>
        </p:nvSpPr>
        <p:spPr>
          <a:xfrm>
            <a:off x="1873250" y="906395"/>
            <a:ext cx="8574896" cy="369332"/>
          </a:xfrm>
          <a:prstGeom prst="rect">
            <a:avLst/>
          </a:prstGeom>
          <a:noFill/>
        </p:spPr>
        <p:txBody>
          <a:bodyPr wrap="square" rtlCol="0">
            <a:spAutoFit/>
          </a:bodyPr>
          <a:lstStyle/>
          <a:p>
            <a:pPr algn="ctr"/>
            <a:r>
              <a:rPr lang="en-US" b="1" dirty="0">
                <a:solidFill>
                  <a:schemeClr val="accent6">
                    <a:lumMod val="75000"/>
                  </a:schemeClr>
                </a:solidFill>
              </a:rPr>
              <a:t>Examples - KPIs (Key Performance Indicators or KPMs (Key Performance Metrics)</a:t>
            </a:r>
            <a:endParaRPr lang="en-US" b="1" dirty="0">
              <a:solidFill>
                <a:schemeClr val="accent6">
                  <a:lumMod val="75000"/>
                </a:schemeClr>
              </a:solidFill>
            </a:endParaRPr>
          </a:p>
        </p:txBody>
      </p:sp>
      <p:sp>
        <p:nvSpPr>
          <p:cNvPr id="2" name="TextBox 1"/>
          <p:cNvSpPr txBox="1"/>
          <p:nvPr/>
        </p:nvSpPr>
        <p:spPr>
          <a:xfrm>
            <a:off x="8571781" y="4244197"/>
            <a:ext cx="2009955" cy="646331"/>
          </a:xfrm>
          <a:prstGeom prst="rect">
            <a:avLst/>
          </a:prstGeom>
          <a:noFill/>
        </p:spPr>
        <p:txBody>
          <a:bodyPr wrap="square" rtlCol="0">
            <a:spAutoFit/>
          </a:bodyPr>
          <a:lstStyle/>
          <a:p>
            <a:r>
              <a:rPr lang="en-US" b="1" dirty="0">
                <a:solidFill>
                  <a:srgbClr val="C00000"/>
                </a:solidFill>
              </a:rPr>
              <a:t>Your Business Dashboard</a:t>
            </a:r>
            <a:endParaRPr lang="en-US" b="1" dirty="0">
              <a:solidFill>
                <a:srgbClr val="C00000"/>
              </a:solidFill>
            </a:endParaRPr>
          </a:p>
        </p:txBody>
      </p:sp>
      <p:cxnSp>
        <p:nvCxnSpPr>
          <p:cNvPr id="7" name="Straight Connector 6"/>
          <p:cNvCxnSpPr/>
          <p:nvPr/>
        </p:nvCxnSpPr>
        <p:spPr>
          <a:xfrm>
            <a:off x="1713781" y="3329796"/>
            <a:ext cx="5299494" cy="172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13781" y="4750279"/>
            <a:ext cx="5299494" cy="172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13781" y="5863086"/>
            <a:ext cx="5299494" cy="1725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35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Statement of Comprehensive Income – Your Operating Lens</a:t>
            </a:r>
            <a:endParaRPr lang="en-US" dirty="0"/>
          </a:p>
        </p:txBody>
      </p:sp>
      <p:sp>
        <p:nvSpPr>
          <p:cNvPr id="5" name="Text Placeholder 4"/>
          <p:cNvSpPr>
            <a:spLocks noGrp="1"/>
          </p:cNvSpPr>
          <p:nvPr>
            <p:ph type="body" idx="1"/>
          </p:nvPr>
        </p:nvSpPr>
        <p:spPr>
          <a:xfrm>
            <a:off x="1894416" y="2498751"/>
            <a:ext cx="8316383" cy="1500187"/>
          </a:xfrm>
        </p:spPr>
        <p:txBody>
          <a:bodyPr/>
          <a:lstStyle/>
          <a:p>
            <a:r>
              <a:rPr lang="en-US" dirty="0" smtClean="0"/>
              <a:t>MMAI </a:t>
            </a:r>
            <a:r>
              <a:rPr lang="en-US" dirty="0"/>
              <a:t>801 – Financial Fundamentals – Tutorial</a:t>
            </a:r>
          </a:p>
          <a:p>
            <a:endParaRPr lang="en-US" dirty="0"/>
          </a:p>
        </p:txBody>
      </p:sp>
      <p:sp>
        <p:nvSpPr>
          <p:cNvPr id="2" name="Slide Number Placeholder 1"/>
          <p:cNvSpPr>
            <a:spLocks noGrp="1"/>
          </p:cNvSpPr>
          <p:nvPr>
            <p:ph type="sldNum" sz="quarter" idx="4"/>
          </p:nvPr>
        </p:nvSpPr>
        <p:spPr/>
        <p:txBody>
          <a:bodyPr/>
          <a:lstStyle/>
          <a:p>
            <a:fld id="{68B66FEB-B74C-4553-A99E-5E49813D09AD}" type="slidenum">
              <a:rPr lang="en-US" smtClean="0"/>
              <a:t>36</a:t>
            </a:fld>
            <a:endParaRPr lang="en-US"/>
          </a:p>
        </p:txBody>
      </p:sp>
    </p:spTree>
    <p:extLst>
      <p:ext uri="{BB962C8B-B14F-4D97-AF65-F5344CB8AC3E}">
        <p14:creationId xmlns:p14="http://schemas.microsoft.com/office/powerpoint/2010/main" val="3360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4"/>
            <a:ext cx="8445500" cy="3299665"/>
          </a:xfrm>
        </p:spPr>
        <p:txBody>
          <a:bodyPr>
            <a:normAutofit/>
          </a:bodyPr>
          <a:lstStyle/>
          <a:p>
            <a:r>
              <a:rPr lang="en-US" dirty="0" smtClean="0"/>
              <a:t>On a scale of 1 – 10, with 10 being excellent…how would you rate your understanding of the composition and interpretation of the Statement of Comprehensive Income?</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37</a:t>
            </a:fld>
            <a:endParaRPr lang="en-US"/>
          </a:p>
        </p:txBody>
      </p:sp>
      <p:sp>
        <p:nvSpPr>
          <p:cNvPr id="5" name="Left-Right Arrow 4"/>
          <p:cNvSpPr/>
          <p:nvPr/>
        </p:nvSpPr>
        <p:spPr>
          <a:xfrm>
            <a:off x="2106930" y="2457450"/>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80523"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207896" y="2925377"/>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53151" y="2932249"/>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89316"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12" name="TextBox 11"/>
          <p:cNvSpPr txBox="1"/>
          <p:nvPr/>
        </p:nvSpPr>
        <p:spPr>
          <a:xfrm>
            <a:off x="2207895" y="4218317"/>
            <a:ext cx="5195582" cy="1754326"/>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a:t>
            </a:r>
          </a:p>
          <a:p>
            <a:pPr marL="342900" indent="-342900">
              <a:buAutoNum type="alphaLcParenR"/>
            </a:pPr>
            <a:r>
              <a:rPr lang="en-US" dirty="0"/>
              <a:t>4 to 6</a:t>
            </a:r>
          </a:p>
          <a:p>
            <a:pPr marL="342900" indent="-342900">
              <a:buAutoNum type="alphaLcParenR"/>
            </a:pPr>
            <a:r>
              <a:rPr lang="en-US" dirty="0"/>
              <a:t>7 to 8</a:t>
            </a:r>
          </a:p>
          <a:p>
            <a:pPr marL="342900" indent="-342900">
              <a:buAutoNum type="alphaLcParenR"/>
            </a:pPr>
            <a:r>
              <a:rPr lang="en-US" dirty="0"/>
              <a:t>9 to 10</a:t>
            </a:r>
            <a:endParaRPr lang="en-US" dirty="0"/>
          </a:p>
        </p:txBody>
      </p:sp>
    </p:spTree>
    <p:extLst>
      <p:ext uri="{BB962C8B-B14F-4D97-AF65-F5344CB8AC3E}">
        <p14:creationId xmlns:p14="http://schemas.microsoft.com/office/powerpoint/2010/main" val="87942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841800" y="821420"/>
            <a:ext cx="7500665" cy="648072"/>
          </a:xfrm>
        </p:spPr>
        <p:txBody>
          <a:bodyPr/>
          <a:lstStyle/>
          <a:p>
            <a:r>
              <a:rPr lang="en-US" sz="2000" dirty="0">
                <a:solidFill>
                  <a:schemeClr val="accent6">
                    <a:lumMod val="75000"/>
                  </a:schemeClr>
                </a:solidFill>
              </a:rPr>
              <a:t>Simplified Statement of Comprehensive Income</a:t>
            </a:r>
            <a:endParaRPr lang="en-US" sz="2000" dirty="0">
              <a:solidFill>
                <a:schemeClr val="accent6">
                  <a:lumMod val="75000"/>
                </a:schemeClr>
              </a:solidFill>
            </a:endParaRPr>
          </a:p>
        </p:txBody>
      </p:sp>
      <p:sp>
        <p:nvSpPr>
          <p:cNvPr id="26628" name="Text Box 4"/>
          <p:cNvSpPr txBox="1">
            <a:spLocks noChangeArrowheads="1"/>
          </p:cNvSpPr>
          <p:nvPr/>
        </p:nvSpPr>
        <p:spPr bwMode="auto">
          <a:xfrm>
            <a:off x="3238500" y="2258060"/>
            <a:ext cx="5715000" cy="300082"/>
          </a:xfrm>
          <a:prstGeom prst="rect">
            <a:avLst/>
          </a:prstGeom>
          <a:noFill/>
          <a:ln w="12699">
            <a:noFill/>
            <a:miter lim="800000"/>
            <a:headEnd type="none" w="sm" len="sm"/>
            <a:tailEnd type="none" w="sm" len="sm"/>
          </a:ln>
        </p:spPr>
        <p:txBody>
          <a:bodyPr>
            <a:spAutoFit/>
          </a:bodyPr>
          <a:lstStyle/>
          <a:p>
            <a:pPr>
              <a:spcBef>
                <a:spcPct val="50000"/>
              </a:spcBef>
            </a:pPr>
            <a:endParaRPr lang="en-US" sz="1350"/>
          </a:p>
        </p:txBody>
      </p:sp>
      <p:sp>
        <p:nvSpPr>
          <p:cNvPr id="422917" name="Rectangle 5"/>
          <p:cNvSpPr>
            <a:spLocks noChangeArrowheads="1"/>
          </p:cNvSpPr>
          <p:nvPr/>
        </p:nvSpPr>
        <p:spPr bwMode="auto">
          <a:xfrm>
            <a:off x="1841800" y="1424529"/>
            <a:ext cx="6078133" cy="5078313"/>
          </a:xfrm>
          <a:prstGeom prst="rect">
            <a:avLst/>
          </a:prstGeom>
          <a:noFill/>
          <a:ln w="12699">
            <a:noFill/>
            <a:miter lim="800000"/>
            <a:headEnd type="none" w="sm" len="sm"/>
            <a:tailEnd type="none" w="sm" len="sm"/>
          </a:ln>
        </p:spPr>
        <p:txBody>
          <a:bodyPr wrap="square">
            <a:spAutoFit/>
          </a:bodyPr>
          <a:lstStyle/>
          <a:p>
            <a:pPr>
              <a:tabLst>
                <a:tab pos="1371600" algn="l"/>
                <a:tab pos="4572000" algn="l"/>
              </a:tabLst>
            </a:pPr>
            <a:endParaRPr lang="en-US" dirty="0">
              <a:solidFill>
                <a:srgbClr val="FF9999"/>
              </a:solidFill>
            </a:endParaRPr>
          </a:p>
          <a:p>
            <a:pPr>
              <a:tabLst>
                <a:tab pos="914400" algn="l"/>
                <a:tab pos="3892550" algn="l"/>
              </a:tabLst>
            </a:pPr>
            <a:r>
              <a:rPr lang="en-US" dirty="0"/>
              <a:t>Total </a:t>
            </a:r>
            <a:r>
              <a:rPr lang="en-US" dirty="0"/>
              <a:t>Revenue</a:t>
            </a:r>
            <a:r>
              <a:rPr lang="en-US" dirty="0"/>
              <a:t>	</a:t>
            </a:r>
            <a:r>
              <a:rPr lang="en-US" dirty="0"/>
              <a:t>$$$$</a:t>
            </a:r>
            <a:endParaRPr lang="en-US" dirty="0"/>
          </a:p>
          <a:p>
            <a:pPr>
              <a:tabLst>
                <a:tab pos="914400" algn="l"/>
                <a:tab pos="3892550" algn="l"/>
              </a:tabLst>
            </a:pPr>
            <a:endParaRPr lang="en-US" dirty="0"/>
          </a:p>
          <a:p>
            <a:pPr>
              <a:tabLst>
                <a:tab pos="914400" algn="l"/>
                <a:tab pos="3892550" algn="l"/>
              </a:tabLst>
            </a:pPr>
            <a:r>
              <a:rPr lang="en-US" u="sng" dirty="0"/>
              <a:t>Less:</a:t>
            </a:r>
            <a:r>
              <a:rPr lang="en-US" u="sng" dirty="0"/>
              <a:t>	</a:t>
            </a:r>
            <a:r>
              <a:rPr lang="en-US" u="sng" dirty="0"/>
              <a:t>Direct </a:t>
            </a:r>
            <a:r>
              <a:rPr lang="en-US" u="sng" dirty="0"/>
              <a:t>Operating Expenses	</a:t>
            </a:r>
            <a:r>
              <a:rPr lang="en-US" u="sng" dirty="0"/>
              <a:t>$$$$</a:t>
            </a:r>
            <a:endParaRPr lang="en-US" u="sng" dirty="0"/>
          </a:p>
          <a:p>
            <a:pPr>
              <a:tabLst>
                <a:tab pos="914400" algn="l"/>
                <a:tab pos="3892550" algn="l"/>
              </a:tabLst>
            </a:pPr>
            <a:endParaRPr lang="en-US" dirty="0"/>
          </a:p>
          <a:p>
            <a:pPr>
              <a:tabLst>
                <a:tab pos="914400" algn="l"/>
                <a:tab pos="3892550" algn="l"/>
              </a:tabLst>
            </a:pPr>
            <a:r>
              <a:rPr lang="en-US" dirty="0"/>
              <a:t>Equals:	Gross </a:t>
            </a:r>
            <a:r>
              <a:rPr lang="en-US" dirty="0"/>
              <a:t>Profit Margin	</a:t>
            </a:r>
            <a:r>
              <a:rPr lang="en-US" dirty="0"/>
              <a:t>$$$$</a:t>
            </a:r>
            <a:endParaRPr lang="en-US" dirty="0"/>
          </a:p>
          <a:p>
            <a:pPr>
              <a:tabLst>
                <a:tab pos="914400" algn="l"/>
                <a:tab pos="3892550" algn="l"/>
              </a:tabLst>
            </a:pPr>
            <a:endParaRPr lang="en-US" u="sng" dirty="0"/>
          </a:p>
          <a:p>
            <a:pPr>
              <a:tabLst>
                <a:tab pos="914400" algn="l"/>
                <a:tab pos="3892550" algn="l"/>
              </a:tabLst>
            </a:pPr>
            <a:r>
              <a:rPr lang="en-US" u="sng" dirty="0"/>
              <a:t>Less</a:t>
            </a:r>
            <a:r>
              <a:rPr lang="en-US" u="sng" dirty="0"/>
              <a:t>:	General </a:t>
            </a:r>
            <a:r>
              <a:rPr lang="en-US" u="sng" dirty="0"/>
              <a:t>Operating Expenses	$$$$</a:t>
            </a:r>
          </a:p>
          <a:p>
            <a:pPr>
              <a:tabLst>
                <a:tab pos="914400" algn="l"/>
                <a:tab pos="3892550" algn="l"/>
              </a:tabLst>
            </a:pPr>
            <a:r>
              <a:rPr lang="en-US" dirty="0"/>
              <a:t>		</a:t>
            </a:r>
          </a:p>
          <a:p>
            <a:pPr>
              <a:tabLst>
                <a:tab pos="914400" algn="l"/>
                <a:tab pos="3892550" algn="l"/>
              </a:tabLst>
            </a:pPr>
            <a:r>
              <a:rPr lang="en-US" dirty="0"/>
              <a:t>Earnings before Interest &amp; Tax (EBIT</a:t>
            </a:r>
            <a:r>
              <a:rPr lang="en-US" dirty="0"/>
              <a:t>)	$$$$</a:t>
            </a:r>
            <a:endParaRPr lang="en-US" dirty="0"/>
          </a:p>
          <a:p>
            <a:pPr>
              <a:tabLst>
                <a:tab pos="914400" algn="l"/>
                <a:tab pos="3892550" algn="l"/>
              </a:tabLst>
            </a:pPr>
            <a:endParaRPr lang="en-US" dirty="0"/>
          </a:p>
          <a:p>
            <a:pPr>
              <a:tabLst>
                <a:tab pos="914400" algn="l"/>
                <a:tab pos="3892550" algn="l"/>
              </a:tabLst>
            </a:pPr>
            <a:r>
              <a:rPr lang="en-US" u="sng" dirty="0"/>
              <a:t>Less:	Interest Expense	$$$$</a:t>
            </a:r>
            <a:endParaRPr lang="en-US" u="sng" dirty="0"/>
          </a:p>
          <a:p>
            <a:pPr>
              <a:tabLst>
                <a:tab pos="914400" algn="l"/>
                <a:tab pos="3892550" algn="l"/>
              </a:tabLst>
            </a:pPr>
            <a:endParaRPr lang="en-US" u="sng" dirty="0"/>
          </a:p>
          <a:p>
            <a:pPr>
              <a:tabLst>
                <a:tab pos="914400" algn="l"/>
                <a:tab pos="3892550" algn="l"/>
              </a:tabLst>
            </a:pPr>
            <a:r>
              <a:rPr lang="en-US" dirty="0"/>
              <a:t>Equals</a:t>
            </a:r>
            <a:r>
              <a:rPr lang="en-US" dirty="0"/>
              <a:t>:	Earnings </a:t>
            </a:r>
            <a:r>
              <a:rPr lang="en-US" dirty="0"/>
              <a:t>Before </a:t>
            </a:r>
            <a:r>
              <a:rPr lang="en-US" dirty="0"/>
              <a:t>Taxes (</a:t>
            </a:r>
            <a:r>
              <a:rPr lang="en-US" dirty="0"/>
              <a:t>EBT)	$$$$</a:t>
            </a:r>
          </a:p>
          <a:p>
            <a:pPr>
              <a:tabLst>
                <a:tab pos="914400" algn="l"/>
                <a:tab pos="3892550" algn="l"/>
              </a:tabLst>
            </a:pPr>
            <a:endParaRPr lang="en-US" u="sng" dirty="0"/>
          </a:p>
          <a:p>
            <a:pPr>
              <a:tabLst>
                <a:tab pos="914400" algn="l"/>
                <a:tab pos="3892550" algn="l"/>
              </a:tabLst>
            </a:pPr>
            <a:r>
              <a:rPr lang="en-US" u="sng" dirty="0"/>
              <a:t>Less: </a:t>
            </a:r>
            <a:r>
              <a:rPr lang="en-US" u="sng" dirty="0"/>
              <a:t>	Taxes , Adjustments, NRE	$$$$</a:t>
            </a:r>
            <a:endParaRPr lang="en-US" u="sng" dirty="0"/>
          </a:p>
          <a:p>
            <a:pPr>
              <a:tabLst>
                <a:tab pos="914400" algn="l"/>
                <a:tab pos="3892550" algn="l"/>
              </a:tabLst>
            </a:pPr>
            <a:endParaRPr lang="en-US" dirty="0"/>
          </a:p>
          <a:p>
            <a:pPr>
              <a:tabLst>
                <a:tab pos="914400" algn="l"/>
                <a:tab pos="3892550" algn="l"/>
              </a:tabLst>
            </a:pPr>
            <a:r>
              <a:rPr lang="en-US" dirty="0"/>
              <a:t>Equals: </a:t>
            </a:r>
            <a:r>
              <a:rPr lang="en-US" dirty="0"/>
              <a:t>	Net </a:t>
            </a:r>
            <a:r>
              <a:rPr lang="en-US" dirty="0"/>
              <a:t>Profit or </a:t>
            </a:r>
            <a:r>
              <a:rPr lang="en-US" dirty="0"/>
              <a:t>Loss	$$$$</a:t>
            </a:r>
            <a:endParaRPr lang="en-US" dirty="0"/>
          </a:p>
        </p:txBody>
      </p:sp>
      <p:sp>
        <p:nvSpPr>
          <p:cNvPr id="3" name="Rectangle 2"/>
          <p:cNvSpPr/>
          <p:nvPr/>
        </p:nvSpPr>
        <p:spPr>
          <a:xfrm>
            <a:off x="6417275" y="1698439"/>
            <a:ext cx="2644346" cy="3830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Selling Price x Quantity Sold</a:t>
            </a:r>
          </a:p>
        </p:txBody>
      </p:sp>
      <p:sp>
        <p:nvSpPr>
          <p:cNvPr id="5" name="Rectangle 4"/>
          <p:cNvSpPr/>
          <p:nvPr/>
        </p:nvSpPr>
        <p:spPr>
          <a:xfrm>
            <a:off x="6417277" y="2235924"/>
            <a:ext cx="2644346" cy="4182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Cost of Goods Sold</a:t>
            </a:r>
          </a:p>
        </p:txBody>
      </p:sp>
      <p:sp>
        <p:nvSpPr>
          <p:cNvPr id="6" name="Rectangle 5"/>
          <p:cNvSpPr/>
          <p:nvPr/>
        </p:nvSpPr>
        <p:spPr>
          <a:xfrm>
            <a:off x="6417277" y="2711944"/>
            <a:ext cx="2644346" cy="455989"/>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t>Key Metric – What is left to pay all other expenses</a:t>
            </a:r>
          </a:p>
        </p:txBody>
      </p:sp>
      <p:sp>
        <p:nvSpPr>
          <p:cNvPr id="7" name="Rectangle 6"/>
          <p:cNvSpPr/>
          <p:nvPr/>
        </p:nvSpPr>
        <p:spPr>
          <a:xfrm>
            <a:off x="6417276" y="3223447"/>
            <a:ext cx="2644346" cy="538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solidFill>
                  <a:schemeClr val="tx1"/>
                </a:solidFill>
              </a:rPr>
              <a:t>SG&amp;A </a:t>
            </a:r>
          </a:p>
          <a:p>
            <a:pPr algn="ctr">
              <a:lnSpc>
                <a:spcPts val="1600"/>
              </a:lnSpc>
            </a:pPr>
            <a:r>
              <a:rPr lang="en-CA" sz="1600" dirty="0">
                <a:solidFill>
                  <a:schemeClr val="tx1"/>
                </a:solidFill>
              </a:rPr>
              <a:t>Fixed, Semi-Fixed, Committed</a:t>
            </a:r>
          </a:p>
        </p:txBody>
      </p:sp>
      <p:sp>
        <p:nvSpPr>
          <p:cNvPr id="8" name="Rectangle 7"/>
          <p:cNvSpPr/>
          <p:nvPr/>
        </p:nvSpPr>
        <p:spPr>
          <a:xfrm>
            <a:off x="6417276" y="4452720"/>
            <a:ext cx="2644347" cy="3409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Fixed Payments on Debt</a:t>
            </a:r>
          </a:p>
        </p:txBody>
      </p:sp>
      <p:sp>
        <p:nvSpPr>
          <p:cNvPr id="9" name="Rectangle 8"/>
          <p:cNvSpPr/>
          <p:nvPr/>
        </p:nvSpPr>
        <p:spPr>
          <a:xfrm>
            <a:off x="6417276" y="5432596"/>
            <a:ext cx="2644346" cy="5050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solidFill>
                  <a:schemeClr val="tx1"/>
                </a:solidFill>
              </a:rPr>
              <a:t>Depends on current earnings and carry forwards</a:t>
            </a:r>
          </a:p>
        </p:txBody>
      </p:sp>
      <p:sp>
        <p:nvSpPr>
          <p:cNvPr id="10" name="Rectangle 9"/>
          <p:cNvSpPr/>
          <p:nvPr/>
        </p:nvSpPr>
        <p:spPr>
          <a:xfrm>
            <a:off x="6417276" y="3790653"/>
            <a:ext cx="2644346" cy="53035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solidFill>
                  <a:schemeClr val="tx1"/>
                </a:solidFill>
              </a:rPr>
              <a:t>What the operation is delivering</a:t>
            </a:r>
          </a:p>
        </p:txBody>
      </p:sp>
      <p:sp>
        <p:nvSpPr>
          <p:cNvPr id="11" name="Rectangle 10"/>
          <p:cNvSpPr/>
          <p:nvPr/>
        </p:nvSpPr>
        <p:spPr>
          <a:xfrm>
            <a:off x="6417278" y="4877752"/>
            <a:ext cx="2644345" cy="517725"/>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t>Key Metric - Earnings after cost of debt is deducted</a:t>
            </a:r>
          </a:p>
        </p:txBody>
      </p:sp>
      <p:sp>
        <p:nvSpPr>
          <p:cNvPr id="12" name="Rectangle 11"/>
          <p:cNvSpPr/>
          <p:nvPr/>
        </p:nvSpPr>
        <p:spPr>
          <a:xfrm>
            <a:off x="6417278" y="5969963"/>
            <a:ext cx="2644345" cy="555608"/>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600"/>
              </a:lnSpc>
            </a:pPr>
            <a:r>
              <a:rPr lang="en-CA" sz="1600" dirty="0"/>
              <a:t>Key Metric - What we actually have to work with</a:t>
            </a:r>
          </a:p>
        </p:txBody>
      </p:sp>
      <p:sp>
        <p:nvSpPr>
          <p:cNvPr id="4" name="TextBox 3"/>
          <p:cNvSpPr txBox="1"/>
          <p:nvPr/>
        </p:nvSpPr>
        <p:spPr>
          <a:xfrm>
            <a:off x="9158038" y="2793178"/>
            <a:ext cx="1509963" cy="300082"/>
          </a:xfrm>
          <a:prstGeom prst="rect">
            <a:avLst/>
          </a:prstGeom>
          <a:noFill/>
        </p:spPr>
        <p:txBody>
          <a:bodyPr wrap="square" rtlCol="0">
            <a:spAutoFit/>
          </a:bodyPr>
          <a:lstStyle/>
          <a:p>
            <a:r>
              <a:rPr lang="en-US" sz="1350" dirty="0"/>
              <a:t>Gross Margin</a:t>
            </a:r>
          </a:p>
        </p:txBody>
      </p:sp>
      <p:sp>
        <p:nvSpPr>
          <p:cNvPr id="16" name="TextBox 15"/>
          <p:cNvSpPr txBox="1"/>
          <p:nvPr/>
        </p:nvSpPr>
        <p:spPr>
          <a:xfrm>
            <a:off x="9158038" y="4976601"/>
            <a:ext cx="1509963" cy="300082"/>
          </a:xfrm>
          <a:prstGeom prst="rect">
            <a:avLst/>
          </a:prstGeom>
          <a:noFill/>
        </p:spPr>
        <p:txBody>
          <a:bodyPr wrap="square" rtlCol="0">
            <a:spAutoFit/>
          </a:bodyPr>
          <a:lstStyle/>
          <a:p>
            <a:r>
              <a:rPr lang="en-US" sz="1350" dirty="0"/>
              <a:t>Operating  Margin</a:t>
            </a:r>
          </a:p>
        </p:txBody>
      </p:sp>
      <p:sp>
        <p:nvSpPr>
          <p:cNvPr id="17" name="TextBox 16"/>
          <p:cNvSpPr txBox="1"/>
          <p:nvPr/>
        </p:nvSpPr>
        <p:spPr>
          <a:xfrm>
            <a:off x="9158038" y="6097726"/>
            <a:ext cx="1509963" cy="300082"/>
          </a:xfrm>
          <a:prstGeom prst="rect">
            <a:avLst/>
          </a:prstGeom>
          <a:noFill/>
        </p:spPr>
        <p:txBody>
          <a:bodyPr wrap="square" rtlCol="0">
            <a:spAutoFit/>
          </a:bodyPr>
          <a:lstStyle/>
          <a:p>
            <a:r>
              <a:rPr lang="en-US" sz="1350" dirty="0"/>
              <a:t>Net Margin</a:t>
            </a:r>
          </a:p>
        </p:txBody>
      </p:sp>
      <p:sp>
        <p:nvSpPr>
          <p:cNvPr id="2" name="Slide Number Placeholder 1"/>
          <p:cNvSpPr>
            <a:spLocks noGrp="1"/>
          </p:cNvSpPr>
          <p:nvPr>
            <p:ph type="sldNum" sz="quarter" idx="4"/>
          </p:nvPr>
        </p:nvSpPr>
        <p:spPr/>
        <p:txBody>
          <a:bodyPr/>
          <a:lstStyle/>
          <a:p>
            <a:fld id="{68B66FEB-B74C-4553-A99E-5E49813D09AD}" type="slidenum">
              <a:rPr lang="en-US" smtClean="0"/>
              <a:t>38</a:t>
            </a:fld>
            <a:endParaRPr lang="en-US"/>
          </a:p>
        </p:txBody>
      </p:sp>
      <p:sp>
        <p:nvSpPr>
          <p:cNvPr id="13" name="TextBox 12"/>
          <p:cNvSpPr txBox="1"/>
          <p:nvPr/>
        </p:nvSpPr>
        <p:spPr>
          <a:xfrm flipH="1">
            <a:off x="8584093" y="973273"/>
            <a:ext cx="1493598" cy="338554"/>
          </a:xfrm>
          <a:prstGeom prst="rect">
            <a:avLst/>
          </a:prstGeom>
          <a:noFill/>
        </p:spPr>
        <p:txBody>
          <a:bodyPr wrap="square" rtlCol="0">
            <a:spAutoFit/>
          </a:bodyPr>
          <a:lstStyle/>
          <a:p>
            <a:r>
              <a:rPr lang="en-US" sz="800" dirty="0"/>
              <a:t>NRE = Non-Reoccurring Expenses</a:t>
            </a:r>
            <a:endParaRPr lang="en-US" sz="800" dirty="0"/>
          </a:p>
        </p:txBody>
      </p:sp>
      <p:sp>
        <p:nvSpPr>
          <p:cNvPr id="20"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custDataLst>
      <p:tags r:id="rId1"/>
    </p:custDataLst>
    <p:extLst>
      <p:ext uri="{BB962C8B-B14F-4D97-AF65-F5344CB8AC3E}">
        <p14:creationId xmlns:p14="http://schemas.microsoft.com/office/powerpoint/2010/main" val="101713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2917">
                                            <p:txEl>
                                              <p:pRg st="1" end="1"/>
                                            </p:txEl>
                                          </p:spTgt>
                                        </p:tgtEl>
                                        <p:attrNameLst>
                                          <p:attrName>style.visibility</p:attrName>
                                        </p:attrNameLst>
                                      </p:cBhvr>
                                      <p:to>
                                        <p:strVal val="visible"/>
                                      </p:to>
                                    </p:set>
                                    <p:anim calcmode="lin" valueType="num">
                                      <p:cBhvr additive="base">
                                        <p:cTn id="7" dur="500" fill="hold"/>
                                        <p:tgtEl>
                                          <p:spTgt spid="4229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7">
                                            <p:txEl>
                                              <p:pRg st="3" end="3"/>
                                            </p:txEl>
                                          </p:spTgt>
                                        </p:tgtEl>
                                        <p:attrNameLst>
                                          <p:attrName>style.visibility</p:attrName>
                                        </p:attrNameLst>
                                      </p:cBhvr>
                                      <p:to>
                                        <p:strVal val="visible"/>
                                      </p:to>
                                    </p:set>
                                    <p:anim calcmode="lin" valueType="num">
                                      <p:cBhvr additive="base">
                                        <p:cTn id="11" dur="500" fill="hold"/>
                                        <p:tgtEl>
                                          <p:spTgt spid="42291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2917">
                                            <p:txEl>
                                              <p:pRg st="5" end="5"/>
                                            </p:txEl>
                                          </p:spTgt>
                                        </p:tgtEl>
                                        <p:attrNameLst>
                                          <p:attrName>style.visibility</p:attrName>
                                        </p:attrNameLst>
                                      </p:cBhvr>
                                      <p:to>
                                        <p:strVal val="visible"/>
                                      </p:to>
                                    </p:set>
                                    <p:anim calcmode="lin" valueType="num">
                                      <p:cBhvr additive="base">
                                        <p:cTn id="15" dur="500" fill="hold"/>
                                        <p:tgtEl>
                                          <p:spTgt spid="42291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291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2917">
                                            <p:txEl>
                                              <p:pRg st="7" end="7"/>
                                            </p:txEl>
                                          </p:spTgt>
                                        </p:tgtEl>
                                        <p:attrNameLst>
                                          <p:attrName>style.visibility</p:attrName>
                                        </p:attrNameLst>
                                      </p:cBhvr>
                                      <p:to>
                                        <p:strVal val="visible"/>
                                      </p:to>
                                    </p:set>
                                    <p:anim calcmode="lin" valueType="num">
                                      <p:cBhvr additive="base">
                                        <p:cTn id="19" dur="500" fill="hold"/>
                                        <p:tgtEl>
                                          <p:spTgt spid="42291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2917">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2917">
                                            <p:txEl>
                                              <p:pRg st="8" end="8"/>
                                            </p:txEl>
                                          </p:spTgt>
                                        </p:tgtEl>
                                        <p:attrNameLst>
                                          <p:attrName>style.visibility</p:attrName>
                                        </p:attrNameLst>
                                      </p:cBhvr>
                                      <p:to>
                                        <p:strVal val="visible"/>
                                      </p:to>
                                    </p:set>
                                    <p:anim calcmode="lin" valueType="num">
                                      <p:cBhvr additive="base">
                                        <p:cTn id="23" dur="500" fill="hold"/>
                                        <p:tgtEl>
                                          <p:spTgt spid="42291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2917">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22917">
                                            <p:txEl>
                                              <p:pRg st="9" end="9"/>
                                            </p:txEl>
                                          </p:spTgt>
                                        </p:tgtEl>
                                        <p:attrNameLst>
                                          <p:attrName>style.visibility</p:attrName>
                                        </p:attrNameLst>
                                      </p:cBhvr>
                                      <p:to>
                                        <p:strVal val="visible"/>
                                      </p:to>
                                    </p:set>
                                    <p:anim calcmode="lin" valueType="num">
                                      <p:cBhvr additive="base">
                                        <p:cTn id="27" dur="500" fill="hold"/>
                                        <p:tgtEl>
                                          <p:spTgt spid="422917">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2917">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2917">
                                            <p:txEl>
                                              <p:pRg st="11" end="11"/>
                                            </p:txEl>
                                          </p:spTgt>
                                        </p:tgtEl>
                                        <p:attrNameLst>
                                          <p:attrName>style.visibility</p:attrName>
                                        </p:attrNameLst>
                                      </p:cBhvr>
                                      <p:to>
                                        <p:strVal val="visible"/>
                                      </p:to>
                                    </p:set>
                                    <p:anim calcmode="lin" valueType="num">
                                      <p:cBhvr additive="base">
                                        <p:cTn id="31" dur="500" fill="hold"/>
                                        <p:tgtEl>
                                          <p:spTgt spid="422917">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22917">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2917">
                                            <p:txEl>
                                              <p:pRg st="13" end="13"/>
                                            </p:txEl>
                                          </p:spTgt>
                                        </p:tgtEl>
                                        <p:attrNameLst>
                                          <p:attrName>style.visibility</p:attrName>
                                        </p:attrNameLst>
                                      </p:cBhvr>
                                      <p:to>
                                        <p:strVal val="visible"/>
                                      </p:to>
                                    </p:set>
                                    <p:anim calcmode="lin" valueType="num">
                                      <p:cBhvr additive="base">
                                        <p:cTn id="35" dur="500" fill="hold"/>
                                        <p:tgtEl>
                                          <p:spTgt spid="422917">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22917">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2917">
                                            <p:txEl>
                                              <p:pRg st="15" end="15"/>
                                            </p:txEl>
                                          </p:spTgt>
                                        </p:tgtEl>
                                        <p:attrNameLst>
                                          <p:attrName>style.visibility</p:attrName>
                                        </p:attrNameLst>
                                      </p:cBhvr>
                                      <p:to>
                                        <p:strVal val="visible"/>
                                      </p:to>
                                    </p:set>
                                    <p:anim calcmode="lin" valueType="num">
                                      <p:cBhvr additive="base">
                                        <p:cTn id="39" dur="500" fill="hold"/>
                                        <p:tgtEl>
                                          <p:spTgt spid="422917">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2917">
                                            <p:txEl>
                                              <p:pRg st="15" end="1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2917">
                                            <p:txEl>
                                              <p:pRg st="17" end="17"/>
                                            </p:txEl>
                                          </p:spTgt>
                                        </p:tgtEl>
                                        <p:attrNameLst>
                                          <p:attrName>style.visibility</p:attrName>
                                        </p:attrNameLst>
                                      </p:cBhvr>
                                      <p:to>
                                        <p:strVal val="visible"/>
                                      </p:to>
                                    </p:set>
                                    <p:anim calcmode="lin" valueType="num">
                                      <p:cBhvr additive="base">
                                        <p:cTn id="43" dur="500" fill="hold"/>
                                        <p:tgtEl>
                                          <p:spTgt spid="422917">
                                            <p:txEl>
                                              <p:pRg st="17" end="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2291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4"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810" y="927365"/>
            <a:ext cx="7210867" cy="499231"/>
          </a:xfrm>
        </p:spPr>
        <p:txBody>
          <a:bodyPr>
            <a:normAutofit fontScale="90000"/>
          </a:bodyPr>
          <a:lstStyle/>
          <a:p>
            <a:r>
              <a:rPr lang="en-CA" sz="2400" dirty="0"/>
              <a:t>Statement of Comprehensive Income – $1.00 Relationship</a:t>
            </a:r>
            <a:endParaRPr lang="en-CA" sz="2400" dirty="0"/>
          </a:p>
        </p:txBody>
      </p:sp>
      <p:sp>
        <p:nvSpPr>
          <p:cNvPr id="4" name="Rectangle 3"/>
          <p:cNvSpPr/>
          <p:nvPr/>
        </p:nvSpPr>
        <p:spPr>
          <a:xfrm>
            <a:off x="2831892" y="2428039"/>
            <a:ext cx="1196915" cy="873425"/>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t>Product Portfolio(s)</a:t>
            </a:r>
          </a:p>
        </p:txBody>
      </p:sp>
      <p:sp>
        <p:nvSpPr>
          <p:cNvPr id="5" name="Rectangle 4"/>
          <p:cNvSpPr/>
          <p:nvPr/>
        </p:nvSpPr>
        <p:spPr>
          <a:xfrm>
            <a:off x="4371707" y="2428038"/>
            <a:ext cx="854015" cy="3556419"/>
          </a:xfrm>
          <a:prstGeom prst="rect">
            <a:avLst/>
          </a:prstGeom>
          <a:solidFill>
            <a:schemeClr val="accent3">
              <a:lumMod val="75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500" dirty="0"/>
              <a:t>Revenue</a:t>
            </a:r>
          </a:p>
        </p:txBody>
      </p:sp>
      <p:sp>
        <p:nvSpPr>
          <p:cNvPr id="6" name="Rectangle 5"/>
          <p:cNvSpPr/>
          <p:nvPr/>
        </p:nvSpPr>
        <p:spPr>
          <a:xfrm>
            <a:off x="5577249" y="2428038"/>
            <a:ext cx="767750" cy="2353034"/>
          </a:xfrm>
          <a:prstGeom prst="rect">
            <a:avLst/>
          </a:prstGeom>
          <a:solidFill>
            <a:srgbClr val="C0000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400" dirty="0"/>
              <a:t>Product Costs</a:t>
            </a:r>
          </a:p>
        </p:txBody>
      </p:sp>
      <p:sp>
        <p:nvSpPr>
          <p:cNvPr id="7" name="Rectangle 6"/>
          <p:cNvSpPr/>
          <p:nvPr/>
        </p:nvSpPr>
        <p:spPr>
          <a:xfrm>
            <a:off x="5568622" y="4373051"/>
            <a:ext cx="776377" cy="1611407"/>
          </a:xfrm>
          <a:prstGeom prst="rect">
            <a:avLst/>
          </a:prstGeom>
          <a:solidFill>
            <a:schemeClr val="accent3">
              <a:lumMod val="5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t>Gross Profit </a:t>
            </a:r>
          </a:p>
          <a:p>
            <a:pPr algn="ctr"/>
            <a:r>
              <a:rPr lang="en-CA" sz="1600" dirty="0"/>
              <a:t>Margin</a:t>
            </a:r>
          </a:p>
        </p:txBody>
      </p:sp>
      <p:sp>
        <p:nvSpPr>
          <p:cNvPr id="8" name="Rectangle 7"/>
          <p:cNvSpPr/>
          <p:nvPr/>
        </p:nvSpPr>
        <p:spPr>
          <a:xfrm>
            <a:off x="6636140" y="4373051"/>
            <a:ext cx="899304" cy="1287917"/>
          </a:xfrm>
          <a:prstGeom prst="rect">
            <a:avLst/>
          </a:prstGeom>
          <a:solidFill>
            <a:srgbClr val="C0000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t>Indirect Costs</a:t>
            </a:r>
          </a:p>
        </p:txBody>
      </p:sp>
      <p:sp>
        <p:nvSpPr>
          <p:cNvPr id="12" name="Rectangle 11"/>
          <p:cNvSpPr/>
          <p:nvPr/>
        </p:nvSpPr>
        <p:spPr>
          <a:xfrm>
            <a:off x="6636140" y="5596269"/>
            <a:ext cx="899304" cy="388188"/>
          </a:xfrm>
          <a:prstGeom prst="rect">
            <a:avLst/>
          </a:prstGeom>
          <a:solidFill>
            <a:schemeClr val="accent3">
              <a:lumMod val="5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a:t>Operation Margin</a:t>
            </a:r>
          </a:p>
        </p:txBody>
      </p:sp>
      <p:sp>
        <p:nvSpPr>
          <p:cNvPr id="13" name="Rectangle 12"/>
          <p:cNvSpPr/>
          <p:nvPr/>
        </p:nvSpPr>
        <p:spPr>
          <a:xfrm>
            <a:off x="7949513" y="5596269"/>
            <a:ext cx="705209" cy="194094"/>
          </a:xfrm>
          <a:prstGeom prst="rect">
            <a:avLst/>
          </a:prstGeom>
          <a:solidFill>
            <a:srgbClr val="C0000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200" dirty="0"/>
          </a:p>
        </p:txBody>
      </p:sp>
      <p:sp>
        <p:nvSpPr>
          <p:cNvPr id="14" name="Rectangle 13"/>
          <p:cNvSpPr/>
          <p:nvPr/>
        </p:nvSpPr>
        <p:spPr>
          <a:xfrm>
            <a:off x="7949513" y="5790364"/>
            <a:ext cx="705209" cy="122926"/>
          </a:xfrm>
          <a:prstGeom prst="rect">
            <a:avLst/>
          </a:prstGeom>
          <a:solidFill>
            <a:schemeClr val="accent3">
              <a:lumMod val="5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200"/>
          </a:p>
        </p:txBody>
      </p:sp>
      <p:cxnSp>
        <p:nvCxnSpPr>
          <p:cNvPr id="16" name="Straight Arrow Connector 15"/>
          <p:cNvCxnSpPr/>
          <p:nvPr/>
        </p:nvCxnSpPr>
        <p:spPr>
          <a:xfrm>
            <a:off x="4080566" y="2801308"/>
            <a:ext cx="2329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344336" y="4197620"/>
            <a:ext cx="2329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403229" y="5221018"/>
            <a:ext cx="2329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643276" y="5788206"/>
            <a:ext cx="2329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Rectangular Callout 19"/>
          <p:cNvSpPr/>
          <p:nvPr/>
        </p:nvSpPr>
        <p:spPr>
          <a:xfrm>
            <a:off x="8156544" y="4981635"/>
            <a:ext cx="1229264" cy="478766"/>
          </a:xfrm>
          <a:prstGeom prst="wedgeRectCallou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a:t>Interest Expense &amp; Taxes </a:t>
            </a:r>
          </a:p>
        </p:txBody>
      </p:sp>
      <p:sp>
        <p:nvSpPr>
          <p:cNvPr id="21" name="TextBox 20"/>
          <p:cNvSpPr txBox="1"/>
          <p:nvPr/>
        </p:nvSpPr>
        <p:spPr>
          <a:xfrm>
            <a:off x="8771177" y="5784973"/>
            <a:ext cx="1120646" cy="276999"/>
          </a:xfrm>
          <a:prstGeom prst="rect">
            <a:avLst/>
          </a:prstGeom>
          <a:noFill/>
        </p:spPr>
        <p:txBody>
          <a:bodyPr wrap="square" rtlCol="0">
            <a:spAutoFit/>
          </a:bodyPr>
          <a:lstStyle/>
          <a:p>
            <a:r>
              <a:rPr lang="en-CA" sz="1200" dirty="0"/>
              <a:t>Net Income</a:t>
            </a:r>
          </a:p>
        </p:txBody>
      </p:sp>
      <p:sp>
        <p:nvSpPr>
          <p:cNvPr id="3" name="TextBox 2"/>
          <p:cNvSpPr txBox="1"/>
          <p:nvPr/>
        </p:nvSpPr>
        <p:spPr>
          <a:xfrm>
            <a:off x="6846410" y="2511618"/>
            <a:ext cx="2832763" cy="1323439"/>
          </a:xfrm>
          <a:prstGeom prst="rect">
            <a:avLst/>
          </a:prstGeom>
          <a:noFill/>
        </p:spPr>
        <p:txBody>
          <a:bodyPr wrap="square" rtlCol="0">
            <a:spAutoFit/>
          </a:bodyPr>
          <a:lstStyle/>
          <a:p>
            <a:r>
              <a:rPr lang="en-CA" sz="1600" dirty="0"/>
              <a:t>Profit = Revenue – Total Costs</a:t>
            </a:r>
          </a:p>
          <a:p>
            <a:endParaRPr lang="en-CA" sz="1600" dirty="0"/>
          </a:p>
          <a:p>
            <a:r>
              <a:rPr lang="en-CA" sz="1600" dirty="0"/>
              <a:t>or on a per unit basis</a:t>
            </a:r>
          </a:p>
          <a:p>
            <a:endParaRPr lang="en-CA" sz="1600" dirty="0"/>
          </a:p>
          <a:p>
            <a:r>
              <a:rPr lang="en-CA" sz="1600" dirty="0"/>
              <a:t>Profit = Price – Total Cost</a:t>
            </a:r>
          </a:p>
        </p:txBody>
      </p:sp>
      <p:sp>
        <p:nvSpPr>
          <p:cNvPr id="9" name="Slide Number Placeholder 8"/>
          <p:cNvSpPr>
            <a:spLocks noGrp="1"/>
          </p:cNvSpPr>
          <p:nvPr>
            <p:ph type="sldNum" sz="quarter" idx="4"/>
          </p:nvPr>
        </p:nvSpPr>
        <p:spPr/>
        <p:txBody>
          <a:bodyPr/>
          <a:lstStyle/>
          <a:p>
            <a:fld id="{68B66FEB-B74C-4553-A99E-5E49813D09AD}" type="slidenum">
              <a:rPr lang="en-US" smtClean="0"/>
              <a:t>39</a:t>
            </a:fld>
            <a:endParaRPr lang="en-US"/>
          </a:p>
        </p:txBody>
      </p:sp>
      <p:sp>
        <p:nvSpPr>
          <p:cNvPr id="10" name="TextBox 9"/>
          <p:cNvSpPr txBox="1"/>
          <p:nvPr/>
        </p:nvSpPr>
        <p:spPr>
          <a:xfrm>
            <a:off x="4371706" y="1916218"/>
            <a:ext cx="854015" cy="369332"/>
          </a:xfrm>
          <a:prstGeom prst="rect">
            <a:avLst/>
          </a:prstGeom>
          <a:noFill/>
        </p:spPr>
        <p:txBody>
          <a:bodyPr wrap="square" rtlCol="0">
            <a:spAutoFit/>
          </a:bodyPr>
          <a:lstStyle/>
          <a:p>
            <a:r>
              <a:rPr lang="en-US" dirty="0"/>
              <a:t>$1.00</a:t>
            </a:r>
            <a:endParaRPr lang="en-US" dirty="0"/>
          </a:p>
        </p:txBody>
      </p:sp>
      <p:sp>
        <p:nvSpPr>
          <p:cNvPr id="23"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92008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4" grpId="0" animBg="1"/>
      <p:bldP spid="20" grpId="0" animBg="1"/>
      <p:bldP spid="21"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On a scale of 1 – 10, with 10 being excellent…how would you rate your understanding of the concepts of…</a:t>
            </a:r>
          </a:p>
          <a:p>
            <a:pPr lvl="1"/>
            <a:r>
              <a:rPr lang="en-US" dirty="0"/>
              <a:t>Liquidity and Solvency</a:t>
            </a:r>
          </a:p>
          <a:p>
            <a:pPr lvl="1"/>
            <a:r>
              <a:rPr lang="en-US" dirty="0"/>
              <a:t>Financial capacity and velocity</a:t>
            </a:r>
          </a:p>
          <a:p>
            <a:pPr lvl="1"/>
            <a:r>
              <a:rPr lang="en-US" dirty="0"/>
              <a:t>Breakeven Analysis</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4</a:t>
            </a:fld>
            <a:endParaRPr lang="en-US"/>
          </a:p>
        </p:txBody>
      </p:sp>
      <p:sp>
        <p:nvSpPr>
          <p:cNvPr id="5" name="Left-Right Arrow 4"/>
          <p:cNvSpPr/>
          <p:nvPr/>
        </p:nvSpPr>
        <p:spPr>
          <a:xfrm>
            <a:off x="2106930" y="3138937"/>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80523" y="3613736"/>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207896" y="3606864"/>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53151" y="3613736"/>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89316" y="3613736"/>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6" name="TextBox 5"/>
          <p:cNvSpPr txBox="1"/>
          <p:nvPr/>
        </p:nvSpPr>
        <p:spPr>
          <a:xfrm>
            <a:off x="2334883" y="4779034"/>
            <a:ext cx="5195582" cy="1754326"/>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a:t>
            </a:r>
          </a:p>
          <a:p>
            <a:pPr marL="342900" indent="-342900">
              <a:buAutoNum type="alphaLcParenR"/>
            </a:pPr>
            <a:r>
              <a:rPr lang="en-US" dirty="0"/>
              <a:t>4 to 6</a:t>
            </a:r>
          </a:p>
          <a:p>
            <a:pPr marL="342900" indent="-342900">
              <a:buAutoNum type="alphaLcParenR"/>
            </a:pPr>
            <a:r>
              <a:rPr lang="en-US" dirty="0"/>
              <a:t>7 to 8</a:t>
            </a:r>
          </a:p>
          <a:p>
            <a:pPr marL="342900" indent="-342900">
              <a:buAutoNum type="alphaLcParenR"/>
            </a:pPr>
            <a:r>
              <a:rPr lang="en-US" dirty="0"/>
              <a:t>9 to 10</a:t>
            </a:r>
            <a:endParaRPr lang="en-US" dirty="0"/>
          </a:p>
        </p:txBody>
      </p:sp>
    </p:spTree>
    <p:extLst>
      <p:ext uri="{BB962C8B-B14F-4D97-AF65-F5344CB8AC3E}">
        <p14:creationId xmlns:p14="http://schemas.microsoft.com/office/powerpoint/2010/main" val="375851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Extract 17"/>
          <p:cNvSpPr/>
          <p:nvPr/>
        </p:nvSpPr>
        <p:spPr>
          <a:xfrm rot="15600000">
            <a:off x="4662230" y="1105178"/>
            <a:ext cx="1861701" cy="5975256"/>
          </a:xfrm>
          <a:prstGeom prst="flowChartExtra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ounded Rectangle 13"/>
          <p:cNvSpPr/>
          <p:nvPr/>
        </p:nvSpPr>
        <p:spPr>
          <a:xfrm>
            <a:off x="2560320" y="4521200"/>
            <a:ext cx="6289040" cy="1391920"/>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Indirect Cost Base (FC, SFC, CC)</a:t>
            </a:r>
            <a:endParaRPr lang="en-US" dirty="0">
              <a:solidFill>
                <a:schemeClr val="tx1"/>
              </a:solidFill>
            </a:endParaRPr>
          </a:p>
        </p:txBody>
      </p:sp>
      <p:sp>
        <p:nvSpPr>
          <p:cNvPr id="2" name="Content Placeholder 1"/>
          <p:cNvSpPr>
            <a:spLocks noGrp="1"/>
          </p:cNvSpPr>
          <p:nvPr>
            <p:ph idx="1"/>
          </p:nvPr>
        </p:nvSpPr>
        <p:spPr>
          <a:xfrm>
            <a:off x="1873250" y="772004"/>
            <a:ext cx="8445500" cy="802797"/>
          </a:xfrm>
        </p:spPr>
        <p:txBody>
          <a:bodyPr>
            <a:normAutofit lnSpcReduction="10000"/>
          </a:bodyPr>
          <a:lstStyle/>
          <a:p>
            <a:pPr marL="0" indent="0">
              <a:buNone/>
            </a:pPr>
            <a:r>
              <a:rPr lang="en-US" dirty="0" smtClean="0"/>
              <a:t>In a simple chart-based illustration, here is what the Statement of Comprehensive Income tells you</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40</a:t>
            </a:fld>
            <a:endParaRPr lang="en-US"/>
          </a:p>
        </p:txBody>
      </p:sp>
      <p:cxnSp>
        <p:nvCxnSpPr>
          <p:cNvPr id="6" name="Straight Arrow Connector 5"/>
          <p:cNvCxnSpPr/>
          <p:nvPr/>
        </p:nvCxnSpPr>
        <p:spPr>
          <a:xfrm flipV="1">
            <a:off x="2540000" y="1879600"/>
            <a:ext cx="10160" cy="4074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560320" y="5913120"/>
            <a:ext cx="6360160" cy="30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31360" y="6197600"/>
            <a:ext cx="3881120" cy="369332"/>
          </a:xfrm>
          <a:prstGeom prst="rect">
            <a:avLst/>
          </a:prstGeom>
          <a:noFill/>
        </p:spPr>
        <p:txBody>
          <a:bodyPr wrap="square" rtlCol="0">
            <a:spAutoFit/>
          </a:bodyPr>
          <a:lstStyle/>
          <a:p>
            <a:r>
              <a:rPr lang="en-US" dirty="0"/>
              <a:t>Business Model Execution – Activity</a:t>
            </a:r>
            <a:endParaRPr lang="en-US" dirty="0"/>
          </a:p>
        </p:txBody>
      </p:sp>
      <p:sp>
        <p:nvSpPr>
          <p:cNvPr id="10" name="TextBox 9"/>
          <p:cNvSpPr txBox="1"/>
          <p:nvPr/>
        </p:nvSpPr>
        <p:spPr>
          <a:xfrm>
            <a:off x="1656080" y="3271520"/>
            <a:ext cx="599440" cy="375920"/>
          </a:xfrm>
          <a:prstGeom prst="rect">
            <a:avLst/>
          </a:prstGeom>
          <a:noFill/>
        </p:spPr>
        <p:txBody>
          <a:bodyPr wrap="square" rtlCol="0">
            <a:spAutoFit/>
          </a:bodyPr>
          <a:lstStyle/>
          <a:p>
            <a:r>
              <a:rPr lang="en-US" dirty="0"/>
              <a:t>$$$</a:t>
            </a:r>
            <a:endParaRPr lang="en-US" dirty="0"/>
          </a:p>
        </p:txBody>
      </p:sp>
      <p:cxnSp>
        <p:nvCxnSpPr>
          <p:cNvPr id="12" name="Straight Arrow Connector 11"/>
          <p:cNvCxnSpPr/>
          <p:nvPr/>
        </p:nvCxnSpPr>
        <p:spPr>
          <a:xfrm flipV="1">
            <a:off x="2560320" y="1654108"/>
            <a:ext cx="5384800" cy="4259013"/>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074616" y="1542534"/>
            <a:ext cx="1215434" cy="369332"/>
          </a:xfrm>
          <a:prstGeom prst="rect">
            <a:avLst/>
          </a:prstGeom>
          <a:noFill/>
        </p:spPr>
        <p:txBody>
          <a:bodyPr wrap="square" rtlCol="0">
            <a:spAutoFit/>
          </a:bodyPr>
          <a:lstStyle/>
          <a:p>
            <a:r>
              <a:rPr lang="en-US" dirty="0">
                <a:solidFill>
                  <a:srgbClr val="00B050"/>
                </a:solidFill>
              </a:rPr>
              <a:t>Revenue </a:t>
            </a:r>
            <a:endParaRPr lang="en-US" dirty="0">
              <a:solidFill>
                <a:srgbClr val="00B050"/>
              </a:solidFill>
            </a:endParaRPr>
          </a:p>
        </p:txBody>
      </p:sp>
      <p:cxnSp>
        <p:nvCxnSpPr>
          <p:cNvPr id="17" name="Straight Arrow Connector 16"/>
          <p:cNvCxnSpPr/>
          <p:nvPr/>
        </p:nvCxnSpPr>
        <p:spPr>
          <a:xfrm flipV="1">
            <a:off x="2600962" y="2544187"/>
            <a:ext cx="6106159" cy="20731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89600" y="3870960"/>
            <a:ext cx="1778000" cy="369332"/>
          </a:xfrm>
          <a:prstGeom prst="rect">
            <a:avLst/>
          </a:prstGeom>
          <a:noFill/>
        </p:spPr>
        <p:txBody>
          <a:bodyPr wrap="square" rtlCol="0">
            <a:spAutoFit/>
          </a:bodyPr>
          <a:lstStyle/>
          <a:p>
            <a:r>
              <a:rPr lang="en-US" dirty="0"/>
              <a:t>Direct Cost Base</a:t>
            </a:r>
            <a:endParaRPr lang="en-US" dirty="0"/>
          </a:p>
        </p:txBody>
      </p:sp>
      <p:sp>
        <p:nvSpPr>
          <p:cNvPr id="23" name="TextBox 22"/>
          <p:cNvSpPr txBox="1"/>
          <p:nvPr/>
        </p:nvSpPr>
        <p:spPr>
          <a:xfrm>
            <a:off x="8920480" y="2377440"/>
            <a:ext cx="1290320" cy="369332"/>
          </a:xfrm>
          <a:prstGeom prst="rect">
            <a:avLst/>
          </a:prstGeom>
          <a:noFill/>
        </p:spPr>
        <p:txBody>
          <a:bodyPr wrap="square" rtlCol="0">
            <a:spAutoFit/>
          </a:bodyPr>
          <a:lstStyle/>
          <a:p>
            <a:r>
              <a:rPr lang="en-US" dirty="0">
                <a:solidFill>
                  <a:srgbClr val="C00000"/>
                </a:solidFill>
              </a:rPr>
              <a:t>Total Costs</a:t>
            </a:r>
            <a:endParaRPr lang="en-US" dirty="0">
              <a:solidFill>
                <a:srgbClr val="C00000"/>
              </a:solidFill>
            </a:endParaRPr>
          </a:p>
        </p:txBody>
      </p:sp>
      <p:sp>
        <p:nvSpPr>
          <p:cNvPr id="24" name="TextBox 23"/>
          <p:cNvSpPr txBox="1"/>
          <p:nvPr/>
        </p:nvSpPr>
        <p:spPr>
          <a:xfrm rot="-1440000">
            <a:off x="6703016" y="2274707"/>
            <a:ext cx="1889760" cy="369332"/>
          </a:xfrm>
          <a:prstGeom prst="rect">
            <a:avLst/>
          </a:prstGeom>
          <a:noFill/>
        </p:spPr>
        <p:txBody>
          <a:bodyPr wrap="square" rtlCol="0">
            <a:spAutoFit/>
          </a:bodyPr>
          <a:lstStyle/>
          <a:p>
            <a:r>
              <a:rPr lang="en-US" dirty="0"/>
              <a:t>Profit Zone</a:t>
            </a:r>
            <a:endParaRPr lang="en-US" dirty="0"/>
          </a:p>
        </p:txBody>
      </p:sp>
      <p:sp>
        <p:nvSpPr>
          <p:cNvPr id="25" name="TextBox 24"/>
          <p:cNvSpPr txBox="1"/>
          <p:nvPr/>
        </p:nvSpPr>
        <p:spPr>
          <a:xfrm rot="-1380000">
            <a:off x="2516787" y="4398448"/>
            <a:ext cx="2143760" cy="369332"/>
          </a:xfrm>
          <a:prstGeom prst="rect">
            <a:avLst/>
          </a:prstGeom>
          <a:noFill/>
        </p:spPr>
        <p:txBody>
          <a:bodyPr wrap="square" rtlCol="0">
            <a:spAutoFit/>
          </a:bodyPr>
          <a:lstStyle/>
          <a:p>
            <a:r>
              <a:rPr lang="en-US" dirty="0">
                <a:solidFill>
                  <a:srgbClr val="C00000"/>
                </a:solidFill>
              </a:rPr>
              <a:t>Operating Loss Zone</a:t>
            </a:r>
            <a:endParaRPr lang="en-US" dirty="0">
              <a:solidFill>
                <a:srgbClr val="C00000"/>
              </a:solidFill>
            </a:endParaRPr>
          </a:p>
        </p:txBody>
      </p:sp>
      <p:sp>
        <p:nvSpPr>
          <p:cNvPr id="26" name="Oval 25"/>
          <p:cNvSpPr/>
          <p:nvPr/>
        </p:nvSpPr>
        <p:spPr>
          <a:xfrm>
            <a:off x="5323841" y="3534904"/>
            <a:ext cx="198119" cy="20285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069840" y="3117364"/>
            <a:ext cx="706119" cy="369332"/>
          </a:xfrm>
          <a:prstGeom prst="rect">
            <a:avLst/>
          </a:prstGeom>
          <a:noFill/>
        </p:spPr>
        <p:txBody>
          <a:bodyPr wrap="square" rtlCol="0">
            <a:spAutoFit/>
          </a:bodyPr>
          <a:lstStyle/>
          <a:p>
            <a:r>
              <a:rPr lang="en-US" dirty="0"/>
              <a:t>BEP</a:t>
            </a:r>
            <a:endParaRPr lang="en-US" dirty="0"/>
          </a:p>
        </p:txBody>
      </p:sp>
      <p:sp>
        <p:nvSpPr>
          <p:cNvPr id="21"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713795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13" grpId="0"/>
      <p:bldP spid="19" grpId="0"/>
      <p:bldP spid="23" grpId="0"/>
      <p:bldP spid="24" grpId="0"/>
      <p:bldP spid="25" grpId="0"/>
      <p:bldP spid="26" grpId="0" animBg="1"/>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5" name="TextBox 4"/>
          <p:cNvSpPr txBox="1"/>
          <p:nvPr/>
        </p:nvSpPr>
        <p:spPr>
          <a:xfrm>
            <a:off x="2718635" y="879873"/>
            <a:ext cx="7423151" cy="369332"/>
          </a:xfrm>
          <a:prstGeom prst="rect">
            <a:avLst/>
          </a:prstGeom>
          <a:noFill/>
        </p:spPr>
        <p:txBody>
          <a:bodyPr wrap="square" rtlCol="0">
            <a:spAutoFit/>
          </a:bodyPr>
          <a:lstStyle/>
          <a:p>
            <a:r>
              <a:rPr lang="en-US" b="1" dirty="0">
                <a:solidFill>
                  <a:schemeClr val="accent6">
                    <a:lumMod val="75000"/>
                  </a:schemeClr>
                </a:solidFill>
              </a:rPr>
              <a:t>Key Financial Conclusions – Statement of Comprehensive Income</a:t>
            </a:r>
            <a:endParaRPr lang="en-US" b="1" dirty="0">
              <a:solidFill>
                <a:schemeClr val="accent6">
                  <a:lumMod val="75000"/>
                </a:schemeClr>
              </a:solidFill>
            </a:endParaRPr>
          </a:p>
        </p:txBody>
      </p:sp>
      <p:sp>
        <p:nvSpPr>
          <p:cNvPr id="6" name="Rectangle 5"/>
          <p:cNvSpPr/>
          <p:nvPr/>
        </p:nvSpPr>
        <p:spPr>
          <a:xfrm>
            <a:off x="2063151" y="1450399"/>
            <a:ext cx="3717985" cy="595222"/>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Revenue Model</a:t>
            </a:r>
            <a:endParaRPr lang="en-US" dirty="0"/>
          </a:p>
        </p:txBody>
      </p:sp>
      <p:sp>
        <p:nvSpPr>
          <p:cNvPr id="7" name="Rectangle 6"/>
          <p:cNvSpPr/>
          <p:nvPr/>
        </p:nvSpPr>
        <p:spPr>
          <a:xfrm>
            <a:off x="6425898" y="1450399"/>
            <a:ext cx="3495917" cy="595222"/>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Cost Structure Analysis</a:t>
            </a:r>
            <a:endParaRPr lang="en-US" dirty="0"/>
          </a:p>
        </p:txBody>
      </p:sp>
      <p:sp>
        <p:nvSpPr>
          <p:cNvPr id="9" name="TextBox 8"/>
          <p:cNvSpPr txBox="1"/>
          <p:nvPr/>
        </p:nvSpPr>
        <p:spPr>
          <a:xfrm>
            <a:off x="2063151" y="2045621"/>
            <a:ext cx="3717985" cy="2862322"/>
          </a:xfrm>
          <a:prstGeom prst="rect">
            <a:avLst/>
          </a:prstGeom>
          <a:noFill/>
          <a:ln w="38100">
            <a:solidFill>
              <a:schemeClr val="tx1"/>
            </a:solidFill>
          </a:ln>
        </p:spPr>
        <p:txBody>
          <a:bodyPr wrap="square" rtlCol="0">
            <a:spAutoFit/>
          </a:bodyPr>
          <a:lstStyle/>
          <a:p>
            <a:pPr marL="285750" indent="-285750">
              <a:buFont typeface="Arial" panose="020B0604020202020204" pitchFamily="34" charset="0"/>
              <a:buChar char="•"/>
            </a:pPr>
            <a:r>
              <a:rPr lang="en-US" dirty="0"/>
              <a:t>Portfolio Revenue Stratification</a:t>
            </a:r>
          </a:p>
          <a:p>
            <a:pPr marL="742950" lvl="1" indent="-285750">
              <a:buFont typeface="Arial" panose="020B0604020202020204" pitchFamily="34" charset="0"/>
              <a:buChar char="•"/>
            </a:pPr>
            <a:r>
              <a:rPr lang="en-US" dirty="0"/>
              <a:t>Where are the $$$ coming from – specific product trends</a:t>
            </a:r>
          </a:p>
          <a:p>
            <a:pPr marL="285750" indent="-285750">
              <a:buFont typeface="Arial" panose="020B0604020202020204" pitchFamily="34" charset="0"/>
              <a:buChar char="•"/>
            </a:pPr>
            <a:r>
              <a:rPr lang="en-US" dirty="0"/>
              <a:t>Customer Base Formula Trends</a:t>
            </a:r>
          </a:p>
          <a:p>
            <a:pPr marL="742950" lvl="1" indent="-285750">
              <a:buFont typeface="Arial" panose="020B0604020202020204" pitchFamily="34" charset="0"/>
              <a:buChar char="•"/>
            </a:pPr>
            <a:r>
              <a:rPr lang="en-US" dirty="0"/>
              <a:t>CB = (EC + NC) - DC</a:t>
            </a:r>
          </a:p>
          <a:p>
            <a:pPr marL="285750" indent="-285750">
              <a:buFont typeface="Arial" panose="020B0604020202020204" pitchFamily="34" charset="0"/>
              <a:buChar char="•"/>
            </a:pPr>
            <a:r>
              <a:rPr lang="en-US" dirty="0"/>
              <a:t>ASP, FOP and ART Trends</a:t>
            </a:r>
          </a:p>
          <a:p>
            <a:pPr marL="285750" indent="-285750">
              <a:buFont typeface="Arial" panose="020B0604020202020204" pitchFamily="34" charset="0"/>
              <a:buChar char="•"/>
            </a:pPr>
            <a:r>
              <a:rPr lang="en-US" dirty="0"/>
              <a:t>Masking Conclusions…what are we not seeing</a:t>
            </a:r>
          </a:p>
          <a:p>
            <a:pPr marL="285750" indent="-285750">
              <a:buFont typeface="Arial" panose="020B0604020202020204" pitchFamily="34" charset="0"/>
              <a:buChar char="•"/>
            </a:pPr>
            <a:r>
              <a:rPr lang="en-US" dirty="0"/>
              <a:t>Impact to BEP and Profit Model</a:t>
            </a:r>
            <a:endParaRPr lang="en-US" dirty="0"/>
          </a:p>
        </p:txBody>
      </p:sp>
      <p:sp>
        <p:nvSpPr>
          <p:cNvPr id="10" name="TextBox 9"/>
          <p:cNvSpPr txBox="1"/>
          <p:nvPr/>
        </p:nvSpPr>
        <p:spPr>
          <a:xfrm>
            <a:off x="1748288" y="6219645"/>
            <a:ext cx="4347713" cy="600164"/>
          </a:xfrm>
          <a:prstGeom prst="rect">
            <a:avLst/>
          </a:prstGeom>
          <a:noFill/>
        </p:spPr>
        <p:txBody>
          <a:bodyPr wrap="square" rtlCol="0">
            <a:spAutoFit/>
          </a:bodyPr>
          <a:lstStyle/>
          <a:p>
            <a:r>
              <a:rPr lang="en-US" sz="1100" dirty="0"/>
              <a:t>ASP = Average Selling Price</a:t>
            </a:r>
          </a:p>
          <a:p>
            <a:r>
              <a:rPr lang="en-US" sz="1100" dirty="0"/>
              <a:t>FOP = Frequency of Purchase</a:t>
            </a:r>
          </a:p>
          <a:p>
            <a:r>
              <a:rPr lang="en-US" sz="1100" dirty="0"/>
              <a:t>ART = Average Revenue per Transaction</a:t>
            </a:r>
            <a:endParaRPr lang="en-US" sz="1100" dirty="0"/>
          </a:p>
        </p:txBody>
      </p:sp>
      <p:sp>
        <p:nvSpPr>
          <p:cNvPr id="11" name="TextBox 10"/>
          <p:cNvSpPr txBox="1"/>
          <p:nvPr/>
        </p:nvSpPr>
        <p:spPr>
          <a:xfrm>
            <a:off x="6425898" y="2045621"/>
            <a:ext cx="3495917" cy="3416320"/>
          </a:xfrm>
          <a:prstGeom prst="rect">
            <a:avLst/>
          </a:prstGeom>
          <a:noFill/>
          <a:ln w="38100">
            <a:solidFill>
              <a:schemeClr val="tx1"/>
            </a:solidFill>
          </a:ln>
        </p:spPr>
        <p:txBody>
          <a:bodyPr wrap="square" rtlCol="0">
            <a:spAutoFit/>
          </a:bodyPr>
          <a:lstStyle/>
          <a:p>
            <a:pPr marL="285750" indent="-285750">
              <a:buFont typeface="Arial" panose="020B0604020202020204" pitchFamily="34" charset="0"/>
              <a:buChar char="•"/>
            </a:pPr>
            <a:r>
              <a:rPr lang="en-US" dirty="0"/>
              <a:t>Existing and trending cost structure</a:t>
            </a:r>
          </a:p>
          <a:p>
            <a:pPr marL="742950" lvl="1" indent="-285750">
              <a:buFont typeface="Arial" panose="020B0604020202020204" pitchFamily="34" charset="0"/>
              <a:buChar char="•"/>
            </a:pPr>
            <a:r>
              <a:rPr lang="en-US" dirty="0"/>
              <a:t>Cost Ladder changes</a:t>
            </a:r>
          </a:p>
          <a:p>
            <a:pPr marL="285750" indent="-285750">
              <a:buFont typeface="Arial" panose="020B0604020202020204" pitchFamily="34" charset="0"/>
              <a:buChar char="•"/>
            </a:pPr>
            <a:r>
              <a:rPr lang="en-US" dirty="0"/>
              <a:t>Existing and trending cost drivers</a:t>
            </a:r>
          </a:p>
          <a:p>
            <a:pPr marL="285750" indent="-285750">
              <a:buFont typeface="Arial" panose="020B0604020202020204" pitchFamily="34" charset="0"/>
              <a:buChar char="•"/>
            </a:pPr>
            <a:r>
              <a:rPr lang="en-US" dirty="0"/>
              <a:t>Controllability of costs</a:t>
            </a:r>
          </a:p>
          <a:p>
            <a:pPr marL="285750" indent="-285750">
              <a:buFont typeface="Arial" panose="020B0604020202020204" pitchFamily="34" charset="0"/>
              <a:buChar char="•"/>
            </a:pPr>
            <a:r>
              <a:rPr lang="en-US" dirty="0"/>
              <a:t>Operational investment requirements</a:t>
            </a:r>
          </a:p>
          <a:p>
            <a:pPr marL="285750" indent="-285750">
              <a:buFont typeface="Arial" panose="020B0604020202020204" pitchFamily="34" charset="0"/>
              <a:buChar char="•"/>
            </a:pPr>
            <a:r>
              <a:rPr lang="en-US" dirty="0"/>
              <a:t>Non-operational decision(s) impact trends</a:t>
            </a:r>
          </a:p>
          <a:p>
            <a:pPr marL="285750" indent="-285750">
              <a:buFont typeface="Arial" panose="020B0604020202020204" pitchFamily="34" charset="0"/>
              <a:buChar char="•"/>
            </a:pPr>
            <a:r>
              <a:rPr lang="en-US" dirty="0"/>
              <a:t>Expense Creep</a:t>
            </a:r>
          </a:p>
          <a:p>
            <a:pPr marL="285750" indent="-285750">
              <a:buFont typeface="Arial" panose="020B0604020202020204" pitchFamily="34" charset="0"/>
              <a:buChar char="•"/>
            </a:pPr>
            <a:r>
              <a:rPr lang="en-US" dirty="0"/>
              <a:t>Impact to BEP and Profit Model</a:t>
            </a:r>
            <a:endParaRPr lang="en-US" dirty="0"/>
          </a:p>
        </p:txBody>
      </p:sp>
      <p:sp>
        <p:nvSpPr>
          <p:cNvPr id="12" name="TextBox 11"/>
          <p:cNvSpPr txBox="1"/>
          <p:nvPr/>
        </p:nvSpPr>
        <p:spPr>
          <a:xfrm>
            <a:off x="5052204" y="5805578"/>
            <a:ext cx="4869610" cy="646331"/>
          </a:xfrm>
          <a:prstGeom prst="rect">
            <a:avLst/>
          </a:prstGeom>
          <a:noFill/>
          <a:ln w="28575">
            <a:solidFill>
              <a:schemeClr val="tx1"/>
            </a:solidFill>
          </a:ln>
        </p:spPr>
        <p:txBody>
          <a:bodyPr wrap="square" rtlCol="0">
            <a:spAutoFit/>
          </a:bodyPr>
          <a:lstStyle/>
          <a:p>
            <a:r>
              <a:rPr lang="en-US" dirty="0"/>
              <a:t>Financial Metrics = GPM, OM, EBIT, EBITDA, ROS, ROA, ROE, EPS, Interest Coverage</a:t>
            </a:r>
            <a:endParaRPr lang="en-US" dirty="0"/>
          </a:p>
        </p:txBody>
      </p:sp>
    </p:spTree>
    <p:extLst>
      <p:ext uri="{BB962C8B-B14F-4D97-AF65-F5344CB8AC3E}">
        <p14:creationId xmlns:p14="http://schemas.microsoft.com/office/powerpoint/2010/main" val="273927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Statement of Changes In financial position &amp; statement of cash flows</a:t>
            </a:r>
            <a:endParaRPr lang="en-US" dirty="0"/>
          </a:p>
        </p:txBody>
      </p:sp>
      <p:sp>
        <p:nvSpPr>
          <p:cNvPr id="5" name="Text Placeholder 4"/>
          <p:cNvSpPr>
            <a:spLocks noGrp="1"/>
          </p:cNvSpPr>
          <p:nvPr>
            <p:ph type="body" idx="1"/>
          </p:nvPr>
        </p:nvSpPr>
        <p:spPr>
          <a:xfrm>
            <a:off x="1894416" y="2498751"/>
            <a:ext cx="8316383" cy="1500187"/>
          </a:xfrm>
        </p:spPr>
        <p:txBody>
          <a:bodyPr/>
          <a:lstStyle/>
          <a:p>
            <a:r>
              <a:rPr lang="en-US" dirty="0" smtClean="0"/>
              <a:t>MMAI </a:t>
            </a:r>
            <a:r>
              <a:rPr lang="en-US" dirty="0"/>
              <a:t>801 – Financial Fundamentals – Tutorial</a:t>
            </a:r>
          </a:p>
          <a:p>
            <a:endParaRPr lang="en-US" dirty="0"/>
          </a:p>
        </p:txBody>
      </p:sp>
      <p:sp>
        <p:nvSpPr>
          <p:cNvPr id="2" name="Slide Number Placeholder 1"/>
          <p:cNvSpPr>
            <a:spLocks noGrp="1"/>
          </p:cNvSpPr>
          <p:nvPr>
            <p:ph type="sldNum" sz="quarter" idx="4"/>
          </p:nvPr>
        </p:nvSpPr>
        <p:spPr/>
        <p:txBody>
          <a:bodyPr/>
          <a:lstStyle/>
          <a:p>
            <a:fld id="{68B66FEB-B74C-4553-A99E-5E49813D09AD}" type="slidenum">
              <a:rPr lang="en-US" smtClean="0"/>
              <a:t>42</a:t>
            </a:fld>
            <a:endParaRPr lang="en-US"/>
          </a:p>
        </p:txBody>
      </p:sp>
    </p:spTree>
    <p:extLst>
      <p:ext uri="{BB962C8B-B14F-4D97-AF65-F5344CB8AC3E}">
        <p14:creationId xmlns:p14="http://schemas.microsoft.com/office/powerpoint/2010/main" val="2767945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4"/>
            <a:ext cx="8445500" cy="3299665"/>
          </a:xfrm>
        </p:spPr>
        <p:txBody>
          <a:bodyPr>
            <a:normAutofit/>
          </a:bodyPr>
          <a:lstStyle/>
          <a:p>
            <a:r>
              <a:rPr lang="en-US" dirty="0" smtClean="0"/>
              <a:t>On a scale of 1 – 10, with 10 being excellent…how would you rate your understanding of the composition and interpretation of the Statement of Changes in Financial Position (Balance Sheet)?</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43</a:t>
            </a:fld>
            <a:endParaRPr lang="en-US"/>
          </a:p>
        </p:txBody>
      </p:sp>
      <p:sp>
        <p:nvSpPr>
          <p:cNvPr id="5" name="Left-Right Arrow 4"/>
          <p:cNvSpPr/>
          <p:nvPr/>
        </p:nvSpPr>
        <p:spPr>
          <a:xfrm>
            <a:off x="2106930" y="2457450"/>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80523"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207896" y="2925377"/>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53151" y="2932249"/>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89316"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12" name="TextBox 11"/>
          <p:cNvSpPr txBox="1"/>
          <p:nvPr/>
        </p:nvSpPr>
        <p:spPr>
          <a:xfrm>
            <a:off x="2207895" y="4218317"/>
            <a:ext cx="5195582" cy="1754326"/>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a:t>
            </a:r>
          </a:p>
          <a:p>
            <a:pPr marL="342900" indent="-342900">
              <a:buAutoNum type="alphaLcParenR"/>
            </a:pPr>
            <a:r>
              <a:rPr lang="en-US" dirty="0"/>
              <a:t>4 to 6</a:t>
            </a:r>
          </a:p>
          <a:p>
            <a:pPr marL="342900" indent="-342900">
              <a:buAutoNum type="alphaLcParenR"/>
            </a:pPr>
            <a:r>
              <a:rPr lang="en-US" dirty="0"/>
              <a:t>7 to 8</a:t>
            </a:r>
          </a:p>
          <a:p>
            <a:pPr marL="342900" indent="-342900">
              <a:buAutoNum type="alphaLcParenR"/>
            </a:pPr>
            <a:r>
              <a:rPr lang="en-US" dirty="0"/>
              <a:t>9 to 10</a:t>
            </a:r>
            <a:endParaRPr lang="en-US" dirty="0"/>
          </a:p>
        </p:txBody>
      </p:sp>
    </p:spTree>
    <p:extLst>
      <p:ext uri="{BB962C8B-B14F-4D97-AF65-F5344CB8AC3E}">
        <p14:creationId xmlns:p14="http://schemas.microsoft.com/office/powerpoint/2010/main" val="232422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3058160" y="1219200"/>
          <a:ext cx="7209790" cy="4842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873249" y="985521"/>
            <a:ext cx="3000007" cy="1200329"/>
          </a:xfrm>
          <a:prstGeom prst="rect">
            <a:avLst/>
          </a:prstGeom>
          <a:noFill/>
        </p:spPr>
        <p:txBody>
          <a:bodyPr wrap="square" rtlCol="0">
            <a:spAutoFit/>
          </a:bodyPr>
          <a:lstStyle/>
          <a:p>
            <a:r>
              <a:rPr lang="en-US" sz="2400" dirty="0">
                <a:solidFill>
                  <a:schemeClr val="accent6">
                    <a:lumMod val="75000"/>
                  </a:schemeClr>
                </a:solidFill>
              </a:rPr>
              <a:t>Statement of Changes in Financial Position</a:t>
            </a:r>
          </a:p>
          <a:p>
            <a:r>
              <a:rPr lang="en-US" sz="2400" dirty="0">
                <a:solidFill>
                  <a:schemeClr val="accent6">
                    <a:lumMod val="75000"/>
                  </a:schemeClr>
                </a:solidFill>
              </a:rPr>
              <a:t>(Balance Sheet)</a:t>
            </a:r>
            <a:endParaRPr lang="en-US" sz="2400" dirty="0">
              <a:solidFill>
                <a:schemeClr val="accent6">
                  <a:lumMod val="75000"/>
                </a:schemeClr>
              </a:solidFill>
            </a:endParaRPr>
          </a:p>
        </p:txBody>
      </p:sp>
      <p:sp>
        <p:nvSpPr>
          <p:cNvPr id="2" name="Slide Number Placeholder 1"/>
          <p:cNvSpPr>
            <a:spLocks noGrp="1"/>
          </p:cNvSpPr>
          <p:nvPr>
            <p:ph type="sldNum" sz="quarter" idx="4"/>
          </p:nvPr>
        </p:nvSpPr>
        <p:spPr/>
        <p:txBody>
          <a:bodyPr/>
          <a:lstStyle/>
          <a:p>
            <a:fld id="{68B66FEB-B74C-4553-A99E-5E49813D09AD}" type="slidenum">
              <a:rPr lang="en-US" smtClean="0"/>
              <a:t>44</a:t>
            </a:fld>
            <a:endParaRPr lang="en-US"/>
          </a:p>
        </p:txBody>
      </p:sp>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001838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73250" y="6166370"/>
            <a:ext cx="8445500" cy="533206"/>
          </a:xfrm>
        </p:spPr>
        <p:txBody>
          <a:bodyPr/>
          <a:lstStyle/>
          <a:p>
            <a:pPr marL="0" indent="0">
              <a:buNone/>
            </a:pPr>
            <a:r>
              <a:rPr lang="en-US" b="1" dirty="0">
                <a:solidFill>
                  <a:schemeClr val="accent6">
                    <a:lumMod val="75000"/>
                  </a:schemeClr>
                </a:solidFill>
              </a:rPr>
              <a:t>Statement of Changes in Financial Position (Balance Sheet)</a:t>
            </a:r>
          </a:p>
        </p:txBody>
      </p:sp>
      <p:cxnSp>
        <p:nvCxnSpPr>
          <p:cNvPr id="6" name="Straight Connector 5"/>
          <p:cNvCxnSpPr/>
          <p:nvPr/>
        </p:nvCxnSpPr>
        <p:spPr>
          <a:xfrm flipH="1">
            <a:off x="5693679" y="1179116"/>
            <a:ext cx="16371" cy="4199477"/>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32720" y="1161534"/>
            <a:ext cx="3331749" cy="605294"/>
          </a:xfrm>
          <a:prstGeom prst="rect">
            <a:avLst/>
          </a:prstGeom>
          <a:noFill/>
        </p:spPr>
        <p:txBody>
          <a:bodyPr wrap="square" rtlCol="0">
            <a:spAutoFit/>
          </a:bodyPr>
          <a:lstStyle/>
          <a:p>
            <a:pPr>
              <a:lnSpc>
                <a:spcPts val="2000"/>
              </a:lnSpc>
            </a:pPr>
            <a:r>
              <a:rPr lang="en-US" dirty="0"/>
              <a:t>Assets – What The Company  Owns</a:t>
            </a:r>
          </a:p>
        </p:txBody>
      </p:sp>
      <p:sp>
        <p:nvSpPr>
          <p:cNvPr id="8" name="Rectangle 7"/>
          <p:cNvSpPr/>
          <p:nvPr/>
        </p:nvSpPr>
        <p:spPr>
          <a:xfrm>
            <a:off x="2591141" y="1809446"/>
            <a:ext cx="2488579" cy="1088753"/>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dirty="0"/>
              <a:t>Current Assets </a:t>
            </a:r>
          </a:p>
          <a:p>
            <a:pPr algn="ctr">
              <a:lnSpc>
                <a:spcPts val="2000"/>
              </a:lnSpc>
            </a:pPr>
            <a:r>
              <a:rPr lang="en-US" dirty="0"/>
              <a:t>Cash, Short-Term Investments, Accts. Receivable, Inventory</a:t>
            </a:r>
          </a:p>
        </p:txBody>
      </p:sp>
      <p:sp>
        <p:nvSpPr>
          <p:cNvPr id="10" name="Rectangle 9"/>
          <p:cNvSpPr/>
          <p:nvPr/>
        </p:nvSpPr>
        <p:spPr>
          <a:xfrm>
            <a:off x="2591141" y="2898198"/>
            <a:ext cx="2488579" cy="2382161"/>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dirty="0">
                <a:solidFill>
                  <a:schemeClr val="tx1"/>
                </a:solidFill>
              </a:rPr>
              <a:t>Long Term Assets </a:t>
            </a:r>
          </a:p>
          <a:p>
            <a:pPr algn="ctr">
              <a:lnSpc>
                <a:spcPts val="2000"/>
              </a:lnSpc>
            </a:pPr>
            <a:r>
              <a:rPr lang="en-US" dirty="0">
                <a:solidFill>
                  <a:schemeClr val="tx1"/>
                </a:solidFill>
              </a:rPr>
              <a:t>Land, Buildings, Durable Equipment, Patents, Goodwill, etc.</a:t>
            </a:r>
          </a:p>
        </p:txBody>
      </p:sp>
      <p:sp>
        <p:nvSpPr>
          <p:cNvPr id="11" name="Rectangle 10"/>
          <p:cNvSpPr/>
          <p:nvPr/>
        </p:nvSpPr>
        <p:spPr>
          <a:xfrm>
            <a:off x="6414057" y="1809446"/>
            <a:ext cx="3110725" cy="1088753"/>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dirty="0"/>
              <a:t>Current Liabilities</a:t>
            </a:r>
          </a:p>
          <a:p>
            <a:pPr algn="ctr">
              <a:lnSpc>
                <a:spcPts val="2000"/>
              </a:lnSpc>
            </a:pPr>
            <a:r>
              <a:rPr lang="en-US" dirty="0"/>
              <a:t>Accounts Payable, Short-Term Debt, LOC Obligations, Deferred Revenue, etc.</a:t>
            </a:r>
          </a:p>
        </p:txBody>
      </p:sp>
      <p:sp>
        <p:nvSpPr>
          <p:cNvPr id="12" name="Rectangle 11"/>
          <p:cNvSpPr/>
          <p:nvPr/>
        </p:nvSpPr>
        <p:spPr>
          <a:xfrm>
            <a:off x="6414057" y="2898200"/>
            <a:ext cx="3110725" cy="99052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dirty="0">
                <a:solidFill>
                  <a:schemeClr val="tx1"/>
                </a:solidFill>
              </a:rPr>
              <a:t>Long-Term Liabilities</a:t>
            </a:r>
          </a:p>
          <a:p>
            <a:pPr algn="ctr">
              <a:lnSpc>
                <a:spcPts val="2000"/>
              </a:lnSpc>
            </a:pPr>
            <a:r>
              <a:rPr lang="en-US" dirty="0">
                <a:solidFill>
                  <a:schemeClr val="tx1"/>
                </a:solidFill>
              </a:rPr>
              <a:t>Long-Term Debt</a:t>
            </a:r>
          </a:p>
          <a:p>
            <a:pPr algn="ctr">
              <a:lnSpc>
                <a:spcPts val="2000"/>
              </a:lnSpc>
            </a:pPr>
            <a:r>
              <a:rPr lang="en-US" dirty="0">
                <a:solidFill>
                  <a:schemeClr val="tx1"/>
                </a:solidFill>
              </a:rPr>
              <a:t>Lease Obligations, etc.</a:t>
            </a:r>
          </a:p>
        </p:txBody>
      </p:sp>
      <p:sp>
        <p:nvSpPr>
          <p:cNvPr id="13" name="Rectangle 12"/>
          <p:cNvSpPr/>
          <p:nvPr/>
        </p:nvSpPr>
        <p:spPr>
          <a:xfrm>
            <a:off x="6414057" y="3888720"/>
            <a:ext cx="3110725" cy="1391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dirty="0"/>
              <a:t>Owners' </a:t>
            </a:r>
            <a:r>
              <a:rPr lang="en-US" dirty="0"/>
              <a:t>Equity</a:t>
            </a:r>
          </a:p>
          <a:p>
            <a:pPr algn="ctr">
              <a:lnSpc>
                <a:spcPts val="2000"/>
              </a:lnSpc>
            </a:pPr>
            <a:r>
              <a:rPr lang="en-US" dirty="0"/>
              <a:t>Paid-in Capital</a:t>
            </a:r>
          </a:p>
          <a:p>
            <a:pPr algn="ctr">
              <a:lnSpc>
                <a:spcPts val="2000"/>
              </a:lnSpc>
            </a:pPr>
            <a:r>
              <a:rPr lang="en-US" dirty="0"/>
              <a:t>Retained Earnings</a:t>
            </a:r>
          </a:p>
        </p:txBody>
      </p:sp>
      <p:sp>
        <p:nvSpPr>
          <p:cNvPr id="14" name="TextBox 13"/>
          <p:cNvSpPr txBox="1"/>
          <p:nvPr/>
        </p:nvSpPr>
        <p:spPr>
          <a:xfrm>
            <a:off x="6256380" y="1161535"/>
            <a:ext cx="3331749" cy="348813"/>
          </a:xfrm>
          <a:prstGeom prst="rect">
            <a:avLst/>
          </a:prstGeom>
          <a:noFill/>
        </p:spPr>
        <p:txBody>
          <a:bodyPr wrap="square" rtlCol="0">
            <a:spAutoFit/>
          </a:bodyPr>
          <a:lstStyle/>
          <a:p>
            <a:pPr>
              <a:lnSpc>
                <a:spcPts val="2000"/>
              </a:lnSpc>
            </a:pPr>
            <a:r>
              <a:rPr lang="en-US" dirty="0"/>
              <a:t>Liabilities </a:t>
            </a:r>
            <a:r>
              <a:rPr lang="en-US" dirty="0"/>
              <a:t>and </a:t>
            </a:r>
            <a:r>
              <a:rPr lang="en-US" dirty="0"/>
              <a:t>O.E. – Who Owns It</a:t>
            </a:r>
          </a:p>
        </p:txBody>
      </p:sp>
      <p:sp>
        <p:nvSpPr>
          <p:cNvPr id="15" name="Left Brace 14"/>
          <p:cNvSpPr/>
          <p:nvPr/>
        </p:nvSpPr>
        <p:spPr>
          <a:xfrm>
            <a:off x="2271882" y="1809445"/>
            <a:ext cx="163722" cy="341361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ts val="2000"/>
              </a:lnSpc>
            </a:pPr>
            <a:endParaRPr lang="en-US"/>
          </a:p>
        </p:txBody>
      </p:sp>
      <p:sp>
        <p:nvSpPr>
          <p:cNvPr id="16" name="TextBox 15"/>
          <p:cNvSpPr txBox="1"/>
          <p:nvPr/>
        </p:nvSpPr>
        <p:spPr>
          <a:xfrm>
            <a:off x="1645531" y="3341009"/>
            <a:ext cx="601679" cy="348813"/>
          </a:xfrm>
          <a:prstGeom prst="rect">
            <a:avLst/>
          </a:prstGeom>
          <a:noFill/>
        </p:spPr>
        <p:txBody>
          <a:bodyPr wrap="square" rtlCol="0">
            <a:spAutoFit/>
          </a:bodyPr>
          <a:lstStyle/>
          <a:p>
            <a:pPr>
              <a:lnSpc>
                <a:spcPts val="2000"/>
              </a:lnSpc>
            </a:pPr>
            <a:r>
              <a:rPr lang="en-US" dirty="0"/>
              <a:t>$$$</a:t>
            </a:r>
          </a:p>
        </p:txBody>
      </p:sp>
      <p:sp>
        <p:nvSpPr>
          <p:cNvPr id="17" name="Right Brace 16"/>
          <p:cNvSpPr/>
          <p:nvPr/>
        </p:nvSpPr>
        <p:spPr>
          <a:xfrm>
            <a:off x="9598456" y="1809445"/>
            <a:ext cx="245583" cy="341361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lnSpc>
                <a:spcPts val="2000"/>
              </a:lnSpc>
            </a:pPr>
            <a:endParaRPr lang="en-US"/>
          </a:p>
        </p:txBody>
      </p:sp>
      <p:sp>
        <p:nvSpPr>
          <p:cNvPr id="18" name="TextBox 17"/>
          <p:cNvSpPr txBox="1"/>
          <p:nvPr/>
        </p:nvSpPr>
        <p:spPr>
          <a:xfrm>
            <a:off x="9852227" y="3341009"/>
            <a:ext cx="601679" cy="348813"/>
          </a:xfrm>
          <a:prstGeom prst="rect">
            <a:avLst/>
          </a:prstGeom>
          <a:noFill/>
        </p:spPr>
        <p:txBody>
          <a:bodyPr wrap="square" rtlCol="0">
            <a:spAutoFit/>
          </a:bodyPr>
          <a:lstStyle/>
          <a:p>
            <a:pPr>
              <a:lnSpc>
                <a:spcPts val="2000"/>
              </a:lnSpc>
            </a:pPr>
            <a:r>
              <a:rPr lang="en-US" dirty="0"/>
              <a:t>$$$</a:t>
            </a:r>
          </a:p>
        </p:txBody>
      </p:sp>
      <p:sp>
        <p:nvSpPr>
          <p:cNvPr id="20" name="TextBox 19"/>
          <p:cNvSpPr txBox="1"/>
          <p:nvPr/>
        </p:nvSpPr>
        <p:spPr>
          <a:xfrm>
            <a:off x="4093408" y="5625697"/>
            <a:ext cx="4518736" cy="348813"/>
          </a:xfrm>
          <a:prstGeom prst="rect">
            <a:avLst/>
          </a:prstGeom>
          <a:noFill/>
        </p:spPr>
        <p:txBody>
          <a:bodyPr wrap="square" rtlCol="0">
            <a:spAutoFit/>
          </a:bodyPr>
          <a:lstStyle/>
          <a:p>
            <a:pPr>
              <a:lnSpc>
                <a:spcPts val="2000"/>
              </a:lnSpc>
            </a:pPr>
            <a:r>
              <a:rPr lang="en-US" dirty="0"/>
              <a:t>Assets = Liabilities + </a:t>
            </a:r>
            <a:r>
              <a:rPr lang="en-US" dirty="0"/>
              <a:t>Owners' </a:t>
            </a:r>
            <a:r>
              <a:rPr lang="en-US" dirty="0"/>
              <a:t>Equity</a:t>
            </a:r>
          </a:p>
        </p:txBody>
      </p:sp>
      <p:sp>
        <p:nvSpPr>
          <p:cNvPr id="2" name="Slide Number Placeholder 1"/>
          <p:cNvSpPr>
            <a:spLocks noGrp="1"/>
          </p:cNvSpPr>
          <p:nvPr>
            <p:ph type="sldNum" sz="quarter" idx="4"/>
          </p:nvPr>
        </p:nvSpPr>
        <p:spPr/>
        <p:txBody>
          <a:bodyPr/>
          <a:lstStyle/>
          <a:p>
            <a:fld id="{68B66FEB-B74C-4553-A99E-5E49813D09AD}" type="slidenum">
              <a:rPr lang="en-US" smtClean="0"/>
              <a:t>45</a:t>
            </a:fld>
            <a:endParaRPr lang="en-US"/>
          </a:p>
        </p:txBody>
      </p:sp>
      <p:sp>
        <p:nvSpPr>
          <p:cNvPr id="21"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69976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animBg="1"/>
      <p:bldP spid="13" grpId="0" animBg="1"/>
      <p:bldP spid="14" grpId="0"/>
      <p:bldP spid="15" grpId="0" animBg="1"/>
      <p:bldP spid="16" grpId="0"/>
      <p:bldP spid="17" grpId="0" animBg="1"/>
      <p:bldP spid="18"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49" y="1107880"/>
            <a:ext cx="8445500" cy="648072"/>
          </a:xfrm>
        </p:spPr>
        <p:txBody>
          <a:bodyPr>
            <a:noAutofit/>
          </a:bodyPr>
          <a:lstStyle/>
          <a:p>
            <a:r>
              <a:rPr lang="en-CA" sz="2400" dirty="0">
                <a:solidFill>
                  <a:schemeClr val="accent6">
                    <a:lumMod val="75000"/>
                  </a:schemeClr>
                </a:solidFill>
              </a:rPr>
              <a:t>Statement of Changes in Financial Position  (Balance Sheet) – Core </a:t>
            </a:r>
            <a:r>
              <a:rPr lang="en-CA" sz="2400" dirty="0">
                <a:solidFill>
                  <a:schemeClr val="accent6">
                    <a:lumMod val="75000"/>
                  </a:schemeClr>
                </a:solidFill>
              </a:rPr>
              <a:t>Reflections</a:t>
            </a:r>
            <a:endParaRPr lang="en-CA" sz="2400" dirty="0">
              <a:solidFill>
                <a:schemeClr val="accent6">
                  <a:lumMod val="75000"/>
                </a:schemeClr>
              </a:solidFill>
            </a:endParaRPr>
          </a:p>
        </p:txBody>
      </p:sp>
      <p:sp>
        <p:nvSpPr>
          <p:cNvPr id="3" name="Content Placeholder 2"/>
          <p:cNvSpPr>
            <a:spLocks noGrp="1"/>
          </p:cNvSpPr>
          <p:nvPr>
            <p:ph idx="1"/>
          </p:nvPr>
        </p:nvSpPr>
        <p:spPr>
          <a:xfrm>
            <a:off x="1873249" y="1903228"/>
            <a:ext cx="8445500" cy="4699965"/>
          </a:xfrm>
        </p:spPr>
        <p:txBody>
          <a:bodyPr>
            <a:normAutofit fontScale="92500" lnSpcReduction="10000"/>
          </a:bodyPr>
          <a:lstStyle/>
          <a:p>
            <a:pPr marL="0" indent="0">
              <a:buNone/>
            </a:pPr>
            <a:endParaRPr lang="en-CA" dirty="0" smtClean="0"/>
          </a:p>
          <a:p>
            <a:r>
              <a:rPr lang="en-CA" dirty="0" smtClean="0"/>
              <a:t>A = L + E…	Assets = Liabilities + Owners' Equity</a:t>
            </a:r>
          </a:p>
          <a:p>
            <a:endParaRPr lang="en-CA" dirty="0" smtClean="0"/>
          </a:p>
          <a:p>
            <a:r>
              <a:rPr lang="en-CA" dirty="0" smtClean="0"/>
              <a:t>Working </a:t>
            </a:r>
            <a:r>
              <a:rPr lang="en-CA" dirty="0"/>
              <a:t>Capital (CA – CL)</a:t>
            </a:r>
          </a:p>
          <a:p>
            <a:endParaRPr lang="en-CA" dirty="0"/>
          </a:p>
          <a:p>
            <a:r>
              <a:rPr lang="en-CA" dirty="0" smtClean="0"/>
              <a:t>Current &amp; Quick Ratios</a:t>
            </a:r>
            <a:endParaRPr lang="en-CA" dirty="0"/>
          </a:p>
          <a:p>
            <a:pPr marL="0" indent="0">
              <a:buNone/>
            </a:pPr>
            <a:endParaRPr lang="en-CA" dirty="0" smtClean="0"/>
          </a:p>
          <a:p>
            <a:r>
              <a:rPr lang="en-CA" dirty="0" smtClean="0"/>
              <a:t>Debt to Asset – (% of encumbrance, leverage)</a:t>
            </a:r>
          </a:p>
          <a:p>
            <a:pPr marL="0" indent="0">
              <a:buNone/>
            </a:pPr>
            <a:endParaRPr lang="en-CA" dirty="0" smtClean="0"/>
          </a:p>
          <a:p>
            <a:r>
              <a:rPr lang="en-CA" dirty="0" smtClean="0"/>
              <a:t>Equity to Asset – (what we truly own)</a:t>
            </a:r>
          </a:p>
          <a:p>
            <a:pPr marL="0" indent="0">
              <a:buNone/>
            </a:pPr>
            <a:endParaRPr lang="en-CA" dirty="0" smtClean="0"/>
          </a:p>
          <a:p>
            <a:r>
              <a:rPr lang="en-CA" dirty="0" smtClean="0"/>
              <a:t>Retained Earnings – prior profitability</a:t>
            </a:r>
          </a:p>
          <a:p>
            <a:endParaRPr lang="en-CA" dirty="0" smtClean="0"/>
          </a:p>
          <a:p>
            <a:endParaRPr lang="en-CA" dirty="0" smtClean="0"/>
          </a:p>
        </p:txBody>
      </p:sp>
      <p:sp>
        <p:nvSpPr>
          <p:cNvPr id="4" name="Slide Number Placeholder 3"/>
          <p:cNvSpPr>
            <a:spLocks noGrp="1"/>
          </p:cNvSpPr>
          <p:nvPr>
            <p:ph type="sldNum" sz="quarter" idx="4"/>
          </p:nvPr>
        </p:nvSpPr>
        <p:spPr/>
        <p:txBody>
          <a:bodyPr/>
          <a:lstStyle/>
          <a:p>
            <a:fld id="{68B66FEB-B74C-4553-A99E-5E49813D09AD}" type="slidenum">
              <a:rPr lang="en-US" smtClean="0"/>
              <a:t>46</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12678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4"/>
            <a:ext cx="8445500" cy="3299665"/>
          </a:xfrm>
        </p:spPr>
        <p:txBody>
          <a:bodyPr>
            <a:normAutofit/>
          </a:bodyPr>
          <a:lstStyle/>
          <a:p>
            <a:r>
              <a:rPr lang="en-US" dirty="0" smtClean="0"/>
              <a:t>On a scale of 1 – 10, with 10 being excellent…how would you rate your understanding of the composition and interpretation of the Statement of Cash Flows?</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47</a:t>
            </a:fld>
            <a:endParaRPr lang="en-US"/>
          </a:p>
        </p:txBody>
      </p:sp>
      <p:sp>
        <p:nvSpPr>
          <p:cNvPr id="5" name="Left-Right Arrow 4"/>
          <p:cNvSpPr/>
          <p:nvPr/>
        </p:nvSpPr>
        <p:spPr>
          <a:xfrm>
            <a:off x="2106930" y="2457450"/>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80523"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207896" y="2925377"/>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53151" y="2932249"/>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89316" y="293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12" name="TextBox 11"/>
          <p:cNvSpPr txBox="1"/>
          <p:nvPr/>
        </p:nvSpPr>
        <p:spPr>
          <a:xfrm>
            <a:off x="2207895" y="4218317"/>
            <a:ext cx="5195582" cy="1754326"/>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a:t>
            </a:r>
          </a:p>
          <a:p>
            <a:pPr marL="342900" indent="-342900">
              <a:buAutoNum type="alphaLcParenR"/>
            </a:pPr>
            <a:r>
              <a:rPr lang="en-US" dirty="0"/>
              <a:t>4 to 6</a:t>
            </a:r>
          </a:p>
          <a:p>
            <a:pPr marL="342900" indent="-342900">
              <a:buAutoNum type="alphaLcParenR"/>
            </a:pPr>
            <a:r>
              <a:rPr lang="en-US" dirty="0"/>
              <a:t>7 to 8</a:t>
            </a:r>
          </a:p>
          <a:p>
            <a:pPr marL="342900" indent="-342900">
              <a:buAutoNum type="alphaLcParenR"/>
            </a:pPr>
            <a:r>
              <a:rPr lang="en-US" dirty="0"/>
              <a:t>9 to 10</a:t>
            </a:r>
            <a:endParaRPr lang="en-US" dirty="0"/>
          </a:p>
        </p:txBody>
      </p:sp>
    </p:spTree>
    <p:extLst>
      <p:ext uri="{BB962C8B-B14F-4D97-AF65-F5344CB8AC3E}">
        <p14:creationId xmlns:p14="http://schemas.microsoft.com/office/powerpoint/2010/main" val="4287792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6">
                    <a:lumMod val="75000"/>
                  </a:schemeClr>
                </a:solidFill>
              </a:rPr>
              <a:t>Statement of Cash Flow</a:t>
            </a:r>
          </a:p>
          <a:p>
            <a:pPr marL="0" indent="0">
              <a:buNone/>
            </a:pPr>
            <a:endParaRPr lang="en-US" dirty="0" smtClean="0"/>
          </a:p>
          <a:p>
            <a:r>
              <a:rPr lang="en-US" dirty="0" smtClean="0"/>
              <a:t>Ties together financial decisions and results relating to capital asset transactions and operational transactions.</a:t>
            </a:r>
          </a:p>
          <a:p>
            <a:endParaRPr lang="en-US" dirty="0" smtClean="0"/>
          </a:p>
          <a:p>
            <a:r>
              <a:rPr lang="en-US" dirty="0" smtClean="0"/>
              <a:t>Integrates with the Balance Sheet to define liquidity, solvency and capacity improvements and/or degradation.</a:t>
            </a:r>
          </a:p>
          <a:p>
            <a:endParaRPr lang="en-US" dirty="0"/>
          </a:p>
          <a:p>
            <a:r>
              <a:rPr lang="en-US" dirty="0" smtClean="0"/>
              <a:t>Defines current use of "cash" trends.</a:t>
            </a:r>
          </a:p>
          <a:p>
            <a:endParaRPr lang="en-US" dirty="0" smtClean="0"/>
          </a:p>
          <a:p>
            <a:r>
              <a:rPr lang="en-US" dirty="0" smtClean="0"/>
              <a:t>Needs to be supplemented with information relating to committed and/or pipeline projects to determine true "cash" position.</a:t>
            </a:r>
          </a:p>
          <a:p>
            <a:endParaRPr lang="en-US" dirty="0"/>
          </a:p>
        </p:txBody>
      </p:sp>
      <p:sp>
        <p:nvSpPr>
          <p:cNvPr id="3" name="Slide Number Placeholder 2"/>
          <p:cNvSpPr>
            <a:spLocks noGrp="1"/>
          </p:cNvSpPr>
          <p:nvPr>
            <p:ph type="sldNum" sz="quarter" idx="4"/>
          </p:nvPr>
        </p:nvSpPr>
        <p:spPr/>
        <p:txBody>
          <a:bodyPr/>
          <a:lstStyle/>
          <a:p>
            <a:fld id="{68B66FEB-B74C-4553-A99E-5E49813D09AD}" type="slidenum">
              <a:rPr lang="en-US" smtClean="0"/>
              <a:t>48</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8043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ile:Novi Beograd - 25 block - A &lt;strong&gt;business&lt;/strong&gt; building.JP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81694" y="2029696"/>
            <a:ext cx="1918546" cy="3934225"/>
          </a:xfrm>
        </p:spPr>
      </p:pic>
      <p:sp>
        <p:nvSpPr>
          <p:cNvPr id="4" name="Slide Number Placeholder 3"/>
          <p:cNvSpPr>
            <a:spLocks noGrp="1"/>
          </p:cNvSpPr>
          <p:nvPr>
            <p:ph type="sldNum" sz="quarter" idx="4"/>
          </p:nvPr>
        </p:nvSpPr>
        <p:spPr/>
        <p:txBody>
          <a:bodyPr/>
          <a:lstStyle/>
          <a:p>
            <a:fld id="{68B66FEB-B74C-4553-A99E-5E49813D09AD}" type="slidenum">
              <a:rPr lang="en-US" smtClean="0"/>
              <a:t>49</a:t>
            </a:fld>
            <a:endParaRPr lang="en-US"/>
          </a:p>
        </p:txBody>
      </p:sp>
      <p:sp>
        <p:nvSpPr>
          <p:cNvPr id="6" name="TextBox 5"/>
          <p:cNvSpPr txBox="1"/>
          <p:nvPr/>
        </p:nvSpPr>
        <p:spPr>
          <a:xfrm>
            <a:off x="1873250" y="776257"/>
            <a:ext cx="8445501" cy="1200329"/>
          </a:xfrm>
          <a:prstGeom prst="rect">
            <a:avLst/>
          </a:prstGeom>
          <a:noFill/>
        </p:spPr>
        <p:txBody>
          <a:bodyPr wrap="square" rtlCol="0">
            <a:spAutoFit/>
          </a:bodyPr>
          <a:lstStyle/>
          <a:p>
            <a:r>
              <a:rPr lang="en-US" sz="2400" dirty="0"/>
              <a:t>Statement of Cash Flows reflects the movement of cash in an organization over a period of time…think in terms of </a:t>
            </a:r>
            <a:r>
              <a:rPr lang="en-US" sz="2400" dirty="0">
                <a:solidFill>
                  <a:schemeClr val="accent6">
                    <a:lumMod val="75000"/>
                  </a:schemeClr>
                </a:solidFill>
              </a:rPr>
              <a:t>commitment, sequencing, tradeoffs, etc.</a:t>
            </a:r>
            <a:endParaRPr lang="en-US" sz="2400" dirty="0">
              <a:solidFill>
                <a:schemeClr val="accent6">
                  <a:lumMod val="75000"/>
                </a:schemeClr>
              </a:solidFill>
            </a:endParaRPr>
          </a:p>
        </p:txBody>
      </p:sp>
      <p:sp>
        <p:nvSpPr>
          <p:cNvPr id="8" name="Right Arrow 7"/>
          <p:cNvSpPr/>
          <p:nvPr/>
        </p:nvSpPr>
        <p:spPr>
          <a:xfrm>
            <a:off x="1941407" y="2029696"/>
            <a:ext cx="2887134" cy="569957"/>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Current Period Profit</a:t>
            </a:r>
            <a:endParaRPr lang="en-US" dirty="0"/>
          </a:p>
        </p:txBody>
      </p:sp>
      <p:sp>
        <p:nvSpPr>
          <p:cNvPr id="9" name="Right Arrow 8"/>
          <p:cNvSpPr/>
          <p:nvPr/>
        </p:nvSpPr>
        <p:spPr>
          <a:xfrm>
            <a:off x="1971040" y="3732092"/>
            <a:ext cx="2887134" cy="569957"/>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Stock Issuance</a:t>
            </a:r>
            <a:endParaRPr lang="en-US" dirty="0"/>
          </a:p>
        </p:txBody>
      </p:sp>
      <p:sp>
        <p:nvSpPr>
          <p:cNvPr id="10" name="Right Arrow 9"/>
          <p:cNvSpPr/>
          <p:nvPr/>
        </p:nvSpPr>
        <p:spPr>
          <a:xfrm>
            <a:off x="1971040" y="2855257"/>
            <a:ext cx="2887134" cy="569957"/>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Debt Issuance</a:t>
            </a:r>
            <a:endParaRPr lang="en-US" dirty="0"/>
          </a:p>
        </p:txBody>
      </p:sp>
      <p:sp>
        <p:nvSpPr>
          <p:cNvPr id="11" name="Right Arrow 10"/>
          <p:cNvSpPr/>
          <p:nvPr/>
        </p:nvSpPr>
        <p:spPr>
          <a:xfrm>
            <a:off x="1971040" y="4608928"/>
            <a:ext cx="2887134" cy="569957"/>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Asset Divestitures</a:t>
            </a:r>
            <a:endParaRPr lang="en-US" dirty="0"/>
          </a:p>
        </p:txBody>
      </p:sp>
      <p:sp>
        <p:nvSpPr>
          <p:cNvPr id="12" name="Right Arrow 11"/>
          <p:cNvSpPr/>
          <p:nvPr/>
        </p:nvSpPr>
        <p:spPr>
          <a:xfrm>
            <a:off x="1971040" y="5614768"/>
            <a:ext cx="2887134" cy="569957"/>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Non-cash Acct. Adjust.</a:t>
            </a:r>
            <a:endParaRPr lang="en-US" dirty="0"/>
          </a:p>
        </p:txBody>
      </p:sp>
      <p:sp>
        <p:nvSpPr>
          <p:cNvPr id="14" name="Right Arrow 13"/>
          <p:cNvSpPr/>
          <p:nvPr/>
        </p:nvSpPr>
        <p:spPr>
          <a:xfrm>
            <a:off x="7253393" y="2052555"/>
            <a:ext cx="2887134" cy="569957"/>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Current Period Deficits</a:t>
            </a:r>
            <a:endParaRPr lang="en-US" dirty="0"/>
          </a:p>
        </p:txBody>
      </p:sp>
      <p:sp>
        <p:nvSpPr>
          <p:cNvPr id="15" name="Right Arrow 14"/>
          <p:cNvSpPr/>
          <p:nvPr/>
        </p:nvSpPr>
        <p:spPr>
          <a:xfrm>
            <a:off x="7253393" y="2809746"/>
            <a:ext cx="2887134" cy="569957"/>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Asset Purchases</a:t>
            </a:r>
            <a:endParaRPr lang="en-US" dirty="0"/>
          </a:p>
        </p:txBody>
      </p:sp>
      <p:sp>
        <p:nvSpPr>
          <p:cNvPr id="16" name="Right Arrow 15"/>
          <p:cNvSpPr/>
          <p:nvPr/>
        </p:nvSpPr>
        <p:spPr>
          <a:xfrm>
            <a:off x="7253393" y="3669345"/>
            <a:ext cx="2887134" cy="569957"/>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Debt Repayment</a:t>
            </a:r>
            <a:endParaRPr lang="en-US" dirty="0"/>
          </a:p>
        </p:txBody>
      </p:sp>
      <p:sp>
        <p:nvSpPr>
          <p:cNvPr id="17" name="Right Arrow 16"/>
          <p:cNvSpPr/>
          <p:nvPr/>
        </p:nvSpPr>
        <p:spPr>
          <a:xfrm>
            <a:off x="7223760" y="4608927"/>
            <a:ext cx="2887134" cy="569957"/>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Stock Buybacks</a:t>
            </a:r>
            <a:endParaRPr lang="en-US" dirty="0"/>
          </a:p>
        </p:txBody>
      </p:sp>
      <p:sp>
        <p:nvSpPr>
          <p:cNvPr id="18" name="Right Arrow 17"/>
          <p:cNvSpPr/>
          <p:nvPr/>
        </p:nvSpPr>
        <p:spPr>
          <a:xfrm>
            <a:off x="7253393" y="5468526"/>
            <a:ext cx="2887134" cy="569957"/>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Dividend Issuance</a:t>
            </a:r>
            <a:endParaRPr lang="en-US" dirty="0"/>
          </a:p>
        </p:txBody>
      </p:sp>
      <p:sp>
        <p:nvSpPr>
          <p:cNvPr id="19" name="TextBox 18"/>
          <p:cNvSpPr txBox="1"/>
          <p:nvPr/>
        </p:nvSpPr>
        <p:spPr>
          <a:xfrm>
            <a:off x="4044624" y="6322041"/>
            <a:ext cx="4102750" cy="400110"/>
          </a:xfrm>
          <a:prstGeom prst="rect">
            <a:avLst/>
          </a:prstGeom>
          <a:noFill/>
        </p:spPr>
        <p:txBody>
          <a:bodyPr wrap="square" rtlCol="0">
            <a:spAutoFit/>
          </a:bodyPr>
          <a:lstStyle/>
          <a:p>
            <a:pPr algn="ctr"/>
            <a:r>
              <a:rPr lang="en-US" sz="2000" b="1" dirty="0">
                <a:solidFill>
                  <a:schemeClr val="accent6">
                    <a:lumMod val="75000"/>
                  </a:schemeClr>
                </a:solidFill>
              </a:rPr>
              <a:t>Liquidity &amp; Solvency Impact</a:t>
            </a:r>
            <a:endParaRPr lang="en-US" sz="2000" b="1" dirty="0">
              <a:solidFill>
                <a:schemeClr val="accent6">
                  <a:lumMod val="75000"/>
                </a:schemeClr>
              </a:solidFill>
            </a:endParaRPr>
          </a:p>
        </p:txBody>
      </p:sp>
      <p:sp>
        <p:nvSpPr>
          <p:cNvPr id="20"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64991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rgbClr val="E67921"/>
                </a:solidFill>
              </a:rPr>
              <a:t>Housekeeping I</a:t>
            </a:r>
            <a:r>
              <a:rPr lang="en-US" b="1" dirty="0" smtClean="0">
                <a:solidFill>
                  <a:schemeClr val="accent6">
                    <a:lumMod val="75000"/>
                  </a:schemeClr>
                </a:solidFill>
              </a:rPr>
              <a:t>tems – Support Materials</a:t>
            </a:r>
          </a:p>
          <a:p>
            <a:pPr marL="0" indent="0">
              <a:buNone/>
            </a:pPr>
            <a:endParaRPr lang="en-US" b="1" dirty="0" smtClean="0">
              <a:solidFill>
                <a:schemeClr val="accent6">
                  <a:lumMod val="75000"/>
                </a:schemeClr>
              </a:solidFill>
            </a:endParaRPr>
          </a:p>
          <a:p>
            <a:pPr marL="0" indent="0">
              <a:buNone/>
            </a:pPr>
            <a:r>
              <a:rPr lang="en-US" b="1" dirty="0" smtClean="0">
                <a:solidFill>
                  <a:schemeClr val="accent3">
                    <a:lumMod val="50000"/>
                  </a:schemeClr>
                </a:solidFill>
              </a:rPr>
              <a:t>Textbook Readings</a:t>
            </a:r>
          </a:p>
          <a:p>
            <a:r>
              <a:rPr lang="en-US" dirty="0" smtClean="0"/>
              <a:t>Chapters – 13, 14, &amp; 15</a:t>
            </a:r>
          </a:p>
          <a:p>
            <a:endParaRPr lang="en-US" dirty="0">
              <a:solidFill>
                <a:schemeClr val="accent3">
                  <a:lumMod val="50000"/>
                </a:schemeClr>
              </a:solidFill>
            </a:endParaRPr>
          </a:p>
          <a:p>
            <a:pPr marL="0" indent="0">
              <a:buNone/>
            </a:pPr>
            <a:r>
              <a:rPr lang="en-US" b="1" dirty="0" smtClean="0">
                <a:solidFill>
                  <a:schemeClr val="accent3">
                    <a:lumMod val="50000"/>
                  </a:schemeClr>
                </a:solidFill>
              </a:rPr>
              <a:t>Great "Quick Read" – Financial Statement Interpretation</a:t>
            </a:r>
          </a:p>
          <a:p>
            <a:r>
              <a:rPr lang="en-US" dirty="0"/>
              <a:t>Warren Buffett and the Interpretation of Financial Statements, written by Mary Buffett and David Clark, published by </a:t>
            </a:r>
            <a:r>
              <a:rPr lang="en-US" dirty="0" smtClean="0"/>
              <a:t>Scriber (available via Amazon.ca or Chapters.ca). </a:t>
            </a:r>
            <a:br>
              <a:rPr lang="en-US" dirty="0" smtClean="0"/>
            </a:br>
            <a:endParaRPr lang="en-US" dirty="0" smtClean="0"/>
          </a:p>
          <a:p>
            <a:pPr marL="339725" indent="0">
              <a:buNone/>
            </a:pPr>
            <a:r>
              <a:rPr lang="en-US" dirty="0" smtClean="0"/>
              <a:t>Copies available via the MMA resource library. Toronto Campus library has a limited number of copies for check out.</a:t>
            </a:r>
            <a:endParaRPr lang="en-US" dirty="0"/>
          </a:p>
          <a:p>
            <a:endParaRPr lang="en-US" dirty="0" smtClean="0"/>
          </a:p>
          <a:p>
            <a:endParaRPr lang="en-US" dirty="0" smtClean="0"/>
          </a:p>
          <a:p>
            <a:pPr lvl="1"/>
            <a:endParaRPr lang="en-US" dirty="0"/>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9822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7713" y="1638888"/>
            <a:ext cx="1969477" cy="4269544"/>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Capital Capacity</a:t>
            </a:r>
          </a:p>
          <a:p>
            <a:pPr algn="ctr"/>
            <a:endParaRPr lang="en-US" sz="2000" dirty="0"/>
          </a:p>
          <a:p>
            <a:pPr marL="285750" indent="-285750">
              <a:buFont typeface="Arial" panose="020B0604020202020204" pitchFamily="34" charset="0"/>
              <a:buChar char="•"/>
            </a:pPr>
            <a:r>
              <a:rPr lang="en-US" sz="1600" dirty="0"/>
              <a:t>Cash and Near-cash Reserves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Leverage Capacity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Pre-arranged LOC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Additional Equity Opportunities</a:t>
            </a:r>
            <a:endParaRPr lang="en-US" sz="1600" dirty="0"/>
          </a:p>
        </p:txBody>
      </p:sp>
      <p:sp>
        <p:nvSpPr>
          <p:cNvPr id="6" name="Right Arrow 5"/>
          <p:cNvSpPr/>
          <p:nvPr/>
        </p:nvSpPr>
        <p:spPr>
          <a:xfrm>
            <a:off x="2011479" y="1738274"/>
            <a:ext cx="2819777" cy="953305"/>
          </a:xfrm>
          <a:prstGeom prst="rightArrow">
            <a:avLst/>
          </a:prstGeom>
          <a:solidFill>
            <a:schemeClr val="accent3">
              <a:lumMod val="50000"/>
            </a:schemeClr>
          </a:solidFill>
          <a:ln>
            <a:solidFill>
              <a:schemeClr val="accent3">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Subscription-based Revenues (Rental)</a:t>
            </a:r>
            <a:endParaRPr lang="en-US" sz="1400" dirty="0"/>
          </a:p>
        </p:txBody>
      </p:sp>
      <p:sp>
        <p:nvSpPr>
          <p:cNvPr id="7" name="Right Arrow 6"/>
          <p:cNvSpPr/>
          <p:nvPr/>
        </p:nvSpPr>
        <p:spPr>
          <a:xfrm>
            <a:off x="2011479" y="2925263"/>
            <a:ext cx="2819777" cy="953305"/>
          </a:xfrm>
          <a:prstGeom prst="rightArrow">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Non-operational Cash Sources</a:t>
            </a:r>
            <a:endParaRPr lang="en-US" sz="1400" dirty="0"/>
          </a:p>
        </p:txBody>
      </p:sp>
      <p:sp>
        <p:nvSpPr>
          <p:cNvPr id="8" name="Right Arrow 7"/>
          <p:cNvSpPr/>
          <p:nvPr/>
        </p:nvSpPr>
        <p:spPr>
          <a:xfrm>
            <a:off x="2011479" y="4037832"/>
            <a:ext cx="2819777" cy="953305"/>
          </a:xfrm>
          <a:prstGeom prst="rightArrow">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Sell and Support Revenue</a:t>
            </a:r>
            <a:endParaRPr lang="en-US" sz="1400" dirty="0"/>
          </a:p>
        </p:txBody>
      </p:sp>
      <p:sp>
        <p:nvSpPr>
          <p:cNvPr id="9" name="Right Arrow 8"/>
          <p:cNvSpPr/>
          <p:nvPr/>
        </p:nvSpPr>
        <p:spPr>
          <a:xfrm>
            <a:off x="7444193" y="2026414"/>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Acquisitions</a:t>
            </a:r>
            <a:endParaRPr lang="en-US" sz="1400" dirty="0"/>
          </a:p>
        </p:txBody>
      </p:sp>
      <p:sp>
        <p:nvSpPr>
          <p:cNvPr id="10" name="Right Arrow 9"/>
          <p:cNvSpPr/>
          <p:nvPr/>
        </p:nvSpPr>
        <p:spPr>
          <a:xfrm>
            <a:off x="7444193" y="2933369"/>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Up-front Asset Purchases</a:t>
            </a:r>
            <a:endParaRPr lang="en-US" sz="1400" dirty="0"/>
          </a:p>
        </p:txBody>
      </p:sp>
      <p:sp>
        <p:nvSpPr>
          <p:cNvPr id="11" name="Right Arrow 10"/>
          <p:cNvSpPr/>
          <p:nvPr/>
        </p:nvSpPr>
        <p:spPr>
          <a:xfrm>
            <a:off x="7444193" y="3840324"/>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Operational Expenses</a:t>
            </a:r>
            <a:endParaRPr lang="en-US" sz="1400" dirty="0"/>
          </a:p>
        </p:txBody>
      </p:sp>
      <p:sp>
        <p:nvSpPr>
          <p:cNvPr id="12" name="Right Arrow 11"/>
          <p:cNvSpPr/>
          <p:nvPr/>
        </p:nvSpPr>
        <p:spPr>
          <a:xfrm>
            <a:off x="7444193" y="4747279"/>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Dividend Payouts</a:t>
            </a:r>
            <a:endParaRPr lang="en-US" sz="1400" dirty="0"/>
          </a:p>
        </p:txBody>
      </p:sp>
      <p:sp>
        <p:nvSpPr>
          <p:cNvPr id="13" name="Right Arrow 12"/>
          <p:cNvSpPr/>
          <p:nvPr/>
        </p:nvSpPr>
        <p:spPr>
          <a:xfrm>
            <a:off x="7444193" y="5654236"/>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Cost of Capital</a:t>
            </a:r>
            <a:r>
              <a:rPr lang="en-US" sz="1600" dirty="0"/>
              <a:t> </a:t>
            </a:r>
            <a:endParaRPr lang="en-US" sz="1600" dirty="0"/>
          </a:p>
        </p:txBody>
      </p:sp>
      <p:sp>
        <p:nvSpPr>
          <p:cNvPr id="14" name="Right Arrow 13"/>
          <p:cNvSpPr/>
          <p:nvPr/>
        </p:nvSpPr>
        <p:spPr>
          <a:xfrm>
            <a:off x="7444193" y="1119459"/>
            <a:ext cx="2522065" cy="852655"/>
          </a:xfrm>
          <a:prstGeom prst="rightArrow">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Service-enhancement Initiatives</a:t>
            </a:r>
            <a:endParaRPr lang="en-US" sz="1400" dirty="0"/>
          </a:p>
        </p:txBody>
      </p:sp>
      <p:sp>
        <p:nvSpPr>
          <p:cNvPr id="15" name="TextBox 14"/>
          <p:cNvSpPr txBox="1"/>
          <p:nvPr/>
        </p:nvSpPr>
        <p:spPr>
          <a:xfrm>
            <a:off x="1873249" y="794480"/>
            <a:ext cx="4004702" cy="369332"/>
          </a:xfrm>
          <a:prstGeom prst="rect">
            <a:avLst/>
          </a:prstGeom>
          <a:noFill/>
        </p:spPr>
        <p:txBody>
          <a:bodyPr wrap="square" rtlCol="0">
            <a:spAutoFit/>
          </a:bodyPr>
          <a:lstStyle/>
          <a:p>
            <a:r>
              <a:rPr lang="en-US" dirty="0"/>
              <a:t>Simplified Cash Flow Summarization</a:t>
            </a:r>
            <a:endParaRPr lang="en-US" dirty="0"/>
          </a:p>
        </p:txBody>
      </p:sp>
      <p:sp>
        <p:nvSpPr>
          <p:cNvPr id="1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2" name="Slide Number Placeholder 1"/>
          <p:cNvSpPr>
            <a:spLocks noGrp="1"/>
          </p:cNvSpPr>
          <p:nvPr>
            <p:ph type="sldNum" sz="quarter" idx="4"/>
          </p:nvPr>
        </p:nvSpPr>
        <p:spPr/>
        <p:txBody>
          <a:bodyPr/>
          <a:lstStyle/>
          <a:p>
            <a:fld id="{68B66FEB-B74C-4553-A99E-5E49813D09AD}" type="slidenum">
              <a:rPr lang="en-US" smtClean="0"/>
              <a:t>50</a:t>
            </a:fld>
            <a:endParaRPr lang="en-US"/>
          </a:p>
        </p:txBody>
      </p:sp>
    </p:spTree>
    <p:extLst>
      <p:ext uri="{BB962C8B-B14F-4D97-AF65-F5344CB8AC3E}">
        <p14:creationId xmlns:p14="http://schemas.microsoft.com/office/powerpoint/2010/main" val="350165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52536" y="2757269"/>
            <a:ext cx="2497016" cy="1237957"/>
          </a:xfrm>
          <a:prstGeom prst="rect">
            <a:avLst/>
          </a:prstGeom>
          <a:solidFill>
            <a:schemeClr val="accent3">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Core Business Model Tensions (Risks)</a:t>
            </a:r>
            <a:endParaRPr lang="en-US" dirty="0"/>
          </a:p>
        </p:txBody>
      </p:sp>
      <p:sp>
        <p:nvSpPr>
          <p:cNvPr id="8" name="Rectangle 7"/>
          <p:cNvSpPr/>
          <p:nvPr/>
        </p:nvSpPr>
        <p:spPr>
          <a:xfrm>
            <a:off x="2719755" y="1343466"/>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Cash Velocity Shift</a:t>
            </a:r>
            <a:endParaRPr lang="en-US" dirty="0"/>
          </a:p>
        </p:txBody>
      </p:sp>
      <p:sp>
        <p:nvSpPr>
          <p:cNvPr id="9" name="Rectangle 8"/>
          <p:cNvSpPr/>
          <p:nvPr/>
        </p:nvSpPr>
        <p:spPr>
          <a:xfrm>
            <a:off x="2719754" y="2933115"/>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Increased Business Model Lock-in</a:t>
            </a:r>
            <a:endParaRPr lang="en-US" dirty="0"/>
          </a:p>
        </p:txBody>
      </p:sp>
      <p:sp>
        <p:nvSpPr>
          <p:cNvPr id="10" name="Rectangle 9"/>
          <p:cNvSpPr/>
          <p:nvPr/>
        </p:nvSpPr>
        <p:spPr>
          <a:xfrm>
            <a:off x="2719754" y="4522764"/>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Yield-focused Culture</a:t>
            </a:r>
            <a:endParaRPr lang="en-US" dirty="0"/>
          </a:p>
        </p:txBody>
      </p:sp>
      <p:sp>
        <p:nvSpPr>
          <p:cNvPr id="11" name="Rectangle 10"/>
          <p:cNvSpPr/>
          <p:nvPr/>
        </p:nvSpPr>
        <p:spPr>
          <a:xfrm>
            <a:off x="7587860" y="1343466"/>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Growth via Acquisition Focus</a:t>
            </a:r>
            <a:endParaRPr lang="en-US" dirty="0"/>
          </a:p>
        </p:txBody>
      </p:sp>
      <p:sp>
        <p:nvSpPr>
          <p:cNvPr id="12" name="Rectangle 11"/>
          <p:cNvSpPr/>
          <p:nvPr/>
        </p:nvSpPr>
        <p:spPr>
          <a:xfrm>
            <a:off x="7587860" y="2947183"/>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Heightened Ecosystem Dependency</a:t>
            </a:r>
            <a:endParaRPr lang="en-US" dirty="0"/>
          </a:p>
        </p:txBody>
      </p:sp>
      <p:sp>
        <p:nvSpPr>
          <p:cNvPr id="13" name="Rectangle 12"/>
          <p:cNvSpPr/>
          <p:nvPr/>
        </p:nvSpPr>
        <p:spPr>
          <a:xfrm>
            <a:off x="7587860" y="4522762"/>
            <a:ext cx="1702191" cy="851095"/>
          </a:xfrm>
          <a:prstGeom prst="rect">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Churn-rate Exposure</a:t>
            </a:r>
            <a:endParaRPr lang="en-US" dirty="0"/>
          </a:p>
        </p:txBody>
      </p:sp>
      <p:sp>
        <p:nvSpPr>
          <p:cNvPr id="14" name="Rectangle 13"/>
          <p:cNvSpPr/>
          <p:nvPr/>
        </p:nvSpPr>
        <p:spPr>
          <a:xfrm>
            <a:off x="5153807" y="1331088"/>
            <a:ext cx="1702191" cy="851095"/>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Gross Profit Margin Pressure</a:t>
            </a:r>
            <a:endParaRPr lang="en-US" dirty="0"/>
          </a:p>
        </p:txBody>
      </p:sp>
      <p:sp>
        <p:nvSpPr>
          <p:cNvPr id="15" name="Rectangle 14"/>
          <p:cNvSpPr/>
          <p:nvPr/>
        </p:nvSpPr>
        <p:spPr>
          <a:xfrm>
            <a:off x="5153806" y="4522763"/>
            <a:ext cx="1702191" cy="851095"/>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EBITDA and Earnings Pressure</a:t>
            </a:r>
            <a:endParaRPr lang="en-US" dirty="0"/>
          </a:p>
        </p:txBody>
      </p:sp>
      <p:sp>
        <p:nvSpPr>
          <p:cNvPr id="1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2" name="Slide Number Placeholder 1"/>
          <p:cNvSpPr>
            <a:spLocks noGrp="1"/>
          </p:cNvSpPr>
          <p:nvPr>
            <p:ph type="sldNum" sz="quarter" idx="4"/>
          </p:nvPr>
        </p:nvSpPr>
        <p:spPr/>
        <p:txBody>
          <a:bodyPr/>
          <a:lstStyle/>
          <a:p>
            <a:fld id="{68B66FEB-B74C-4553-A99E-5E49813D09AD}" type="slidenum">
              <a:rPr lang="en-US" smtClean="0"/>
              <a:t>51</a:t>
            </a:fld>
            <a:endParaRPr lang="en-US"/>
          </a:p>
        </p:txBody>
      </p:sp>
    </p:spTree>
    <p:extLst>
      <p:ext uri="{BB962C8B-B14F-4D97-AF65-F5344CB8AC3E}">
        <p14:creationId xmlns:p14="http://schemas.microsoft.com/office/powerpoint/2010/main" val="233255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3"/>
            <a:ext cx="8445500" cy="5949472"/>
          </a:xfrm>
        </p:spPr>
        <p:txBody>
          <a:bodyPr>
            <a:normAutofit fontScale="77500" lnSpcReduction="20000"/>
          </a:bodyPr>
          <a:lstStyle/>
          <a:p>
            <a:pPr marL="0" indent="0">
              <a:buNone/>
            </a:pPr>
            <a:r>
              <a:rPr lang="en-US" b="1" dirty="0" smtClean="0">
                <a:solidFill>
                  <a:schemeClr val="accent6">
                    <a:lumMod val="75000"/>
                  </a:schemeClr>
                </a:solidFill>
              </a:rPr>
              <a:t>Note Pertaining to EBITDA</a:t>
            </a:r>
          </a:p>
          <a:p>
            <a:endParaRPr lang="en-US" dirty="0" smtClean="0"/>
          </a:p>
          <a:p>
            <a:r>
              <a:rPr lang="en-US" dirty="0" smtClean="0"/>
              <a:t>EBITDA is increasingly being used as a barometer for measuring credit worthiness.</a:t>
            </a:r>
          </a:p>
          <a:p>
            <a:endParaRPr lang="en-US" dirty="0" smtClean="0"/>
          </a:p>
          <a:p>
            <a:r>
              <a:rPr lang="en-US" dirty="0" smtClean="0"/>
              <a:t>EBITDA is increasingly being accepted as a baseline measure relating to a company’s ability to generate cash.</a:t>
            </a:r>
          </a:p>
          <a:p>
            <a:endParaRPr lang="en-US" dirty="0" smtClean="0"/>
          </a:p>
          <a:p>
            <a:r>
              <a:rPr lang="en-US" dirty="0" smtClean="0"/>
              <a:t>The risk is three-fold:</a:t>
            </a:r>
          </a:p>
          <a:p>
            <a:pPr lvl="1"/>
            <a:r>
              <a:rPr lang="en-US" dirty="0" smtClean="0"/>
              <a:t>It strips out management’s competencies relating to its abilities to manage capital investments and indebtedness.</a:t>
            </a:r>
          </a:p>
          <a:p>
            <a:pPr lvl="1"/>
            <a:r>
              <a:rPr lang="en-US" dirty="0" smtClean="0"/>
              <a:t>It reduces the emphasis on longer-term strategic planning and positioning</a:t>
            </a:r>
          </a:p>
          <a:p>
            <a:pPr lvl="1"/>
            <a:r>
              <a:rPr lang="en-US" dirty="0" smtClean="0"/>
              <a:t>The definition itself, is subject to massaging, which can lead to potential misrepresentation of a company’s credit worthiness (ex. </a:t>
            </a:r>
            <a:r>
              <a:rPr lang="en-US" dirty="0" err="1" smtClean="0"/>
              <a:t>WeWork</a:t>
            </a:r>
            <a:r>
              <a:rPr lang="en-US" dirty="0" smtClean="0"/>
              <a:t>)</a:t>
            </a:r>
          </a:p>
          <a:p>
            <a:pPr marL="457200" lvl="1" indent="0">
              <a:buNone/>
            </a:pPr>
            <a:endParaRPr lang="en-US" dirty="0" smtClean="0"/>
          </a:p>
          <a:p>
            <a:r>
              <a:rPr lang="en-US" dirty="0" smtClean="0"/>
              <a:t>The key takeaway…ever-increasing adjustments to EBITDA are resulting in significantly higher levels of debt, which may be painting an overly-optimistic picture of a company’s financial strength.  </a:t>
            </a:r>
          </a:p>
          <a:p>
            <a:endParaRPr lang="en-US" dirty="0" smtClean="0"/>
          </a:p>
          <a:p>
            <a:r>
              <a:rPr lang="en-US" dirty="0" smtClean="0"/>
              <a:t>The longer and more complex a definition of EBITDA a company provides, the greater the concern should be of its validity as a true measure of credit worthiness.</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52</a:t>
            </a:fld>
            <a:endParaRPr lang="en-US"/>
          </a:p>
        </p:txBody>
      </p:sp>
      <p:sp>
        <p:nvSpPr>
          <p:cNvPr id="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08593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676618" y="882503"/>
          <a:ext cx="8910882" cy="5838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68B66FEB-B74C-4553-A99E-5E49813D09AD}" type="slidenum">
              <a:rPr lang="en-US" smtClean="0"/>
              <a:t>53</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54659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772004"/>
            <a:ext cx="8445500" cy="1062318"/>
          </a:xfrm>
        </p:spPr>
        <p:txBody>
          <a:bodyPr>
            <a:normAutofit/>
          </a:bodyPr>
          <a:lstStyle/>
          <a:p>
            <a:r>
              <a:rPr lang="en-US" dirty="0" smtClean="0"/>
              <a:t>On a scale of 1 – 10, with 10 being excellent…how would you rate your understanding of the concept of “Depreciation”?</a:t>
            </a:r>
          </a:p>
          <a:p>
            <a:endParaRPr lang="en-US" dirty="0"/>
          </a:p>
          <a:p>
            <a:endParaRPr lang="en-US" dirty="0" smtClean="0"/>
          </a:p>
          <a:p>
            <a:endParaRPr lang="en-US" dirty="0" smtClean="0"/>
          </a:p>
          <a:p>
            <a:endParaRPr lang="en-US" sz="1900" b="1" dirty="0"/>
          </a:p>
          <a:p>
            <a:pPr marL="0" indent="0">
              <a:buNone/>
            </a:pPr>
            <a:endParaRPr lang="en-US" sz="1900" b="1" dirty="0"/>
          </a:p>
          <a:p>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Quick Assessment</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54</a:t>
            </a:fld>
            <a:endParaRPr lang="en-US"/>
          </a:p>
        </p:txBody>
      </p:sp>
      <p:sp>
        <p:nvSpPr>
          <p:cNvPr id="5" name="Left-Right Arrow 4"/>
          <p:cNvSpPr/>
          <p:nvPr/>
        </p:nvSpPr>
        <p:spPr>
          <a:xfrm>
            <a:off x="2089677" y="1834322"/>
            <a:ext cx="8092440" cy="388620"/>
          </a:xfrm>
          <a:prstGeom prst="lef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63270" y="2309121"/>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 to 6</a:t>
            </a:r>
          </a:p>
          <a:p>
            <a:pPr algn="ctr"/>
            <a:r>
              <a:rPr lang="en-US" dirty="0">
                <a:solidFill>
                  <a:schemeClr val="tx1"/>
                </a:solidFill>
              </a:rPr>
              <a:t>Okay</a:t>
            </a:r>
            <a:endParaRPr lang="en-US" dirty="0">
              <a:solidFill>
                <a:schemeClr val="tx1"/>
              </a:solidFill>
            </a:endParaRPr>
          </a:p>
        </p:txBody>
      </p:sp>
      <p:sp>
        <p:nvSpPr>
          <p:cNvPr id="9" name="Rectangle 8"/>
          <p:cNvSpPr/>
          <p:nvPr/>
        </p:nvSpPr>
        <p:spPr>
          <a:xfrm>
            <a:off x="2190643" y="2302249"/>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 to 3 </a:t>
            </a:r>
          </a:p>
          <a:p>
            <a:pPr algn="ctr"/>
            <a:r>
              <a:rPr lang="en-US" dirty="0">
                <a:solidFill>
                  <a:schemeClr val="tx1"/>
                </a:solidFill>
              </a:rPr>
              <a:t>Limited</a:t>
            </a:r>
          </a:p>
        </p:txBody>
      </p:sp>
      <p:sp>
        <p:nvSpPr>
          <p:cNvPr id="10" name="Rectangle 9"/>
          <p:cNvSpPr/>
          <p:nvPr/>
        </p:nvSpPr>
        <p:spPr>
          <a:xfrm>
            <a:off x="6135898" y="2309121"/>
            <a:ext cx="137731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7 to 8</a:t>
            </a:r>
          </a:p>
          <a:p>
            <a:pPr algn="ctr"/>
            <a:r>
              <a:rPr lang="en-US" dirty="0">
                <a:solidFill>
                  <a:schemeClr val="tx1"/>
                </a:solidFill>
              </a:rPr>
              <a:t>Competent</a:t>
            </a:r>
          </a:p>
        </p:txBody>
      </p:sp>
      <p:sp>
        <p:nvSpPr>
          <p:cNvPr id="11" name="Rectangle 10"/>
          <p:cNvSpPr/>
          <p:nvPr/>
        </p:nvSpPr>
        <p:spPr>
          <a:xfrm>
            <a:off x="8472063" y="2309121"/>
            <a:ext cx="1205865" cy="6629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 to 10 Excellent</a:t>
            </a:r>
            <a:endParaRPr lang="en-US" dirty="0">
              <a:solidFill>
                <a:schemeClr val="tx1"/>
              </a:solidFill>
            </a:endParaRPr>
          </a:p>
        </p:txBody>
      </p:sp>
      <p:sp>
        <p:nvSpPr>
          <p:cNvPr id="12" name="TextBox 11"/>
          <p:cNvSpPr txBox="1"/>
          <p:nvPr/>
        </p:nvSpPr>
        <p:spPr>
          <a:xfrm>
            <a:off x="2190642" y="3285261"/>
            <a:ext cx="6070708" cy="1200329"/>
          </a:xfrm>
          <a:prstGeom prst="rect">
            <a:avLst/>
          </a:prstGeom>
          <a:noFill/>
        </p:spPr>
        <p:txBody>
          <a:bodyPr wrap="square" rtlCol="0">
            <a:spAutoFit/>
          </a:bodyPr>
          <a:lstStyle/>
          <a:p>
            <a:r>
              <a:rPr lang="en-US" dirty="0"/>
              <a:t>Response</a:t>
            </a:r>
          </a:p>
          <a:p>
            <a:endParaRPr lang="en-US" dirty="0"/>
          </a:p>
          <a:p>
            <a:pPr marL="342900" indent="-342900">
              <a:buAutoNum type="alphaLcParenR"/>
            </a:pPr>
            <a:r>
              <a:rPr lang="en-US" dirty="0"/>
              <a:t>1 to 3                                    b) 4 to 6</a:t>
            </a:r>
          </a:p>
          <a:p>
            <a:r>
              <a:rPr lang="en-US" dirty="0"/>
              <a:t>c)    7 to 8			d) 9 to 10</a:t>
            </a:r>
            <a:endParaRPr lang="en-US" dirty="0"/>
          </a:p>
        </p:txBody>
      </p:sp>
      <p:sp>
        <p:nvSpPr>
          <p:cNvPr id="13" name="Content Placeholder 1"/>
          <p:cNvSpPr txBox="1">
            <a:spLocks/>
          </p:cNvSpPr>
          <p:nvPr/>
        </p:nvSpPr>
        <p:spPr>
          <a:xfrm>
            <a:off x="1873249" y="4905412"/>
            <a:ext cx="8445500" cy="155577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dirty="0"/>
              <a:t>Do you understand why “Depreciation” is added back when creating a Statement of Cash Flows?</a:t>
            </a:r>
          </a:p>
          <a:p>
            <a:endParaRPr lang="en-US" sz="5100" dirty="0"/>
          </a:p>
          <a:p>
            <a:pPr marL="0" indent="0">
              <a:buNone/>
            </a:pPr>
            <a:r>
              <a:rPr lang="en-US" sz="3600" dirty="0"/>
              <a:t>      a) Yes				b) No</a:t>
            </a:r>
          </a:p>
          <a:p>
            <a:endParaRPr lang="en-US" dirty="0"/>
          </a:p>
          <a:p>
            <a:endParaRPr lang="en-US" dirty="0"/>
          </a:p>
          <a:p>
            <a:endParaRPr lang="en-US" dirty="0"/>
          </a:p>
          <a:p>
            <a:endParaRPr lang="en-US" sz="1900" b="1" dirty="0"/>
          </a:p>
          <a:p>
            <a:pPr marL="0" indent="0">
              <a:buNone/>
            </a:pPr>
            <a:endParaRPr lang="en-US" sz="1900"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9011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8" grpId="0" animBg="1"/>
      <p:bldP spid="9" grpId="0" animBg="1"/>
      <p:bldP spid="10" grpId="0" animBg="1"/>
      <p:bldP spid="11" grpId="0" animBg="1"/>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873250" y="771526"/>
          <a:ext cx="8621755"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ular Callout 5"/>
          <p:cNvSpPr/>
          <p:nvPr/>
        </p:nvSpPr>
        <p:spPr>
          <a:xfrm>
            <a:off x="5613795" y="1337322"/>
            <a:ext cx="1607355" cy="1558278"/>
          </a:xfrm>
          <a:prstGeom prst="wedgeRectCallou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Funds used to purchase capital assets.  Funds received from the sale of capital assets.</a:t>
            </a:r>
          </a:p>
        </p:txBody>
      </p:sp>
      <p:grpSp>
        <p:nvGrpSpPr>
          <p:cNvPr id="17" name="Group 16"/>
          <p:cNvGrpSpPr/>
          <p:nvPr/>
        </p:nvGrpSpPr>
        <p:grpSpPr>
          <a:xfrm>
            <a:off x="7197143" y="4286256"/>
            <a:ext cx="1714512" cy="1679268"/>
            <a:chOff x="5673143" y="4286256"/>
            <a:chExt cx="1714512" cy="1679268"/>
          </a:xfrm>
        </p:grpSpPr>
        <p:sp>
          <p:nvSpPr>
            <p:cNvPr id="7" name="Rectangular Callout 6"/>
            <p:cNvSpPr/>
            <p:nvPr/>
          </p:nvSpPr>
          <p:spPr>
            <a:xfrm flipV="1">
              <a:off x="5673143" y="4286256"/>
              <a:ext cx="1714512" cy="1679268"/>
            </a:xfrm>
            <a:prstGeom prst="wedgeRectCallou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extBox 7"/>
            <p:cNvSpPr txBox="1"/>
            <p:nvPr/>
          </p:nvSpPr>
          <p:spPr>
            <a:xfrm>
              <a:off x="5780300" y="4286257"/>
              <a:ext cx="1607355" cy="160043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chemeClr val="bg1"/>
                  </a:solidFill>
                </a:rPr>
                <a:t>Funds received from the issuance of shares or debt.  Funds used to repay debt, repurchase shares, and pay dividends.</a:t>
              </a:r>
            </a:p>
          </p:txBody>
        </p:sp>
      </p:grpSp>
      <p:grpSp>
        <p:nvGrpSpPr>
          <p:cNvPr id="16" name="Group 15"/>
          <p:cNvGrpSpPr/>
          <p:nvPr/>
        </p:nvGrpSpPr>
        <p:grpSpPr>
          <a:xfrm>
            <a:off x="3899282" y="4286256"/>
            <a:ext cx="1714512" cy="1679268"/>
            <a:chOff x="2375282" y="4286256"/>
            <a:chExt cx="1714512" cy="1679268"/>
          </a:xfrm>
        </p:grpSpPr>
        <p:sp>
          <p:nvSpPr>
            <p:cNvPr id="11" name="Rectangular Callout 10"/>
            <p:cNvSpPr/>
            <p:nvPr/>
          </p:nvSpPr>
          <p:spPr>
            <a:xfrm flipV="1">
              <a:off x="2375282" y="4286256"/>
              <a:ext cx="1714512" cy="1679268"/>
            </a:xfrm>
            <a:prstGeom prst="wedgeRectCallou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TextBox 11"/>
            <p:cNvSpPr txBox="1"/>
            <p:nvPr/>
          </p:nvSpPr>
          <p:spPr>
            <a:xfrm>
              <a:off x="2375282" y="4339836"/>
              <a:ext cx="1714512" cy="13849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chemeClr val="bg1"/>
                  </a:solidFill>
                </a:rPr>
                <a:t>Adding back of non-cash items, such as depreciation, deferred taxes, and changes in AR and AP levels </a:t>
              </a:r>
            </a:p>
          </p:txBody>
        </p:sp>
      </p:grpSp>
      <p:sp>
        <p:nvSpPr>
          <p:cNvPr id="5" name="Rectangle 4"/>
          <p:cNvSpPr/>
          <p:nvPr/>
        </p:nvSpPr>
        <p:spPr>
          <a:xfrm>
            <a:off x="1801814" y="1859231"/>
            <a:ext cx="3429000" cy="830997"/>
          </a:xfrm>
          <a:prstGeom prst="rect">
            <a:avLst/>
          </a:prstGeom>
        </p:spPr>
        <p:txBody>
          <a:bodyPr>
            <a:spAutoFit/>
          </a:bodyPr>
          <a:lstStyle/>
          <a:p>
            <a:r>
              <a:rPr lang="en-US" sz="1600" dirty="0"/>
              <a:t>Provides a summary of cash in, cash out and cash surplus/deficit for a defined period</a:t>
            </a:r>
          </a:p>
        </p:txBody>
      </p:sp>
      <p:sp>
        <p:nvSpPr>
          <p:cNvPr id="9" name="Rectangle 8"/>
          <p:cNvSpPr/>
          <p:nvPr/>
        </p:nvSpPr>
        <p:spPr>
          <a:xfrm>
            <a:off x="7416102" y="2379151"/>
            <a:ext cx="2974084" cy="338554"/>
          </a:xfrm>
          <a:prstGeom prst="rect">
            <a:avLst/>
          </a:prstGeom>
        </p:spPr>
        <p:txBody>
          <a:bodyPr wrap="none">
            <a:spAutoFit/>
          </a:bodyPr>
          <a:lstStyle/>
          <a:p>
            <a:r>
              <a:rPr lang="en-US" sz="1600" dirty="0"/>
              <a:t>Remember – revenue is not cash!</a:t>
            </a:r>
          </a:p>
        </p:txBody>
      </p:sp>
      <p:sp>
        <p:nvSpPr>
          <p:cNvPr id="15" name="TextBox 14"/>
          <p:cNvSpPr txBox="1"/>
          <p:nvPr/>
        </p:nvSpPr>
        <p:spPr>
          <a:xfrm>
            <a:off x="1801814" y="6107225"/>
            <a:ext cx="7034426" cy="461665"/>
          </a:xfrm>
          <a:prstGeom prst="rect">
            <a:avLst/>
          </a:prstGeom>
          <a:noFill/>
        </p:spPr>
        <p:txBody>
          <a:bodyPr wrap="none" rtlCol="0">
            <a:spAutoFit/>
          </a:bodyPr>
          <a:lstStyle/>
          <a:p>
            <a:r>
              <a:rPr lang="en-US" sz="2400" b="1" dirty="0">
                <a:solidFill>
                  <a:schemeClr val="accent6">
                    <a:lumMod val="75000"/>
                  </a:schemeClr>
                </a:solidFill>
              </a:rPr>
              <a:t>Simplified Statement of Cash </a:t>
            </a:r>
            <a:r>
              <a:rPr lang="en-US" sz="2400" b="1" dirty="0">
                <a:solidFill>
                  <a:schemeClr val="accent6">
                    <a:lumMod val="75000"/>
                  </a:schemeClr>
                </a:solidFill>
              </a:rPr>
              <a:t>Flows – Flow Illustration</a:t>
            </a:r>
            <a:endParaRPr lang="en-US" sz="2400" b="1" dirty="0">
              <a:solidFill>
                <a:schemeClr val="accent6">
                  <a:lumMod val="75000"/>
                </a:schemeClr>
              </a:solidFill>
            </a:endParaRPr>
          </a:p>
        </p:txBody>
      </p:sp>
      <p:sp>
        <p:nvSpPr>
          <p:cNvPr id="2" name="Slide Number Placeholder 1"/>
          <p:cNvSpPr>
            <a:spLocks noGrp="1"/>
          </p:cNvSpPr>
          <p:nvPr>
            <p:ph type="sldNum" sz="quarter" idx="4"/>
          </p:nvPr>
        </p:nvSpPr>
        <p:spPr/>
        <p:txBody>
          <a:bodyPr/>
          <a:lstStyle/>
          <a:p>
            <a:fld id="{68B66FEB-B74C-4553-A99E-5E49813D09AD}" type="slidenum">
              <a:rPr lang="en-US" smtClean="0"/>
              <a:t>55</a:t>
            </a:fld>
            <a:endParaRPr lang="en-US"/>
          </a:p>
        </p:txBody>
      </p:sp>
      <p:sp>
        <p:nvSpPr>
          <p:cNvPr id="1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519473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50" y="713963"/>
            <a:ext cx="6334125" cy="600083"/>
          </a:xfrm>
        </p:spPr>
        <p:txBody>
          <a:bodyPr>
            <a:normAutofit/>
          </a:bodyPr>
          <a:lstStyle/>
          <a:p>
            <a:r>
              <a:rPr lang="en-US" sz="2400" dirty="0">
                <a:solidFill>
                  <a:schemeClr val="tx2">
                    <a:lumMod val="50000"/>
                  </a:schemeClr>
                </a:solidFill>
              </a:rPr>
              <a:t>Simplified Statement of Cash Flows</a:t>
            </a:r>
          </a:p>
        </p:txBody>
      </p:sp>
      <p:graphicFrame>
        <p:nvGraphicFramePr>
          <p:cNvPr id="4" name="Content Placeholder 3"/>
          <p:cNvGraphicFramePr>
            <a:graphicFrameLocks noGrp="1"/>
          </p:cNvGraphicFramePr>
          <p:nvPr>
            <p:ph idx="1"/>
            <p:extLst/>
          </p:nvPr>
        </p:nvGraphicFramePr>
        <p:xfrm>
          <a:off x="1662224" y="786837"/>
          <a:ext cx="8906868" cy="2554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633154" y="2828390"/>
            <a:ext cx="1339702" cy="523220"/>
          </a:xfrm>
          <a:prstGeom prst="rect">
            <a:avLst/>
          </a:prstGeom>
          <a:noFill/>
        </p:spPr>
        <p:txBody>
          <a:bodyPr wrap="square" rtlCol="0">
            <a:spAutoFit/>
          </a:bodyPr>
          <a:lstStyle/>
          <a:p>
            <a:r>
              <a:rPr lang="en-US" sz="1400" dirty="0"/>
              <a:t>Assume profit of $2M</a:t>
            </a:r>
          </a:p>
        </p:txBody>
      </p:sp>
      <p:sp>
        <p:nvSpPr>
          <p:cNvPr id="9" name="TextBox 8"/>
          <p:cNvSpPr txBox="1"/>
          <p:nvPr/>
        </p:nvSpPr>
        <p:spPr>
          <a:xfrm>
            <a:off x="1633155" y="4179363"/>
            <a:ext cx="1529999" cy="738664"/>
          </a:xfrm>
          <a:prstGeom prst="rect">
            <a:avLst/>
          </a:prstGeom>
          <a:noFill/>
        </p:spPr>
        <p:txBody>
          <a:bodyPr wrap="square" rtlCol="0">
            <a:spAutoFit/>
          </a:bodyPr>
          <a:lstStyle/>
          <a:p>
            <a:r>
              <a:rPr lang="en-US" sz="1400" dirty="0"/>
              <a:t>Cash Flow Impact is positive</a:t>
            </a:r>
          </a:p>
          <a:p>
            <a:r>
              <a:rPr lang="en-US" sz="1400" dirty="0"/>
              <a:t>$2M Net Inflow</a:t>
            </a:r>
          </a:p>
        </p:txBody>
      </p:sp>
      <p:sp>
        <p:nvSpPr>
          <p:cNvPr id="13" name="TextBox 12"/>
          <p:cNvSpPr txBox="1"/>
          <p:nvPr/>
        </p:nvSpPr>
        <p:spPr>
          <a:xfrm>
            <a:off x="3606002" y="2828391"/>
            <a:ext cx="1224725" cy="1169551"/>
          </a:xfrm>
          <a:prstGeom prst="rect">
            <a:avLst/>
          </a:prstGeom>
          <a:noFill/>
        </p:spPr>
        <p:txBody>
          <a:bodyPr wrap="square" rtlCol="0">
            <a:spAutoFit/>
          </a:bodyPr>
          <a:lstStyle/>
          <a:p>
            <a:r>
              <a:rPr lang="en-US" sz="1400" dirty="0"/>
              <a:t>Assume Depreciation of $1M and Adjustments of $500K</a:t>
            </a:r>
          </a:p>
        </p:txBody>
      </p:sp>
      <p:sp>
        <p:nvSpPr>
          <p:cNvPr id="14" name="TextBox 13"/>
          <p:cNvSpPr txBox="1"/>
          <p:nvPr/>
        </p:nvSpPr>
        <p:spPr>
          <a:xfrm>
            <a:off x="3606002" y="4179364"/>
            <a:ext cx="1224724" cy="1169551"/>
          </a:xfrm>
          <a:prstGeom prst="rect">
            <a:avLst/>
          </a:prstGeom>
          <a:noFill/>
        </p:spPr>
        <p:txBody>
          <a:bodyPr wrap="square" rtlCol="0">
            <a:spAutoFit/>
          </a:bodyPr>
          <a:lstStyle/>
          <a:p>
            <a:r>
              <a:rPr lang="en-US" sz="1400" dirty="0"/>
              <a:t>Cash Flow Impact is positive</a:t>
            </a:r>
          </a:p>
          <a:p>
            <a:r>
              <a:rPr lang="en-US" sz="1400" dirty="0"/>
              <a:t>$1.5M Net Inflow</a:t>
            </a:r>
          </a:p>
        </p:txBody>
      </p:sp>
      <p:sp>
        <p:nvSpPr>
          <p:cNvPr id="15" name="TextBox 14"/>
          <p:cNvSpPr txBox="1"/>
          <p:nvPr/>
        </p:nvSpPr>
        <p:spPr>
          <a:xfrm>
            <a:off x="5463872" y="2828391"/>
            <a:ext cx="1774675" cy="954107"/>
          </a:xfrm>
          <a:prstGeom prst="rect">
            <a:avLst/>
          </a:prstGeom>
          <a:noFill/>
        </p:spPr>
        <p:txBody>
          <a:bodyPr wrap="square" rtlCol="0">
            <a:spAutoFit/>
          </a:bodyPr>
          <a:lstStyle/>
          <a:p>
            <a:r>
              <a:rPr lang="en-US" sz="1400" dirty="0"/>
              <a:t>Assume</a:t>
            </a:r>
          </a:p>
          <a:p>
            <a:r>
              <a:rPr lang="en-US" sz="1400" dirty="0"/>
              <a:t>Plant Build = $7M</a:t>
            </a:r>
          </a:p>
          <a:p>
            <a:r>
              <a:rPr lang="en-US" sz="1400" dirty="0"/>
              <a:t>Auto Build = $6M</a:t>
            </a:r>
          </a:p>
          <a:p>
            <a:r>
              <a:rPr lang="en-US" sz="1400" dirty="0"/>
              <a:t>Product Divest = $3M</a:t>
            </a:r>
          </a:p>
        </p:txBody>
      </p:sp>
      <p:sp>
        <p:nvSpPr>
          <p:cNvPr id="16" name="TextBox 15"/>
          <p:cNvSpPr txBox="1"/>
          <p:nvPr/>
        </p:nvSpPr>
        <p:spPr>
          <a:xfrm>
            <a:off x="5475678" y="4179364"/>
            <a:ext cx="1425330" cy="954107"/>
          </a:xfrm>
          <a:prstGeom prst="rect">
            <a:avLst/>
          </a:prstGeom>
          <a:noFill/>
        </p:spPr>
        <p:txBody>
          <a:bodyPr wrap="square" rtlCol="0">
            <a:spAutoFit/>
          </a:bodyPr>
          <a:lstStyle/>
          <a:p>
            <a:r>
              <a:rPr lang="en-US" sz="1400" dirty="0"/>
              <a:t>Cash Flow Impact negative</a:t>
            </a:r>
          </a:p>
          <a:p>
            <a:r>
              <a:rPr lang="en-US" sz="1400" dirty="0"/>
              <a:t>$10M Net Outflow</a:t>
            </a:r>
          </a:p>
        </p:txBody>
      </p:sp>
      <p:sp>
        <p:nvSpPr>
          <p:cNvPr id="17" name="TextBox 16"/>
          <p:cNvSpPr txBox="1"/>
          <p:nvPr/>
        </p:nvSpPr>
        <p:spPr>
          <a:xfrm>
            <a:off x="7319097" y="2828391"/>
            <a:ext cx="1884816" cy="1169551"/>
          </a:xfrm>
          <a:prstGeom prst="rect">
            <a:avLst/>
          </a:prstGeom>
          <a:noFill/>
        </p:spPr>
        <p:txBody>
          <a:bodyPr wrap="square" rtlCol="0">
            <a:spAutoFit/>
          </a:bodyPr>
          <a:lstStyle/>
          <a:p>
            <a:r>
              <a:rPr lang="en-US" sz="1400" dirty="0"/>
              <a:t>Assume</a:t>
            </a:r>
          </a:p>
          <a:p>
            <a:r>
              <a:rPr lang="en-US" sz="1400" dirty="0"/>
              <a:t>10 </a:t>
            </a:r>
            <a:r>
              <a:rPr lang="en-US" sz="1400" dirty="0" err="1"/>
              <a:t>Yr</a:t>
            </a:r>
            <a:r>
              <a:rPr lang="en-US" sz="1400" dirty="0"/>
              <a:t> Bond = $7M</a:t>
            </a:r>
          </a:p>
          <a:p>
            <a:r>
              <a:rPr lang="en-US" sz="1400" dirty="0"/>
              <a:t>Stock Issue = $2M</a:t>
            </a:r>
          </a:p>
          <a:p>
            <a:r>
              <a:rPr lang="en-US" sz="1400" dirty="0"/>
              <a:t>Dividend Paid = $1M</a:t>
            </a:r>
          </a:p>
          <a:p>
            <a:r>
              <a:rPr lang="en-US" sz="1400" dirty="0"/>
              <a:t>S.T.D. Repay = $3M</a:t>
            </a:r>
          </a:p>
        </p:txBody>
      </p:sp>
      <p:sp>
        <p:nvSpPr>
          <p:cNvPr id="18" name="TextBox 17"/>
          <p:cNvSpPr txBox="1"/>
          <p:nvPr/>
        </p:nvSpPr>
        <p:spPr>
          <a:xfrm>
            <a:off x="7365909" y="4179363"/>
            <a:ext cx="1337277" cy="738664"/>
          </a:xfrm>
          <a:prstGeom prst="rect">
            <a:avLst/>
          </a:prstGeom>
          <a:noFill/>
        </p:spPr>
        <p:txBody>
          <a:bodyPr wrap="square" rtlCol="0">
            <a:spAutoFit/>
          </a:bodyPr>
          <a:lstStyle/>
          <a:p>
            <a:r>
              <a:rPr lang="en-US" sz="1400" dirty="0"/>
              <a:t>Cash Flow Impact positive</a:t>
            </a:r>
          </a:p>
          <a:p>
            <a:r>
              <a:rPr lang="en-US" sz="1400" dirty="0"/>
              <a:t>$5M Net Inflow</a:t>
            </a:r>
          </a:p>
        </p:txBody>
      </p:sp>
      <p:sp>
        <p:nvSpPr>
          <p:cNvPr id="19" name="TextBox 18"/>
          <p:cNvSpPr txBox="1"/>
          <p:nvPr/>
        </p:nvSpPr>
        <p:spPr>
          <a:xfrm>
            <a:off x="9373915" y="2828391"/>
            <a:ext cx="1365179" cy="1169551"/>
          </a:xfrm>
          <a:prstGeom prst="rect">
            <a:avLst/>
          </a:prstGeom>
          <a:noFill/>
        </p:spPr>
        <p:txBody>
          <a:bodyPr wrap="square" rtlCol="0">
            <a:spAutoFit/>
          </a:bodyPr>
          <a:lstStyle/>
          <a:p>
            <a:r>
              <a:rPr lang="en-US" sz="1400" dirty="0"/>
              <a:t>Net Change to Cash = ($1.5M)</a:t>
            </a:r>
          </a:p>
          <a:p>
            <a:r>
              <a:rPr lang="en-US" sz="1400" dirty="0"/>
              <a:t>Cash Flow impact is negative</a:t>
            </a:r>
          </a:p>
        </p:txBody>
      </p:sp>
      <p:sp>
        <p:nvSpPr>
          <p:cNvPr id="10" name="TextBox 9"/>
          <p:cNvSpPr txBox="1"/>
          <p:nvPr/>
        </p:nvSpPr>
        <p:spPr>
          <a:xfrm>
            <a:off x="1981200" y="5805596"/>
            <a:ext cx="8337550" cy="369332"/>
          </a:xfrm>
          <a:prstGeom prst="rect">
            <a:avLst/>
          </a:prstGeom>
          <a:noFill/>
        </p:spPr>
        <p:txBody>
          <a:bodyPr wrap="square" rtlCol="0">
            <a:spAutoFit/>
          </a:bodyPr>
          <a:lstStyle/>
          <a:p>
            <a:pPr algn="ctr"/>
            <a:r>
              <a:rPr lang="en-US" dirty="0">
                <a:solidFill>
                  <a:schemeClr val="accent6">
                    <a:lumMod val="75000"/>
                  </a:schemeClr>
                </a:solidFill>
              </a:rPr>
              <a:t>Current Cash on Balance Sheet = $5.8M</a:t>
            </a:r>
            <a:r>
              <a:rPr lang="en-US" dirty="0">
                <a:solidFill>
                  <a:schemeClr val="accent6">
                    <a:lumMod val="75000"/>
                  </a:schemeClr>
                </a:solidFill>
              </a:rPr>
              <a:t>. </a:t>
            </a:r>
            <a:r>
              <a:rPr lang="en-US" dirty="0">
                <a:solidFill>
                  <a:schemeClr val="accent6">
                    <a:lumMod val="75000"/>
                  </a:schemeClr>
                </a:solidFill>
              </a:rPr>
              <a:t>New Balance would be $</a:t>
            </a:r>
            <a:r>
              <a:rPr lang="en-US" dirty="0">
                <a:solidFill>
                  <a:schemeClr val="accent6">
                    <a:lumMod val="75000"/>
                  </a:schemeClr>
                </a:solidFill>
              </a:rPr>
              <a:t>4.3M.</a:t>
            </a:r>
            <a:endParaRPr lang="en-US" dirty="0">
              <a:solidFill>
                <a:schemeClr val="accent6">
                  <a:lumMod val="75000"/>
                </a:schemeClr>
              </a:solidFill>
            </a:endParaRPr>
          </a:p>
        </p:txBody>
      </p:sp>
      <p:sp>
        <p:nvSpPr>
          <p:cNvPr id="3" name="Slide Number Placeholder 2"/>
          <p:cNvSpPr>
            <a:spLocks noGrp="1"/>
          </p:cNvSpPr>
          <p:nvPr>
            <p:ph type="sldNum" sz="quarter" idx="4"/>
          </p:nvPr>
        </p:nvSpPr>
        <p:spPr/>
        <p:txBody>
          <a:bodyPr/>
          <a:lstStyle/>
          <a:p>
            <a:fld id="{68B66FEB-B74C-4553-A99E-5E49813D09AD}" type="slidenum">
              <a:rPr lang="en-US" smtClean="0"/>
              <a:t>56</a:t>
            </a:fld>
            <a:endParaRPr lang="en-US"/>
          </a:p>
        </p:txBody>
      </p:sp>
      <p:sp>
        <p:nvSpPr>
          <p:cNvPr id="21"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15871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P spid="14" grpId="0"/>
      <p:bldP spid="15" grpId="0"/>
      <p:bldP spid="16" grpId="0"/>
      <p:bldP spid="17" grpId="0"/>
      <p:bldP spid="18" grpId="0"/>
      <p:bldP spid="1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3100" y="2891699"/>
            <a:ext cx="1316479" cy="523220"/>
          </a:xfrm>
          <a:prstGeom prst="rect">
            <a:avLst/>
          </a:prstGeom>
          <a:noFill/>
        </p:spPr>
        <p:txBody>
          <a:bodyPr wrap="square" rtlCol="0">
            <a:spAutoFit/>
          </a:bodyPr>
          <a:lstStyle/>
          <a:p>
            <a:r>
              <a:rPr lang="en-US" sz="1400" dirty="0"/>
              <a:t>Operating Loss of ~$2 Billion</a:t>
            </a:r>
          </a:p>
        </p:txBody>
      </p:sp>
      <p:sp>
        <p:nvSpPr>
          <p:cNvPr id="13" name="TextBox 12"/>
          <p:cNvSpPr txBox="1"/>
          <p:nvPr/>
        </p:nvSpPr>
        <p:spPr>
          <a:xfrm>
            <a:off x="3671370" y="2891700"/>
            <a:ext cx="1185962" cy="1384995"/>
          </a:xfrm>
          <a:prstGeom prst="rect">
            <a:avLst/>
          </a:prstGeom>
          <a:noFill/>
        </p:spPr>
        <p:txBody>
          <a:bodyPr wrap="square" rtlCol="0">
            <a:spAutoFit/>
          </a:bodyPr>
          <a:lstStyle/>
          <a:p>
            <a:r>
              <a:rPr lang="en-US" sz="1400" dirty="0"/>
              <a:t>Some cash gain from depreciation and other non-cash items</a:t>
            </a:r>
          </a:p>
        </p:txBody>
      </p:sp>
      <p:sp>
        <p:nvSpPr>
          <p:cNvPr id="15" name="TextBox 14"/>
          <p:cNvSpPr txBox="1"/>
          <p:nvPr/>
        </p:nvSpPr>
        <p:spPr>
          <a:xfrm>
            <a:off x="5345593" y="2891699"/>
            <a:ext cx="1582662" cy="1600438"/>
          </a:xfrm>
          <a:prstGeom prst="rect">
            <a:avLst/>
          </a:prstGeom>
          <a:noFill/>
        </p:spPr>
        <p:txBody>
          <a:bodyPr wrap="square" rtlCol="0">
            <a:spAutoFit/>
          </a:bodyPr>
          <a:lstStyle/>
          <a:p>
            <a:r>
              <a:rPr lang="en-US" sz="1400" dirty="0"/>
              <a:t>~$1.8 billion initial investment + $1.2B renovations</a:t>
            </a:r>
          </a:p>
          <a:p>
            <a:r>
              <a:rPr lang="en-US" sz="1400" dirty="0"/>
              <a:t>Lease </a:t>
            </a:r>
            <a:r>
              <a:rPr lang="en-US" sz="1400" dirty="0"/>
              <a:t>"break fee" </a:t>
            </a:r>
            <a:r>
              <a:rPr lang="en-US" sz="1400" dirty="0"/>
              <a:t>obligations</a:t>
            </a:r>
          </a:p>
          <a:p>
            <a:r>
              <a:rPr lang="en-US" sz="1400" dirty="0"/>
              <a:t>Additional set aside of ~$500M</a:t>
            </a:r>
          </a:p>
        </p:txBody>
      </p:sp>
      <p:sp>
        <p:nvSpPr>
          <p:cNvPr id="16" name="TextBox 15"/>
          <p:cNvSpPr txBox="1"/>
          <p:nvPr/>
        </p:nvSpPr>
        <p:spPr>
          <a:xfrm>
            <a:off x="5345594" y="4946107"/>
            <a:ext cx="1470039" cy="738664"/>
          </a:xfrm>
          <a:prstGeom prst="rect">
            <a:avLst/>
          </a:prstGeom>
          <a:noFill/>
        </p:spPr>
        <p:txBody>
          <a:bodyPr wrap="square" rtlCol="0">
            <a:spAutoFit/>
          </a:bodyPr>
          <a:lstStyle/>
          <a:p>
            <a:r>
              <a:rPr lang="en-US" sz="1400" dirty="0"/>
              <a:t>Cash Flow Impact negative</a:t>
            </a:r>
          </a:p>
          <a:p>
            <a:r>
              <a:rPr lang="en-US" sz="1400" dirty="0"/>
              <a:t>~3B Outflow</a:t>
            </a:r>
          </a:p>
        </p:txBody>
      </p:sp>
      <p:sp>
        <p:nvSpPr>
          <p:cNvPr id="17" name="TextBox 16"/>
          <p:cNvSpPr txBox="1"/>
          <p:nvPr/>
        </p:nvSpPr>
        <p:spPr>
          <a:xfrm>
            <a:off x="7562839" y="2891700"/>
            <a:ext cx="1148987" cy="954107"/>
          </a:xfrm>
          <a:prstGeom prst="rect">
            <a:avLst/>
          </a:prstGeom>
          <a:noFill/>
        </p:spPr>
        <p:txBody>
          <a:bodyPr wrap="square" rtlCol="0">
            <a:spAutoFit/>
          </a:bodyPr>
          <a:lstStyle/>
          <a:p>
            <a:r>
              <a:rPr lang="en-US" sz="1400" dirty="0"/>
              <a:t>$1.6B debt, with rest</a:t>
            </a:r>
          </a:p>
          <a:p>
            <a:r>
              <a:rPr lang="en-US" sz="1400" dirty="0"/>
              <a:t>Internally financed</a:t>
            </a:r>
          </a:p>
        </p:txBody>
      </p:sp>
      <p:sp>
        <p:nvSpPr>
          <p:cNvPr id="19" name="TextBox 18"/>
          <p:cNvSpPr txBox="1"/>
          <p:nvPr/>
        </p:nvSpPr>
        <p:spPr>
          <a:xfrm>
            <a:off x="9530317" y="3930444"/>
            <a:ext cx="1137683" cy="1600438"/>
          </a:xfrm>
          <a:prstGeom prst="rect">
            <a:avLst/>
          </a:prstGeom>
          <a:noFill/>
        </p:spPr>
        <p:txBody>
          <a:bodyPr wrap="square" rtlCol="0">
            <a:spAutoFit/>
          </a:bodyPr>
          <a:lstStyle/>
          <a:p>
            <a:r>
              <a:rPr lang="en-US" sz="1400" dirty="0"/>
              <a:t>Net Change to Cash = negative ~$5B to $7B</a:t>
            </a:r>
          </a:p>
          <a:p>
            <a:r>
              <a:rPr lang="en-US" sz="1400" dirty="0"/>
              <a:t>Cash Flow impact is negative</a:t>
            </a:r>
          </a:p>
        </p:txBody>
      </p:sp>
      <p:sp>
        <p:nvSpPr>
          <p:cNvPr id="20" name="TextBox 19"/>
          <p:cNvSpPr txBox="1"/>
          <p:nvPr/>
        </p:nvSpPr>
        <p:spPr>
          <a:xfrm>
            <a:off x="1582113" y="3819091"/>
            <a:ext cx="1403162" cy="738664"/>
          </a:xfrm>
          <a:prstGeom prst="rect">
            <a:avLst/>
          </a:prstGeom>
          <a:noFill/>
        </p:spPr>
        <p:txBody>
          <a:bodyPr wrap="square" rtlCol="0">
            <a:spAutoFit/>
          </a:bodyPr>
          <a:lstStyle/>
          <a:p>
            <a:r>
              <a:rPr lang="en-US" sz="1400" dirty="0"/>
              <a:t>Cash Flow Impact negative</a:t>
            </a:r>
          </a:p>
          <a:p>
            <a:r>
              <a:rPr lang="en-US" sz="1400" dirty="0"/>
              <a:t>~$2B Outflow</a:t>
            </a:r>
          </a:p>
        </p:txBody>
      </p:sp>
      <p:sp>
        <p:nvSpPr>
          <p:cNvPr id="3" name="Slide Number Placeholder 2"/>
          <p:cNvSpPr>
            <a:spLocks noGrp="1"/>
          </p:cNvSpPr>
          <p:nvPr>
            <p:ph type="sldNum" sz="quarter" idx="4"/>
          </p:nvPr>
        </p:nvSpPr>
        <p:spPr/>
        <p:txBody>
          <a:bodyPr/>
          <a:lstStyle/>
          <a:p>
            <a:fld id="{68B66FEB-B74C-4553-A99E-5E49813D09AD}" type="slidenum">
              <a:rPr lang="en-US" smtClean="0"/>
              <a:t>57</a:t>
            </a:fld>
            <a:endParaRPr lang="en-US"/>
          </a:p>
        </p:txBody>
      </p:sp>
      <p:sp>
        <p:nvSpPr>
          <p:cNvPr id="1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graphicFrame>
        <p:nvGraphicFramePr>
          <p:cNvPr id="18" name="Content Placeholder 3"/>
          <p:cNvGraphicFramePr>
            <a:graphicFrameLocks/>
          </p:cNvGraphicFramePr>
          <p:nvPr>
            <p:extLst/>
          </p:nvPr>
        </p:nvGraphicFramePr>
        <p:xfrm>
          <a:off x="1662224" y="786837"/>
          <a:ext cx="8906868" cy="2554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883883" y="707431"/>
            <a:ext cx="6334125" cy="600083"/>
          </a:xfrm>
        </p:spPr>
        <p:txBody>
          <a:bodyPr>
            <a:normAutofit/>
          </a:bodyPr>
          <a:lstStyle/>
          <a:p>
            <a:r>
              <a:rPr lang="en-US" sz="2400" dirty="0">
                <a:solidFill>
                  <a:schemeClr val="tx2">
                    <a:lumMod val="50000"/>
                  </a:schemeClr>
                </a:solidFill>
              </a:rPr>
              <a:t>Target Canada – Simplified Cash Impact</a:t>
            </a:r>
          </a:p>
        </p:txBody>
      </p:sp>
    </p:spTree>
    <p:extLst>
      <p:ext uri="{BB962C8B-B14F-4D97-AF65-F5344CB8AC3E}">
        <p14:creationId xmlns:p14="http://schemas.microsoft.com/office/powerpoint/2010/main" val="2881494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16" grpId="0"/>
      <p:bldP spid="17" grpId="0"/>
      <p:bldP spid="19" grpId="0"/>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835801"/>
            <a:ext cx="8445500" cy="5767018"/>
          </a:xfrm>
        </p:spPr>
        <p:txBody>
          <a:bodyPr>
            <a:normAutofit fontScale="70000" lnSpcReduction="20000"/>
          </a:bodyPr>
          <a:lstStyle/>
          <a:p>
            <a:pPr marL="0" indent="0">
              <a:buNone/>
            </a:pPr>
            <a:r>
              <a:rPr lang="en-US" sz="3400" b="1" dirty="0">
                <a:solidFill>
                  <a:schemeClr val="accent6">
                    <a:lumMod val="75000"/>
                  </a:schemeClr>
                </a:solidFill>
              </a:rPr>
              <a:t>Statement of Cash Flow Reflections</a:t>
            </a:r>
          </a:p>
          <a:p>
            <a:endParaRPr lang="en-US" dirty="0" smtClean="0"/>
          </a:p>
          <a:p>
            <a:pPr>
              <a:lnSpc>
                <a:spcPct val="110000"/>
              </a:lnSpc>
              <a:spcBef>
                <a:spcPts val="0"/>
              </a:spcBef>
            </a:pPr>
            <a:r>
              <a:rPr lang="en-US" sz="2900" dirty="0"/>
              <a:t>Companies required to make significant, ongoing expenditures to support their business model will see negative-impact pressure on their cash flows.</a:t>
            </a:r>
          </a:p>
          <a:p>
            <a:pPr>
              <a:lnSpc>
                <a:spcPct val="110000"/>
              </a:lnSpc>
              <a:spcBef>
                <a:spcPts val="0"/>
              </a:spcBef>
            </a:pPr>
            <a:endParaRPr lang="en-US" sz="2900" dirty="0"/>
          </a:p>
          <a:p>
            <a:pPr>
              <a:lnSpc>
                <a:spcPct val="110000"/>
              </a:lnSpc>
              <a:spcBef>
                <a:spcPts val="0"/>
              </a:spcBef>
            </a:pPr>
            <a:r>
              <a:rPr lang="en-US" sz="2900" dirty="0"/>
              <a:t>Lack of debt-maturity management can lead to cash flow challenges in debt maturity years.</a:t>
            </a:r>
          </a:p>
          <a:p>
            <a:pPr>
              <a:lnSpc>
                <a:spcPct val="110000"/>
              </a:lnSpc>
              <a:spcBef>
                <a:spcPts val="0"/>
              </a:spcBef>
            </a:pPr>
            <a:endParaRPr lang="en-US" sz="2900" dirty="0"/>
          </a:p>
          <a:p>
            <a:pPr>
              <a:lnSpc>
                <a:spcPct val="110000"/>
              </a:lnSpc>
              <a:spcBef>
                <a:spcPts val="0"/>
              </a:spcBef>
            </a:pPr>
            <a:r>
              <a:rPr lang="en-US" sz="2900" dirty="0"/>
              <a:t>Companies that are continually faced with significant development, R&amp;D, charges, accelerated depreciation schedules, continual retooling investments, short product life cycles, and high debt loads, will face exposure to economic risk and potential cash shortages.</a:t>
            </a:r>
          </a:p>
          <a:p>
            <a:pPr>
              <a:lnSpc>
                <a:spcPct val="110000"/>
              </a:lnSpc>
              <a:spcBef>
                <a:spcPts val="0"/>
              </a:spcBef>
            </a:pPr>
            <a:endParaRPr lang="en-US" sz="2900" dirty="0"/>
          </a:p>
          <a:p>
            <a:pPr>
              <a:lnSpc>
                <a:spcPct val="110000"/>
              </a:lnSpc>
              <a:spcBef>
                <a:spcPts val="0"/>
              </a:spcBef>
            </a:pPr>
            <a:r>
              <a:rPr lang="en-US" sz="2900" dirty="0"/>
              <a:t>High reliance on cost bases driven by indirect cost structures often find themselves exposed to greater cash flow challenges during periods of economic downturn or disruption.</a:t>
            </a:r>
          </a:p>
          <a:p>
            <a:pPr>
              <a:lnSpc>
                <a:spcPct val="110000"/>
              </a:lnSpc>
              <a:spcBef>
                <a:spcPts val="0"/>
              </a:spcBef>
            </a:pPr>
            <a:endParaRPr lang="en-US" sz="2900" dirty="0"/>
          </a:p>
          <a:p>
            <a:pPr>
              <a:lnSpc>
                <a:spcPct val="110000"/>
              </a:lnSpc>
              <a:spcBef>
                <a:spcPts val="0"/>
              </a:spcBef>
            </a:pPr>
            <a:r>
              <a:rPr lang="en-US" sz="2900" dirty="0"/>
              <a:t>Cash flow is ultimately, what generates "organizational wealth". Lack of emphasis on ROIC metrics can result in cash flow challenges as well.</a:t>
            </a:r>
            <a:endParaRPr lang="en-US" sz="2900" dirty="0"/>
          </a:p>
        </p:txBody>
      </p:sp>
      <p:sp>
        <p:nvSpPr>
          <p:cNvPr id="3" name="Slide Number Placeholder 2"/>
          <p:cNvSpPr>
            <a:spLocks noGrp="1"/>
          </p:cNvSpPr>
          <p:nvPr>
            <p:ph type="sldNum" sz="quarter" idx="4"/>
          </p:nvPr>
        </p:nvSpPr>
        <p:spPr/>
        <p:txBody>
          <a:bodyPr/>
          <a:lstStyle/>
          <a:p>
            <a:fld id="{68B66FEB-B74C-4553-A99E-5E49813D09AD}" type="slidenum">
              <a:rPr lang="en-US" smtClean="0"/>
              <a:t>58</a:t>
            </a:fld>
            <a:endParaRPr lang="en-US"/>
          </a:p>
        </p:txBody>
      </p:sp>
      <p:sp>
        <p:nvSpPr>
          <p:cNvPr id="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606083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873" y="892127"/>
            <a:ext cx="6334125" cy="557132"/>
          </a:xfrm>
        </p:spPr>
        <p:txBody>
          <a:bodyPr>
            <a:normAutofit/>
          </a:bodyPr>
          <a:lstStyle/>
          <a:p>
            <a:r>
              <a:rPr lang="en-CA" sz="2400" dirty="0">
                <a:solidFill>
                  <a:schemeClr val="accent6">
                    <a:lumMod val="75000"/>
                  </a:schemeClr>
                </a:solidFill>
              </a:rPr>
              <a:t>CASH OPERATING CYCLE – DECISION IMPACT</a:t>
            </a:r>
            <a:endParaRPr lang="en-CA" sz="2400" dirty="0">
              <a:solidFill>
                <a:schemeClr val="accent6">
                  <a:lumMod val="75000"/>
                </a:schemeClr>
              </a:solidFill>
            </a:endParaRPr>
          </a:p>
        </p:txBody>
      </p:sp>
      <p:graphicFrame>
        <p:nvGraphicFramePr>
          <p:cNvPr id="6" name="Content Placeholder 5"/>
          <p:cNvGraphicFramePr>
            <a:graphicFrameLocks noGrp="1"/>
          </p:cNvGraphicFramePr>
          <p:nvPr>
            <p:ph idx="1"/>
            <p:extLst/>
          </p:nvPr>
        </p:nvGraphicFramePr>
        <p:xfrm>
          <a:off x="3173488" y="2812702"/>
          <a:ext cx="3108518" cy="2111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p:cNvCxnSpPr/>
          <p:nvPr/>
        </p:nvCxnSpPr>
        <p:spPr>
          <a:xfrm flipH="1">
            <a:off x="4241333" y="2465621"/>
            <a:ext cx="4072984" cy="8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41332" y="2473983"/>
            <a:ext cx="0" cy="727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893678" y="2812701"/>
            <a:ext cx="3420638" cy="25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918769" y="2858699"/>
            <a:ext cx="0" cy="376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5211488" y="3134692"/>
            <a:ext cx="3102828" cy="83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219851" y="3143057"/>
            <a:ext cx="0" cy="275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314316" y="2350203"/>
            <a:ext cx="1193296" cy="253916"/>
          </a:xfrm>
          <a:prstGeom prst="rect">
            <a:avLst/>
          </a:prstGeom>
          <a:noFill/>
        </p:spPr>
        <p:txBody>
          <a:bodyPr wrap="square" rtlCol="0">
            <a:spAutoFit/>
          </a:bodyPr>
          <a:lstStyle/>
          <a:p>
            <a:r>
              <a:rPr lang="en-CA" sz="1050" dirty="0"/>
              <a:t>Trade Credit Sales</a:t>
            </a:r>
          </a:p>
        </p:txBody>
      </p:sp>
      <p:sp>
        <p:nvSpPr>
          <p:cNvPr id="21" name="TextBox 20"/>
          <p:cNvSpPr txBox="1"/>
          <p:nvPr/>
        </p:nvSpPr>
        <p:spPr>
          <a:xfrm>
            <a:off x="8314317" y="2686410"/>
            <a:ext cx="1193296" cy="253916"/>
          </a:xfrm>
          <a:prstGeom prst="rect">
            <a:avLst/>
          </a:prstGeom>
          <a:noFill/>
        </p:spPr>
        <p:txBody>
          <a:bodyPr wrap="square" rtlCol="0">
            <a:spAutoFit/>
          </a:bodyPr>
          <a:lstStyle/>
          <a:p>
            <a:r>
              <a:rPr lang="en-CA" sz="1050" dirty="0"/>
              <a:t>Direct Credit Sales</a:t>
            </a:r>
          </a:p>
        </p:txBody>
      </p:sp>
      <p:sp>
        <p:nvSpPr>
          <p:cNvPr id="23" name="TextBox 22"/>
          <p:cNvSpPr txBox="1"/>
          <p:nvPr/>
        </p:nvSpPr>
        <p:spPr>
          <a:xfrm>
            <a:off x="8397949" y="3067785"/>
            <a:ext cx="1028700" cy="253916"/>
          </a:xfrm>
          <a:prstGeom prst="rect">
            <a:avLst/>
          </a:prstGeom>
          <a:noFill/>
        </p:spPr>
        <p:txBody>
          <a:bodyPr wrap="square" rtlCol="0">
            <a:spAutoFit/>
          </a:bodyPr>
          <a:lstStyle/>
          <a:p>
            <a:r>
              <a:rPr lang="en-CA" sz="1050" dirty="0"/>
              <a:t>Cash Sales</a:t>
            </a:r>
          </a:p>
        </p:txBody>
      </p:sp>
      <p:sp>
        <p:nvSpPr>
          <p:cNvPr id="29" name="TextBox 28"/>
          <p:cNvSpPr txBox="1"/>
          <p:nvPr/>
        </p:nvSpPr>
        <p:spPr>
          <a:xfrm>
            <a:off x="5529298" y="2264897"/>
            <a:ext cx="1346510" cy="253916"/>
          </a:xfrm>
          <a:prstGeom prst="rect">
            <a:avLst/>
          </a:prstGeom>
          <a:noFill/>
        </p:spPr>
        <p:txBody>
          <a:bodyPr wrap="square" rtlCol="0">
            <a:spAutoFit/>
          </a:bodyPr>
          <a:lstStyle/>
          <a:p>
            <a:r>
              <a:rPr lang="en-CA" sz="1050" dirty="0"/>
              <a:t>Time to Recover</a:t>
            </a:r>
          </a:p>
        </p:txBody>
      </p:sp>
      <p:sp>
        <p:nvSpPr>
          <p:cNvPr id="30" name="TextBox 29"/>
          <p:cNvSpPr txBox="1"/>
          <p:nvPr/>
        </p:nvSpPr>
        <p:spPr>
          <a:xfrm>
            <a:off x="6022740" y="2545072"/>
            <a:ext cx="1346510" cy="253916"/>
          </a:xfrm>
          <a:prstGeom prst="rect">
            <a:avLst/>
          </a:prstGeom>
          <a:noFill/>
        </p:spPr>
        <p:txBody>
          <a:bodyPr wrap="square" rtlCol="0">
            <a:spAutoFit/>
          </a:bodyPr>
          <a:lstStyle/>
          <a:p>
            <a:r>
              <a:rPr lang="en-CA" sz="1050" dirty="0"/>
              <a:t>Time to Recover</a:t>
            </a:r>
          </a:p>
        </p:txBody>
      </p:sp>
      <p:sp>
        <p:nvSpPr>
          <p:cNvPr id="31" name="TextBox 30"/>
          <p:cNvSpPr txBox="1"/>
          <p:nvPr/>
        </p:nvSpPr>
        <p:spPr>
          <a:xfrm>
            <a:off x="6976169" y="2917241"/>
            <a:ext cx="1346510" cy="253916"/>
          </a:xfrm>
          <a:prstGeom prst="rect">
            <a:avLst/>
          </a:prstGeom>
          <a:noFill/>
        </p:spPr>
        <p:txBody>
          <a:bodyPr wrap="square" rtlCol="0">
            <a:spAutoFit/>
          </a:bodyPr>
          <a:lstStyle/>
          <a:p>
            <a:r>
              <a:rPr lang="en-CA" sz="1050" dirty="0"/>
              <a:t>Time to Recover</a:t>
            </a:r>
          </a:p>
        </p:txBody>
      </p:sp>
      <p:graphicFrame>
        <p:nvGraphicFramePr>
          <p:cNvPr id="33" name="Content Placeholder 3"/>
          <p:cNvGraphicFramePr>
            <a:graphicFrameLocks/>
          </p:cNvGraphicFramePr>
          <p:nvPr>
            <p:extLst/>
          </p:nvPr>
        </p:nvGraphicFramePr>
        <p:xfrm>
          <a:off x="3140149" y="4573622"/>
          <a:ext cx="5029200" cy="10858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5" name="Bent-Up Arrow 34"/>
          <p:cNvSpPr/>
          <p:nvPr/>
        </p:nvSpPr>
        <p:spPr>
          <a:xfrm>
            <a:off x="8283649" y="4544138"/>
            <a:ext cx="800100" cy="628650"/>
          </a:xfrm>
          <a:prstGeom prst="bentUp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p:nvPr/>
        </p:nvSpPr>
        <p:spPr>
          <a:xfrm>
            <a:off x="8374253" y="3787775"/>
            <a:ext cx="1085850"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200" dirty="0">
                <a:solidFill>
                  <a:schemeClr val="bg1"/>
                </a:solidFill>
              </a:rPr>
              <a:t>Channel Partner or Customer</a:t>
            </a:r>
          </a:p>
        </p:txBody>
      </p:sp>
      <p:sp>
        <p:nvSpPr>
          <p:cNvPr id="37" name="Up Arrow 36"/>
          <p:cNvSpPr/>
          <p:nvPr/>
        </p:nvSpPr>
        <p:spPr>
          <a:xfrm>
            <a:off x="8768088" y="3374810"/>
            <a:ext cx="285750" cy="342900"/>
          </a:xfrm>
          <a:prstGeom prst="up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p:cNvSpPr txBox="1"/>
          <p:nvPr/>
        </p:nvSpPr>
        <p:spPr>
          <a:xfrm>
            <a:off x="4182788" y="3546260"/>
            <a:ext cx="1346510" cy="300082"/>
          </a:xfrm>
          <a:prstGeom prst="rect">
            <a:avLst/>
          </a:prstGeom>
          <a:noFill/>
        </p:spPr>
        <p:txBody>
          <a:bodyPr wrap="square" rtlCol="0">
            <a:spAutoFit/>
          </a:bodyPr>
          <a:lstStyle/>
          <a:p>
            <a:r>
              <a:rPr lang="en-CA" sz="1350" dirty="0"/>
              <a:t>Cash Reservoir</a:t>
            </a:r>
          </a:p>
        </p:txBody>
      </p:sp>
      <p:pic>
        <p:nvPicPr>
          <p:cNvPr id="1026" name="Picture 2" descr="C:\Users\gbissonette\AppData\Local\Microsoft\Windows\Temporary Internet Files\Content.IE5\NEFSQF7Y\MC900239501[1].w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47947" y="2473982"/>
            <a:ext cx="934842" cy="98136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140150" y="3201600"/>
            <a:ext cx="803819" cy="577081"/>
          </a:xfrm>
          <a:prstGeom prst="rect">
            <a:avLst/>
          </a:prstGeom>
          <a:noFill/>
        </p:spPr>
        <p:txBody>
          <a:bodyPr wrap="square" rtlCol="0">
            <a:spAutoFit/>
          </a:bodyPr>
          <a:lstStyle/>
          <a:p>
            <a:r>
              <a:rPr lang="en-CA" sz="1050" dirty="0"/>
              <a:t>External Capital Capacity</a:t>
            </a:r>
          </a:p>
        </p:txBody>
      </p:sp>
      <p:sp>
        <p:nvSpPr>
          <p:cNvPr id="40" name="Right Arrow 39"/>
          <p:cNvSpPr/>
          <p:nvPr/>
        </p:nvSpPr>
        <p:spPr>
          <a:xfrm>
            <a:off x="3140149" y="5576809"/>
            <a:ext cx="6462132" cy="309446"/>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a:t>Time - Days</a:t>
            </a:r>
          </a:p>
        </p:txBody>
      </p:sp>
      <p:sp>
        <p:nvSpPr>
          <p:cNvPr id="41" name="Up Arrow 40"/>
          <p:cNvSpPr/>
          <p:nvPr/>
        </p:nvSpPr>
        <p:spPr>
          <a:xfrm>
            <a:off x="9593917" y="2131083"/>
            <a:ext cx="175632" cy="3479180"/>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sp>
        <p:nvSpPr>
          <p:cNvPr id="42" name="Left Arrow 41"/>
          <p:cNvSpPr/>
          <p:nvPr/>
        </p:nvSpPr>
        <p:spPr>
          <a:xfrm>
            <a:off x="4528362" y="1988906"/>
            <a:ext cx="5073920" cy="260101"/>
          </a:xfrm>
          <a:prstGeom prst="lef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a:t>Time - Days</a:t>
            </a:r>
          </a:p>
        </p:txBody>
      </p:sp>
      <p:sp>
        <p:nvSpPr>
          <p:cNvPr id="3" name="Slide Number Placeholder 2"/>
          <p:cNvSpPr>
            <a:spLocks noGrp="1"/>
          </p:cNvSpPr>
          <p:nvPr>
            <p:ph type="sldNum" sz="quarter" idx="4"/>
          </p:nvPr>
        </p:nvSpPr>
        <p:spPr/>
        <p:txBody>
          <a:bodyPr/>
          <a:lstStyle/>
          <a:p>
            <a:fld id="{68B66FEB-B74C-4553-A99E-5E49813D09AD}" type="slidenum">
              <a:rPr lang="en-US" smtClean="0"/>
              <a:t>59</a:t>
            </a:fld>
            <a:endParaRPr lang="en-US"/>
          </a:p>
        </p:txBody>
      </p:sp>
      <p:sp>
        <p:nvSpPr>
          <p:cNvPr id="32"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4" name="TextBox 3"/>
          <p:cNvSpPr txBox="1"/>
          <p:nvPr/>
        </p:nvSpPr>
        <p:spPr>
          <a:xfrm>
            <a:off x="2101971" y="6116128"/>
            <a:ext cx="7667579" cy="369332"/>
          </a:xfrm>
          <a:prstGeom prst="rect">
            <a:avLst/>
          </a:prstGeom>
          <a:noFill/>
        </p:spPr>
        <p:txBody>
          <a:bodyPr wrap="square" rtlCol="0">
            <a:spAutoFit/>
          </a:bodyPr>
          <a:lstStyle/>
          <a:p>
            <a:r>
              <a:rPr lang="en-US" dirty="0"/>
              <a:t>Example…Amazon cut inventory from a retail average of 168 days to 17 days.</a:t>
            </a:r>
            <a:endParaRPr lang="en-US" dirty="0"/>
          </a:p>
        </p:txBody>
      </p:sp>
    </p:spTree>
    <p:extLst>
      <p:ext uri="{BB962C8B-B14F-4D97-AF65-F5344CB8AC3E}">
        <p14:creationId xmlns:p14="http://schemas.microsoft.com/office/powerpoint/2010/main" val="307301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250" y="903767"/>
            <a:ext cx="8445500" cy="5817708"/>
          </a:xfrm>
        </p:spPr>
        <p:txBody>
          <a:bodyPr>
            <a:normAutofit/>
          </a:bodyPr>
          <a:lstStyle/>
          <a:p>
            <a:pPr marL="0" indent="0">
              <a:buNone/>
            </a:pPr>
            <a:r>
              <a:rPr lang="en-US" b="1" dirty="0" smtClean="0">
                <a:solidFill>
                  <a:schemeClr val="accent6">
                    <a:lumMod val="75000"/>
                  </a:schemeClr>
                </a:solidFill>
              </a:rPr>
              <a:t>Quick Point of Clarification</a:t>
            </a:r>
            <a:endParaRPr lang="en-US" dirty="0"/>
          </a:p>
          <a:p>
            <a:pPr>
              <a:spcBef>
                <a:spcPts val="1200"/>
              </a:spcBef>
            </a:pPr>
            <a:r>
              <a:rPr lang="en-US" dirty="0" smtClean="0"/>
              <a:t>It is recognized that a number of you may work with companies which utilize an </a:t>
            </a:r>
            <a:r>
              <a:rPr lang="en-US" dirty="0" smtClean="0">
                <a:solidFill>
                  <a:schemeClr val="accent6">
                    <a:lumMod val="75000"/>
                  </a:schemeClr>
                </a:solidFill>
              </a:rPr>
              <a:t>ERP-style software </a:t>
            </a:r>
            <a:br>
              <a:rPr lang="en-US" dirty="0" smtClean="0">
                <a:solidFill>
                  <a:schemeClr val="accent6">
                    <a:lumMod val="75000"/>
                  </a:schemeClr>
                </a:solidFill>
              </a:rPr>
            </a:br>
            <a:r>
              <a:rPr lang="en-US" dirty="0" smtClean="0">
                <a:solidFill>
                  <a:schemeClr val="accent6">
                    <a:lumMod val="75000"/>
                  </a:schemeClr>
                </a:solidFill>
              </a:rPr>
              <a:t>platform </a:t>
            </a:r>
            <a:r>
              <a:rPr lang="en-US" dirty="0" smtClean="0"/>
              <a:t>for strategic and financial </a:t>
            </a:r>
            <a:br>
              <a:rPr lang="en-US" dirty="0" smtClean="0"/>
            </a:br>
            <a:r>
              <a:rPr lang="en-US" dirty="0" smtClean="0"/>
              <a:t>integration purposes.</a:t>
            </a:r>
          </a:p>
          <a:p>
            <a:pPr>
              <a:spcBef>
                <a:spcPts val="1200"/>
              </a:spcBef>
            </a:pPr>
            <a:r>
              <a:rPr lang="en-US" dirty="0" smtClean="0"/>
              <a:t>The intent of this tutorial is not to </a:t>
            </a:r>
            <a:br>
              <a:rPr lang="en-US" dirty="0" smtClean="0"/>
            </a:br>
            <a:r>
              <a:rPr lang="en-US" dirty="0" smtClean="0"/>
              <a:t>focus on this integration component. </a:t>
            </a:r>
            <a:br>
              <a:rPr lang="en-US" dirty="0" smtClean="0"/>
            </a:br>
            <a:r>
              <a:rPr lang="en-US" dirty="0" smtClean="0"/>
              <a:t>Its intent is to provide the </a:t>
            </a:r>
            <a:r>
              <a:rPr lang="en-US" dirty="0" smtClean="0">
                <a:solidFill>
                  <a:schemeClr val="accent6">
                    <a:lumMod val="75000"/>
                  </a:schemeClr>
                </a:solidFill>
              </a:rPr>
              <a:t>underlying </a:t>
            </a:r>
            <a:br>
              <a:rPr lang="en-US" dirty="0" smtClean="0">
                <a:solidFill>
                  <a:schemeClr val="accent6">
                    <a:lumMod val="75000"/>
                  </a:schemeClr>
                </a:solidFill>
              </a:rPr>
            </a:br>
            <a:r>
              <a:rPr lang="en-US" dirty="0" smtClean="0">
                <a:solidFill>
                  <a:schemeClr val="accent6">
                    <a:lumMod val="75000"/>
                  </a:schemeClr>
                </a:solidFill>
              </a:rPr>
              <a:t>logic and basis of financial decision-making</a:t>
            </a:r>
            <a:r>
              <a:rPr lang="en-US" dirty="0" smtClean="0"/>
              <a:t>, and the corresponding aggregate financial statement structure which supports it.</a:t>
            </a:r>
          </a:p>
          <a:p>
            <a:pPr>
              <a:spcBef>
                <a:spcPts val="1200"/>
              </a:spcBef>
            </a:pPr>
            <a:r>
              <a:rPr lang="en-US" dirty="0" smtClean="0"/>
              <a:t>It is this underlying logic which is then translated into the ERP decision-making environment and forms the fabric of financial conclusions.</a:t>
            </a:r>
            <a:endParaRPr lang="en-US" dirty="0"/>
          </a:p>
          <a:p>
            <a:endParaRPr lang="en-US" dirty="0"/>
          </a:p>
        </p:txBody>
      </p:sp>
      <p:pic>
        <p:nvPicPr>
          <p:cNvPr id="6" name="Picture 5"/>
          <p:cNvPicPr>
            <a:picLocks noChangeAspect="1"/>
          </p:cNvPicPr>
          <p:nvPr/>
        </p:nvPicPr>
        <p:blipFill>
          <a:blip r:embed="rId3"/>
          <a:stretch>
            <a:fillRect/>
          </a:stretch>
        </p:blipFill>
        <p:spPr>
          <a:xfrm>
            <a:off x="7066001" y="1974579"/>
            <a:ext cx="3431876" cy="2179807"/>
          </a:xfrm>
          <a:prstGeom prst="rect">
            <a:avLst/>
          </a:prstGeom>
          <a:ln>
            <a:solidFill>
              <a:schemeClr val="tx1"/>
            </a:solidFill>
          </a:ln>
        </p:spPr>
      </p:pic>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172121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nvPr>
        </p:nvGraphicFramePr>
        <p:xfrm>
          <a:off x="6180416" y="940565"/>
          <a:ext cx="3680166"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1718264" y="1759622"/>
            <a:ext cx="3138230" cy="2064229"/>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28234" y="1976128"/>
            <a:ext cx="2828260" cy="1631216"/>
          </a:xfrm>
          <a:prstGeom prst="rect">
            <a:avLst/>
          </a:prstGeom>
          <a:noFill/>
        </p:spPr>
        <p:txBody>
          <a:bodyPr wrap="square" rtlCol="0">
            <a:spAutoFit/>
          </a:bodyPr>
          <a:lstStyle/>
          <a:p>
            <a:r>
              <a:rPr lang="en-US" sz="2000" dirty="0">
                <a:solidFill>
                  <a:schemeClr val="bg1"/>
                </a:solidFill>
              </a:rPr>
              <a:t>Financial Statement Interpretation…</a:t>
            </a:r>
          </a:p>
          <a:p>
            <a:endParaRPr lang="en-US" sz="2000" dirty="0">
              <a:solidFill>
                <a:schemeClr val="bg1"/>
              </a:solidFill>
            </a:endParaRPr>
          </a:p>
          <a:p>
            <a:r>
              <a:rPr lang="en-US" sz="2000" dirty="0">
                <a:solidFill>
                  <a:schemeClr val="bg1"/>
                </a:solidFill>
              </a:rPr>
              <a:t>drawing </a:t>
            </a:r>
            <a:r>
              <a:rPr lang="en-US" sz="2000" dirty="0">
                <a:solidFill>
                  <a:schemeClr val="bg1"/>
                </a:solidFill>
              </a:rPr>
              <a:t>conclusions relating </a:t>
            </a:r>
            <a:r>
              <a:rPr lang="en-US" sz="2000" dirty="0">
                <a:solidFill>
                  <a:schemeClr val="bg1"/>
                </a:solidFill>
              </a:rPr>
              <a:t>to…</a:t>
            </a:r>
            <a:endParaRPr lang="en-US" sz="2000" dirty="0">
              <a:solidFill>
                <a:schemeClr val="bg1"/>
              </a:solidFill>
            </a:endParaRPr>
          </a:p>
        </p:txBody>
      </p:sp>
      <p:sp>
        <p:nvSpPr>
          <p:cNvPr id="8" name="Right Arrow 7"/>
          <p:cNvSpPr/>
          <p:nvPr/>
        </p:nvSpPr>
        <p:spPr>
          <a:xfrm>
            <a:off x="5293972" y="2345406"/>
            <a:ext cx="695703" cy="584791"/>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79033" y="3987482"/>
            <a:ext cx="489097" cy="552893"/>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390020" y="5152248"/>
            <a:ext cx="3253563" cy="95693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Changes in Liquidity, Solvency, Capacity, Velocity</a:t>
            </a:r>
            <a:endParaRPr lang="en-US" dirty="0"/>
          </a:p>
        </p:txBody>
      </p:sp>
      <p:sp>
        <p:nvSpPr>
          <p:cNvPr id="12" name="Plus 11"/>
          <p:cNvSpPr/>
          <p:nvPr/>
        </p:nvSpPr>
        <p:spPr>
          <a:xfrm>
            <a:off x="5183059" y="5283999"/>
            <a:ext cx="829340" cy="627321"/>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1660598" y="5152247"/>
            <a:ext cx="3253563" cy="95693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Outcomes relating to strategic objectives…actual vs. targets</a:t>
            </a:r>
            <a:endParaRPr lang="en-US" dirty="0"/>
          </a:p>
        </p:txBody>
      </p:sp>
      <p:sp>
        <p:nvSpPr>
          <p:cNvPr id="3" name="Slide Number Placeholder 2"/>
          <p:cNvSpPr>
            <a:spLocks noGrp="1"/>
          </p:cNvSpPr>
          <p:nvPr>
            <p:ph type="sldNum" sz="quarter" idx="4"/>
          </p:nvPr>
        </p:nvSpPr>
        <p:spPr/>
        <p:txBody>
          <a:bodyPr/>
          <a:lstStyle/>
          <a:p>
            <a:fld id="{68B66FEB-B74C-4553-A99E-5E49813D09AD}" type="slidenum">
              <a:rPr lang="en-US" smtClean="0"/>
              <a:t>60</a:t>
            </a:fld>
            <a:endParaRPr lang="en-US"/>
          </a:p>
        </p:txBody>
      </p:sp>
      <p:sp>
        <p:nvSpPr>
          <p:cNvPr id="1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050454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8" grpId="0" animBg="1"/>
      <p:bldP spid="9" grpId="0" animBg="1"/>
      <p:bldP spid="10" grpId="0" animBg="1"/>
      <p:bldP spid="12" grpId="0" animBg="1"/>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smtClean="0">
              <a:solidFill>
                <a:schemeClr val="accent6">
                  <a:lumMod val="75000"/>
                </a:schemeClr>
              </a:solidFill>
            </a:endParaRPr>
          </a:p>
          <a:p>
            <a:pPr marL="0" indent="0">
              <a:buNone/>
            </a:pPr>
            <a:r>
              <a:rPr lang="en-US" dirty="0" smtClean="0">
                <a:solidFill>
                  <a:schemeClr val="accent6">
                    <a:lumMod val="75000"/>
                  </a:schemeClr>
                </a:solidFill>
              </a:rPr>
              <a:t>Do you understand these terms?</a:t>
            </a:r>
          </a:p>
          <a:p>
            <a:endParaRPr lang="en-US" dirty="0" smtClean="0"/>
          </a:p>
          <a:p>
            <a:r>
              <a:rPr lang="en-US" dirty="0" smtClean="0"/>
              <a:t>Profit Formula								</a:t>
            </a:r>
            <a:r>
              <a:rPr lang="en-US" dirty="0" smtClean="0">
                <a:solidFill>
                  <a:schemeClr val="tx1"/>
                </a:solidFill>
              </a:rPr>
              <a:t>Liquidity</a:t>
            </a:r>
          </a:p>
          <a:p>
            <a:r>
              <a:rPr lang="en-US" dirty="0" smtClean="0">
                <a:solidFill>
                  <a:schemeClr val="tx1"/>
                </a:solidFill>
              </a:rPr>
              <a:t>Cost Structure &amp; Drivers					Solvency</a:t>
            </a:r>
          </a:p>
          <a:p>
            <a:r>
              <a:rPr lang="en-US" dirty="0" smtClean="0">
                <a:solidFill>
                  <a:schemeClr val="tx1"/>
                </a:solidFill>
              </a:rPr>
              <a:t>Cost Ladder									Capacity</a:t>
            </a:r>
          </a:p>
          <a:p>
            <a:r>
              <a:rPr lang="en-US" dirty="0" smtClean="0">
                <a:solidFill>
                  <a:schemeClr val="tx1"/>
                </a:solidFill>
              </a:rPr>
              <a:t>Depreciation								Velocity (Turnover)</a:t>
            </a:r>
          </a:p>
          <a:p>
            <a:r>
              <a:rPr lang="en-US" dirty="0">
                <a:solidFill>
                  <a:schemeClr val="tx1"/>
                </a:solidFill>
              </a:rPr>
              <a:t>Cash Flow </a:t>
            </a:r>
            <a:r>
              <a:rPr lang="en-US" dirty="0" smtClean="0">
                <a:solidFill>
                  <a:schemeClr val="tx1"/>
                </a:solidFill>
              </a:rPr>
              <a:t>Positive							KPIs or KPMs</a:t>
            </a:r>
            <a:endParaRPr lang="en-US" dirty="0">
              <a:solidFill>
                <a:schemeClr val="tx1"/>
              </a:solidFill>
            </a:endParaRPr>
          </a:p>
          <a:p>
            <a:r>
              <a:rPr lang="en-US" dirty="0"/>
              <a:t>Breakeven </a:t>
            </a:r>
            <a:r>
              <a:rPr lang="en-US" dirty="0" smtClean="0"/>
              <a:t>Point</a:t>
            </a:r>
          </a:p>
          <a:p>
            <a:r>
              <a:rPr lang="en-US" dirty="0"/>
              <a:t>Margin Management</a:t>
            </a:r>
          </a:p>
          <a:p>
            <a:r>
              <a:rPr lang="en-US" dirty="0" smtClean="0"/>
              <a:t>Cash Operating Cycle</a:t>
            </a:r>
          </a:p>
          <a:p>
            <a:r>
              <a:rPr lang="en-US" dirty="0" smtClean="0"/>
              <a:t>Capitalization</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61</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00675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2560" y="3291840"/>
            <a:ext cx="4622800" cy="707886"/>
          </a:xfrm>
          <a:prstGeom prst="rect">
            <a:avLst/>
          </a:prstGeom>
          <a:noFill/>
        </p:spPr>
        <p:txBody>
          <a:bodyPr wrap="square" rtlCol="0">
            <a:spAutoFit/>
          </a:bodyPr>
          <a:lstStyle/>
          <a:p>
            <a:pPr algn="ctr"/>
            <a:r>
              <a:rPr lang="en-US" sz="4000" dirty="0"/>
              <a:t>Final Questions</a:t>
            </a:r>
            <a:endParaRPr lang="en-US" sz="4000" dirty="0"/>
          </a:p>
        </p:txBody>
      </p:sp>
      <p:sp>
        <p:nvSpPr>
          <p:cNvPr id="3" name="Slide Number Placeholder 2"/>
          <p:cNvSpPr>
            <a:spLocks noGrp="1"/>
          </p:cNvSpPr>
          <p:nvPr>
            <p:ph type="sldNum" sz="quarter" idx="4"/>
          </p:nvPr>
        </p:nvSpPr>
        <p:spPr/>
        <p:txBody>
          <a:bodyPr/>
          <a:lstStyle/>
          <a:p>
            <a:fld id="{68B66FEB-B74C-4553-A99E-5E49813D09AD}" type="slidenum">
              <a:rPr lang="en-US" smtClean="0"/>
              <a:t>62</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Tree>
    <p:extLst>
      <p:ext uri="{BB962C8B-B14F-4D97-AF65-F5344CB8AC3E}">
        <p14:creationId xmlns:p14="http://schemas.microsoft.com/office/powerpoint/2010/main" val="1997641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8577" y="2744276"/>
            <a:ext cx="6334125" cy="889397"/>
          </a:xfrm>
        </p:spPr>
        <p:txBody>
          <a:bodyPr/>
          <a:lstStyle/>
          <a:p>
            <a:pPr algn="ctr"/>
            <a:r>
              <a:rPr lang="en-CA" dirty="0" smtClean="0"/>
              <a:t>Supplemental Slides</a:t>
            </a:r>
            <a:endParaRPr lang="en-CA" dirty="0"/>
          </a:p>
        </p:txBody>
      </p:sp>
      <p:sp>
        <p:nvSpPr>
          <p:cNvPr id="2" name="Slide Number Placeholder 1"/>
          <p:cNvSpPr>
            <a:spLocks noGrp="1"/>
          </p:cNvSpPr>
          <p:nvPr>
            <p:ph type="sldNum" sz="quarter" idx="4"/>
          </p:nvPr>
        </p:nvSpPr>
        <p:spPr/>
        <p:txBody>
          <a:bodyPr/>
          <a:lstStyle/>
          <a:p>
            <a:fld id="{68B66FEB-B74C-4553-A99E-5E49813D09AD}" type="slidenum">
              <a:rPr lang="en-US" smtClean="0"/>
              <a:t>63</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Tree>
    <p:extLst>
      <p:ext uri="{BB962C8B-B14F-4D97-AF65-F5344CB8AC3E}">
        <p14:creationId xmlns:p14="http://schemas.microsoft.com/office/powerpoint/2010/main" val="348205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873249" y="954793"/>
          <a:ext cx="8445500" cy="4653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562099" y="3252706"/>
            <a:ext cx="1478942" cy="253646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Financial Statement Assessment…</a:t>
            </a:r>
          </a:p>
          <a:p>
            <a:endParaRPr lang="en-US" sz="1400" dirty="0">
              <a:solidFill>
                <a:schemeClr val="tx1"/>
              </a:solidFill>
            </a:endParaRPr>
          </a:p>
          <a:p>
            <a:pPr marL="285750" indent="-285750">
              <a:buFont typeface="Arial" panose="020B0604020202020204" pitchFamily="34" charset="0"/>
              <a:buChar char="•"/>
            </a:pPr>
            <a:r>
              <a:rPr lang="en-US" sz="1200" dirty="0">
                <a:solidFill>
                  <a:schemeClr val="tx1"/>
                </a:solidFill>
              </a:rPr>
              <a:t>Statement of Changes In Financial Position</a:t>
            </a:r>
          </a:p>
          <a:p>
            <a:pPr marL="285750" indent="-285750">
              <a:buFont typeface="Arial" panose="020B0604020202020204" pitchFamily="34" charset="0"/>
              <a:buChar char="•"/>
            </a:pPr>
            <a:r>
              <a:rPr lang="en-US" sz="1200" dirty="0">
                <a:solidFill>
                  <a:schemeClr val="tx1"/>
                </a:solidFill>
              </a:rPr>
              <a:t>Statement of Comprehensive Income</a:t>
            </a:r>
          </a:p>
          <a:p>
            <a:pPr marL="285750" indent="-285750">
              <a:buFont typeface="Arial" panose="020B0604020202020204" pitchFamily="34" charset="0"/>
              <a:buChar char="•"/>
            </a:pPr>
            <a:r>
              <a:rPr lang="en-US" sz="1200" dirty="0">
                <a:solidFill>
                  <a:schemeClr val="tx1"/>
                </a:solidFill>
              </a:rPr>
              <a:t>Statement of Cash Flows</a:t>
            </a:r>
          </a:p>
        </p:txBody>
      </p:sp>
      <p:sp>
        <p:nvSpPr>
          <p:cNvPr id="3" name="Slide Number Placeholder 2"/>
          <p:cNvSpPr>
            <a:spLocks noGrp="1"/>
          </p:cNvSpPr>
          <p:nvPr>
            <p:ph type="sldNum" sz="quarter" idx="4"/>
          </p:nvPr>
        </p:nvSpPr>
        <p:spPr/>
        <p:txBody>
          <a:bodyPr/>
          <a:lstStyle/>
          <a:p>
            <a:fld id="{68B66FEB-B74C-4553-A99E-5E49813D09AD}" type="slidenum">
              <a:rPr lang="en-US" smtClean="0"/>
              <a:t>64</a:t>
            </a:fld>
            <a:endParaRPr lang="en-US"/>
          </a:p>
        </p:txBody>
      </p:sp>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311295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250" y="776177"/>
            <a:ext cx="8667159" cy="5945898"/>
          </a:xfrm>
        </p:spPr>
        <p:txBody>
          <a:bodyPr>
            <a:normAutofit/>
          </a:bodyPr>
          <a:lstStyle/>
          <a:p>
            <a:pPr marL="0" indent="0">
              <a:buNone/>
            </a:pPr>
            <a:r>
              <a:rPr lang="en-CA" dirty="0" smtClean="0"/>
              <a:t>Two </a:t>
            </a:r>
            <a:r>
              <a:rPr lang="en-CA" dirty="0" smtClean="0">
                <a:solidFill>
                  <a:schemeClr val="accent6">
                    <a:lumMod val="75000"/>
                  </a:schemeClr>
                </a:solidFill>
              </a:rPr>
              <a:t>Impact Zones </a:t>
            </a:r>
            <a:r>
              <a:rPr lang="en-CA" dirty="0" smtClean="0"/>
              <a:t>relating to </a:t>
            </a:r>
            <a:r>
              <a:rPr lang="en-CA" b="1" dirty="0" smtClean="0">
                <a:solidFill>
                  <a:srgbClr val="00B050"/>
                </a:solidFill>
              </a:rPr>
              <a:t>"Capital" </a:t>
            </a:r>
            <a:r>
              <a:rPr lang="en-CA" dirty="0" smtClean="0"/>
              <a:t>deployment &amp; management</a:t>
            </a:r>
          </a:p>
        </p:txBody>
      </p:sp>
      <p:sp>
        <p:nvSpPr>
          <p:cNvPr id="5" name="Rounded Rectangle 4"/>
          <p:cNvSpPr/>
          <p:nvPr/>
        </p:nvSpPr>
        <p:spPr>
          <a:xfrm>
            <a:off x="2640419" y="1690578"/>
            <a:ext cx="2445488" cy="2264735"/>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Operational Transactions</a:t>
            </a:r>
            <a:endParaRPr lang="en-US" dirty="0"/>
          </a:p>
        </p:txBody>
      </p:sp>
      <p:sp>
        <p:nvSpPr>
          <p:cNvPr id="6" name="Rounded Rectangle 5"/>
          <p:cNvSpPr/>
          <p:nvPr/>
        </p:nvSpPr>
        <p:spPr>
          <a:xfrm>
            <a:off x="2640419" y="3955313"/>
            <a:ext cx="2445488" cy="2264735"/>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Capital Asset Transactions</a:t>
            </a:r>
            <a:endParaRPr lang="en-US" dirty="0"/>
          </a:p>
        </p:txBody>
      </p:sp>
      <p:sp>
        <p:nvSpPr>
          <p:cNvPr id="7" name="Right Brace 6"/>
          <p:cNvSpPr/>
          <p:nvPr/>
        </p:nvSpPr>
        <p:spPr>
          <a:xfrm>
            <a:off x="5734493" y="2009554"/>
            <a:ext cx="616688" cy="40084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ounded Rectangle 7"/>
          <p:cNvSpPr/>
          <p:nvPr/>
        </p:nvSpPr>
        <p:spPr>
          <a:xfrm>
            <a:off x="6844562" y="2822945"/>
            <a:ext cx="2445488" cy="2264735"/>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Capital Management Impact</a:t>
            </a:r>
            <a:endParaRPr lang="en-US" dirty="0"/>
          </a:p>
        </p:txBody>
      </p:sp>
      <p:sp>
        <p:nvSpPr>
          <p:cNvPr id="9" name="Rectangular Callout 8"/>
          <p:cNvSpPr/>
          <p:nvPr/>
        </p:nvSpPr>
        <p:spPr>
          <a:xfrm flipH="1">
            <a:off x="1766924" y="4345729"/>
            <a:ext cx="2070340" cy="1416889"/>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Asset Investments</a:t>
            </a:r>
          </a:p>
          <a:p>
            <a:pPr algn="ctr"/>
            <a:r>
              <a:rPr lang="en-US" sz="1350" dirty="0"/>
              <a:t>Asset Divestitures</a:t>
            </a:r>
          </a:p>
          <a:p>
            <a:pPr algn="ctr"/>
            <a:r>
              <a:rPr lang="en-US" sz="1350" dirty="0"/>
              <a:t>Issue or Retire Stock</a:t>
            </a:r>
          </a:p>
          <a:p>
            <a:pPr algn="ctr"/>
            <a:r>
              <a:rPr lang="en-US" sz="1350" dirty="0"/>
              <a:t>Issue or Retire Credit Facilities</a:t>
            </a:r>
          </a:p>
          <a:p>
            <a:pPr algn="ctr"/>
            <a:r>
              <a:rPr lang="en-US" sz="1350" dirty="0"/>
              <a:t>Pay Dividends</a:t>
            </a:r>
          </a:p>
          <a:p>
            <a:pPr algn="ctr"/>
            <a:endParaRPr lang="en-US" sz="1350" dirty="0"/>
          </a:p>
        </p:txBody>
      </p:sp>
      <p:sp>
        <p:nvSpPr>
          <p:cNvPr id="10" name="Rectangular Callout 9"/>
          <p:cNvSpPr/>
          <p:nvPr/>
        </p:nvSpPr>
        <p:spPr>
          <a:xfrm>
            <a:off x="2476066" y="1607097"/>
            <a:ext cx="2264434" cy="1119277"/>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Sales Revenue</a:t>
            </a:r>
          </a:p>
          <a:p>
            <a:pPr algn="ctr"/>
            <a:r>
              <a:rPr lang="en-US" sz="1350" dirty="0"/>
              <a:t>Direct Operating Expenses</a:t>
            </a:r>
          </a:p>
          <a:p>
            <a:pPr algn="ctr"/>
            <a:r>
              <a:rPr lang="en-US" sz="1350" dirty="0"/>
              <a:t>Indirect Operating Expenses</a:t>
            </a:r>
          </a:p>
          <a:p>
            <a:pPr algn="ctr"/>
            <a:r>
              <a:rPr lang="en-US" sz="1350" dirty="0"/>
              <a:t>Interest on Debt</a:t>
            </a:r>
          </a:p>
          <a:p>
            <a:pPr algn="ctr"/>
            <a:r>
              <a:rPr lang="en-US" sz="1350" dirty="0"/>
              <a:t>Tax Obligations</a:t>
            </a:r>
          </a:p>
        </p:txBody>
      </p:sp>
      <p:sp>
        <p:nvSpPr>
          <p:cNvPr id="4" name="Slide Number Placeholder 3"/>
          <p:cNvSpPr>
            <a:spLocks noGrp="1"/>
          </p:cNvSpPr>
          <p:nvPr>
            <p:ph type="sldNum" sz="quarter" idx="4"/>
          </p:nvPr>
        </p:nvSpPr>
        <p:spPr/>
        <p:txBody>
          <a:bodyPr/>
          <a:lstStyle/>
          <a:p>
            <a:fld id="{68B66FEB-B74C-4553-A99E-5E49813D09AD}" type="slidenum">
              <a:rPr lang="en-US" smtClean="0"/>
              <a:t>65</a:t>
            </a:fld>
            <a:endParaRPr lang="en-US"/>
          </a:p>
        </p:txBody>
      </p:sp>
      <p:sp>
        <p:nvSpPr>
          <p:cNvPr id="12"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418062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49" y="737922"/>
            <a:ext cx="7641056" cy="538604"/>
          </a:xfrm>
        </p:spPr>
        <p:txBody>
          <a:bodyPr>
            <a:noAutofit/>
          </a:bodyPr>
          <a:lstStyle/>
          <a:p>
            <a:r>
              <a:rPr lang="en-US" sz="2400" dirty="0"/>
              <a:t>Here Is What We Have To Work With – Sources of </a:t>
            </a:r>
            <a:r>
              <a:rPr lang="en-US" sz="2400" dirty="0">
                <a:solidFill>
                  <a:srgbClr val="00B050"/>
                </a:solidFill>
              </a:rPr>
              <a:t>Capital</a:t>
            </a:r>
          </a:p>
        </p:txBody>
      </p:sp>
      <p:sp>
        <p:nvSpPr>
          <p:cNvPr id="7" name="Rectangle 6"/>
          <p:cNvSpPr/>
          <p:nvPr/>
        </p:nvSpPr>
        <p:spPr>
          <a:xfrm>
            <a:off x="2470298" y="2262343"/>
            <a:ext cx="2092866" cy="555172"/>
          </a:xfrm>
          <a:prstGeom prst="rect">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Internal Sources</a:t>
            </a:r>
          </a:p>
        </p:txBody>
      </p:sp>
      <p:sp>
        <p:nvSpPr>
          <p:cNvPr id="8" name="Down Arrow 7"/>
          <p:cNvSpPr/>
          <p:nvPr/>
        </p:nvSpPr>
        <p:spPr>
          <a:xfrm>
            <a:off x="3297928" y="2974270"/>
            <a:ext cx="437606" cy="470263"/>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Rectangle 8"/>
          <p:cNvSpPr/>
          <p:nvPr/>
        </p:nvSpPr>
        <p:spPr>
          <a:xfrm>
            <a:off x="2470298" y="3575159"/>
            <a:ext cx="2092866" cy="2154263"/>
          </a:xfrm>
          <a:prstGeom prst="rect">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marL="214313" indent="-214313">
              <a:buFont typeface="Arial" panose="020B0604020202020204" pitchFamily="34" charset="0"/>
              <a:buChar char="•"/>
            </a:pPr>
            <a:r>
              <a:rPr lang="en-US" dirty="0"/>
              <a:t>Working Capital</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True Cash Reserves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Asset Divestment</a:t>
            </a:r>
          </a:p>
        </p:txBody>
      </p:sp>
      <p:sp>
        <p:nvSpPr>
          <p:cNvPr id="10" name="Rectangle 9"/>
          <p:cNvSpPr/>
          <p:nvPr/>
        </p:nvSpPr>
        <p:spPr>
          <a:xfrm>
            <a:off x="4985771" y="2262343"/>
            <a:ext cx="2092866" cy="555172"/>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Debt Financing</a:t>
            </a:r>
          </a:p>
        </p:txBody>
      </p:sp>
      <p:sp>
        <p:nvSpPr>
          <p:cNvPr id="11" name="Down Arrow 10"/>
          <p:cNvSpPr/>
          <p:nvPr/>
        </p:nvSpPr>
        <p:spPr>
          <a:xfrm>
            <a:off x="5813401" y="2974270"/>
            <a:ext cx="437606" cy="470263"/>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4985771" y="3575159"/>
            <a:ext cx="2092866" cy="2154263"/>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marL="214313" indent="-214313">
              <a:buFont typeface="Arial" panose="020B0604020202020204" pitchFamily="34" charset="0"/>
              <a:buChar char="•"/>
            </a:pPr>
            <a:r>
              <a:rPr lang="en-US" dirty="0"/>
              <a:t>Short-Term Credit Facilities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Long-Term Credit Facilities</a:t>
            </a:r>
          </a:p>
        </p:txBody>
      </p:sp>
      <p:sp>
        <p:nvSpPr>
          <p:cNvPr id="13" name="Rectangle 12"/>
          <p:cNvSpPr/>
          <p:nvPr/>
        </p:nvSpPr>
        <p:spPr>
          <a:xfrm>
            <a:off x="7501245" y="2262343"/>
            <a:ext cx="2092866" cy="55517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Equity Financing</a:t>
            </a:r>
          </a:p>
        </p:txBody>
      </p:sp>
      <p:sp>
        <p:nvSpPr>
          <p:cNvPr id="14" name="Down Arrow 13"/>
          <p:cNvSpPr/>
          <p:nvPr/>
        </p:nvSpPr>
        <p:spPr>
          <a:xfrm>
            <a:off x="8328875" y="2974270"/>
            <a:ext cx="437606" cy="470263"/>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7501245" y="3575159"/>
            <a:ext cx="2092866" cy="2154263"/>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marL="214313" indent="-214313">
              <a:buFont typeface="Arial" panose="020B0604020202020204" pitchFamily="34" charset="0"/>
              <a:buChar char="•"/>
            </a:pPr>
            <a:r>
              <a:rPr lang="en-US" dirty="0"/>
              <a:t>Individuals</a:t>
            </a:r>
          </a:p>
          <a:p>
            <a:pPr marL="214313" indent="-214313">
              <a:buFont typeface="Arial" panose="020B0604020202020204" pitchFamily="34" charset="0"/>
              <a:buChar char="•"/>
            </a:pPr>
            <a:r>
              <a:rPr lang="en-US" dirty="0"/>
              <a:t>Syndicates</a:t>
            </a:r>
          </a:p>
          <a:p>
            <a:pPr marL="214313" indent="-214313">
              <a:buFont typeface="Arial" panose="020B0604020202020204" pitchFamily="34" charset="0"/>
              <a:buChar char="•"/>
            </a:pPr>
            <a:r>
              <a:rPr lang="en-US" dirty="0"/>
              <a:t>Venture Capital Funds</a:t>
            </a:r>
          </a:p>
          <a:p>
            <a:pPr marL="214313" indent="-214313">
              <a:buFont typeface="Arial" panose="020B0604020202020204" pitchFamily="34" charset="0"/>
              <a:buChar char="•"/>
            </a:pPr>
            <a:r>
              <a:rPr lang="en-US" dirty="0"/>
              <a:t>IPOs</a:t>
            </a:r>
          </a:p>
          <a:p>
            <a:pPr marL="214313" indent="-214313">
              <a:buFont typeface="Arial" panose="020B0604020202020204" pitchFamily="34" charset="0"/>
              <a:buChar char="•"/>
            </a:pPr>
            <a:r>
              <a:rPr lang="en-US" dirty="0"/>
              <a:t>APOs</a:t>
            </a:r>
          </a:p>
        </p:txBody>
      </p:sp>
      <p:sp>
        <p:nvSpPr>
          <p:cNvPr id="3" name="Slide Number Placeholder 2"/>
          <p:cNvSpPr>
            <a:spLocks noGrp="1"/>
          </p:cNvSpPr>
          <p:nvPr>
            <p:ph type="sldNum" sz="quarter" idx="4"/>
          </p:nvPr>
        </p:nvSpPr>
        <p:spPr/>
        <p:txBody>
          <a:bodyPr/>
          <a:lstStyle/>
          <a:p>
            <a:fld id="{68B66FEB-B74C-4553-A99E-5E49813D09AD}" type="slidenum">
              <a:rPr lang="en-US" smtClean="0"/>
              <a:t>66</a:t>
            </a:fld>
            <a:endParaRPr lang="en-US"/>
          </a:p>
        </p:txBody>
      </p:sp>
      <p:sp>
        <p:nvSpPr>
          <p:cNvPr id="1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41906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2962620" y="2106811"/>
          <a:ext cx="6096000" cy="4277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396197" y="1244992"/>
            <a:ext cx="7223760" cy="461665"/>
          </a:xfrm>
          <a:prstGeom prst="rect">
            <a:avLst/>
          </a:prstGeom>
          <a:noFill/>
        </p:spPr>
        <p:txBody>
          <a:bodyPr wrap="square" rtlCol="0">
            <a:spAutoFit/>
          </a:bodyPr>
          <a:lstStyle/>
          <a:p>
            <a:pPr algn="ctr"/>
            <a:r>
              <a:rPr lang="en-US" sz="2400" b="1" dirty="0">
                <a:solidFill>
                  <a:schemeClr val="accent6">
                    <a:lumMod val="75000"/>
                  </a:schemeClr>
                </a:solidFill>
              </a:rPr>
              <a:t>Revenue Model = Understanding Market Potential</a:t>
            </a:r>
            <a:endParaRPr lang="en-US" sz="2400" b="1" dirty="0">
              <a:solidFill>
                <a:schemeClr val="accent6">
                  <a:lumMod val="75000"/>
                </a:schemeClr>
              </a:solidFill>
            </a:endParaRPr>
          </a:p>
        </p:txBody>
      </p:sp>
      <p:sp>
        <p:nvSpPr>
          <p:cNvPr id="3" name="Slide Number Placeholder 2"/>
          <p:cNvSpPr>
            <a:spLocks noGrp="1"/>
          </p:cNvSpPr>
          <p:nvPr>
            <p:ph type="sldNum" sz="quarter" idx="4"/>
          </p:nvPr>
        </p:nvSpPr>
        <p:spPr/>
        <p:txBody>
          <a:bodyPr/>
          <a:lstStyle/>
          <a:p>
            <a:fld id="{68B66FEB-B74C-4553-A99E-5E49813D09AD}" type="slidenum">
              <a:rPr lang="en-US" smtClean="0"/>
              <a:t>67</a:t>
            </a:fld>
            <a:endParaRPr lang="en-US"/>
          </a:p>
        </p:txBody>
      </p:sp>
      <p:sp>
        <p:nvSpPr>
          <p:cNvPr id="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073663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9487" y="5705549"/>
            <a:ext cx="8299343" cy="230832"/>
          </a:xfrm>
          <a:prstGeom prst="rect">
            <a:avLst/>
          </a:prstGeom>
          <a:noFill/>
        </p:spPr>
        <p:txBody>
          <a:bodyPr wrap="square" rtlCol="0">
            <a:spAutoFit/>
          </a:bodyPr>
          <a:lstStyle/>
          <a:p>
            <a:r>
              <a:rPr lang="en-US" sz="900" i="1" dirty="0" err="1"/>
              <a:t>Source:Source</a:t>
            </a:r>
            <a:r>
              <a:rPr lang="en-US" sz="900" i="1" dirty="0"/>
              <a:t>: MacRumors.com, </a:t>
            </a:r>
            <a:r>
              <a:rPr lang="en-US" sz="900" dirty="0">
                <a:hlinkClick r:id="rId2"/>
              </a:rPr>
              <a:t>https://www.macrumors.com/2019/01/29/apple-1q-2019-results/</a:t>
            </a:r>
            <a:r>
              <a:rPr lang="en-US" sz="900" dirty="0"/>
              <a:t>,  </a:t>
            </a:r>
            <a:endParaRPr lang="en-US" sz="900" dirty="0"/>
          </a:p>
        </p:txBody>
      </p:sp>
      <p:sp>
        <p:nvSpPr>
          <p:cNvPr id="5" name="AutoShape 2" descr="https://media.inkling.com/img?s=content%3A%2F%2F%2Fstable%2Fsn_1d87%2Ftrunk%2Fhead%2Fimg%2Fchapter013%2Fstatistic_id436688_number-of-dollarama-stores-canada-by-province-2018.png&amp;o=r&amp;w=1000&amp;f=auto&amp;e=true"/>
          <p:cNvSpPr>
            <a:spLocks noChangeAspect="1" noChangeArrowheads="1"/>
          </p:cNvSpPr>
          <p:nvPr/>
        </p:nvSpPr>
        <p:spPr bwMode="auto">
          <a:xfrm>
            <a:off x="1640681" y="7489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3" name="Picture 2"/>
          <p:cNvPicPr>
            <a:picLocks noChangeAspect="1"/>
          </p:cNvPicPr>
          <p:nvPr/>
        </p:nvPicPr>
        <p:blipFill>
          <a:blip r:embed="rId3"/>
          <a:stretch>
            <a:fillRect/>
          </a:stretch>
        </p:blipFill>
        <p:spPr>
          <a:xfrm>
            <a:off x="1524001" y="1035773"/>
            <a:ext cx="3824069" cy="3996052"/>
          </a:xfrm>
          <a:prstGeom prst="rect">
            <a:avLst/>
          </a:prstGeom>
        </p:spPr>
      </p:pic>
      <p:sp>
        <p:nvSpPr>
          <p:cNvPr id="6" name="Title 1"/>
          <p:cNvSpPr txBox="1">
            <a:spLocks/>
          </p:cNvSpPr>
          <p:nvPr/>
        </p:nvSpPr>
        <p:spPr>
          <a:xfrm>
            <a:off x="1597737" y="114595"/>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pic>
        <p:nvPicPr>
          <p:cNvPr id="2" name="Picture 1"/>
          <p:cNvPicPr>
            <a:picLocks noChangeAspect="1"/>
          </p:cNvPicPr>
          <p:nvPr/>
        </p:nvPicPr>
        <p:blipFill>
          <a:blip r:embed="rId4"/>
          <a:stretch>
            <a:fillRect/>
          </a:stretch>
        </p:blipFill>
        <p:spPr>
          <a:xfrm>
            <a:off x="5129841" y="1313757"/>
            <a:ext cx="5469269" cy="3840703"/>
          </a:xfrm>
          <a:prstGeom prst="rect">
            <a:avLst/>
          </a:prstGeom>
        </p:spPr>
      </p:pic>
      <p:sp>
        <p:nvSpPr>
          <p:cNvPr id="7" name="Rectangle 6"/>
          <p:cNvSpPr/>
          <p:nvPr/>
        </p:nvSpPr>
        <p:spPr>
          <a:xfrm>
            <a:off x="3499448" y="5936381"/>
            <a:ext cx="4572000" cy="230832"/>
          </a:xfrm>
          <a:prstGeom prst="rect">
            <a:avLst/>
          </a:prstGeom>
        </p:spPr>
        <p:txBody>
          <a:bodyPr>
            <a:spAutoFit/>
          </a:bodyPr>
          <a:lstStyle/>
          <a:p>
            <a:r>
              <a:rPr lang="en-US" sz="900" dirty="0">
                <a:hlinkClick r:id="rId5"/>
              </a:rPr>
              <a:t>https://www.macrumors.com/2019/10/30/apple-4q-2019-results/</a:t>
            </a:r>
            <a:endParaRPr lang="en-US" sz="900" dirty="0"/>
          </a:p>
        </p:txBody>
      </p:sp>
    </p:spTree>
    <p:extLst>
      <p:ext uri="{BB962C8B-B14F-4D97-AF65-F5344CB8AC3E}">
        <p14:creationId xmlns:p14="http://schemas.microsoft.com/office/powerpoint/2010/main" val="261825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9487" y="5705549"/>
            <a:ext cx="8299343" cy="230832"/>
          </a:xfrm>
          <a:prstGeom prst="rect">
            <a:avLst/>
          </a:prstGeom>
          <a:noFill/>
        </p:spPr>
        <p:txBody>
          <a:bodyPr wrap="square" rtlCol="0">
            <a:spAutoFit/>
          </a:bodyPr>
          <a:lstStyle/>
          <a:p>
            <a:r>
              <a:rPr lang="en-US" sz="900" i="1" dirty="0" err="1"/>
              <a:t>Source:Source</a:t>
            </a:r>
            <a:r>
              <a:rPr lang="en-US" sz="900" i="1" dirty="0"/>
              <a:t>: MacRumors.com, </a:t>
            </a:r>
            <a:r>
              <a:rPr lang="en-US" sz="900" i="1" dirty="0">
                <a:hlinkClick r:id="rId2"/>
              </a:rPr>
              <a:t>https://www.macrumors.com/2019/01/29/apple-1q-2019-results/</a:t>
            </a:r>
            <a:r>
              <a:rPr lang="en-US" sz="900" i="1" dirty="0"/>
              <a:t> </a:t>
            </a:r>
            <a:endParaRPr lang="en-US" sz="900" dirty="0"/>
          </a:p>
        </p:txBody>
      </p:sp>
      <p:sp>
        <p:nvSpPr>
          <p:cNvPr id="5" name="AutoShape 2" descr="https://media.inkling.com/img?s=content%3A%2F%2F%2Fstable%2Fsn_1d87%2Ftrunk%2Fhead%2Fimg%2Fchapter013%2Fstatistic_id436688_number-of-dollarama-stores-canada-by-province-2018.png&amp;o=r&amp;w=1000&amp;f=auto&amp;e=true"/>
          <p:cNvSpPr>
            <a:spLocks noChangeAspect="1" noChangeArrowheads="1"/>
          </p:cNvSpPr>
          <p:nvPr/>
        </p:nvSpPr>
        <p:spPr bwMode="auto">
          <a:xfrm>
            <a:off x="1640681" y="7489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6" name="Picture 5"/>
          <p:cNvPicPr>
            <a:picLocks noChangeAspect="1"/>
          </p:cNvPicPr>
          <p:nvPr/>
        </p:nvPicPr>
        <p:blipFill>
          <a:blip r:embed="rId3"/>
          <a:stretch>
            <a:fillRect/>
          </a:stretch>
        </p:blipFill>
        <p:spPr>
          <a:xfrm>
            <a:off x="2973238" y="1118166"/>
            <a:ext cx="6064370" cy="4462079"/>
          </a:xfrm>
          <a:prstGeom prst="rect">
            <a:avLst/>
          </a:prstGeom>
        </p:spPr>
      </p:pic>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89739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solidFill>
                  <a:schemeClr val="accent6">
                    <a:lumMod val="75000"/>
                  </a:schemeClr>
                </a:solidFill>
              </a:rPr>
              <a:t>Do you understand these terms?</a:t>
            </a:r>
          </a:p>
          <a:p>
            <a:endParaRPr lang="en-US" dirty="0" smtClean="0"/>
          </a:p>
          <a:p>
            <a:r>
              <a:rPr lang="en-US" dirty="0" smtClean="0"/>
              <a:t>Profit Formula								</a:t>
            </a:r>
            <a:r>
              <a:rPr lang="en-US" dirty="0" smtClean="0">
                <a:solidFill>
                  <a:schemeClr val="tx1"/>
                </a:solidFill>
              </a:rPr>
              <a:t>Liquidity</a:t>
            </a:r>
          </a:p>
          <a:p>
            <a:r>
              <a:rPr lang="en-US" dirty="0" smtClean="0">
                <a:solidFill>
                  <a:schemeClr val="tx1"/>
                </a:solidFill>
              </a:rPr>
              <a:t>Cost Structure &amp; Drivers					Solvency</a:t>
            </a:r>
          </a:p>
          <a:p>
            <a:r>
              <a:rPr lang="en-US" dirty="0" smtClean="0">
                <a:solidFill>
                  <a:schemeClr val="tx1"/>
                </a:solidFill>
              </a:rPr>
              <a:t>Cost Ladder									Capacity</a:t>
            </a:r>
          </a:p>
          <a:p>
            <a:r>
              <a:rPr lang="en-US" dirty="0" smtClean="0">
                <a:solidFill>
                  <a:schemeClr val="tx1"/>
                </a:solidFill>
              </a:rPr>
              <a:t>Depreciation								Velocity (Turnover)</a:t>
            </a:r>
          </a:p>
          <a:p>
            <a:r>
              <a:rPr lang="en-US" dirty="0">
                <a:solidFill>
                  <a:schemeClr val="tx1"/>
                </a:solidFill>
              </a:rPr>
              <a:t>Cash Flow </a:t>
            </a:r>
            <a:r>
              <a:rPr lang="en-US" dirty="0" smtClean="0">
                <a:solidFill>
                  <a:schemeClr val="tx1"/>
                </a:solidFill>
              </a:rPr>
              <a:t>Positive							KPIs or KPMs</a:t>
            </a:r>
            <a:endParaRPr lang="en-US" dirty="0">
              <a:solidFill>
                <a:schemeClr val="tx1"/>
              </a:solidFill>
            </a:endParaRPr>
          </a:p>
          <a:p>
            <a:r>
              <a:rPr lang="en-US" dirty="0"/>
              <a:t>Breakeven </a:t>
            </a:r>
            <a:r>
              <a:rPr lang="en-US" dirty="0" smtClean="0"/>
              <a:t>Point</a:t>
            </a:r>
          </a:p>
          <a:p>
            <a:r>
              <a:rPr lang="en-US" dirty="0"/>
              <a:t>Margin </a:t>
            </a:r>
            <a:r>
              <a:rPr lang="en-US" dirty="0" smtClean="0"/>
              <a:t>Management						Discounted Cash Flow</a:t>
            </a:r>
            <a:endParaRPr lang="en-US" dirty="0"/>
          </a:p>
          <a:p>
            <a:r>
              <a:rPr lang="en-US" dirty="0" smtClean="0"/>
              <a:t>Cash Operating Cycle						</a:t>
            </a:r>
          </a:p>
          <a:p>
            <a:r>
              <a:rPr lang="en-US" dirty="0" smtClean="0"/>
              <a:t>Capitalization</a:t>
            </a:r>
            <a:endParaRPr lang="en-US" dirty="0"/>
          </a:p>
        </p:txBody>
      </p:sp>
      <p:sp>
        <p:nvSpPr>
          <p:cNvPr id="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2621869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B66FEB-B74C-4553-A99E-5E49813D09AD}" type="slidenum">
              <a:rPr lang="en-US" smtClean="0"/>
              <a:t>70</a:t>
            </a:fld>
            <a:endParaRPr lang="en-US"/>
          </a:p>
        </p:txBody>
      </p:sp>
      <p:pic>
        <p:nvPicPr>
          <p:cNvPr id="1026" name="Picture 2" descr="iPhone sales fal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525" y="1060372"/>
            <a:ext cx="5339627" cy="433844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3" name="TextBox 2"/>
          <p:cNvSpPr txBox="1"/>
          <p:nvPr/>
        </p:nvSpPr>
        <p:spPr>
          <a:xfrm>
            <a:off x="4206815" y="6047117"/>
            <a:ext cx="3528204" cy="369332"/>
          </a:xfrm>
          <a:prstGeom prst="rect">
            <a:avLst/>
          </a:prstGeom>
          <a:noFill/>
        </p:spPr>
        <p:txBody>
          <a:bodyPr wrap="square" rtlCol="0">
            <a:spAutoFit/>
          </a:bodyPr>
          <a:lstStyle/>
          <a:p>
            <a:r>
              <a:rPr lang="en-US" dirty="0"/>
              <a:t>Apple no longer reporting unit sales</a:t>
            </a:r>
            <a:endParaRPr lang="en-US" dirty="0"/>
          </a:p>
        </p:txBody>
      </p:sp>
    </p:spTree>
    <p:extLst>
      <p:ext uri="{BB962C8B-B14F-4D97-AF65-F5344CB8AC3E}">
        <p14:creationId xmlns:p14="http://schemas.microsoft.com/office/powerpoint/2010/main" val="223488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1" y="917603"/>
            <a:ext cx="7500665" cy="450795"/>
          </a:xfrm>
        </p:spPr>
        <p:txBody>
          <a:bodyPr>
            <a:normAutofit fontScale="90000"/>
          </a:bodyPr>
          <a:lstStyle/>
          <a:p>
            <a:pPr>
              <a:defRPr/>
            </a:pPr>
            <a:r>
              <a:rPr lang="en-CA" sz="3200" dirty="0">
                <a:solidFill>
                  <a:schemeClr val="accent6">
                    <a:lumMod val="75000"/>
                  </a:schemeClr>
                </a:solidFill>
              </a:rPr>
              <a:t>Cost Ladder</a:t>
            </a:r>
          </a:p>
        </p:txBody>
      </p:sp>
      <p:cxnSp>
        <p:nvCxnSpPr>
          <p:cNvPr id="5" name="Elbow Connector 4"/>
          <p:cNvCxnSpPr/>
          <p:nvPr/>
        </p:nvCxnSpPr>
        <p:spPr>
          <a:xfrm flipV="1">
            <a:off x="1905000" y="5105400"/>
            <a:ext cx="2286000" cy="6096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3048000" y="4495800"/>
            <a:ext cx="2286000" cy="6096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4191000" y="3886200"/>
            <a:ext cx="2286000" cy="6096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5334000" y="3276600"/>
            <a:ext cx="2286000" cy="6096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6477000" y="2667000"/>
            <a:ext cx="2438400" cy="6096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2" name="TextBox 10"/>
          <p:cNvSpPr txBox="1">
            <a:spLocks noChangeArrowheads="1"/>
          </p:cNvSpPr>
          <p:nvPr/>
        </p:nvSpPr>
        <p:spPr bwMode="auto">
          <a:xfrm>
            <a:off x="1524000" y="5029200"/>
            <a:ext cx="1600200" cy="584200"/>
          </a:xfrm>
          <a:prstGeom prst="rect">
            <a:avLst/>
          </a:prstGeom>
          <a:noFill/>
          <a:ln w="9525">
            <a:noFill/>
            <a:miter lim="800000"/>
            <a:headEnd/>
            <a:tailEnd/>
          </a:ln>
        </p:spPr>
        <p:txBody>
          <a:bodyPr>
            <a:spAutoFit/>
          </a:bodyPr>
          <a:lstStyle/>
          <a:p>
            <a:pPr algn="ctr"/>
            <a:r>
              <a:rPr lang="en-US" sz="1600" dirty="0"/>
              <a:t>Design &amp; Development</a:t>
            </a:r>
          </a:p>
        </p:txBody>
      </p:sp>
      <p:sp>
        <p:nvSpPr>
          <p:cNvPr id="16393" name="TextBox 11"/>
          <p:cNvSpPr txBox="1">
            <a:spLocks noChangeArrowheads="1"/>
          </p:cNvSpPr>
          <p:nvPr/>
        </p:nvSpPr>
        <p:spPr bwMode="auto">
          <a:xfrm>
            <a:off x="2895600" y="4572001"/>
            <a:ext cx="1219200" cy="584775"/>
          </a:xfrm>
          <a:prstGeom prst="rect">
            <a:avLst/>
          </a:prstGeom>
          <a:noFill/>
          <a:ln w="9525">
            <a:noFill/>
            <a:miter lim="800000"/>
            <a:headEnd/>
            <a:tailEnd/>
          </a:ln>
        </p:spPr>
        <p:txBody>
          <a:bodyPr>
            <a:spAutoFit/>
          </a:bodyPr>
          <a:lstStyle/>
          <a:p>
            <a:pPr algn="ctr"/>
            <a:r>
              <a:rPr lang="en-US" sz="1600" dirty="0"/>
              <a:t>Suppliers &amp; Logistics</a:t>
            </a:r>
          </a:p>
        </p:txBody>
      </p:sp>
      <p:sp>
        <p:nvSpPr>
          <p:cNvPr id="16394" name="TextBox 12"/>
          <p:cNvSpPr txBox="1">
            <a:spLocks noChangeArrowheads="1"/>
          </p:cNvSpPr>
          <p:nvPr/>
        </p:nvSpPr>
        <p:spPr bwMode="auto">
          <a:xfrm>
            <a:off x="3733800" y="3886201"/>
            <a:ext cx="1600200" cy="584775"/>
          </a:xfrm>
          <a:prstGeom prst="rect">
            <a:avLst/>
          </a:prstGeom>
          <a:noFill/>
          <a:ln w="9525">
            <a:noFill/>
            <a:miter lim="800000"/>
            <a:headEnd/>
            <a:tailEnd/>
          </a:ln>
        </p:spPr>
        <p:txBody>
          <a:bodyPr>
            <a:spAutoFit/>
          </a:bodyPr>
          <a:lstStyle/>
          <a:p>
            <a:pPr algn="ctr"/>
            <a:r>
              <a:rPr lang="en-US" sz="1600" dirty="0"/>
              <a:t>Processes &amp; Transformation</a:t>
            </a:r>
            <a:endParaRPr lang="en-US" sz="1600" dirty="0"/>
          </a:p>
        </p:txBody>
      </p:sp>
      <p:sp>
        <p:nvSpPr>
          <p:cNvPr id="16395" name="TextBox 14"/>
          <p:cNvSpPr txBox="1">
            <a:spLocks noChangeArrowheads="1"/>
          </p:cNvSpPr>
          <p:nvPr/>
        </p:nvSpPr>
        <p:spPr bwMode="auto">
          <a:xfrm>
            <a:off x="4953000" y="3429000"/>
            <a:ext cx="1447800" cy="338138"/>
          </a:xfrm>
          <a:prstGeom prst="rect">
            <a:avLst/>
          </a:prstGeom>
          <a:noFill/>
          <a:ln w="9525">
            <a:noFill/>
            <a:miter lim="800000"/>
            <a:headEnd/>
            <a:tailEnd/>
          </a:ln>
        </p:spPr>
        <p:txBody>
          <a:bodyPr>
            <a:spAutoFit/>
          </a:bodyPr>
          <a:lstStyle/>
          <a:p>
            <a:pPr algn="ctr"/>
            <a:r>
              <a:rPr lang="en-US" sz="1600" dirty="0"/>
              <a:t>Distribution</a:t>
            </a:r>
          </a:p>
        </p:txBody>
      </p:sp>
      <p:sp>
        <p:nvSpPr>
          <p:cNvPr id="16396" name="TextBox 15"/>
          <p:cNvSpPr txBox="1">
            <a:spLocks noChangeArrowheads="1"/>
          </p:cNvSpPr>
          <p:nvPr/>
        </p:nvSpPr>
        <p:spPr bwMode="auto">
          <a:xfrm>
            <a:off x="6172200" y="2667001"/>
            <a:ext cx="1447800" cy="584775"/>
          </a:xfrm>
          <a:prstGeom prst="rect">
            <a:avLst/>
          </a:prstGeom>
          <a:noFill/>
          <a:ln w="9525">
            <a:noFill/>
            <a:miter lim="800000"/>
            <a:headEnd/>
            <a:tailEnd/>
          </a:ln>
        </p:spPr>
        <p:txBody>
          <a:bodyPr wrap="square">
            <a:spAutoFit/>
          </a:bodyPr>
          <a:lstStyle/>
          <a:p>
            <a:pPr algn="ctr"/>
            <a:r>
              <a:rPr lang="en-US" sz="1600" dirty="0"/>
              <a:t>Marketing, Sales &amp; Service</a:t>
            </a:r>
            <a:endParaRPr lang="en-US" sz="1600" dirty="0"/>
          </a:p>
        </p:txBody>
      </p:sp>
      <p:sp>
        <p:nvSpPr>
          <p:cNvPr id="16397" name="TextBox 16"/>
          <p:cNvSpPr txBox="1">
            <a:spLocks noChangeArrowheads="1"/>
          </p:cNvSpPr>
          <p:nvPr/>
        </p:nvSpPr>
        <p:spPr bwMode="auto">
          <a:xfrm>
            <a:off x="6562344" y="2082226"/>
            <a:ext cx="2048256" cy="369332"/>
          </a:xfrm>
          <a:prstGeom prst="rect">
            <a:avLst/>
          </a:prstGeom>
          <a:noFill/>
          <a:ln w="9525">
            <a:noFill/>
            <a:miter lim="800000"/>
            <a:headEnd/>
            <a:tailEnd/>
          </a:ln>
        </p:spPr>
        <p:txBody>
          <a:bodyPr wrap="square">
            <a:spAutoFit/>
          </a:bodyPr>
          <a:lstStyle/>
          <a:p>
            <a:pPr algn="ctr"/>
            <a:r>
              <a:rPr lang="en-US" sz="1600" dirty="0"/>
              <a:t>Admin</a:t>
            </a:r>
            <a:r>
              <a:rPr lang="en-US" dirty="0"/>
              <a:t>. &amp; Corp. OH</a:t>
            </a:r>
            <a:endParaRPr lang="en-US" dirty="0"/>
          </a:p>
        </p:txBody>
      </p:sp>
      <p:sp>
        <p:nvSpPr>
          <p:cNvPr id="20" name="Right Triangle 19"/>
          <p:cNvSpPr/>
          <p:nvPr/>
        </p:nvSpPr>
        <p:spPr>
          <a:xfrm flipH="1">
            <a:off x="3276600" y="2743200"/>
            <a:ext cx="5562600" cy="3124200"/>
          </a:xfrm>
          <a:prstGeom prst="rtTriangle">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400" name="TextBox 20"/>
          <p:cNvSpPr txBox="1">
            <a:spLocks noChangeArrowheads="1"/>
          </p:cNvSpPr>
          <p:nvPr/>
        </p:nvSpPr>
        <p:spPr bwMode="auto">
          <a:xfrm>
            <a:off x="6172200" y="4267201"/>
            <a:ext cx="2209800" cy="800219"/>
          </a:xfrm>
          <a:prstGeom prst="rect">
            <a:avLst/>
          </a:prstGeom>
          <a:noFill/>
          <a:ln w="9525">
            <a:noFill/>
            <a:miter lim="800000"/>
            <a:headEnd/>
            <a:tailEnd/>
          </a:ln>
        </p:spPr>
        <p:txBody>
          <a:bodyPr>
            <a:spAutoFit/>
          </a:bodyPr>
          <a:lstStyle/>
          <a:p>
            <a:pPr algn="ctr"/>
            <a:r>
              <a:rPr lang="en-US" sz="2800" dirty="0"/>
              <a:t>Cost Ladder</a:t>
            </a:r>
            <a:endParaRPr lang="en-US" sz="2800" dirty="0"/>
          </a:p>
          <a:p>
            <a:pPr algn="ctr"/>
            <a:endParaRPr lang="en-US" dirty="0"/>
          </a:p>
        </p:txBody>
      </p:sp>
      <p:sp>
        <p:nvSpPr>
          <p:cNvPr id="40" name="Rectangle 39"/>
          <p:cNvSpPr/>
          <p:nvPr/>
        </p:nvSpPr>
        <p:spPr>
          <a:xfrm>
            <a:off x="8991600" y="2667000"/>
            <a:ext cx="1219200" cy="32004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411" name="TextBox 41"/>
          <p:cNvSpPr txBox="1">
            <a:spLocks noChangeArrowheads="1"/>
          </p:cNvSpPr>
          <p:nvPr/>
        </p:nvSpPr>
        <p:spPr bwMode="auto">
          <a:xfrm>
            <a:off x="9144000" y="3429001"/>
            <a:ext cx="838200" cy="584775"/>
          </a:xfrm>
          <a:prstGeom prst="rect">
            <a:avLst/>
          </a:prstGeom>
          <a:noFill/>
          <a:ln w="9525">
            <a:noFill/>
            <a:miter lim="800000"/>
            <a:headEnd/>
            <a:tailEnd/>
          </a:ln>
        </p:spPr>
        <p:txBody>
          <a:bodyPr>
            <a:spAutoFit/>
          </a:bodyPr>
          <a:lstStyle/>
          <a:p>
            <a:pPr algn="ctr"/>
            <a:r>
              <a:rPr lang="en-US" sz="1600" dirty="0"/>
              <a:t>Total Costs</a:t>
            </a:r>
            <a:endParaRPr lang="en-US" sz="1600" dirty="0"/>
          </a:p>
        </p:txBody>
      </p:sp>
      <p:sp>
        <p:nvSpPr>
          <p:cNvPr id="33" name="Rectangle 32"/>
          <p:cNvSpPr/>
          <p:nvPr/>
        </p:nvSpPr>
        <p:spPr>
          <a:xfrm>
            <a:off x="8991600" y="1752600"/>
            <a:ext cx="1219200" cy="91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9067800" y="1828801"/>
            <a:ext cx="990600" cy="646331"/>
          </a:xfrm>
          <a:prstGeom prst="rect">
            <a:avLst/>
          </a:prstGeom>
          <a:noFill/>
        </p:spPr>
        <p:txBody>
          <a:bodyPr wrap="square" rtlCol="0">
            <a:spAutoFit/>
          </a:bodyPr>
          <a:lstStyle/>
          <a:p>
            <a:pPr algn="ctr"/>
            <a:r>
              <a:rPr lang="en-US" dirty="0">
                <a:solidFill>
                  <a:schemeClr val="bg1"/>
                </a:solidFill>
              </a:rPr>
              <a:t>Profit Margin</a:t>
            </a:r>
            <a:endParaRPr lang="en-US" dirty="0">
              <a:solidFill>
                <a:schemeClr val="bg1"/>
              </a:solidFill>
            </a:endParaRPr>
          </a:p>
        </p:txBody>
      </p:sp>
      <p:sp>
        <p:nvSpPr>
          <p:cNvPr id="35" name="TextBox 34"/>
          <p:cNvSpPr txBox="1"/>
          <p:nvPr/>
        </p:nvSpPr>
        <p:spPr>
          <a:xfrm>
            <a:off x="8915400" y="1295400"/>
            <a:ext cx="1447800" cy="369332"/>
          </a:xfrm>
          <a:prstGeom prst="rect">
            <a:avLst/>
          </a:prstGeom>
          <a:noFill/>
        </p:spPr>
        <p:txBody>
          <a:bodyPr wrap="square" rtlCol="0">
            <a:spAutoFit/>
          </a:bodyPr>
          <a:lstStyle/>
          <a:p>
            <a:r>
              <a:rPr lang="en-US" dirty="0"/>
              <a:t>Selling Price</a:t>
            </a:r>
            <a:endParaRPr lang="en-US" dirty="0"/>
          </a:p>
        </p:txBody>
      </p:sp>
      <p:sp>
        <p:nvSpPr>
          <p:cNvPr id="2" name="TextBox 1"/>
          <p:cNvSpPr txBox="1"/>
          <p:nvPr/>
        </p:nvSpPr>
        <p:spPr>
          <a:xfrm>
            <a:off x="1999488" y="1664732"/>
            <a:ext cx="2651760" cy="338554"/>
          </a:xfrm>
          <a:prstGeom prst="rect">
            <a:avLst/>
          </a:prstGeom>
          <a:noFill/>
        </p:spPr>
        <p:txBody>
          <a:bodyPr wrap="square" rtlCol="0">
            <a:spAutoFit/>
          </a:bodyPr>
          <a:lstStyle/>
          <a:p>
            <a:r>
              <a:rPr lang="en-US" sz="1600" dirty="0"/>
              <a:t>Value Chain Derivative</a:t>
            </a:r>
            <a:endParaRPr lang="en-US" sz="1600" dirty="0"/>
          </a:p>
        </p:txBody>
      </p:sp>
      <p:sp>
        <p:nvSpPr>
          <p:cNvPr id="3" name="Slide Number Placeholder 2"/>
          <p:cNvSpPr>
            <a:spLocks noGrp="1"/>
          </p:cNvSpPr>
          <p:nvPr>
            <p:ph type="sldNum" sz="quarter" idx="4"/>
          </p:nvPr>
        </p:nvSpPr>
        <p:spPr/>
        <p:txBody>
          <a:bodyPr/>
          <a:lstStyle/>
          <a:p>
            <a:fld id="{68B66FEB-B74C-4553-A99E-5E49813D09AD}" type="slidenum">
              <a:rPr lang="en-US" smtClean="0"/>
              <a:t>71</a:t>
            </a:fld>
            <a:endParaRPr lang="en-US"/>
          </a:p>
        </p:txBody>
      </p:sp>
      <p:sp>
        <p:nvSpPr>
          <p:cNvPr id="2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37053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8010" y="762644"/>
            <a:ext cx="7500665" cy="648072"/>
          </a:xfrm>
        </p:spPr>
        <p:txBody>
          <a:bodyPr/>
          <a:lstStyle/>
          <a:p>
            <a:r>
              <a:rPr lang="en-US" sz="2000" dirty="0"/>
              <a:t>Apple Costs Structure – Macro Assessment</a:t>
            </a:r>
            <a:endParaRPr lang="en-US" sz="2000" dirty="0"/>
          </a:p>
        </p:txBody>
      </p:sp>
      <p:sp>
        <p:nvSpPr>
          <p:cNvPr id="4" name="Slide Number Placeholder 3"/>
          <p:cNvSpPr>
            <a:spLocks noGrp="1"/>
          </p:cNvSpPr>
          <p:nvPr>
            <p:ph type="sldNum" sz="quarter" idx="4"/>
          </p:nvPr>
        </p:nvSpPr>
        <p:spPr/>
        <p:txBody>
          <a:bodyPr/>
          <a:lstStyle/>
          <a:p>
            <a:fld id="{68B66FEB-B74C-4553-A99E-5E49813D09AD}" type="slidenum">
              <a:rPr lang="en-US" smtClean="0"/>
              <a:t>72</a:t>
            </a:fld>
            <a:endParaRPr lang="en-US"/>
          </a:p>
        </p:txBody>
      </p:sp>
      <p:pic>
        <p:nvPicPr>
          <p:cNvPr id="5" name="Picture 4"/>
          <p:cNvPicPr>
            <a:picLocks noChangeAspect="1"/>
          </p:cNvPicPr>
          <p:nvPr/>
        </p:nvPicPr>
        <p:blipFill>
          <a:blip r:embed="rId2"/>
          <a:stretch>
            <a:fillRect/>
          </a:stretch>
        </p:blipFill>
        <p:spPr>
          <a:xfrm>
            <a:off x="2023404" y="1684939"/>
            <a:ext cx="8174867" cy="3182336"/>
          </a:xfrm>
          <a:prstGeom prst="rect">
            <a:avLst/>
          </a:prstGeom>
        </p:spPr>
      </p:pic>
      <p:sp>
        <p:nvSpPr>
          <p:cNvPr id="6" name="Rectangle 5"/>
          <p:cNvSpPr/>
          <p:nvPr/>
        </p:nvSpPr>
        <p:spPr>
          <a:xfrm>
            <a:off x="1960098" y="5789570"/>
            <a:ext cx="7957723" cy="261610"/>
          </a:xfrm>
          <a:prstGeom prst="rect">
            <a:avLst/>
          </a:prstGeom>
        </p:spPr>
        <p:txBody>
          <a:bodyPr wrap="square">
            <a:spAutoFit/>
          </a:bodyPr>
          <a:lstStyle/>
          <a:p>
            <a:r>
              <a:rPr lang="en-US" sz="1100" dirty="0">
                <a:hlinkClick r:id="rId3"/>
              </a:rPr>
              <a:t>Source: https</a:t>
            </a:r>
            <a:r>
              <a:rPr lang="en-US" sz="1100" dirty="0">
                <a:hlinkClick r:id="rId3"/>
              </a:rPr>
              <a:t>://barefigur.es/companies/apple/cost-and-operating-expenses/</a:t>
            </a:r>
            <a:endParaRPr lang="en-US" sz="1100" dirty="0"/>
          </a:p>
        </p:txBody>
      </p:sp>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173960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sp>
        <p:nvSpPr>
          <p:cNvPr id="4" name="TextBox 3"/>
          <p:cNvSpPr txBox="1"/>
          <p:nvPr/>
        </p:nvSpPr>
        <p:spPr>
          <a:xfrm>
            <a:off x="1828800" y="3695820"/>
            <a:ext cx="2667000" cy="2677656"/>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u="sng" dirty="0"/>
              <a:t>Variable (Direct) Costs</a:t>
            </a:r>
          </a:p>
          <a:p>
            <a:pPr>
              <a:buFont typeface="Arial" pitchFamily="34" charset="0"/>
              <a:buChar char="•"/>
            </a:pPr>
            <a:r>
              <a:rPr lang="en-US" sz="2000" dirty="0"/>
              <a:t> </a:t>
            </a:r>
            <a:r>
              <a:rPr lang="en-US" sz="1600" dirty="0" err="1"/>
              <a:t>Labour</a:t>
            </a:r>
            <a:endParaRPr lang="en-US" sz="1600" dirty="0"/>
          </a:p>
          <a:p>
            <a:endParaRPr lang="en-US" sz="1600" dirty="0"/>
          </a:p>
          <a:p>
            <a:pPr>
              <a:buFont typeface="Arial" pitchFamily="34" charset="0"/>
              <a:buChar char="•"/>
            </a:pPr>
            <a:r>
              <a:rPr lang="en-US" sz="1600" dirty="0"/>
              <a:t> Benefits</a:t>
            </a:r>
          </a:p>
          <a:p>
            <a:endParaRPr lang="en-US" sz="1600" dirty="0"/>
          </a:p>
          <a:p>
            <a:pPr>
              <a:buFont typeface="Arial" pitchFamily="34" charset="0"/>
              <a:buChar char="•"/>
            </a:pPr>
            <a:r>
              <a:rPr lang="en-US" sz="1600" dirty="0"/>
              <a:t> Statutory Obligations</a:t>
            </a:r>
          </a:p>
          <a:p>
            <a:endParaRPr lang="en-US" sz="1600" dirty="0"/>
          </a:p>
          <a:p>
            <a:pPr>
              <a:buFont typeface="Arial" pitchFamily="34" charset="0"/>
              <a:buChar char="•"/>
            </a:pPr>
            <a:r>
              <a:rPr lang="en-US" sz="1600" dirty="0"/>
              <a:t> Materials/Supplies</a:t>
            </a:r>
          </a:p>
          <a:p>
            <a:pPr>
              <a:buFont typeface="Arial" pitchFamily="34" charset="0"/>
              <a:buChar char="•"/>
            </a:pPr>
            <a:endParaRPr lang="en-US" sz="1600" dirty="0"/>
          </a:p>
          <a:p>
            <a:pPr>
              <a:buFont typeface="Arial" pitchFamily="34" charset="0"/>
              <a:buChar char="•"/>
            </a:pPr>
            <a:r>
              <a:rPr lang="en-US" sz="1600" dirty="0"/>
              <a:t> Transformation Costs</a:t>
            </a:r>
            <a:endParaRPr lang="en-US" sz="1600" dirty="0"/>
          </a:p>
        </p:txBody>
      </p:sp>
      <p:sp>
        <p:nvSpPr>
          <p:cNvPr id="5" name="TextBox 4"/>
          <p:cNvSpPr txBox="1"/>
          <p:nvPr/>
        </p:nvSpPr>
        <p:spPr>
          <a:xfrm>
            <a:off x="4495800" y="2895602"/>
            <a:ext cx="2133600" cy="3477875"/>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u="sng" dirty="0"/>
              <a:t>Fixed (Semi-Fixed) Costs</a:t>
            </a:r>
          </a:p>
          <a:p>
            <a:pPr>
              <a:buFont typeface="Arial" pitchFamily="34" charset="0"/>
              <a:buChar char="•"/>
            </a:pPr>
            <a:r>
              <a:rPr lang="en-US" sz="2000" dirty="0"/>
              <a:t> </a:t>
            </a:r>
            <a:r>
              <a:rPr lang="en-US" sz="1600" dirty="0"/>
              <a:t>Insurance</a:t>
            </a:r>
          </a:p>
          <a:p>
            <a:pPr>
              <a:buFont typeface="Arial" pitchFamily="34" charset="0"/>
              <a:buChar char="•"/>
            </a:pPr>
            <a:endParaRPr lang="en-US" sz="1600" dirty="0"/>
          </a:p>
          <a:p>
            <a:pPr>
              <a:buFont typeface="Arial" pitchFamily="34" charset="0"/>
              <a:buChar char="•"/>
            </a:pPr>
            <a:r>
              <a:rPr lang="en-US" sz="1600" dirty="0"/>
              <a:t> Utilities</a:t>
            </a:r>
          </a:p>
          <a:p>
            <a:pPr>
              <a:buFont typeface="Arial" pitchFamily="34" charset="0"/>
              <a:buChar char="•"/>
            </a:pPr>
            <a:endParaRPr lang="en-US" sz="1600" dirty="0"/>
          </a:p>
          <a:p>
            <a:pPr>
              <a:buFont typeface="Arial" pitchFamily="34" charset="0"/>
              <a:buChar char="•"/>
            </a:pPr>
            <a:r>
              <a:rPr lang="en-US" sz="1600" dirty="0"/>
              <a:t> Mortgage/Lease</a:t>
            </a:r>
          </a:p>
          <a:p>
            <a:pPr>
              <a:buFont typeface="Arial" pitchFamily="34" charset="0"/>
              <a:buChar char="•"/>
            </a:pPr>
            <a:endParaRPr lang="en-US" sz="1600" dirty="0"/>
          </a:p>
          <a:p>
            <a:pPr>
              <a:buFont typeface="Arial" pitchFamily="34" charset="0"/>
              <a:buChar char="•"/>
            </a:pPr>
            <a:r>
              <a:rPr lang="en-US" sz="1600" dirty="0"/>
              <a:t> Service Contracts</a:t>
            </a:r>
          </a:p>
          <a:p>
            <a:pPr>
              <a:buFont typeface="Arial" pitchFamily="34" charset="0"/>
              <a:buChar char="•"/>
            </a:pPr>
            <a:endParaRPr lang="en-US" sz="1600" dirty="0"/>
          </a:p>
          <a:p>
            <a:pPr>
              <a:buFont typeface="Arial" pitchFamily="34" charset="0"/>
              <a:buChar char="•"/>
            </a:pPr>
            <a:r>
              <a:rPr lang="en-US" sz="1600" dirty="0"/>
              <a:t> Centralized Services</a:t>
            </a:r>
          </a:p>
          <a:p>
            <a:pPr>
              <a:buFont typeface="Arial" pitchFamily="34" charset="0"/>
              <a:buChar char="•"/>
            </a:pPr>
            <a:endParaRPr lang="en-US" sz="1600" dirty="0"/>
          </a:p>
          <a:p>
            <a:pPr>
              <a:buFont typeface="Arial" pitchFamily="34" charset="0"/>
              <a:buChar char="•"/>
            </a:pPr>
            <a:r>
              <a:rPr lang="en-US" sz="1600" dirty="0"/>
              <a:t> SG&amp;A Costs</a:t>
            </a:r>
            <a:endParaRPr lang="en-US" sz="2000" dirty="0"/>
          </a:p>
        </p:txBody>
      </p:sp>
      <p:sp>
        <p:nvSpPr>
          <p:cNvPr id="6" name="TextBox 5"/>
          <p:cNvSpPr txBox="1"/>
          <p:nvPr/>
        </p:nvSpPr>
        <p:spPr>
          <a:xfrm>
            <a:off x="6629400" y="2156938"/>
            <a:ext cx="1828800" cy="4216539"/>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u="sng" dirty="0"/>
              <a:t>Required Contingencies</a:t>
            </a:r>
          </a:p>
          <a:p>
            <a:pPr marL="169863" indent="-169863">
              <a:buFont typeface="Arial" pitchFamily="34" charset="0"/>
              <a:buChar char="•"/>
            </a:pPr>
            <a:r>
              <a:rPr lang="en-US" sz="1600" dirty="0"/>
              <a:t>Depreciation and Amortization Replacement</a:t>
            </a:r>
          </a:p>
          <a:p>
            <a:pPr marL="169863" indent="-169863"/>
            <a:r>
              <a:rPr lang="en-US" sz="1600" dirty="0"/>
              <a:t> </a:t>
            </a:r>
          </a:p>
          <a:p>
            <a:pPr marL="169863" indent="-169863">
              <a:buFont typeface="Arial" pitchFamily="34" charset="0"/>
              <a:buChar char="•"/>
            </a:pPr>
            <a:r>
              <a:rPr lang="en-US" sz="1600" dirty="0"/>
              <a:t>Debt Repayment</a:t>
            </a:r>
          </a:p>
          <a:p>
            <a:pPr marL="169863" indent="-169863"/>
            <a:r>
              <a:rPr lang="en-US" sz="1600" dirty="0"/>
              <a:t> </a:t>
            </a:r>
          </a:p>
          <a:p>
            <a:pPr marL="169863" indent="-169863">
              <a:buFont typeface="Arial" pitchFamily="34" charset="0"/>
              <a:buChar char="•"/>
            </a:pPr>
            <a:r>
              <a:rPr lang="en-US" sz="1600" dirty="0"/>
              <a:t>Inflationary Adjustments</a:t>
            </a:r>
          </a:p>
          <a:p>
            <a:pPr marL="169863" indent="-169863"/>
            <a:r>
              <a:rPr lang="en-US" sz="1600" dirty="0"/>
              <a:t> </a:t>
            </a:r>
          </a:p>
          <a:p>
            <a:pPr marL="169863" indent="-169863">
              <a:buFont typeface="Arial" pitchFamily="34" charset="0"/>
              <a:buChar char="•"/>
            </a:pPr>
            <a:r>
              <a:rPr lang="en-US" sz="1600" dirty="0"/>
              <a:t>Minor Equipment Replacemen</a:t>
            </a:r>
            <a:r>
              <a:rPr lang="en-US" dirty="0"/>
              <a:t>t</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
        <p:nvSpPr>
          <p:cNvPr id="7" name="TextBox 6"/>
          <p:cNvSpPr txBox="1"/>
          <p:nvPr/>
        </p:nvSpPr>
        <p:spPr>
          <a:xfrm>
            <a:off x="8458200" y="1572162"/>
            <a:ext cx="1981200" cy="4801314"/>
          </a:xfrm>
          <a:prstGeom prst="rect">
            <a:avLst/>
          </a:prstGeom>
          <a:solidFill>
            <a:srgbClr val="FF66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u="sng" dirty="0"/>
              <a:t>Future Needs</a:t>
            </a:r>
          </a:p>
          <a:p>
            <a:pPr marL="169863" indent="-169863">
              <a:buFont typeface="Arial" pitchFamily="34" charset="0"/>
              <a:buChar char="•"/>
            </a:pPr>
            <a:r>
              <a:rPr lang="en-US" sz="1600" dirty="0"/>
              <a:t>Product/Service Development</a:t>
            </a:r>
          </a:p>
          <a:p>
            <a:pPr>
              <a:buFont typeface="Arial" pitchFamily="34" charset="0"/>
              <a:buChar char="•"/>
            </a:pPr>
            <a:endParaRPr lang="en-US" sz="1600" dirty="0"/>
          </a:p>
          <a:p>
            <a:pPr marL="169863" indent="-169863">
              <a:buFont typeface="Arial" pitchFamily="34" charset="0"/>
              <a:buChar char="•"/>
            </a:pPr>
            <a:r>
              <a:rPr lang="en-US" sz="1600" dirty="0"/>
              <a:t>Unforeseen Contingency Fund</a:t>
            </a:r>
          </a:p>
          <a:p>
            <a:pPr marL="169863" indent="-169863">
              <a:buFont typeface="Arial" pitchFamily="34" charset="0"/>
              <a:buChar char="•"/>
            </a:pPr>
            <a:endParaRPr lang="en-US" sz="1600" dirty="0"/>
          </a:p>
          <a:p>
            <a:pPr marL="169863" indent="-169863">
              <a:buFont typeface="Arial" pitchFamily="34" charset="0"/>
              <a:buChar char="•"/>
            </a:pPr>
            <a:r>
              <a:rPr lang="en-US" sz="1600" dirty="0"/>
              <a:t>Program Expansion</a:t>
            </a:r>
          </a:p>
          <a:p>
            <a:pPr marL="169863" indent="-169863">
              <a:buFont typeface="Arial" pitchFamily="34" charset="0"/>
              <a:buChar char="•"/>
            </a:pPr>
            <a:endParaRPr lang="en-US" sz="1600" dirty="0"/>
          </a:p>
          <a:p>
            <a:pPr marL="169863" indent="-169863">
              <a:buFont typeface="Arial" pitchFamily="34" charset="0"/>
              <a:buChar char="•"/>
            </a:pPr>
            <a:r>
              <a:rPr lang="en-US" sz="1600" dirty="0"/>
              <a:t>IT Initiatives</a:t>
            </a:r>
          </a:p>
          <a:p>
            <a:pPr marL="169863" indent="-169863">
              <a:buFont typeface="Arial" pitchFamily="34" charset="0"/>
              <a:buChar char="•"/>
            </a:pPr>
            <a:endParaRPr lang="en-US" sz="1600" dirty="0"/>
          </a:p>
          <a:p>
            <a:pPr marL="169863" indent="-169863">
              <a:buFont typeface="Arial" pitchFamily="34" charset="0"/>
              <a:buChar char="•"/>
            </a:pPr>
            <a:r>
              <a:rPr lang="en-US" sz="1600" dirty="0"/>
              <a:t>Cost-Reduction Initiatives</a:t>
            </a:r>
          </a:p>
          <a:p>
            <a:pPr marL="169863" indent="-169863">
              <a:buFont typeface="Arial" pitchFamily="34" charset="0"/>
              <a:buChar char="•"/>
            </a:pPr>
            <a:endParaRPr lang="en-US" sz="1600" dirty="0"/>
          </a:p>
          <a:p>
            <a:pPr marL="169863" indent="-169863">
              <a:buFont typeface="Arial" pitchFamily="34" charset="0"/>
              <a:buChar char="•"/>
            </a:pPr>
            <a:r>
              <a:rPr lang="en-US" sz="1600" dirty="0"/>
              <a:t>Market Studies</a:t>
            </a:r>
          </a:p>
          <a:p>
            <a:pPr marL="169863" indent="-169863">
              <a:buFont typeface="Arial" pitchFamily="34" charset="0"/>
              <a:buChar char="•"/>
            </a:pPr>
            <a:endParaRPr lang="en-US" sz="1600" dirty="0"/>
          </a:p>
          <a:p>
            <a:pPr marL="169863" indent="-169863">
              <a:buFont typeface="Arial" pitchFamily="34" charset="0"/>
              <a:buChar char="•"/>
            </a:pPr>
            <a:r>
              <a:rPr lang="en-US" sz="1600" dirty="0"/>
              <a:t>Growth Initiatives</a:t>
            </a:r>
          </a:p>
          <a:p>
            <a:pPr marL="169863" indent="-169863">
              <a:buFont typeface="Arial" pitchFamily="34" charset="0"/>
              <a:buChar char="•"/>
            </a:pPr>
            <a:endParaRPr lang="en-US" sz="1600" dirty="0"/>
          </a:p>
          <a:p>
            <a:pPr marL="169863" indent="-169863">
              <a:buFont typeface="Arial" pitchFamily="34" charset="0"/>
              <a:buChar char="•"/>
            </a:pPr>
            <a:r>
              <a:rPr lang="en-US" sz="1600" dirty="0"/>
              <a:t>Capital Assets</a:t>
            </a:r>
            <a:endParaRPr lang="en-US" sz="1600" dirty="0"/>
          </a:p>
        </p:txBody>
      </p:sp>
      <p:cxnSp>
        <p:nvCxnSpPr>
          <p:cNvPr id="8" name="Straight Arrow Connector 7"/>
          <p:cNvCxnSpPr/>
          <p:nvPr/>
        </p:nvCxnSpPr>
        <p:spPr>
          <a:xfrm flipV="1">
            <a:off x="1828800" y="1447800"/>
            <a:ext cx="6705600" cy="2057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10600" y="685803"/>
            <a:ext cx="1524000" cy="646331"/>
          </a:xfrm>
          <a:prstGeom prst="rect">
            <a:avLst/>
          </a:prstGeom>
          <a:noFill/>
        </p:spPr>
        <p:txBody>
          <a:bodyPr wrap="square" rtlCol="0">
            <a:spAutoFit/>
          </a:bodyPr>
          <a:lstStyle/>
          <a:p>
            <a:r>
              <a:rPr lang="en-US" dirty="0"/>
              <a:t>Required Price Point</a:t>
            </a:r>
            <a:endParaRPr lang="en-US" dirty="0"/>
          </a:p>
        </p:txBody>
      </p:sp>
      <p:sp>
        <p:nvSpPr>
          <p:cNvPr id="13" name="TextBox 12"/>
          <p:cNvSpPr txBox="1"/>
          <p:nvPr/>
        </p:nvSpPr>
        <p:spPr>
          <a:xfrm>
            <a:off x="1828800" y="962802"/>
            <a:ext cx="3525520" cy="1200329"/>
          </a:xfrm>
          <a:prstGeom prst="rect">
            <a:avLst/>
          </a:prstGeom>
          <a:noFill/>
        </p:spPr>
        <p:txBody>
          <a:bodyPr wrap="square" rtlCol="0">
            <a:spAutoFit/>
          </a:bodyPr>
          <a:lstStyle/>
          <a:p>
            <a:r>
              <a:rPr lang="en-US" sz="2400" b="1" dirty="0">
                <a:solidFill>
                  <a:schemeClr val="accent6">
                    <a:lumMod val="75000"/>
                  </a:schemeClr>
                </a:solidFill>
              </a:rPr>
              <a:t>Thinking Forward – Projected Price/Cost Base Analysis </a:t>
            </a:r>
            <a:endParaRPr lang="en-US" sz="2400" b="1" dirty="0">
              <a:solidFill>
                <a:schemeClr val="accent6">
                  <a:lumMod val="75000"/>
                </a:schemeClr>
              </a:solidFill>
            </a:endParaRPr>
          </a:p>
        </p:txBody>
      </p:sp>
      <p:sp>
        <p:nvSpPr>
          <p:cNvPr id="2" name="Slide Number Placeholder 1"/>
          <p:cNvSpPr>
            <a:spLocks noGrp="1"/>
          </p:cNvSpPr>
          <p:nvPr>
            <p:ph type="sldNum" sz="quarter" idx="4"/>
          </p:nvPr>
        </p:nvSpPr>
        <p:spPr/>
        <p:txBody>
          <a:bodyPr/>
          <a:lstStyle/>
          <a:p>
            <a:fld id="{68B66FEB-B74C-4553-A99E-5E49813D09AD}" type="slidenum">
              <a:rPr lang="en-US" smtClean="0"/>
              <a:t>73</a:t>
            </a:fld>
            <a:endParaRPr lang="en-US"/>
          </a:p>
        </p:txBody>
      </p:sp>
      <p:sp>
        <p:nvSpPr>
          <p:cNvPr id="14"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708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50" y="864807"/>
            <a:ext cx="7597163" cy="492884"/>
          </a:xfrm>
        </p:spPr>
        <p:txBody>
          <a:bodyPr>
            <a:noAutofit/>
          </a:bodyPr>
          <a:lstStyle/>
          <a:p>
            <a:r>
              <a:rPr lang="en-US" sz="2400" dirty="0"/>
              <a:t>Here is How We Deliver Profit </a:t>
            </a:r>
            <a:r>
              <a:rPr lang="en-US" sz="2400" dirty="0"/>
              <a:t>– </a:t>
            </a:r>
            <a:r>
              <a:rPr lang="en-US" sz="2400" dirty="0"/>
              <a:t>Managing Your Margins</a:t>
            </a:r>
          </a:p>
        </p:txBody>
      </p:sp>
      <p:sp>
        <p:nvSpPr>
          <p:cNvPr id="4" name="Rectangle 3"/>
          <p:cNvSpPr/>
          <p:nvPr/>
        </p:nvSpPr>
        <p:spPr>
          <a:xfrm>
            <a:off x="3124200" y="1965560"/>
            <a:ext cx="5897880" cy="555171"/>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t>Unit Profit = Unit Price – Unit Cost</a:t>
            </a:r>
            <a:endParaRPr lang="en-US" sz="1200" dirty="0"/>
          </a:p>
        </p:txBody>
      </p:sp>
      <p:sp>
        <p:nvSpPr>
          <p:cNvPr id="5" name="TextBox 4"/>
          <p:cNvSpPr txBox="1"/>
          <p:nvPr/>
        </p:nvSpPr>
        <p:spPr>
          <a:xfrm>
            <a:off x="3080332" y="1603651"/>
            <a:ext cx="3076303" cy="300082"/>
          </a:xfrm>
          <a:prstGeom prst="rect">
            <a:avLst/>
          </a:prstGeom>
          <a:noFill/>
        </p:spPr>
        <p:txBody>
          <a:bodyPr wrap="square" rtlCol="0">
            <a:spAutoFit/>
          </a:bodyPr>
          <a:lstStyle/>
          <a:p>
            <a:r>
              <a:rPr lang="en-US" sz="1350" dirty="0"/>
              <a:t>Your Base Formula</a:t>
            </a:r>
          </a:p>
        </p:txBody>
      </p:sp>
      <p:sp>
        <p:nvSpPr>
          <p:cNvPr id="6" name="TextBox 5"/>
          <p:cNvSpPr txBox="1"/>
          <p:nvPr/>
        </p:nvSpPr>
        <p:spPr>
          <a:xfrm>
            <a:off x="3080330" y="2677510"/>
            <a:ext cx="1325880" cy="300082"/>
          </a:xfrm>
          <a:prstGeom prst="rect">
            <a:avLst/>
          </a:prstGeom>
          <a:noFill/>
        </p:spPr>
        <p:txBody>
          <a:bodyPr wrap="square" rtlCol="0">
            <a:spAutoFit/>
          </a:bodyPr>
          <a:lstStyle/>
          <a:p>
            <a:r>
              <a:rPr lang="en-US" sz="1350" dirty="0"/>
              <a:t>Cost Layering</a:t>
            </a:r>
          </a:p>
        </p:txBody>
      </p:sp>
      <p:cxnSp>
        <p:nvCxnSpPr>
          <p:cNvPr id="10" name="Straight Connector 9"/>
          <p:cNvCxnSpPr/>
          <p:nvPr/>
        </p:nvCxnSpPr>
        <p:spPr>
          <a:xfrm flipV="1">
            <a:off x="3519466" y="2974103"/>
            <a:ext cx="19595" cy="1894115"/>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529264" y="4868216"/>
            <a:ext cx="403642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652316" y="3542045"/>
            <a:ext cx="694561" cy="507831"/>
          </a:xfrm>
          <a:prstGeom prst="rect">
            <a:avLst/>
          </a:prstGeom>
          <a:noFill/>
        </p:spPr>
        <p:txBody>
          <a:bodyPr wrap="square" rtlCol="0">
            <a:spAutoFit/>
          </a:bodyPr>
          <a:lstStyle/>
          <a:p>
            <a:r>
              <a:rPr lang="en-US" sz="1350" dirty="0"/>
              <a:t>$$$ Costs</a:t>
            </a:r>
          </a:p>
        </p:txBody>
      </p:sp>
      <p:sp>
        <p:nvSpPr>
          <p:cNvPr id="15" name="TextBox 14"/>
          <p:cNvSpPr txBox="1"/>
          <p:nvPr/>
        </p:nvSpPr>
        <p:spPr>
          <a:xfrm>
            <a:off x="4740843" y="4860345"/>
            <a:ext cx="1538152" cy="300082"/>
          </a:xfrm>
          <a:prstGeom prst="rect">
            <a:avLst/>
          </a:prstGeom>
          <a:noFill/>
        </p:spPr>
        <p:txBody>
          <a:bodyPr wrap="square" rtlCol="0">
            <a:spAutoFit/>
          </a:bodyPr>
          <a:lstStyle/>
          <a:p>
            <a:r>
              <a:rPr lang="en-US" sz="1350" dirty="0"/>
              <a:t>Volume/Scale</a:t>
            </a:r>
          </a:p>
        </p:txBody>
      </p:sp>
      <p:sp>
        <p:nvSpPr>
          <p:cNvPr id="16" name="Rectangle 15"/>
          <p:cNvSpPr/>
          <p:nvPr/>
        </p:nvSpPr>
        <p:spPr>
          <a:xfrm>
            <a:off x="3539061" y="4234668"/>
            <a:ext cx="3582488" cy="625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Indirect Cost Zone</a:t>
            </a:r>
          </a:p>
        </p:txBody>
      </p:sp>
      <p:sp>
        <p:nvSpPr>
          <p:cNvPr id="22" name="Freeform 21"/>
          <p:cNvSpPr/>
          <p:nvPr/>
        </p:nvSpPr>
        <p:spPr>
          <a:xfrm>
            <a:off x="3548857" y="3340699"/>
            <a:ext cx="3626045" cy="887438"/>
          </a:xfrm>
          <a:custGeom>
            <a:avLst/>
            <a:gdLst>
              <a:gd name="connsiteX0" fmla="*/ 0 w 4834726"/>
              <a:gd name="connsiteY0" fmla="*/ 1183250 h 1183250"/>
              <a:gd name="connsiteX1" fmla="*/ 1149532 w 4834726"/>
              <a:gd name="connsiteY1" fmla="*/ 800072 h 1183250"/>
              <a:gd name="connsiteX2" fmla="*/ 1602377 w 4834726"/>
              <a:gd name="connsiteY2" fmla="*/ 617192 h 1183250"/>
              <a:gd name="connsiteX3" fmla="*/ 2316480 w 4834726"/>
              <a:gd name="connsiteY3" fmla="*/ 425604 h 1183250"/>
              <a:gd name="connsiteX4" fmla="*/ 3239589 w 4834726"/>
              <a:gd name="connsiteY4" fmla="*/ 277558 h 1183250"/>
              <a:gd name="connsiteX5" fmla="*/ 4066903 w 4834726"/>
              <a:gd name="connsiteY5" fmla="*/ 164347 h 1183250"/>
              <a:gd name="connsiteX6" fmla="*/ 4772297 w 4834726"/>
              <a:gd name="connsiteY6" fmla="*/ 59844 h 1183250"/>
              <a:gd name="connsiteX7" fmla="*/ 4754880 w 4834726"/>
              <a:gd name="connsiteY7" fmla="*/ 1174541 h 11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4726" h="1183250">
                <a:moveTo>
                  <a:pt x="0" y="1183250"/>
                </a:moveTo>
                <a:lnTo>
                  <a:pt x="1149532" y="800072"/>
                </a:lnTo>
                <a:cubicBezTo>
                  <a:pt x="1416595" y="705729"/>
                  <a:pt x="1407886" y="679603"/>
                  <a:pt x="1602377" y="617192"/>
                </a:cubicBezTo>
                <a:cubicBezTo>
                  <a:pt x="1796868" y="554781"/>
                  <a:pt x="2043611" y="482210"/>
                  <a:pt x="2316480" y="425604"/>
                </a:cubicBezTo>
                <a:cubicBezTo>
                  <a:pt x="2589349" y="368998"/>
                  <a:pt x="2947852" y="321101"/>
                  <a:pt x="3239589" y="277558"/>
                </a:cubicBezTo>
                <a:cubicBezTo>
                  <a:pt x="3531326" y="234015"/>
                  <a:pt x="4066903" y="164347"/>
                  <a:pt x="4066903" y="164347"/>
                </a:cubicBezTo>
                <a:cubicBezTo>
                  <a:pt x="4322354" y="128061"/>
                  <a:pt x="4657634" y="-108522"/>
                  <a:pt x="4772297" y="59844"/>
                </a:cubicBezTo>
                <a:cubicBezTo>
                  <a:pt x="4886960" y="228210"/>
                  <a:pt x="4820920" y="701375"/>
                  <a:pt x="4754880" y="1174541"/>
                </a:cubicBezTo>
              </a:path>
            </a:pathLst>
          </a:cu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a:p>
            <a:pPr algn="ctr"/>
            <a:endParaRPr lang="en-US" sz="1350" dirty="0"/>
          </a:p>
          <a:p>
            <a:pPr algn="ctr"/>
            <a:r>
              <a:rPr lang="en-US" sz="1350" dirty="0"/>
              <a:t>Direct Cost Zone</a:t>
            </a:r>
          </a:p>
        </p:txBody>
      </p:sp>
      <p:sp>
        <p:nvSpPr>
          <p:cNvPr id="23" name="Down Arrow 22"/>
          <p:cNvSpPr/>
          <p:nvPr/>
        </p:nvSpPr>
        <p:spPr>
          <a:xfrm flipV="1">
            <a:off x="6866824" y="3315410"/>
            <a:ext cx="450668" cy="1552806"/>
          </a:xfrm>
          <a:prstGeom prst="down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Right Brace 24"/>
          <p:cNvSpPr/>
          <p:nvPr/>
        </p:nvSpPr>
        <p:spPr>
          <a:xfrm>
            <a:off x="7382807" y="3340700"/>
            <a:ext cx="261257" cy="1442609"/>
          </a:xfrm>
          <a:prstGeom prst="rightBrace">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6" name="TextBox 25"/>
          <p:cNvSpPr txBox="1"/>
          <p:nvPr/>
        </p:nvSpPr>
        <p:spPr>
          <a:xfrm>
            <a:off x="7709378" y="3842784"/>
            <a:ext cx="901337" cy="507831"/>
          </a:xfrm>
          <a:prstGeom prst="rect">
            <a:avLst/>
          </a:prstGeom>
          <a:noFill/>
        </p:spPr>
        <p:txBody>
          <a:bodyPr wrap="square" rtlCol="0">
            <a:spAutoFit/>
          </a:bodyPr>
          <a:lstStyle/>
          <a:p>
            <a:r>
              <a:rPr lang="en-US" sz="1350" dirty="0"/>
              <a:t>Total Cost Structure</a:t>
            </a:r>
          </a:p>
        </p:txBody>
      </p:sp>
      <p:sp>
        <p:nvSpPr>
          <p:cNvPr id="9" name="Rectangular Callout 8"/>
          <p:cNvSpPr/>
          <p:nvPr/>
        </p:nvSpPr>
        <p:spPr>
          <a:xfrm>
            <a:off x="5078198" y="3029060"/>
            <a:ext cx="3532517" cy="1206749"/>
          </a:xfrm>
          <a:prstGeom prst="wedgeRectCallou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t>Which costs </a:t>
            </a:r>
            <a:r>
              <a:rPr lang="en-US" sz="1050" dirty="0">
                <a:solidFill>
                  <a:srgbClr val="FFFF00"/>
                </a:solidFill>
              </a:rPr>
              <a:t>are </a:t>
            </a:r>
            <a:r>
              <a:rPr lang="en-US" sz="1050" b="1" dirty="0">
                <a:solidFill>
                  <a:srgbClr val="FFFF00"/>
                </a:solidFill>
              </a:rPr>
              <a:t>direct (variable)</a:t>
            </a:r>
            <a:r>
              <a:rPr lang="en-US" sz="1050" dirty="0">
                <a:solidFill>
                  <a:srgbClr val="FFFF00"/>
                </a:solidFill>
              </a:rPr>
              <a:t>, </a:t>
            </a:r>
            <a:r>
              <a:rPr lang="en-US" sz="1050" dirty="0"/>
              <a:t>and which costs are </a:t>
            </a:r>
            <a:r>
              <a:rPr lang="en-US" sz="1050" b="1" dirty="0">
                <a:solidFill>
                  <a:srgbClr val="FFFF00"/>
                </a:solidFill>
              </a:rPr>
              <a:t>indirect (fixed, semi-fixed and committed).</a:t>
            </a:r>
          </a:p>
          <a:p>
            <a:pPr marL="214313" indent="-214313">
              <a:buFont typeface="Arial" panose="020B0604020202020204" pitchFamily="34" charset="0"/>
              <a:buChar char="•"/>
            </a:pPr>
            <a:r>
              <a:rPr lang="en-US" sz="1050" dirty="0"/>
              <a:t>What percentage of my costs are </a:t>
            </a:r>
            <a:r>
              <a:rPr lang="en-US" sz="1050" b="1" dirty="0">
                <a:solidFill>
                  <a:srgbClr val="FFFF00"/>
                </a:solidFill>
              </a:rPr>
              <a:t>controllable</a:t>
            </a:r>
            <a:r>
              <a:rPr lang="en-US" sz="1050" dirty="0"/>
              <a:t> in the  near term?</a:t>
            </a:r>
          </a:p>
          <a:p>
            <a:pPr marL="214313" indent="-214313">
              <a:buFont typeface="Arial" panose="020B0604020202020204" pitchFamily="34" charset="0"/>
              <a:buChar char="•"/>
            </a:pPr>
            <a:r>
              <a:rPr lang="en-US" sz="1050" dirty="0"/>
              <a:t>How do my investment and operational decisions</a:t>
            </a:r>
            <a:r>
              <a:rPr lang="en-US" sz="1050" dirty="0">
                <a:solidFill>
                  <a:srgbClr val="FFFF00"/>
                </a:solidFill>
              </a:rPr>
              <a:t> </a:t>
            </a:r>
            <a:r>
              <a:rPr lang="en-US" sz="1050" b="1" dirty="0">
                <a:solidFill>
                  <a:srgbClr val="FFFF00"/>
                </a:solidFill>
              </a:rPr>
              <a:t>impact my cost structure</a:t>
            </a:r>
            <a:r>
              <a:rPr lang="en-US" sz="1050" dirty="0">
                <a:solidFill>
                  <a:srgbClr val="FFFF00"/>
                </a:solidFill>
              </a:rPr>
              <a:t>?</a:t>
            </a:r>
          </a:p>
          <a:p>
            <a:pPr marL="214313" indent="-214313">
              <a:buFont typeface="Arial" panose="020B0604020202020204" pitchFamily="34" charset="0"/>
              <a:buChar char="•"/>
            </a:pPr>
            <a:r>
              <a:rPr lang="en-US" sz="1050" dirty="0"/>
              <a:t>What type of </a:t>
            </a:r>
            <a:r>
              <a:rPr lang="en-US" sz="1050" b="1" dirty="0">
                <a:solidFill>
                  <a:srgbClr val="FFFF00"/>
                </a:solidFill>
              </a:rPr>
              <a:t>"Expense Creep</a:t>
            </a:r>
            <a:r>
              <a:rPr lang="en-US" sz="1050" dirty="0">
                <a:solidFill>
                  <a:srgbClr val="FFFF00"/>
                </a:solidFill>
              </a:rPr>
              <a:t>" </a:t>
            </a:r>
            <a:r>
              <a:rPr lang="en-US" sz="1050" dirty="0"/>
              <a:t>am I incurring?</a:t>
            </a:r>
          </a:p>
        </p:txBody>
      </p:sp>
      <p:sp>
        <p:nvSpPr>
          <p:cNvPr id="3" name="Slide Number Placeholder 2"/>
          <p:cNvSpPr>
            <a:spLocks noGrp="1"/>
          </p:cNvSpPr>
          <p:nvPr>
            <p:ph type="sldNum" sz="quarter" idx="4"/>
          </p:nvPr>
        </p:nvSpPr>
        <p:spPr/>
        <p:txBody>
          <a:bodyPr/>
          <a:lstStyle/>
          <a:p>
            <a:fld id="{68B66FEB-B74C-4553-A99E-5E49813D09AD}" type="slidenum">
              <a:rPr lang="en-US" smtClean="0"/>
              <a:t>74</a:t>
            </a:fld>
            <a:endParaRPr lang="en-US"/>
          </a:p>
        </p:txBody>
      </p:sp>
      <p:sp>
        <p:nvSpPr>
          <p:cNvPr id="1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105035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4" grpId="0"/>
      <p:bldP spid="15" grpId="0"/>
      <p:bldP spid="16" grpId="0" animBg="1"/>
      <p:bldP spid="22" grpId="0" animBg="1"/>
      <p:bldP spid="23" grpId="0" animBg="1"/>
      <p:bldP spid="25" grpId="0" animBg="1"/>
      <p:bldP spid="26" grpId="0"/>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2743200" y="1097280"/>
            <a:ext cx="40640" cy="48056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753360" y="5862320"/>
            <a:ext cx="62484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50720" y="2723510"/>
            <a:ext cx="792480" cy="369332"/>
          </a:xfrm>
          <a:prstGeom prst="rect">
            <a:avLst/>
          </a:prstGeom>
          <a:noFill/>
        </p:spPr>
        <p:txBody>
          <a:bodyPr wrap="square" rtlCol="0">
            <a:spAutoFit/>
          </a:bodyPr>
          <a:lstStyle/>
          <a:p>
            <a:r>
              <a:rPr lang="en-US" dirty="0"/>
              <a:t>$$$</a:t>
            </a:r>
            <a:endParaRPr lang="en-US" dirty="0"/>
          </a:p>
        </p:txBody>
      </p:sp>
      <p:sp>
        <p:nvSpPr>
          <p:cNvPr id="10" name="TextBox 9"/>
          <p:cNvSpPr txBox="1"/>
          <p:nvPr/>
        </p:nvSpPr>
        <p:spPr>
          <a:xfrm>
            <a:off x="4917440" y="6165304"/>
            <a:ext cx="3261360" cy="369332"/>
          </a:xfrm>
          <a:prstGeom prst="rect">
            <a:avLst/>
          </a:prstGeom>
          <a:noFill/>
        </p:spPr>
        <p:txBody>
          <a:bodyPr wrap="square" rtlCol="0">
            <a:spAutoFit/>
          </a:bodyPr>
          <a:lstStyle/>
          <a:p>
            <a:r>
              <a:rPr lang="en-US" dirty="0"/>
              <a:t>Volume, Quantity, Activity, etc.</a:t>
            </a:r>
            <a:endParaRPr lang="en-US" dirty="0"/>
          </a:p>
        </p:txBody>
      </p:sp>
      <p:cxnSp>
        <p:nvCxnSpPr>
          <p:cNvPr id="12" name="Straight Connector 11"/>
          <p:cNvCxnSpPr/>
          <p:nvPr/>
        </p:nvCxnSpPr>
        <p:spPr>
          <a:xfrm flipV="1">
            <a:off x="2819400" y="4399280"/>
            <a:ext cx="6182360" cy="1016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262130" y="4901028"/>
            <a:ext cx="4175760" cy="523220"/>
          </a:xfrm>
          <a:prstGeom prst="rect">
            <a:avLst/>
          </a:prstGeom>
          <a:noFill/>
        </p:spPr>
        <p:txBody>
          <a:bodyPr wrap="square" rtlCol="0">
            <a:spAutoFit/>
          </a:bodyPr>
          <a:lstStyle/>
          <a:p>
            <a:r>
              <a:rPr lang="en-US" sz="1400" dirty="0"/>
              <a:t>Indirect Cost Zone – Fixed, Semi-Fixed, Committed Costs</a:t>
            </a:r>
            <a:endParaRPr lang="en-US" sz="1400" dirty="0"/>
          </a:p>
        </p:txBody>
      </p:sp>
      <p:cxnSp>
        <p:nvCxnSpPr>
          <p:cNvPr id="16" name="Straight Arrow Connector 15"/>
          <p:cNvCxnSpPr/>
          <p:nvPr/>
        </p:nvCxnSpPr>
        <p:spPr>
          <a:xfrm flipV="1">
            <a:off x="2773680" y="2499361"/>
            <a:ext cx="6146800" cy="1835051"/>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098542" y="3459984"/>
            <a:ext cx="2433299" cy="523220"/>
          </a:xfrm>
          <a:prstGeom prst="rect">
            <a:avLst/>
          </a:prstGeom>
          <a:noFill/>
        </p:spPr>
        <p:txBody>
          <a:bodyPr wrap="square" rtlCol="0">
            <a:spAutoFit/>
          </a:bodyPr>
          <a:lstStyle/>
          <a:p>
            <a:r>
              <a:rPr lang="en-US" sz="1400" dirty="0"/>
              <a:t>Direct Cost Zone – Variable Costs</a:t>
            </a:r>
            <a:endParaRPr lang="en-US" sz="1400" dirty="0"/>
          </a:p>
        </p:txBody>
      </p:sp>
      <p:sp>
        <p:nvSpPr>
          <p:cNvPr id="18" name="TextBox 17"/>
          <p:cNvSpPr txBox="1"/>
          <p:nvPr/>
        </p:nvSpPr>
        <p:spPr>
          <a:xfrm>
            <a:off x="9001760" y="2077180"/>
            <a:ext cx="1432560" cy="646331"/>
          </a:xfrm>
          <a:prstGeom prst="rect">
            <a:avLst/>
          </a:prstGeom>
          <a:noFill/>
        </p:spPr>
        <p:txBody>
          <a:bodyPr wrap="square" rtlCol="0">
            <a:spAutoFit/>
          </a:bodyPr>
          <a:lstStyle/>
          <a:p>
            <a:r>
              <a:rPr lang="en-US" dirty="0"/>
              <a:t>Total Cost Line</a:t>
            </a:r>
            <a:endParaRPr lang="en-US" dirty="0"/>
          </a:p>
        </p:txBody>
      </p:sp>
      <p:sp>
        <p:nvSpPr>
          <p:cNvPr id="19" name="Right Brace 18"/>
          <p:cNvSpPr/>
          <p:nvPr/>
        </p:nvSpPr>
        <p:spPr>
          <a:xfrm>
            <a:off x="9001760" y="3092842"/>
            <a:ext cx="203200" cy="251547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9314837" y="3809276"/>
            <a:ext cx="1141686" cy="1200329"/>
          </a:xfrm>
          <a:prstGeom prst="rect">
            <a:avLst/>
          </a:prstGeom>
          <a:noFill/>
        </p:spPr>
        <p:txBody>
          <a:bodyPr wrap="square" rtlCol="0">
            <a:spAutoFit/>
          </a:bodyPr>
          <a:lstStyle/>
          <a:p>
            <a:r>
              <a:rPr lang="en-US" dirty="0"/>
              <a:t>Define…</a:t>
            </a:r>
          </a:p>
          <a:p>
            <a:r>
              <a:rPr lang="en-US" dirty="0"/>
              <a:t>Structure</a:t>
            </a:r>
          </a:p>
          <a:p>
            <a:r>
              <a:rPr lang="en-US" dirty="0"/>
              <a:t>Key Cost Drivers</a:t>
            </a:r>
            <a:endParaRPr lang="en-US" dirty="0"/>
          </a:p>
        </p:txBody>
      </p:sp>
      <p:cxnSp>
        <p:nvCxnSpPr>
          <p:cNvPr id="22" name="Straight Arrow Connector 21"/>
          <p:cNvCxnSpPr/>
          <p:nvPr/>
        </p:nvCxnSpPr>
        <p:spPr>
          <a:xfrm flipV="1">
            <a:off x="2751478" y="1198880"/>
            <a:ext cx="6351883" cy="4663440"/>
          </a:xfrm>
          <a:prstGeom prst="straightConnector1">
            <a:avLst/>
          </a:prstGeom>
          <a:ln w="57150">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138920" y="1004363"/>
            <a:ext cx="1102360" cy="646331"/>
          </a:xfrm>
          <a:prstGeom prst="rect">
            <a:avLst/>
          </a:prstGeom>
          <a:noFill/>
        </p:spPr>
        <p:txBody>
          <a:bodyPr wrap="square" rtlCol="0">
            <a:spAutoFit/>
          </a:bodyPr>
          <a:lstStyle/>
          <a:p>
            <a:r>
              <a:rPr lang="en-US" dirty="0"/>
              <a:t>Revenue Line</a:t>
            </a:r>
            <a:endParaRPr lang="en-US" dirty="0"/>
          </a:p>
        </p:txBody>
      </p:sp>
      <p:sp>
        <p:nvSpPr>
          <p:cNvPr id="24" name="Oval 23"/>
          <p:cNvSpPr/>
          <p:nvPr/>
        </p:nvSpPr>
        <p:spPr>
          <a:xfrm>
            <a:off x="6146800" y="3180081"/>
            <a:ext cx="233680" cy="23680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029982" y="2778314"/>
            <a:ext cx="640059" cy="369332"/>
          </a:xfrm>
          <a:prstGeom prst="rect">
            <a:avLst/>
          </a:prstGeom>
          <a:noFill/>
        </p:spPr>
        <p:txBody>
          <a:bodyPr wrap="square" rtlCol="0">
            <a:spAutoFit/>
          </a:bodyPr>
          <a:lstStyle/>
          <a:p>
            <a:r>
              <a:rPr lang="en-US" dirty="0"/>
              <a:t>BEP</a:t>
            </a:r>
            <a:endParaRPr lang="en-US" dirty="0"/>
          </a:p>
        </p:txBody>
      </p:sp>
      <p:sp>
        <p:nvSpPr>
          <p:cNvPr id="26" name="TextBox 25"/>
          <p:cNvSpPr txBox="1"/>
          <p:nvPr/>
        </p:nvSpPr>
        <p:spPr>
          <a:xfrm>
            <a:off x="3210560" y="834909"/>
            <a:ext cx="4968240" cy="584775"/>
          </a:xfrm>
          <a:prstGeom prst="rect">
            <a:avLst/>
          </a:prstGeom>
          <a:noFill/>
        </p:spPr>
        <p:txBody>
          <a:bodyPr wrap="square" rtlCol="0">
            <a:spAutoFit/>
          </a:bodyPr>
          <a:lstStyle/>
          <a:p>
            <a:r>
              <a:rPr lang="en-US" sz="1600" dirty="0">
                <a:solidFill>
                  <a:schemeClr val="accent6">
                    <a:lumMod val="75000"/>
                  </a:schemeClr>
                </a:solidFill>
              </a:rPr>
              <a:t>Statement of Comprehensive Income - Defines the underlying financial structure of the business model</a:t>
            </a:r>
            <a:endParaRPr lang="en-US" sz="1600" dirty="0">
              <a:solidFill>
                <a:schemeClr val="accent6">
                  <a:lumMod val="75000"/>
                </a:schemeClr>
              </a:solidFill>
            </a:endParaRPr>
          </a:p>
        </p:txBody>
      </p:sp>
      <p:cxnSp>
        <p:nvCxnSpPr>
          <p:cNvPr id="28" name="Straight Arrow Connector 27"/>
          <p:cNvCxnSpPr/>
          <p:nvPr/>
        </p:nvCxnSpPr>
        <p:spPr>
          <a:xfrm>
            <a:off x="6146800" y="4251420"/>
            <a:ext cx="0" cy="395609"/>
          </a:xfrm>
          <a:prstGeom prst="straightConnector1">
            <a:avLst/>
          </a:prstGeom>
          <a:ln>
            <a:solidFill>
              <a:srgbClr val="C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7599680" y="2710372"/>
            <a:ext cx="0" cy="395609"/>
          </a:xfrm>
          <a:prstGeom prst="straightConnector1">
            <a:avLst/>
          </a:prstGeom>
          <a:ln>
            <a:solidFill>
              <a:srgbClr val="C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490720" y="2466926"/>
            <a:ext cx="3037840" cy="373772"/>
          </a:xfrm>
          <a:prstGeom prst="straightConnector1">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424681" y="2465697"/>
            <a:ext cx="1673861" cy="1884884"/>
          </a:xfrm>
          <a:prstGeom prst="straightConnector1">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484881" y="2109496"/>
            <a:ext cx="1388111" cy="523220"/>
          </a:xfrm>
          <a:prstGeom prst="rect">
            <a:avLst/>
          </a:prstGeom>
          <a:noFill/>
        </p:spPr>
        <p:txBody>
          <a:bodyPr wrap="square" rtlCol="0">
            <a:spAutoFit/>
          </a:bodyPr>
          <a:lstStyle/>
          <a:p>
            <a:r>
              <a:rPr lang="en-US" sz="1400" dirty="0"/>
              <a:t>Managing the Margins</a:t>
            </a:r>
            <a:endParaRPr lang="en-US" sz="1400" dirty="0"/>
          </a:p>
        </p:txBody>
      </p:sp>
      <p:sp>
        <p:nvSpPr>
          <p:cNvPr id="2" name="TextBox 1"/>
          <p:cNvSpPr txBox="1"/>
          <p:nvPr/>
        </p:nvSpPr>
        <p:spPr>
          <a:xfrm>
            <a:off x="6844792" y="5218726"/>
            <a:ext cx="2258568" cy="584775"/>
          </a:xfrm>
          <a:prstGeom prst="rect">
            <a:avLst/>
          </a:prstGeom>
          <a:noFill/>
        </p:spPr>
        <p:txBody>
          <a:bodyPr wrap="square" rtlCol="0">
            <a:spAutoFit/>
          </a:bodyPr>
          <a:lstStyle/>
          <a:p>
            <a:r>
              <a:rPr lang="en-US" sz="1600" dirty="0">
                <a:solidFill>
                  <a:schemeClr val="accent6">
                    <a:lumMod val="75000"/>
                  </a:schemeClr>
                </a:solidFill>
              </a:rPr>
              <a:t>Limited Control – Short Run</a:t>
            </a:r>
            <a:endParaRPr lang="en-US" sz="1600" dirty="0">
              <a:solidFill>
                <a:schemeClr val="accent6">
                  <a:lumMod val="75000"/>
                </a:schemeClr>
              </a:solidFill>
            </a:endParaRPr>
          </a:p>
        </p:txBody>
      </p:sp>
      <p:sp>
        <p:nvSpPr>
          <p:cNvPr id="3" name="TextBox 2"/>
          <p:cNvSpPr txBox="1"/>
          <p:nvPr/>
        </p:nvSpPr>
        <p:spPr>
          <a:xfrm>
            <a:off x="5610374" y="1566101"/>
            <a:ext cx="2429235" cy="523220"/>
          </a:xfrm>
          <a:prstGeom prst="rect">
            <a:avLst/>
          </a:prstGeom>
          <a:noFill/>
        </p:spPr>
        <p:txBody>
          <a:bodyPr wrap="square" rtlCol="0">
            <a:spAutoFit/>
          </a:bodyPr>
          <a:lstStyle/>
          <a:p>
            <a:r>
              <a:rPr lang="en-US" sz="1400" dirty="0"/>
              <a:t>Impacted by demand shifts, price pressure, disruption, etc.</a:t>
            </a:r>
            <a:endParaRPr lang="en-US" sz="1400" dirty="0"/>
          </a:p>
        </p:txBody>
      </p:sp>
      <p:sp>
        <p:nvSpPr>
          <p:cNvPr id="5" name="Slide Number Placeholder 4"/>
          <p:cNvSpPr>
            <a:spLocks noGrp="1"/>
          </p:cNvSpPr>
          <p:nvPr>
            <p:ph type="sldNum" sz="quarter" idx="4"/>
          </p:nvPr>
        </p:nvSpPr>
        <p:spPr/>
        <p:txBody>
          <a:bodyPr/>
          <a:lstStyle/>
          <a:p>
            <a:fld id="{68B66FEB-B74C-4553-A99E-5E49813D09AD}" type="slidenum">
              <a:rPr lang="en-US" smtClean="0"/>
              <a:t>75</a:t>
            </a:fld>
            <a:endParaRPr lang="en-US"/>
          </a:p>
        </p:txBody>
      </p:sp>
      <p:sp>
        <p:nvSpPr>
          <p:cNvPr id="2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930931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208" y="1046969"/>
            <a:ext cx="7500665" cy="648072"/>
          </a:xfrm>
        </p:spPr>
        <p:txBody>
          <a:bodyPr>
            <a:normAutofit/>
          </a:bodyPr>
          <a:lstStyle/>
          <a:p>
            <a:r>
              <a:rPr lang="en-CA" sz="2400" b="0" dirty="0">
                <a:solidFill>
                  <a:schemeClr val="accent6">
                    <a:lumMod val="75000"/>
                  </a:schemeClr>
                </a:solidFill>
              </a:rPr>
              <a:t>The Value of BEP Analysis</a:t>
            </a:r>
          </a:p>
        </p:txBody>
      </p:sp>
      <p:graphicFrame>
        <p:nvGraphicFramePr>
          <p:cNvPr id="5" name="Content Placeholder 4"/>
          <p:cNvGraphicFramePr>
            <a:graphicFrameLocks noGrp="1"/>
          </p:cNvGraphicFramePr>
          <p:nvPr>
            <p:ph idx="1"/>
            <p:extLst/>
          </p:nvPr>
        </p:nvGraphicFramePr>
        <p:xfrm>
          <a:off x="1990208" y="1776501"/>
          <a:ext cx="8191409" cy="3413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593236" y="5189587"/>
            <a:ext cx="7280035" cy="369332"/>
          </a:xfrm>
          <a:prstGeom prst="rect">
            <a:avLst/>
          </a:prstGeom>
          <a:noFill/>
        </p:spPr>
        <p:txBody>
          <a:bodyPr wrap="square" rtlCol="0">
            <a:spAutoFit/>
          </a:bodyPr>
          <a:lstStyle/>
          <a:p>
            <a:r>
              <a:rPr lang="en-CA" dirty="0">
                <a:solidFill>
                  <a:srgbClr val="C00000"/>
                </a:solidFill>
              </a:rPr>
              <a:t>BEP = TR – TC = 0	Minimal Acceptable Business Position for the Short Term</a:t>
            </a:r>
          </a:p>
        </p:txBody>
      </p:sp>
      <p:sp>
        <p:nvSpPr>
          <p:cNvPr id="4" name="Slide Number Placeholder 3"/>
          <p:cNvSpPr>
            <a:spLocks noGrp="1"/>
          </p:cNvSpPr>
          <p:nvPr>
            <p:ph type="sldNum" sz="quarter" idx="4"/>
          </p:nvPr>
        </p:nvSpPr>
        <p:spPr/>
        <p:txBody>
          <a:bodyPr/>
          <a:lstStyle/>
          <a:p>
            <a:fld id="{68B66FEB-B74C-4553-A99E-5E49813D09AD}" type="slidenum">
              <a:rPr lang="en-US" smtClean="0"/>
              <a:t>76</a:t>
            </a:fld>
            <a:endParaRPr lang="en-US"/>
          </a:p>
        </p:txBody>
      </p:sp>
      <p:sp>
        <p:nvSpPr>
          <p:cNvPr id="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13008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5896" y="5890840"/>
            <a:ext cx="2051095" cy="648072"/>
          </a:xfrm>
        </p:spPr>
        <p:txBody>
          <a:bodyPr>
            <a:normAutofit/>
          </a:bodyPr>
          <a:lstStyle/>
          <a:p>
            <a:r>
              <a:rPr lang="en-US" sz="2400" dirty="0">
                <a:solidFill>
                  <a:schemeClr val="accent1">
                    <a:lumMod val="75000"/>
                  </a:schemeClr>
                </a:solidFill>
              </a:rPr>
              <a:t>BEP Formulas</a:t>
            </a:r>
            <a:endParaRPr lang="en-US" sz="2400" dirty="0">
              <a:solidFill>
                <a:schemeClr val="accent1">
                  <a:lumMod val="75000"/>
                </a:schemeClr>
              </a:solidFill>
            </a:endParaRPr>
          </a:p>
        </p:txBody>
      </p:sp>
      <p:sp>
        <p:nvSpPr>
          <p:cNvPr id="3" name="Content Placeholder 2"/>
          <p:cNvSpPr>
            <a:spLocks noGrp="1"/>
          </p:cNvSpPr>
          <p:nvPr>
            <p:ph idx="1"/>
          </p:nvPr>
        </p:nvSpPr>
        <p:spPr>
          <a:xfrm>
            <a:off x="1873250" y="1187997"/>
            <a:ext cx="8445500" cy="5533478"/>
          </a:xfrm>
        </p:spPr>
        <p:txBody>
          <a:bodyPr>
            <a:normAutofit/>
          </a:bodyPr>
          <a:lstStyle/>
          <a:p>
            <a:r>
              <a:rPr lang="en-US" dirty="0" smtClean="0"/>
              <a:t>BEP (Units)	=	</a:t>
            </a:r>
            <a:r>
              <a:rPr lang="en-US" u="sng" dirty="0" smtClean="0"/>
              <a:t>Total Fixed Costs</a:t>
            </a:r>
            <a:r>
              <a:rPr lang="en-US" dirty="0" smtClean="0"/>
              <a:t/>
            </a:r>
            <a:br>
              <a:rPr lang="en-US" dirty="0" smtClean="0"/>
            </a:br>
            <a:r>
              <a:rPr lang="en-US" dirty="0" smtClean="0"/>
              <a:t>				(Price/Unit – VC/Unit)</a:t>
            </a:r>
          </a:p>
          <a:p>
            <a:pPr marL="0" indent="0">
              <a:buNone/>
            </a:pPr>
            <a:endParaRPr lang="en-US" dirty="0" smtClean="0"/>
          </a:p>
          <a:p>
            <a:r>
              <a:rPr lang="en-US" dirty="0" smtClean="0"/>
              <a:t>BEP (Units)	=	</a:t>
            </a:r>
            <a:r>
              <a:rPr lang="en-US" u="sng" dirty="0" smtClean="0"/>
              <a:t>Total Fixed Costs + Profit Obj.</a:t>
            </a:r>
            <a:br>
              <a:rPr lang="en-US" u="sng" dirty="0" smtClean="0"/>
            </a:br>
            <a:r>
              <a:rPr lang="en-US" dirty="0" smtClean="0"/>
              <a:t>w/ Target Profit		(Price/Unit – VC/Unit)</a:t>
            </a:r>
          </a:p>
          <a:p>
            <a:pPr marL="0" indent="0">
              <a:buNone/>
            </a:pPr>
            <a:endParaRPr lang="en-US" dirty="0" smtClean="0"/>
          </a:p>
          <a:p>
            <a:r>
              <a:rPr lang="en-US" dirty="0" smtClean="0"/>
              <a:t>BEP ($)		= 	</a:t>
            </a:r>
            <a:r>
              <a:rPr lang="en-US" u="sng" dirty="0" smtClean="0"/>
              <a:t>Total Fixed Costs</a:t>
            </a:r>
            <a:r>
              <a:rPr lang="en-US" dirty="0" smtClean="0"/>
              <a:t/>
            </a:r>
            <a:br>
              <a:rPr lang="en-US" dirty="0" smtClean="0"/>
            </a:br>
            <a:r>
              <a:rPr lang="en-US" dirty="0" smtClean="0"/>
              <a:t>				(1 – VC%)</a:t>
            </a:r>
          </a:p>
          <a:p>
            <a:pPr marL="0" indent="0">
              <a:buNone/>
            </a:pPr>
            <a:endParaRPr lang="en-US" dirty="0" smtClean="0"/>
          </a:p>
          <a:p>
            <a:r>
              <a:rPr lang="en-US" dirty="0" smtClean="0"/>
              <a:t>BEP ($)		=	</a:t>
            </a:r>
            <a:r>
              <a:rPr lang="en-US" u="sng" dirty="0" smtClean="0"/>
              <a:t>Total Fixed Costs + Profit Obj.</a:t>
            </a:r>
            <a:br>
              <a:rPr lang="en-US" u="sng" dirty="0" smtClean="0"/>
            </a:br>
            <a:r>
              <a:rPr lang="en-US" dirty="0" smtClean="0"/>
              <a:t>w/ Target Profit		(1 – VC%) </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77</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82334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850" y="880321"/>
            <a:ext cx="7500665" cy="648072"/>
          </a:xfrm>
        </p:spPr>
        <p:txBody>
          <a:bodyPr>
            <a:normAutofit/>
          </a:bodyPr>
          <a:lstStyle/>
          <a:p>
            <a:r>
              <a:rPr lang="en-US" sz="2400" dirty="0">
                <a:solidFill>
                  <a:schemeClr val="tx2">
                    <a:lumMod val="50000"/>
                  </a:schemeClr>
                </a:solidFill>
              </a:rPr>
              <a:t>Benefits of Leverage</a:t>
            </a:r>
          </a:p>
        </p:txBody>
      </p:sp>
      <p:graphicFrame>
        <p:nvGraphicFramePr>
          <p:cNvPr id="4" name="Content Placeholder 3"/>
          <p:cNvGraphicFramePr>
            <a:graphicFrameLocks noGrp="1"/>
          </p:cNvGraphicFramePr>
          <p:nvPr>
            <p:ph idx="1"/>
            <p:extLst/>
          </p:nvPr>
        </p:nvGraphicFramePr>
        <p:xfrm>
          <a:off x="1994903" y="1629527"/>
          <a:ext cx="8345113" cy="2751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255753" y="4279783"/>
            <a:ext cx="5641676" cy="646331"/>
          </a:xfrm>
          <a:prstGeom prst="rect">
            <a:avLst/>
          </a:prstGeom>
          <a:noFill/>
        </p:spPr>
        <p:txBody>
          <a:bodyPr wrap="square" rtlCol="0">
            <a:spAutoFit/>
          </a:bodyPr>
          <a:lstStyle/>
          <a:p>
            <a:r>
              <a:rPr lang="en-US" dirty="0"/>
              <a:t>Under Option #2 – Assume 4 equal $10,000 Investments</a:t>
            </a:r>
          </a:p>
          <a:p>
            <a:r>
              <a:rPr lang="en-US" dirty="0"/>
              <a:t>$1,700,000 x 4 = $6,800,000</a:t>
            </a:r>
          </a:p>
        </p:txBody>
      </p:sp>
      <p:sp>
        <p:nvSpPr>
          <p:cNvPr id="3" name="Slide Number Placeholder 2"/>
          <p:cNvSpPr>
            <a:spLocks noGrp="1"/>
          </p:cNvSpPr>
          <p:nvPr>
            <p:ph type="sldNum" sz="quarter" idx="4"/>
          </p:nvPr>
        </p:nvSpPr>
        <p:spPr/>
        <p:txBody>
          <a:bodyPr/>
          <a:lstStyle/>
          <a:p>
            <a:fld id="{68B66FEB-B74C-4553-A99E-5E49813D09AD}" type="slidenum">
              <a:rPr lang="en-US" smtClean="0"/>
              <a:t>78</a:t>
            </a:fld>
            <a:endParaRPr lang="en-US"/>
          </a:p>
        </p:txBody>
      </p:sp>
      <p:sp>
        <p:nvSpPr>
          <p:cNvPr id="7"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
        <p:nvSpPr>
          <p:cNvPr id="8" name="TextBox 7"/>
          <p:cNvSpPr txBox="1"/>
          <p:nvPr/>
        </p:nvSpPr>
        <p:spPr>
          <a:xfrm>
            <a:off x="1873249" y="5840083"/>
            <a:ext cx="5732374" cy="261610"/>
          </a:xfrm>
          <a:prstGeom prst="rect">
            <a:avLst/>
          </a:prstGeom>
          <a:noFill/>
        </p:spPr>
        <p:txBody>
          <a:bodyPr wrap="square" rtlCol="0">
            <a:spAutoFit/>
          </a:bodyPr>
          <a:lstStyle/>
          <a:p>
            <a:r>
              <a:rPr lang="en-US" sz="1100" dirty="0"/>
              <a:t>* Disregard taxation rules and provisional adjustment factors at this time.</a:t>
            </a:r>
            <a:endParaRPr lang="en-US" sz="1100" dirty="0"/>
          </a:p>
        </p:txBody>
      </p:sp>
    </p:spTree>
    <p:extLst>
      <p:ext uri="{BB962C8B-B14F-4D97-AF65-F5344CB8AC3E}">
        <p14:creationId xmlns:p14="http://schemas.microsoft.com/office/powerpoint/2010/main" val="2081816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995030" y="1701752"/>
          <a:ext cx="8323720" cy="2604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4"/>
          </p:nvPr>
        </p:nvSpPr>
        <p:spPr/>
        <p:txBody>
          <a:bodyPr/>
          <a:lstStyle/>
          <a:p>
            <a:fld id="{68B66FEB-B74C-4553-A99E-5E49813D09AD}" type="slidenum">
              <a:rPr lang="en-US" smtClean="0"/>
              <a:t>79</a:t>
            </a:fld>
            <a:endParaRPr lang="en-US"/>
          </a:p>
        </p:txBody>
      </p:sp>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
        <p:nvSpPr>
          <p:cNvPr id="7" name="Title 1"/>
          <p:cNvSpPr txBox="1">
            <a:spLocks/>
          </p:cNvSpPr>
          <p:nvPr/>
        </p:nvSpPr>
        <p:spPr>
          <a:xfrm>
            <a:off x="1974850" y="880321"/>
            <a:ext cx="7500665" cy="648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solidFill>
                  <a:schemeClr val="tx2">
                    <a:lumMod val="50000"/>
                  </a:schemeClr>
                </a:solidFill>
              </a:rPr>
              <a:t>Risk of Leverage</a:t>
            </a:r>
            <a:endParaRPr lang="en-US" sz="2400" dirty="0">
              <a:solidFill>
                <a:schemeClr val="tx2">
                  <a:lumMod val="50000"/>
                </a:schemeClr>
              </a:solidFill>
            </a:endParaRPr>
          </a:p>
        </p:txBody>
      </p:sp>
      <p:sp>
        <p:nvSpPr>
          <p:cNvPr id="2" name="TextBox 1"/>
          <p:cNvSpPr txBox="1"/>
          <p:nvPr/>
        </p:nvSpPr>
        <p:spPr>
          <a:xfrm>
            <a:off x="1873249" y="5840083"/>
            <a:ext cx="5732374" cy="261610"/>
          </a:xfrm>
          <a:prstGeom prst="rect">
            <a:avLst/>
          </a:prstGeom>
          <a:noFill/>
        </p:spPr>
        <p:txBody>
          <a:bodyPr wrap="square" rtlCol="0">
            <a:spAutoFit/>
          </a:bodyPr>
          <a:lstStyle/>
          <a:p>
            <a:r>
              <a:rPr lang="en-US" sz="1100" dirty="0"/>
              <a:t>* Disregard taxation rules and provisional adjustment factors at this time.</a:t>
            </a:r>
            <a:endParaRPr lang="en-US" sz="1100" dirty="0"/>
          </a:p>
        </p:txBody>
      </p:sp>
    </p:spTree>
    <p:extLst>
      <p:ext uri="{BB962C8B-B14F-4D97-AF65-F5344CB8AC3E}">
        <p14:creationId xmlns:p14="http://schemas.microsoft.com/office/powerpoint/2010/main" val="276569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3250" y="3578765"/>
            <a:ext cx="8316383" cy="1362075"/>
          </a:xfrm>
        </p:spPr>
        <p:txBody>
          <a:bodyPr/>
          <a:lstStyle/>
          <a:p>
            <a:r>
              <a:rPr lang="en-US" dirty="0" smtClean="0"/>
              <a:t>10 Rapid fire questions </a:t>
            </a:r>
            <a:br>
              <a:rPr lang="en-US" dirty="0" smtClean="0"/>
            </a:br>
            <a:r>
              <a:rPr lang="en-US" sz="2800" dirty="0"/>
              <a:t>(Poll response)</a:t>
            </a:r>
            <a:endParaRPr lang="en-US" dirty="0"/>
          </a:p>
        </p:txBody>
      </p:sp>
      <p:sp>
        <p:nvSpPr>
          <p:cNvPr id="7" name="Slide Number Placeholder 6"/>
          <p:cNvSpPr>
            <a:spLocks noGrp="1"/>
          </p:cNvSpPr>
          <p:nvPr>
            <p:ph type="sldNum" sz="quarter" idx="4"/>
          </p:nvPr>
        </p:nvSpPr>
        <p:spPr/>
        <p:txBody>
          <a:bodyPr/>
          <a:lstStyle/>
          <a:p>
            <a:fld id="{68B66FEB-B74C-4553-A99E-5E49813D09AD}" type="slidenum">
              <a:rPr lang="en-US" smtClean="0"/>
              <a:t>8</a:t>
            </a:fld>
            <a:endParaRPr lang="en-US"/>
          </a:p>
        </p:txBody>
      </p:sp>
      <p:sp>
        <p:nvSpPr>
          <p:cNvPr id="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 801 – Tutorial – Financial Fundamentals</a:t>
            </a:r>
            <a:endParaRPr lang="en-CA" dirty="0"/>
          </a:p>
        </p:txBody>
      </p:sp>
    </p:spTree>
    <p:extLst>
      <p:ext uri="{BB962C8B-B14F-4D97-AF65-F5344CB8AC3E}">
        <p14:creationId xmlns:p14="http://schemas.microsoft.com/office/powerpoint/2010/main" val="351768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410" y="1403987"/>
            <a:ext cx="7500665" cy="648072"/>
          </a:xfrm>
        </p:spPr>
        <p:txBody>
          <a:bodyPr>
            <a:normAutofit/>
          </a:bodyPr>
          <a:lstStyle/>
          <a:p>
            <a:r>
              <a:rPr lang="en-US" sz="2400" dirty="0">
                <a:solidFill>
                  <a:schemeClr val="tx2">
                    <a:lumMod val="50000"/>
                  </a:schemeClr>
                </a:solidFill>
              </a:rPr>
              <a:t>Forecasting and Budgeting Process</a:t>
            </a:r>
          </a:p>
        </p:txBody>
      </p:sp>
      <p:graphicFrame>
        <p:nvGraphicFramePr>
          <p:cNvPr id="4" name="Content Placeholder 3"/>
          <p:cNvGraphicFramePr>
            <a:graphicFrameLocks noGrp="1"/>
          </p:cNvGraphicFramePr>
          <p:nvPr>
            <p:ph idx="1"/>
            <p:extLst/>
          </p:nvPr>
        </p:nvGraphicFramePr>
        <p:xfrm>
          <a:off x="1579776" y="1403987"/>
          <a:ext cx="8928737" cy="4675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Straight Arrow Connector 5"/>
          <p:cNvCxnSpPr/>
          <p:nvPr/>
        </p:nvCxnSpPr>
        <p:spPr>
          <a:xfrm rot="5400000">
            <a:off x="8614191" y="4446993"/>
            <a:ext cx="535785"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149182" y="4661307"/>
            <a:ext cx="5732900"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2934870" y="4393414"/>
            <a:ext cx="535785"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02960" y="4714885"/>
            <a:ext cx="3536181" cy="338554"/>
          </a:xfrm>
          <a:prstGeom prst="rect">
            <a:avLst/>
          </a:prstGeom>
          <a:noFill/>
        </p:spPr>
        <p:txBody>
          <a:bodyPr wrap="square" rtlCol="0">
            <a:spAutoFit/>
          </a:bodyPr>
          <a:lstStyle/>
          <a:p>
            <a:r>
              <a:rPr lang="en-US" sz="1600" dirty="0"/>
              <a:t>Repeat process for next planning period</a:t>
            </a:r>
          </a:p>
        </p:txBody>
      </p:sp>
      <p:cxnSp>
        <p:nvCxnSpPr>
          <p:cNvPr id="13" name="Straight Arrow Connector 12"/>
          <p:cNvCxnSpPr/>
          <p:nvPr/>
        </p:nvCxnSpPr>
        <p:spPr>
          <a:xfrm rot="5400000" flipH="1" flipV="1">
            <a:off x="6444260" y="3134319"/>
            <a:ext cx="375050" cy="119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274331" y="2946795"/>
            <a:ext cx="2357454" cy="119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086806" y="3134319"/>
            <a:ext cx="375050" cy="119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3149183" y="2946795"/>
            <a:ext cx="1125149" cy="119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961658" y="3134319"/>
            <a:ext cx="375050" cy="119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56341" y="2361262"/>
            <a:ext cx="3498879" cy="584775"/>
          </a:xfrm>
          <a:prstGeom prst="rect">
            <a:avLst/>
          </a:prstGeom>
          <a:noFill/>
        </p:spPr>
        <p:txBody>
          <a:bodyPr wrap="square" rtlCol="0">
            <a:spAutoFit/>
          </a:bodyPr>
          <a:lstStyle/>
          <a:p>
            <a:r>
              <a:rPr lang="en-US" sz="1600" dirty="0"/>
              <a:t>Reassessment loops – to finalize preparation of budgets</a:t>
            </a:r>
          </a:p>
        </p:txBody>
      </p:sp>
      <p:sp>
        <p:nvSpPr>
          <p:cNvPr id="3" name="Slide Number Placeholder 2"/>
          <p:cNvSpPr>
            <a:spLocks noGrp="1"/>
          </p:cNvSpPr>
          <p:nvPr>
            <p:ph type="sldNum" sz="quarter" idx="4"/>
          </p:nvPr>
        </p:nvSpPr>
        <p:spPr/>
        <p:txBody>
          <a:bodyPr/>
          <a:lstStyle/>
          <a:p>
            <a:fld id="{68B66FEB-B74C-4553-A99E-5E49813D09AD}" type="slidenum">
              <a:rPr lang="en-US" smtClean="0"/>
              <a:t>80</a:t>
            </a:fld>
            <a:endParaRPr lang="en-US"/>
          </a:p>
        </p:txBody>
      </p:sp>
      <p:sp>
        <p:nvSpPr>
          <p:cNvPr id="18"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Tree>
    <p:custDataLst>
      <p:tags r:id="rId1"/>
    </p:custDataLst>
    <p:extLst>
      <p:ext uri="{BB962C8B-B14F-4D97-AF65-F5344CB8AC3E}">
        <p14:creationId xmlns:p14="http://schemas.microsoft.com/office/powerpoint/2010/main" val="2218343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8B66FEB-B74C-4553-A99E-5E49813D09AD}" type="slidenum">
              <a:rPr lang="en-US" smtClean="0"/>
              <a:t>81</a:t>
            </a:fld>
            <a:endParaRPr lang="en-US"/>
          </a:p>
        </p:txBody>
      </p:sp>
      <p:pic>
        <p:nvPicPr>
          <p:cNvPr id="5" name="Picture 4"/>
          <p:cNvPicPr>
            <a:picLocks noChangeAspect="1"/>
          </p:cNvPicPr>
          <p:nvPr/>
        </p:nvPicPr>
        <p:blipFill>
          <a:blip r:embed="rId2"/>
          <a:stretch>
            <a:fillRect/>
          </a:stretch>
        </p:blipFill>
        <p:spPr>
          <a:xfrm>
            <a:off x="2837317" y="1128578"/>
            <a:ext cx="6241321" cy="5227773"/>
          </a:xfrm>
          <a:prstGeom prst="rect">
            <a:avLst/>
          </a:prstGeom>
        </p:spPr>
      </p:pic>
      <p:sp>
        <p:nvSpPr>
          <p:cNvPr id="6"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dirty="0"/>
              <a:t>MMAI 801 – Tutorial – Financial Fundamentals</a:t>
            </a:r>
            <a:endParaRPr lang="en-CA" dirty="0"/>
          </a:p>
        </p:txBody>
      </p:sp>
    </p:spTree>
    <p:extLst>
      <p:ext uri="{BB962C8B-B14F-4D97-AF65-F5344CB8AC3E}">
        <p14:creationId xmlns:p14="http://schemas.microsoft.com/office/powerpoint/2010/main" val="3320801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20000"/>
          </a:bodyPr>
          <a:lstStyle/>
          <a:p>
            <a:pPr>
              <a:lnSpc>
                <a:spcPct val="107000"/>
              </a:lnSpc>
              <a:spcBef>
                <a:spcPts val="0"/>
              </a:spcBef>
              <a:buFont typeface="+mj-lt"/>
              <a:buAutoNum type="arabicPeriod"/>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Which </a:t>
            </a:r>
            <a:r>
              <a:rPr lang="en-US" dirty="0">
                <a:latin typeface="Calibri" panose="020F0502020204030204" pitchFamily="34" charset="0"/>
                <a:ea typeface="Calibri" panose="020F0502020204030204" pitchFamily="34" charset="0"/>
                <a:cs typeface="Times New Roman" panose="02020603050405020304" pitchFamily="18" charset="0"/>
              </a:rPr>
              <a:t>financial statement reports an organization’s profit over an identified period of time</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Changes in Financial Position (Balance Sheet)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Comprehensive Income (Income Statement)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Cash Flow</a:t>
            </a:r>
          </a:p>
          <a:p>
            <a:pPr lvl="1">
              <a:lnSpc>
                <a:spcPct val="107000"/>
              </a:lnSpc>
              <a:spcBef>
                <a:spcPts val="0"/>
              </a:spcBef>
              <a:buFont typeface="+mj-lt"/>
              <a:buAutoNum type="alphaLcPeriod"/>
            </a:pPr>
            <a:r>
              <a:rPr lang="en-US" dirty="0" err="1">
                <a:latin typeface="Calibri" panose="020F0502020204030204" pitchFamily="34" charset="0"/>
                <a:ea typeface="Calibri" panose="020F0502020204030204" pitchFamily="34" charset="0"/>
                <a:cs typeface="Times New Roman" panose="02020603050405020304" pitchFamily="18" charset="0"/>
              </a:rPr>
              <a:t>Proforma</a:t>
            </a:r>
            <a:r>
              <a:rPr lang="en-US" dirty="0">
                <a:latin typeface="Calibri" panose="020F0502020204030204" pitchFamily="34" charset="0"/>
                <a:ea typeface="Calibri" panose="020F0502020204030204" pitchFamily="34" charset="0"/>
                <a:cs typeface="Times New Roman" panose="02020603050405020304" pitchFamily="18" charset="0"/>
              </a:rPr>
              <a:t> Statement</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Changes in Capital Investment Deployed</a:t>
            </a:r>
          </a:p>
          <a:p>
            <a:endParaRPr lang="en-US" dirty="0" smtClean="0"/>
          </a:p>
          <a:p>
            <a:endParaRPr lang="en-US" dirty="0" smtClean="0"/>
          </a:p>
          <a:p>
            <a:pPr marL="457200" indent="-457200">
              <a:lnSpc>
                <a:spcPct val="107000"/>
              </a:lnSpc>
              <a:spcBef>
                <a:spcPts val="0"/>
              </a:spcBef>
              <a:buAutoNum type="arabicPeriod" startAt="2"/>
            </a:pPr>
            <a:r>
              <a:rPr lang="en-US" dirty="0" smtClean="0">
                <a:latin typeface="Calibri" panose="020F0502020204030204" pitchFamily="34" charset="0"/>
                <a:ea typeface="Calibri" panose="020F0502020204030204" pitchFamily="34" charset="0"/>
                <a:cs typeface="Times New Roman" panose="02020603050405020304" pitchFamily="18" charset="0"/>
              </a:rPr>
              <a:t>An </a:t>
            </a:r>
            <a:r>
              <a:rPr lang="en-US" dirty="0">
                <a:latin typeface="Calibri" panose="020F0502020204030204" pitchFamily="34" charset="0"/>
                <a:ea typeface="Calibri" panose="020F0502020204030204" pitchFamily="34" charset="0"/>
                <a:cs typeface="Times New Roman" panose="02020603050405020304" pitchFamily="18" charset="0"/>
              </a:rPr>
              <a:t>assessment of an organization’s future financial capacity is best </a:t>
            </a:r>
            <a:r>
              <a:rPr lang="en-US" dirty="0" smtClean="0">
                <a:latin typeface="Calibri" panose="020F0502020204030204" pitchFamily="34" charset="0"/>
                <a:ea typeface="Calibri" panose="020F0502020204030204" pitchFamily="34" charset="0"/>
                <a:cs typeface="Times New Roman" panose="02020603050405020304" pitchFamily="18" charset="0"/>
              </a:rPr>
              <a:t>found </a:t>
            </a:r>
            <a:r>
              <a:rPr lang="en-US" dirty="0">
                <a:latin typeface="Calibri" panose="020F0502020204030204" pitchFamily="34" charset="0"/>
                <a:ea typeface="Calibri" panose="020F0502020204030204" pitchFamily="34" charset="0"/>
                <a:cs typeface="Times New Roman" panose="02020603050405020304" pitchFamily="18" charset="0"/>
              </a:rPr>
              <a:t>by assessing which financial statement</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Changes in Financial Position (Balance Sheet)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Statement of Comprehensive Income (Income Statement)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Cash Flow Statement</a:t>
            </a:r>
          </a:p>
          <a:p>
            <a:pPr lvl="1">
              <a:lnSpc>
                <a:spcPct val="107000"/>
              </a:lnSpc>
              <a:spcBef>
                <a:spcPts val="0"/>
              </a:spcBef>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10Q Statement</a:t>
            </a:r>
          </a:p>
          <a:p>
            <a:pPr lvl="1">
              <a:lnSpc>
                <a:spcPct val="107000"/>
              </a:lnSpc>
              <a:spcBef>
                <a:spcPts val="0"/>
              </a:spcBef>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Operating Budget</a:t>
            </a:r>
          </a:p>
          <a:p>
            <a:endParaRPr lang="en-US" dirty="0"/>
          </a:p>
        </p:txBody>
      </p:sp>
      <p:sp>
        <p:nvSpPr>
          <p:cNvPr id="5" name="Title 4"/>
          <p:cNvSpPr>
            <a:spLocks noGrp="1"/>
          </p:cNvSpPr>
          <p:nvPr>
            <p:ph type="title"/>
          </p:nvPr>
        </p:nvSpPr>
        <p:spPr/>
        <p:txBody>
          <a:bodyPr/>
          <a:lstStyle/>
          <a:p>
            <a:r>
              <a:rPr lang="en-US" dirty="0" smtClean="0"/>
              <a:t>Financial Fundamentals Tutorial</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9</a:t>
            </a:fld>
            <a:endParaRPr lang="en-US"/>
          </a:p>
        </p:txBody>
      </p:sp>
    </p:spTree>
    <p:extLst>
      <p:ext uri="{BB962C8B-B14F-4D97-AF65-F5344CB8AC3E}">
        <p14:creationId xmlns:p14="http://schemas.microsoft.com/office/powerpoint/2010/main" val="3568292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QSB Theme -Final- July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QSB Theme -Final- July 2011</Template>
  <TotalTime>24797</TotalTime>
  <Words>5770</Words>
  <Application>Microsoft Office PowerPoint</Application>
  <PresentationFormat>Widescreen</PresentationFormat>
  <Paragraphs>1301</Paragraphs>
  <Slides>81</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Georgia</vt:lpstr>
      <vt:lpstr>Times New Roman</vt:lpstr>
      <vt:lpstr>QSB Theme -Final- July 2011</vt:lpstr>
      <vt:lpstr>Financial Statement Fundamentals</vt:lpstr>
      <vt:lpstr>MMA 801 Tutorial – Financial Fundamentals</vt:lpstr>
      <vt:lpstr>Quick Assessment</vt:lpstr>
      <vt:lpstr>Quick Assessment</vt:lpstr>
      <vt:lpstr>PowerPoint Presentation</vt:lpstr>
      <vt:lpstr>PowerPoint Presentation</vt:lpstr>
      <vt:lpstr>PowerPoint Presentation</vt:lpstr>
      <vt:lpstr>10 Rapid fire questions  (Poll response)</vt:lpstr>
      <vt:lpstr>Financial Fundamentals Tutorial</vt:lpstr>
      <vt:lpstr>Financial Fundamentals Tutorial</vt:lpstr>
      <vt:lpstr>Financial Fundamentals Tutorial</vt:lpstr>
      <vt:lpstr>Financial Fundamentals Tutorial</vt:lpstr>
      <vt:lpstr>Financial Fundamentals Tutorial</vt:lpstr>
      <vt:lpstr>The big picture – The Concept of “Capital”  (gaining perspective) </vt:lpstr>
      <vt:lpstr>PowerPoint Presentation</vt:lpstr>
      <vt:lpstr>PowerPoint Presentation</vt:lpstr>
      <vt:lpstr>Here is The Capital Challenge</vt:lpstr>
      <vt:lpstr>PowerPoint Presentation</vt:lpstr>
      <vt:lpstr>Business $$$ Value Drivers </vt:lpstr>
      <vt:lpstr>PowerPoint Presentation</vt:lpstr>
      <vt:lpstr>PowerPoint Presentation</vt:lpstr>
      <vt:lpstr>MMA 801 – Tutorial – Financial Statements</vt:lpstr>
      <vt:lpstr>MMA 801 – Tutorial - Financial Fundamentals</vt:lpstr>
      <vt:lpstr>MMA 801 – Tutorial - Financial Fundamentals</vt:lpstr>
      <vt:lpstr>Key Financial Conclusions Relating to Capital Management</vt:lpstr>
      <vt:lpstr>PowerPoint Presentation</vt:lpstr>
      <vt:lpstr>Neiman-Marcus &amp; J.C. Penney – Examples</vt:lpstr>
      <vt:lpstr>Part 2 – Financial Statement Analysis</vt:lpstr>
      <vt:lpstr>PowerPoint Presentation</vt:lpstr>
      <vt:lpstr>This Is What Needs to Be Understood &amp; Managed</vt:lpstr>
      <vt:lpstr>PowerPoint Presentation</vt:lpstr>
      <vt:lpstr>Financial Statement Integration (Simplified Statements)</vt:lpstr>
      <vt:lpstr>PowerPoint Presentation</vt:lpstr>
      <vt:lpstr>PowerPoint Presentation</vt:lpstr>
      <vt:lpstr>PowerPoint Presentation</vt:lpstr>
      <vt:lpstr>Statement of Comprehensive Income – Your Operating Lens</vt:lpstr>
      <vt:lpstr>Quick Assessment</vt:lpstr>
      <vt:lpstr>Simplified Statement of Comprehensive Income</vt:lpstr>
      <vt:lpstr>Statement of Comprehensive Income – $1.00 Relationship</vt:lpstr>
      <vt:lpstr>PowerPoint Presentation</vt:lpstr>
      <vt:lpstr>PowerPoint Presentation</vt:lpstr>
      <vt:lpstr>Statement of Changes In financial position &amp; statement of cash flows</vt:lpstr>
      <vt:lpstr>Quick Assessment</vt:lpstr>
      <vt:lpstr>PowerPoint Presentation</vt:lpstr>
      <vt:lpstr>PowerPoint Presentation</vt:lpstr>
      <vt:lpstr>Statement of Changes in Financial Position  (Balance Sheet) – Core Reflections</vt:lpstr>
      <vt:lpstr>Quick Assessment</vt:lpstr>
      <vt:lpstr>PowerPoint Presentation</vt:lpstr>
      <vt:lpstr>PowerPoint Presentation</vt:lpstr>
      <vt:lpstr>PowerPoint Presentation</vt:lpstr>
      <vt:lpstr>PowerPoint Presentation</vt:lpstr>
      <vt:lpstr>PowerPoint Presentation</vt:lpstr>
      <vt:lpstr>PowerPoint Presentation</vt:lpstr>
      <vt:lpstr>Quick Assessment</vt:lpstr>
      <vt:lpstr>PowerPoint Presentation</vt:lpstr>
      <vt:lpstr>Simplified Statement of Cash Flows</vt:lpstr>
      <vt:lpstr>Target Canada – Simplified Cash Impact</vt:lpstr>
      <vt:lpstr>PowerPoint Presentation</vt:lpstr>
      <vt:lpstr>CASH OPERATING CYCLE – DECISION IMPACT</vt:lpstr>
      <vt:lpstr>PowerPoint Presentation</vt:lpstr>
      <vt:lpstr>PowerPoint Presentation</vt:lpstr>
      <vt:lpstr>PowerPoint Presentation</vt:lpstr>
      <vt:lpstr>Supplemental Slides</vt:lpstr>
      <vt:lpstr>PowerPoint Presentation</vt:lpstr>
      <vt:lpstr>PowerPoint Presentation</vt:lpstr>
      <vt:lpstr>Here Is What We Have To Work With – Sources of Capital</vt:lpstr>
      <vt:lpstr>PowerPoint Presentation</vt:lpstr>
      <vt:lpstr>PowerPoint Presentation</vt:lpstr>
      <vt:lpstr>PowerPoint Presentation</vt:lpstr>
      <vt:lpstr>PowerPoint Presentation</vt:lpstr>
      <vt:lpstr>Cost Ladder</vt:lpstr>
      <vt:lpstr>Apple Costs Structure – Macro Assessment</vt:lpstr>
      <vt:lpstr>PowerPoint Presentation</vt:lpstr>
      <vt:lpstr>Here is How We Deliver Profit – Managing Your Margins</vt:lpstr>
      <vt:lpstr>PowerPoint Presentation</vt:lpstr>
      <vt:lpstr>The Value of BEP Analysis</vt:lpstr>
      <vt:lpstr>BEP Formulas</vt:lpstr>
      <vt:lpstr>Benefits of Leverage</vt:lpstr>
      <vt:lpstr>PowerPoint Presentation</vt:lpstr>
      <vt:lpstr>Forecasting and Budgeting Process</vt:lpstr>
      <vt:lpstr>PowerPoint Presentation</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nvretteas</dc:creator>
  <cp:lastModifiedBy>Gary Bissonette</cp:lastModifiedBy>
  <cp:revision>543</cp:revision>
  <cp:lastPrinted>2020-01-14T01:59:23Z</cp:lastPrinted>
  <dcterms:created xsi:type="dcterms:W3CDTF">2011-07-27T15:30:37Z</dcterms:created>
  <dcterms:modified xsi:type="dcterms:W3CDTF">2020-05-04T11:00:44Z</dcterms:modified>
</cp:coreProperties>
</file>