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2"/>
  </p:sldMasterIdLst>
  <p:notesMasterIdLst>
    <p:notesMasterId r:id="rId39"/>
  </p:notesMasterIdLst>
  <p:handoutMasterIdLst>
    <p:handoutMasterId r:id="rId40"/>
  </p:handoutMasterIdLst>
  <p:sldIdLst>
    <p:sldId id="386" r:id="rId3"/>
    <p:sldId id="394" r:id="rId4"/>
    <p:sldId id="332" r:id="rId5"/>
    <p:sldId id="353" r:id="rId6"/>
    <p:sldId id="393" r:id="rId7"/>
    <p:sldId id="390" r:id="rId8"/>
    <p:sldId id="354" r:id="rId9"/>
    <p:sldId id="392" r:id="rId10"/>
    <p:sldId id="350" r:id="rId11"/>
    <p:sldId id="287" r:id="rId12"/>
    <p:sldId id="333" r:id="rId13"/>
    <p:sldId id="288" r:id="rId14"/>
    <p:sldId id="377" r:id="rId15"/>
    <p:sldId id="391" r:id="rId16"/>
    <p:sldId id="292" r:id="rId17"/>
    <p:sldId id="357" r:id="rId18"/>
    <p:sldId id="375" r:id="rId19"/>
    <p:sldId id="358" r:id="rId20"/>
    <p:sldId id="378" r:id="rId21"/>
    <p:sldId id="379" r:id="rId22"/>
    <p:sldId id="384" r:id="rId23"/>
    <p:sldId id="385" r:id="rId24"/>
    <p:sldId id="361" r:id="rId25"/>
    <p:sldId id="300" r:id="rId26"/>
    <p:sldId id="366" r:id="rId27"/>
    <p:sldId id="371" r:id="rId28"/>
    <p:sldId id="383" r:id="rId29"/>
    <p:sldId id="367" r:id="rId30"/>
    <p:sldId id="381" r:id="rId31"/>
    <p:sldId id="365" r:id="rId32"/>
    <p:sldId id="303" r:id="rId33"/>
    <p:sldId id="305" r:id="rId34"/>
    <p:sldId id="368" r:id="rId35"/>
    <p:sldId id="369" r:id="rId36"/>
    <p:sldId id="370" r:id="rId37"/>
    <p:sldId id="374" r:id="rId3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652" autoAdjust="0"/>
  </p:normalViewPr>
  <p:slideViewPr>
    <p:cSldViewPr snapToGrid="0">
      <p:cViewPr varScale="1">
        <p:scale>
          <a:sx n="83" d="100"/>
          <a:sy n="83" d="100"/>
        </p:scale>
        <p:origin x="734" y="77"/>
      </p:cViewPr>
      <p:guideLst>
        <p:guide orient="horz" pos="86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F1131-CAA8-47EB-9E67-7C5DEDF18BBC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C2218C-107A-4BFE-A7D4-CEB29068E718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Frame</a:t>
          </a:r>
        </a:p>
        <a:p>
          <a:r>
            <a:rPr lang="en-US" dirty="0" smtClean="0"/>
            <a:t>(Ecosystem Dynamics)</a:t>
          </a:r>
        </a:p>
        <a:p>
          <a:endParaRPr lang="en-US" dirty="0"/>
        </a:p>
      </dgm:t>
    </dgm:pt>
    <dgm:pt modelId="{035C2C3C-5880-4B85-8678-394468C8F284}" type="parTrans" cxnId="{45297B4D-EF26-4411-A184-48FA68FCFDC9}">
      <dgm:prSet/>
      <dgm:spPr/>
      <dgm:t>
        <a:bodyPr/>
        <a:lstStyle/>
        <a:p>
          <a:endParaRPr lang="en-US"/>
        </a:p>
      </dgm:t>
    </dgm:pt>
    <dgm:pt modelId="{6553753D-B600-433C-8459-C90F44A31B24}" type="sibTrans" cxnId="{45297B4D-EF26-4411-A184-48FA68FCFDC9}">
      <dgm:prSet/>
      <dgm:spPr/>
      <dgm:t>
        <a:bodyPr/>
        <a:lstStyle/>
        <a:p>
          <a:endParaRPr lang="en-US"/>
        </a:p>
      </dgm:t>
    </dgm:pt>
    <dgm:pt modelId="{78156001-9890-4A5A-9B4D-C39DF6D01207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Baseline</a:t>
          </a:r>
        </a:p>
        <a:p>
          <a:r>
            <a:rPr lang="en-US" dirty="0" smtClean="0"/>
            <a:t>(Pivot Requirement)</a:t>
          </a:r>
          <a:endParaRPr lang="en-US" dirty="0"/>
        </a:p>
      </dgm:t>
    </dgm:pt>
    <dgm:pt modelId="{C0B7FD79-A96E-4C5D-B0AD-CB28D967C822}" type="parTrans" cxnId="{8D3DAB1B-A3A6-4A9A-B23F-6138B99B4F5D}">
      <dgm:prSet/>
      <dgm:spPr/>
      <dgm:t>
        <a:bodyPr/>
        <a:lstStyle/>
        <a:p>
          <a:endParaRPr lang="en-US"/>
        </a:p>
      </dgm:t>
    </dgm:pt>
    <dgm:pt modelId="{9B1B5689-7B7B-4270-AC95-083CF3C32DD4}" type="sibTrans" cxnId="{8D3DAB1B-A3A6-4A9A-B23F-6138B99B4F5D}">
      <dgm:prSet/>
      <dgm:spPr/>
      <dgm:t>
        <a:bodyPr/>
        <a:lstStyle/>
        <a:p>
          <a:endParaRPr lang="en-US"/>
        </a:p>
      </dgm:t>
    </dgm:pt>
    <dgm:pt modelId="{09C25C45-5E6A-488D-9175-2DA577EA98D2}">
      <dgm:prSet phldrT="[Text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sz="1400" dirty="0" smtClean="0">
              <a:solidFill>
                <a:srgbClr val="FFFF00"/>
              </a:solidFill>
            </a:rPr>
            <a:t>Search</a:t>
          </a:r>
          <a:r>
            <a:rPr lang="en-US" sz="1400" dirty="0" smtClean="0">
              <a:solidFill>
                <a:schemeClr val="tx1"/>
              </a:solidFill>
            </a:rPr>
            <a:t>  </a:t>
          </a:r>
        </a:p>
        <a:p>
          <a:r>
            <a:rPr lang="en-US" sz="1400" dirty="0" smtClean="0"/>
            <a:t>(Option/Response</a:t>
          </a:r>
        </a:p>
        <a:p>
          <a:r>
            <a:rPr lang="en-US" sz="1400" dirty="0" smtClean="0"/>
            <a:t> Identification)</a:t>
          </a:r>
        </a:p>
        <a:p>
          <a:endParaRPr lang="en-US" sz="1100" dirty="0"/>
        </a:p>
      </dgm:t>
    </dgm:pt>
    <dgm:pt modelId="{F0EB435C-1D76-45D4-9FB0-FCD95E49A72C}" type="parTrans" cxnId="{0CE3CAD2-7632-4025-8B60-9AFB003D2F52}">
      <dgm:prSet/>
      <dgm:spPr/>
      <dgm:t>
        <a:bodyPr/>
        <a:lstStyle/>
        <a:p>
          <a:endParaRPr lang="en-US"/>
        </a:p>
      </dgm:t>
    </dgm:pt>
    <dgm:pt modelId="{B499A5B7-7F98-4209-AFE1-612D496F1A79}" type="sibTrans" cxnId="{0CE3CAD2-7632-4025-8B60-9AFB003D2F52}">
      <dgm:prSet/>
      <dgm:spPr/>
      <dgm:t>
        <a:bodyPr/>
        <a:lstStyle/>
        <a:p>
          <a:endParaRPr lang="en-US"/>
        </a:p>
      </dgm:t>
    </dgm:pt>
    <dgm:pt modelId="{B13FE764-FE40-4A0D-B3C1-0BF3D00F892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Choose</a:t>
          </a:r>
        </a:p>
        <a:p>
          <a:r>
            <a:rPr lang="en-US" dirty="0" smtClean="0"/>
            <a:t>(Craft Strategic </a:t>
          </a:r>
          <a:r>
            <a:rPr lang="en-US" smtClean="0"/>
            <a:t>Response &amp; </a:t>
          </a:r>
          <a:r>
            <a:rPr lang="en-US" dirty="0" smtClean="0"/>
            <a:t>Plan)</a:t>
          </a:r>
          <a:endParaRPr lang="en-US" dirty="0"/>
        </a:p>
      </dgm:t>
    </dgm:pt>
    <dgm:pt modelId="{3D102A87-C307-45D7-941B-B7B189F2420B}" type="parTrans" cxnId="{DDE436F2-3ACA-48D1-A8D0-6602FFF76172}">
      <dgm:prSet/>
      <dgm:spPr/>
      <dgm:t>
        <a:bodyPr/>
        <a:lstStyle/>
        <a:p>
          <a:endParaRPr lang="en-US"/>
        </a:p>
      </dgm:t>
    </dgm:pt>
    <dgm:pt modelId="{1C140585-993A-4C0A-9BE4-972785775A8B}" type="sibTrans" cxnId="{DDE436F2-3ACA-48D1-A8D0-6602FFF76172}">
      <dgm:prSet/>
      <dgm:spPr/>
      <dgm:t>
        <a:bodyPr/>
        <a:lstStyle/>
        <a:p>
          <a:endParaRPr lang="en-US"/>
        </a:p>
      </dgm:t>
    </dgm:pt>
    <dgm:pt modelId="{FA9F5D19-054D-4CB7-9203-9BE3FC3E87E5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Commit</a:t>
          </a:r>
        </a:p>
        <a:p>
          <a:r>
            <a:rPr lang="en-US" dirty="0" smtClean="0"/>
            <a:t>(Resource procurement, allocation, sequencing)</a:t>
          </a:r>
          <a:endParaRPr lang="en-US" dirty="0"/>
        </a:p>
      </dgm:t>
    </dgm:pt>
    <dgm:pt modelId="{D7F7751D-12EA-4375-8401-05CA954A7443}" type="parTrans" cxnId="{EB3C050C-4702-449B-AE03-20CAB907DE35}">
      <dgm:prSet/>
      <dgm:spPr/>
      <dgm:t>
        <a:bodyPr/>
        <a:lstStyle/>
        <a:p>
          <a:endParaRPr lang="en-US"/>
        </a:p>
      </dgm:t>
    </dgm:pt>
    <dgm:pt modelId="{1A75A0E5-7989-4F6A-8FF6-D631069B2077}" type="sibTrans" cxnId="{EB3C050C-4702-449B-AE03-20CAB907DE35}">
      <dgm:prSet/>
      <dgm:spPr/>
      <dgm:t>
        <a:bodyPr/>
        <a:lstStyle/>
        <a:p>
          <a:endParaRPr lang="en-US"/>
        </a:p>
      </dgm:t>
    </dgm:pt>
    <dgm:pt modelId="{C4FAD623-E1CF-44C7-9083-037E47115C95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Assess &amp; Adjust</a:t>
          </a:r>
          <a:endParaRPr lang="en-US" dirty="0">
            <a:solidFill>
              <a:srgbClr val="FFFF00"/>
            </a:solidFill>
          </a:endParaRPr>
        </a:p>
      </dgm:t>
    </dgm:pt>
    <dgm:pt modelId="{23A3555F-7D5B-4307-AE5A-1CF08C12D752}" type="parTrans" cxnId="{AF8317F6-07D2-491C-9FCF-8A9B4D4123EB}">
      <dgm:prSet/>
      <dgm:spPr/>
      <dgm:t>
        <a:bodyPr/>
        <a:lstStyle/>
        <a:p>
          <a:endParaRPr lang="en-US"/>
        </a:p>
      </dgm:t>
    </dgm:pt>
    <dgm:pt modelId="{13642434-02D9-4CB1-837C-70578EE3B783}" type="sibTrans" cxnId="{AF8317F6-07D2-491C-9FCF-8A9B4D4123EB}">
      <dgm:prSet/>
      <dgm:spPr/>
      <dgm:t>
        <a:bodyPr/>
        <a:lstStyle/>
        <a:p>
          <a:endParaRPr lang="en-US"/>
        </a:p>
      </dgm:t>
    </dgm:pt>
    <dgm:pt modelId="{90E18907-A27A-46C4-A27A-C3364E6DC6CC}" type="pres">
      <dgm:prSet presAssocID="{100F1131-CAA8-47EB-9E67-7C5DEDF18BB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C0A76-EFC0-4735-9984-25DE19385F97}" type="pres">
      <dgm:prSet presAssocID="{100F1131-CAA8-47EB-9E67-7C5DEDF18BBC}" presName="cycle" presStyleCnt="0"/>
      <dgm:spPr/>
    </dgm:pt>
    <dgm:pt modelId="{C7143395-0D47-4176-ACB2-39DDCE9C70B3}" type="pres">
      <dgm:prSet presAssocID="{7FC2218C-107A-4BFE-A7D4-CEB29068E718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CE061-9091-46C8-9D6E-5DA599DD4571}" type="pres">
      <dgm:prSet presAssocID="{6553753D-B600-433C-8459-C90F44A31B24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BEC91FA-FB4F-4F9D-B37A-206672FF69B4}" type="pres">
      <dgm:prSet presAssocID="{78156001-9890-4A5A-9B4D-C39DF6D01207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D7F02-6F69-4C65-BDC0-69667392F249}" type="pres">
      <dgm:prSet presAssocID="{09C25C45-5E6A-488D-9175-2DA577EA98D2}" presName="nodeFollowingNodes" presStyleLbl="node1" presStyleIdx="2" presStyleCnt="6" custScaleX="108293" custScaleY="1351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B2FFD6-5380-4EF5-B5BE-B11E13676B38}" type="pres">
      <dgm:prSet presAssocID="{B13FE764-FE40-4A0D-B3C1-0BF3D00F8922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E8DDD-A1B4-4692-9BA2-FBA61D04166F}" type="pres">
      <dgm:prSet presAssocID="{FA9F5D19-054D-4CB7-9203-9BE3FC3E87E5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46131-044F-4C7E-9EF2-9B8360E32681}" type="pres">
      <dgm:prSet presAssocID="{C4FAD623-E1CF-44C7-9083-037E47115C95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97B4D-EF26-4411-A184-48FA68FCFDC9}" srcId="{100F1131-CAA8-47EB-9E67-7C5DEDF18BBC}" destId="{7FC2218C-107A-4BFE-A7D4-CEB29068E718}" srcOrd="0" destOrd="0" parTransId="{035C2C3C-5880-4B85-8678-394468C8F284}" sibTransId="{6553753D-B600-433C-8459-C90F44A31B24}"/>
    <dgm:cxn modelId="{8D3DAB1B-A3A6-4A9A-B23F-6138B99B4F5D}" srcId="{100F1131-CAA8-47EB-9E67-7C5DEDF18BBC}" destId="{78156001-9890-4A5A-9B4D-C39DF6D01207}" srcOrd="1" destOrd="0" parTransId="{C0B7FD79-A96E-4C5D-B0AD-CB28D967C822}" sibTransId="{9B1B5689-7B7B-4270-AC95-083CF3C32DD4}"/>
    <dgm:cxn modelId="{DDE436F2-3ACA-48D1-A8D0-6602FFF76172}" srcId="{100F1131-CAA8-47EB-9E67-7C5DEDF18BBC}" destId="{B13FE764-FE40-4A0D-B3C1-0BF3D00F8922}" srcOrd="3" destOrd="0" parTransId="{3D102A87-C307-45D7-941B-B7B189F2420B}" sibTransId="{1C140585-993A-4C0A-9BE4-972785775A8B}"/>
    <dgm:cxn modelId="{AF8317F6-07D2-491C-9FCF-8A9B4D4123EB}" srcId="{100F1131-CAA8-47EB-9E67-7C5DEDF18BBC}" destId="{C4FAD623-E1CF-44C7-9083-037E47115C95}" srcOrd="5" destOrd="0" parTransId="{23A3555F-7D5B-4307-AE5A-1CF08C12D752}" sibTransId="{13642434-02D9-4CB1-837C-70578EE3B783}"/>
    <dgm:cxn modelId="{2E0E8520-7AC1-4DBB-BC8B-DCB263CEEF0F}" type="presOf" srcId="{B13FE764-FE40-4A0D-B3C1-0BF3D00F8922}" destId="{ACB2FFD6-5380-4EF5-B5BE-B11E13676B38}" srcOrd="0" destOrd="0" presId="urn:microsoft.com/office/officeart/2005/8/layout/cycle3"/>
    <dgm:cxn modelId="{86467CC3-2010-4973-BE06-52D52BE01908}" type="presOf" srcId="{6553753D-B600-433C-8459-C90F44A31B24}" destId="{FBECE061-9091-46C8-9D6E-5DA599DD4571}" srcOrd="0" destOrd="0" presId="urn:microsoft.com/office/officeart/2005/8/layout/cycle3"/>
    <dgm:cxn modelId="{0CE3CAD2-7632-4025-8B60-9AFB003D2F52}" srcId="{100F1131-CAA8-47EB-9E67-7C5DEDF18BBC}" destId="{09C25C45-5E6A-488D-9175-2DA577EA98D2}" srcOrd="2" destOrd="0" parTransId="{F0EB435C-1D76-45D4-9FB0-FCD95E49A72C}" sibTransId="{B499A5B7-7F98-4209-AFE1-612D496F1A79}"/>
    <dgm:cxn modelId="{F10ED1FC-FB98-4420-B839-C826E6410A3A}" type="presOf" srcId="{7FC2218C-107A-4BFE-A7D4-CEB29068E718}" destId="{C7143395-0D47-4176-ACB2-39DDCE9C70B3}" srcOrd="0" destOrd="0" presId="urn:microsoft.com/office/officeart/2005/8/layout/cycle3"/>
    <dgm:cxn modelId="{86ACFF98-48F4-4CA3-9AC7-22EDAE45C1B7}" type="presOf" srcId="{C4FAD623-E1CF-44C7-9083-037E47115C95}" destId="{B5746131-044F-4C7E-9EF2-9B8360E32681}" srcOrd="0" destOrd="0" presId="urn:microsoft.com/office/officeart/2005/8/layout/cycle3"/>
    <dgm:cxn modelId="{ED674D27-4CA0-4F03-AC53-6F8CBD2D96D5}" type="presOf" srcId="{09C25C45-5E6A-488D-9175-2DA577EA98D2}" destId="{5EED7F02-6F69-4C65-BDC0-69667392F249}" srcOrd="0" destOrd="0" presId="urn:microsoft.com/office/officeart/2005/8/layout/cycle3"/>
    <dgm:cxn modelId="{F0682210-7348-4D2A-8D27-D0150B66C112}" type="presOf" srcId="{FA9F5D19-054D-4CB7-9203-9BE3FC3E87E5}" destId="{812E8DDD-A1B4-4692-9BA2-FBA61D04166F}" srcOrd="0" destOrd="0" presId="urn:microsoft.com/office/officeart/2005/8/layout/cycle3"/>
    <dgm:cxn modelId="{9C9872D8-E665-4BD7-AD39-F6EE05EDA4B0}" type="presOf" srcId="{100F1131-CAA8-47EB-9E67-7C5DEDF18BBC}" destId="{90E18907-A27A-46C4-A27A-C3364E6DC6CC}" srcOrd="0" destOrd="0" presId="urn:microsoft.com/office/officeart/2005/8/layout/cycle3"/>
    <dgm:cxn modelId="{8FC4EDE1-9879-40F9-81B9-2B3AAA8F6575}" type="presOf" srcId="{78156001-9890-4A5A-9B4D-C39DF6D01207}" destId="{6BEC91FA-FB4F-4F9D-B37A-206672FF69B4}" srcOrd="0" destOrd="0" presId="urn:microsoft.com/office/officeart/2005/8/layout/cycle3"/>
    <dgm:cxn modelId="{EB3C050C-4702-449B-AE03-20CAB907DE35}" srcId="{100F1131-CAA8-47EB-9E67-7C5DEDF18BBC}" destId="{FA9F5D19-054D-4CB7-9203-9BE3FC3E87E5}" srcOrd="4" destOrd="0" parTransId="{D7F7751D-12EA-4375-8401-05CA954A7443}" sibTransId="{1A75A0E5-7989-4F6A-8FF6-D631069B2077}"/>
    <dgm:cxn modelId="{C2347455-BE9F-4B5F-A177-AD2BE053AF51}" type="presParOf" srcId="{90E18907-A27A-46C4-A27A-C3364E6DC6CC}" destId="{F99C0A76-EFC0-4735-9984-25DE19385F97}" srcOrd="0" destOrd="0" presId="urn:microsoft.com/office/officeart/2005/8/layout/cycle3"/>
    <dgm:cxn modelId="{B514E580-ADDB-4437-8E3E-9B4E7DB4F206}" type="presParOf" srcId="{F99C0A76-EFC0-4735-9984-25DE19385F97}" destId="{C7143395-0D47-4176-ACB2-39DDCE9C70B3}" srcOrd="0" destOrd="0" presId="urn:microsoft.com/office/officeart/2005/8/layout/cycle3"/>
    <dgm:cxn modelId="{B0C2AA7D-79DC-4FA5-AB26-C50F05CA80A1}" type="presParOf" srcId="{F99C0A76-EFC0-4735-9984-25DE19385F97}" destId="{FBECE061-9091-46C8-9D6E-5DA599DD4571}" srcOrd="1" destOrd="0" presId="urn:microsoft.com/office/officeart/2005/8/layout/cycle3"/>
    <dgm:cxn modelId="{064F0948-1DD0-485E-8781-84EB4742F590}" type="presParOf" srcId="{F99C0A76-EFC0-4735-9984-25DE19385F97}" destId="{6BEC91FA-FB4F-4F9D-B37A-206672FF69B4}" srcOrd="2" destOrd="0" presId="urn:microsoft.com/office/officeart/2005/8/layout/cycle3"/>
    <dgm:cxn modelId="{658D0380-A80B-4415-95DD-03324471F0CC}" type="presParOf" srcId="{F99C0A76-EFC0-4735-9984-25DE19385F97}" destId="{5EED7F02-6F69-4C65-BDC0-69667392F249}" srcOrd="3" destOrd="0" presId="urn:microsoft.com/office/officeart/2005/8/layout/cycle3"/>
    <dgm:cxn modelId="{B634310B-E82B-4593-B1FE-677B3790D3E3}" type="presParOf" srcId="{F99C0A76-EFC0-4735-9984-25DE19385F97}" destId="{ACB2FFD6-5380-4EF5-B5BE-B11E13676B38}" srcOrd="4" destOrd="0" presId="urn:microsoft.com/office/officeart/2005/8/layout/cycle3"/>
    <dgm:cxn modelId="{2091DFB6-AC73-459E-BA95-969A27706C40}" type="presParOf" srcId="{F99C0A76-EFC0-4735-9984-25DE19385F97}" destId="{812E8DDD-A1B4-4692-9BA2-FBA61D04166F}" srcOrd="5" destOrd="0" presId="urn:microsoft.com/office/officeart/2005/8/layout/cycle3"/>
    <dgm:cxn modelId="{19AB660B-4A75-4BED-A7CB-136E7DCB3A19}" type="presParOf" srcId="{F99C0A76-EFC0-4735-9984-25DE19385F97}" destId="{B5746131-044F-4C7E-9EF2-9B8360E3268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E83ED9-4C40-4B08-A20A-3BBBCE5CD18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20124-B8EE-41B8-BB70-3681ACCE6AF8}">
      <dgm:prSet phldrT="[Text]"/>
      <dgm:spPr/>
      <dgm:t>
        <a:bodyPr/>
        <a:lstStyle/>
        <a:p>
          <a:r>
            <a:rPr lang="en-US" dirty="0" smtClean="0"/>
            <a:t>Canadian Tire Corporation</a:t>
          </a:r>
          <a:endParaRPr lang="en-US" dirty="0"/>
        </a:p>
      </dgm:t>
    </dgm:pt>
    <dgm:pt modelId="{45E97ADE-B89C-4DE8-B8E2-302462EC43CD}" type="parTrans" cxnId="{096809FE-9E73-458F-B948-AEA0824FC3A4}">
      <dgm:prSet/>
      <dgm:spPr/>
      <dgm:t>
        <a:bodyPr/>
        <a:lstStyle/>
        <a:p>
          <a:endParaRPr lang="en-US"/>
        </a:p>
      </dgm:t>
    </dgm:pt>
    <dgm:pt modelId="{4C96CFA0-1582-45D8-885E-F22B267FE5A6}" type="sibTrans" cxnId="{096809FE-9E73-458F-B948-AEA0824FC3A4}">
      <dgm:prSet/>
      <dgm:spPr/>
      <dgm:t>
        <a:bodyPr/>
        <a:lstStyle/>
        <a:p>
          <a:endParaRPr lang="en-US"/>
        </a:p>
      </dgm:t>
    </dgm:pt>
    <dgm:pt modelId="{3440D3FD-6974-4F70-864D-1B675985A79A}">
      <dgm:prSet phldrT="[Text]"/>
      <dgm:spPr>
        <a:solidFill>
          <a:srgbClr val="95925E"/>
        </a:solidFill>
      </dgm:spPr>
      <dgm:t>
        <a:bodyPr/>
        <a:lstStyle/>
        <a:p>
          <a:r>
            <a:rPr lang="en-US" dirty="0" smtClean="0"/>
            <a:t>Dealers</a:t>
          </a:r>
          <a:endParaRPr lang="en-US" dirty="0"/>
        </a:p>
      </dgm:t>
    </dgm:pt>
    <dgm:pt modelId="{C053F62B-A573-411E-95A1-15C84D6E45FA}" type="parTrans" cxnId="{A6A40DC9-895E-4FF8-A384-B6743945123D}">
      <dgm:prSet/>
      <dgm:spPr/>
      <dgm:t>
        <a:bodyPr/>
        <a:lstStyle/>
        <a:p>
          <a:endParaRPr lang="en-US"/>
        </a:p>
      </dgm:t>
    </dgm:pt>
    <dgm:pt modelId="{C63577E9-5A3D-4BE6-8A99-90348D0970C8}" type="sibTrans" cxnId="{A6A40DC9-895E-4FF8-A384-B6743945123D}">
      <dgm:prSet/>
      <dgm:spPr/>
      <dgm:t>
        <a:bodyPr/>
        <a:lstStyle/>
        <a:p>
          <a:endParaRPr lang="en-US"/>
        </a:p>
      </dgm:t>
    </dgm:pt>
    <dgm:pt modelId="{92406781-8C13-4210-883C-C952CFA6AEE9}">
      <dgm:prSet phldrT="[Text]"/>
      <dgm:spPr>
        <a:solidFill>
          <a:srgbClr val="95925E"/>
        </a:solidFill>
      </dgm:spPr>
      <dgm:t>
        <a:bodyPr/>
        <a:lstStyle/>
        <a:p>
          <a:r>
            <a:rPr lang="en-US" dirty="0" smtClean="0"/>
            <a:t>490 Dealer-owned Canadian Tire Stores</a:t>
          </a:r>
          <a:endParaRPr lang="en-US" dirty="0"/>
        </a:p>
      </dgm:t>
    </dgm:pt>
    <dgm:pt modelId="{707D19CF-F1E8-47C0-8AA9-34D011EC2CAD}" type="parTrans" cxnId="{53FEE68F-B2AB-499A-BDFD-1E995A0BA01B}">
      <dgm:prSet/>
      <dgm:spPr/>
      <dgm:t>
        <a:bodyPr/>
        <a:lstStyle/>
        <a:p>
          <a:endParaRPr lang="en-US"/>
        </a:p>
      </dgm:t>
    </dgm:pt>
    <dgm:pt modelId="{06945A27-E8BD-4758-8E05-F0D3AA7216E6}" type="sibTrans" cxnId="{53FEE68F-B2AB-499A-BDFD-1E995A0BA01B}">
      <dgm:prSet/>
      <dgm:spPr/>
      <dgm:t>
        <a:bodyPr/>
        <a:lstStyle/>
        <a:p>
          <a:endParaRPr lang="en-US"/>
        </a:p>
      </dgm:t>
    </dgm:pt>
    <dgm:pt modelId="{287BCDD7-3672-4404-B1AD-DAA658D649AC}" type="pres">
      <dgm:prSet presAssocID="{2BE83ED9-4C40-4B08-A20A-3BBBCE5CD1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76E4A-28C4-482B-A292-10CF94D6A854}" type="pres">
      <dgm:prSet presAssocID="{E9C20124-B8EE-41B8-BB70-3681ACCE6AF8}" presName="root1" presStyleCnt="0"/>
      <dgm:spPr/>
    </dgm:pt>
    <dgm:pt modelId="{657A9891-AFED-432E-BC2C-3FEB1175AABD}" type="pres">
      <dgm:prSet presAssocID="{E9C20124-B8EE-41B8-BB70-3681ACCE6AF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88BDD-FA2D-4039-8BC9-0A6967CBC1ED}" type="pres">
      <dgm:prSet presAssocID="{E9C20124-B8EE-41B8-BB70-3681ACCE6AF8}" presName="level2hierChild" presStyleCnt="0"/>
      <dgm:spPr/>
    </dgm:pt>
    <dgm:pt modelId="{3BAAD789-E45A-4142-AFEF-C0B84FE0FFF0}" type="pres">
      <dgm:prSet presAssocID="{C053F62B-A573-411E-95A1-15C84D6E45FA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76C79696-C38C-48E1-8D42-04E8031325E6}" type="pres">
      <dgm:prSet presAssocID="{C053F62B-A573-411E-95A1-15C84D6E45FA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9FFF030-D932-491D-AB43-333580BA86F0}" type="pres">
      <dgm:prSet presAssocID="{3440D3FD-6974-4F70-864D-1B675985A79A}" presName="root2" presStyleCnt="0"/>
      <dgm:spPr/>
    </dgm:pt>
    <dgm:pt modelId="{A3EE7759-5FE3-4BAB-8D4A-1650817A2AAD}" type="pres">
      <dgm:prSet presAssocID="{3440D3FD-6974-4F70-864D-1B675985A79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F34356-39F7-4ABB-81A0-17ABCD6F109A}" type="pres">
      <dgm:prSet presAssocID="{3440D3FD-6974-4F70-864D-1B675985A79A}" presName="level3hierChild" presStyleCnt="0"/>
      <dgm:spPr/>
    </dgm:pt>
    <dgm:pt modelId="{8953D4C3-F91A-4462-A640-5CE6AB174D91}" type="pres">
      <dgm:prSet presAssocID="{707D19CF-F1E8-47C0-8AA9-34D011EC2CAD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8B5987D5-368D-4D90-A6D8-0C28EEA9D161}" type="pres">
      <dgm:prSet presAssocID="{707D19CF-F1E8-47C0-8AA9-34D011EC2CAD}" presName="connTx" presStyleLbl="parChTrans1D3" presStyleIdx="0" presStyleCnt="1"/>
      <dgm:spPr/>
      <dgm:t>
        <a:bodyPr/>
        <a:lstStyle/>
        <a:p>
          <a:endParaRPr lang="en-US"/>
        </a:p>
      </dgm:t>
    </dgm:pt>
    <dgm:pt modelId="{A9B157A5-89A5-4AAD-BA31-B327366486D8}" type="pres">
      <dgm:prSet presAssocID="{92406781-8C13-4210-883C-C952CFA6AEE9}" presName="root2" presStyleCnt="0"/>
      <dgm:spPr/>
    </dgm:pt>
    <dgm:pt modelId="{981152F4-08A2-4948-A016-06AD20EB86BA}" type="pres">
      <dgm:prSet presAssocID="{92406781-8C13-4210-883C-C952CFA6AEE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ACB64B-724F-4DA7-BD0D-64A2CE04F2A1}" type="pres">
      <dgm:prSet presAssocID="{92406781-8C13-4210-883C-C952CFA6AEE9}" presName="level3hierChild" presStyleCnt="0"/>
      <dgm:spPr/>
    </dgm:pt>
  </dgm:ptLst>
  <dgm:cxnLst>
    <dgm:cxn modelId="{0D8F3B2A-BA74-40CF-A234-6FA3EB8FB0FC}" type="presOf" srcId="{707D19CF-F1E8-47C0-8AA9-34D011EC2CAD}" destId="{8953D4C3-F91A-4462-A640-5CE6AB174D91}" srcOrd="0" destOrd="0" presId="urn:microsoft.com/office/officeart/2005/8/layout/hierarchy2"/>
    <dgm:cxn modelId="{A6A40DC9-895E-4FF8-A384-B6743945123D}" srcId="{E9C20124-B8EE-41B8-BB70-3681ACCE6AF8}" destId="{3440D3FD-6974-4F70-864D-1B675985A79A}" srcOrd="0" destOrd="0" parTransId="{C053F62B-A573-411E-95A1-15C84D6E45FA}" sibTransId="{C63577E9-5A3D-4BE6-8A99-90348D0970C8}"/>
    <dgm:cxn modelId="{5DADBB10-8358-4008-91DE-DCE0267988FE}" type="presOf" srcId="{E9C20124-B8EE-41B8-BB70-3681ACCE6AF8}" destId="{657A9891-AFED-432E-BC2C-3FEB1175AABD}" srcOrd="0" destOrd="0" presId="urn:microsoft.com/office/officeart/2005/8/layout/hierarchy2"/>
    <dgm:cxn modelId="{51E178DF-5702-497B-ACF6-82F5D8B3E607}" type="presOf" srcId="{3440D3FD-6974-4F70-864D-1B675985A79A}" destId="{A3EE7759-5FE3-4BAB-8D4A-1650817A2AAD}" srcOrd="0" destOrd="0" presId="urn:microsoft.com/office/officeart/2005/8/layout/hierarchy2"/>
    <dgm:cxn modelId="{096809FE-9E73-458F-B948-AEA0824FC3A4}" srcId="{2BE83ED9-4C40-4B08-A20A-3BBBCE5CD18E}" destId="{E9C20124-B8EE-41B8-BB70-3681ACCE6AF8}" srcOrd="0" destOrd="0" parTransId="{45E97ADE-B89C-4DE8-B8E2-302462EC43CD}" sibTransId="{4C96CFA0-1582-45D8-885E-F22B267FE5A6}"/>
    <dgm:cxn modelId="{CBA9126A-32DA-423C-81B2-8D412879B898}" type="presOf" srcId="{2BE83ED9-4C40-4B08-A20A-3BBBCE5CD18E}" destId="{287BCDD7-3672-4404-B1AD-DAA658D649AC}" srcOrd="0" destOrd="0" presId="urn:microsoft.com/office/officeart/2005/8/layout/hierarchy2"/>
    <dgm:cxn modelId="{53FEE68F-B2AB-499A-BDFD-1E995A0BA01B}" srcId="{3440D3FD-6974-4F70-864D-1B675985A79A}" destId="{92406781-8C13-4210-883C-C952CFA6AEE9}" srcOrd="0" destOrd="0" parTransId="{707D19CF-F1E8-47C0-8AA9-34D011EC2CAD}" sibTransId="{06945A27-E8BD-4758-8E05-F0D3AA7216E6}"/>
    <dgm:cxn modelId="{61681F71-2D89-433E-824D-45CAA660459E}" type="presOf" srcId="{C053F62B-A573-411E-95A1-15C84D6E45FA}" destId="{76C79696-C38C-48E1-8D42-04E8031325E6}" srcOrd="1" destOrd="0" presId="urn:microsoft.com/office/officeart/2005/8/layout/hierarchy2"/>
    <dgm:cxn modelId="{74376EEB-4CDB-480E-9650-6B8ABD234A42}" type="presOf" srcId="{92406781-8C13-4210-883C-C952CFA6AEE9}" destId="{981152F4-08A2-4948-A016-06AD20EB86BA}" srcOrd="0" destOrd="0" presId="urn:microsoft.com/office/officeart/2005/8/layout/hierarchy2"/>
    <dgm:cxn modelId="{58C048F9-9682-4DFE-944F-F254C283D98F}" type="presOf" srcId="{707D19CF-F1E8-47C0-8AA9-34D011EC2CAD}" destId="{8B5987D5-368D-4D90-A6D8-0C28EEA9D161}" srcOrd="1" destOrd="0" presId="urn:microsoft.com/office/officeart/2005/8/layout/hierarchy2"/>
    <dgm:cxn modelId="{4630B9DD-36B7-4B7F-856A-212ACDA01BAD}" type="presOf" srcId="{C053F62B-A573-411E-95A1-15C84D6E45FA}" destId="{3BAAD789-E45A-4142-AFEF-C0B84FE0FFF0}" srcOrd="0" destOrd="0" presId="urn:microsoft.com/office/officeart/2005/8/layout/hierarchy2"/>
    <dgm:cxn modelId="{2D827580-E028-426E-8057-FF15B2C85002}" type="presParOf" srcId="{287BCDD7-3672-4404-B1AD-DAA658D649AC}" destId="{78376E4A-28C4-482B-A292-10CF94D6A854}" srcOrd="0" destOrd="0" presId="urn:microsoft.com/office/officeart/2005/8/layout/hierarchy2"/>
    <dgm:cxn modelId="{68C57B60-6214-4DA3-9213-F0A6F6044E15}" type="presParOf" srcId="{78376E4A-28C4-482B-A292-10CF94D6A854}" destId="{657A9891-AFED-432E-BC2C-3FEB1175AABD}" srcOrd="0" destOrd="0" presId="urn:microsoft.com/office/officeart/2005/8/layout/hierarchy2"/>
    <dgm:cxn modelId="{E8331FF4-B589-4790-8362-3E88B06578E1}" type="presParOf" srcId="{78376E4A-28C4-482B-A292-10CF94D6A854}" destId="{FDB88BDD-FA2D-4039-8BC9-0A6967CBC1ED}" srcOrd="1" destOrd="0" presId="urn:microsoft.com/office/officeart/2005/8/layout/hierarchy2"/>
    <dgm:cxn modelId="{BF08235C-ACC6-4B86-8673-2B34BF9C1BC8}" type="presParOf" srcId="{FDB88BDD-FA2D-4039-8BC9-0A6967CBC1ED}" destId="{3BAAD789-E45A-4142-AFEF-C0B84FE0FFF0}" srcOrd="0" destOrd="0" presId="urn:microsoft.com/office/officeart/2005/8/layout/hierarchy2"/>
    <dgm:cxn modelId="{438611AA-31FF-4DDE-8971-B2FA20B4B6CE}" type="presParOf" srcId="{3BAAD789-E45A-4142-AFEF-C0B84FE0FFF0}" destId="{76C79696-C38C-48E1-8D42-04E8031325E6}" srcOrd="0" destOrd="0" presId="urn:microsoft.com/office/officeart/2005/8/layout/hierarchy2"/>
    <dgm:cxn modelId="{A7AC290E-C806-4FCB-B773-949A72513F94}" type="presParOf" srcId="{FDB88BDD-FA2D-4039-8BC9-0A6967CBC1ED}" destId="{B9FFF030-D932-491D-AB43-333580BA86F0}" srcOrd="1" destOrd="0" presId="urn:microsoft.com/office/officeart/2005/8/layout/hierarchy2"/>
    <dgm:cxn modelId="{D97ACFE2-F4F0-4BF6-8F77-C6083421EC77}" type="presParOf" srcId="{B9FFF030-D932-491D-AB43-333580BA86F0}" destId="{A3EE7759-5FE3-4BAB-8D4A-1650817A2AAD}" srcOrd="0" destOrd="0" presId="urn:microsoft.com/office/officeart/2005/8/layout/hierarchy2"/>
    <dgm:cxn modelId="{A04484B2-3682-4AB4-988D-0A9FABD04A79}" type="presParOf" srcId="{B9FFF030-D932-491D-AB43-333580BA86F0}" destId="{AAF34356-39F7-4ABB-81A0-17ABCD6F109A}" srcOrd="1" destOrd="0" presId="urn:microsoft.com/office/officeart/2005/8/layout/hierarchy2"/>
    <dgm:cxn modelId="{4C23B42A-4807-4A21-928A-83846A285BF4}" type="presParOf" srcId="{AAF34356-39F7-4ABB-81A0-17ABCD6F109A}" destId="{8953D4C3-F91A-4462-A640-5CE6AB174D91}" srcOrd="0" destOrd="0" presId="urn:microsoft.com/office/officeart/2005/8/layout/hierarchy2"/>
    <dgm:cxn modelId="{C08DB35E-2869-4D85-A0CA-07486CCA24AB}" type="presParOf" srcId="{8953D4C3-F91A-4462-A640-5CE6AB174D91}" destId="{8B5987D5-368D-4D90-A6D8-0C28EEA9D161}" srcOrd="0" destOrd="0" presId="urn:microsoft.com/office/officeart/2005/8/layout/hierarchy2"/>
    <dgm:cxn modelId="{852FA6C7-3373-4D77-8150-837CB49A1E2D}" type="presParOf" srcId="{AAF34356-39F7-4ABB-81A0-17ABCD6F109A}" destId="{A9B157A5-89A5-4AAD-BA31-B327366486D8}" srcOrd="1" destOrd="0" presId="urn:microsoft.com/office/officeart/2005/8/layout/hierarchy2"/>
    <dgm:cxn modelId="{84173128-911F-4041-BCC5-E7C8B0FDF3EB}" type="presParOf" srcId="{A9B157A5-89A5-4AAD-BA31-B327366486D8}" destId="{981152F4-08A2-4948-A016-06AD20EB86BA}" srcOrd="0" destOrd="0" presId="urn:microsoft.com/office/officeart/2005/8/layout/hierarchy2"/>
    <dgm:cxn modelId="{BC27D26F-2E60-4D14-8E36-2AD2CEF3083C}" type="presParOf" srcId="{A9B157A5-89A5-4AAD-BA31-B327366486D8}" destId="{6BACB64B-724F-4DA7-BD0D-64A2CE04F2A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1E3069-E954-419F-858E-040EDA3C4930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E96322-C581-4CBA-89E6-B46AEB66526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Strategy Identification</a:t>
          </a:r>
          <a:endParaRPr lang="en-US" dirty="0"/>
        </a:p>
      </dgm:t>
    </dgm:pt>
    <dgm:pt modelId="{40157D7A-9CD4-4535-8F48-D96E0092393E}" type="parTrans" cxnId="{D5B4D239-09B2-4BBC-ADC6-B134749EFCE1}">
      <dgm:prSet/>
      <dgm:spPr/>
      <dgm:t>
        <a:bodyPr/>
        <a:lstStyle/>
        <a:p>
          <a:endParaRPr lang="en-US"/>
        </a:p>
      </dgm:t>
    </dgm:pt>
    <dgm:pt modelId="{31E68E60-D09E-4075-9075-F7E9D5BE9702}" type="sibTrans" cxnId="{D5B4D239-09B2-4BBC-ADC6-B134749EFCE1}">
      <dgm:prSet/>
      <dgm:spPr/>
      <dgm:t>
        <a:bodyPr/>
        <a:lstStyle/>
        <a:p>
          <a:endParaRPr lang="en-US"/>
        </a:p>
      </dgm:t>
    </dgm:pt>
    <dgm:pt modelId="{3087C2FB-5140-456C-AB6F-37FE40BD6A8B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Revenue Model</a:t>
          </a:r>
          <a:endParaRPr lang="en-US" dirty="0"/>
        </a:p>
      </dgm:t>
    </dgm:pt>
    <dgm:pt modelId="{D0E4C58A-9DF2-46C2-97BD-B6A3676292BE}" type="parTrans" cxnId="{D29BFE8D-68FA-4A28-AD52-7459046DADCE}">
      <dgm:prSet/>
      <dgm:spPr/>
      <dgm:t>
        <a:bodyPr/>
        <a:lstStyle/>
        <a:p>
          <a:endParaRPr lang="en-US"/>
        </a:p>
      </dgm:t>
    </dgm:pt>
    <dgm:pt modelId="{A93C1F8E-D173-461C-A926-BE49F7B02A13}" type="sibTrans" cxnId="{D29BFE8D-68FA-4A28-AD52-7459046DADCE}">
      <dgm:prSet/>
      <dgm:spPr/>
      <dgm:t>
        <a:bodyPr/>
        <a:lstStyle/>
        <a:p>
          <a:endParaRPr lang="en-US"/>
        </a:p>
      </dgm:t>
    </dgm:pt>
    <dgm:pt modelId="{4F23679C-32AB-47D6-BDC1-587208D521A8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Profitability, Cash Flow, Volatility &amp; Predictability</a:t>
          </a:r>
          <a:endParaRPr lang="en-US" dirty="0"/>
        </a:p>
      </dgm:t>
    </dgm:pt>
    <dgm:pt modelId="{BA251C96-5823-480B-B50F-6C816923F98C}" type="parTrans" cxnId="{2CB094C7-AFDD-46F9-AFED-2392A1B4EEE0}">
      <dgm:prSet/>
      <dgm:spPr/>
      <dgm:t>
        <a:bodyPr/>
        <a:lstStyle/>
        <a:p>
          <a:endParaRPr lang="en-US"/>
        </a:p>
      </dgm:t>
    </dgm:pt>
    <dgm:pt modelId="{2E99AB2C-9284-4E54-9768-3EAF9310D4D1}" type="sibTrans" cxnId="{2CB094C7-AFDD-46F9-AFED-2392A1B4EEE0}">
      <dgm:prSet/>
      <dgm:spPr/>
      <dgm:t>
        <a:bodyPr/>
        <a:lstStyle/>
        <a:p>
          <a:endParaRPr lang="en-US"/>
        </a:p>
      </dgm:t>
    </dgm:pt>
    <dgm:pt modelId="{EF6CD839-9A62-4697-99D7-087FA7D124C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Asset Model</a:t>
          </a:r>
          <a:endParaRPr lang="en-US" dirty="0"/>
        </a:p>
      </dgm:t>
    </dgm:pt>
    <dgm:pt modelId="{A7E0BB1B-FF30-4398-AAEA-A3C88DB38C34}" type="parTrans" cxnId="{0081FCBF-A674-4DB3-989A-D4013849FFE0}">
      <dgm:prSet/>
      <dgm:spPr/>
      <dgm:t>
        <a:bodyPr/>
        <a:lstStyle/>
        <a:p>
          <a:endParaRPr lang="en-US"/>
        </a:p>
      </dgm:t>
    </dgm:pt>
    <dgm:pt modelId="{3F4FF873-BF40-4879-AF71-8E5BC336DD8A}" type="sibTrans" cxnId="{0081FCBF-A674-4DB3-989A-D4013849FFE0}">
      <dgm:prSet/>
      <dgm:spPr/>
      <dgm:t>
        <a:bodyPr/>
        <a:lstStyle/>
        <a:p>
          <a:endParaRPr lang="en-US"/>
        </a:p>
      </dgm:t>
    </dgm:pt>
    <dgm:pt modelId="{DE581D4D-F90B-4CFD-9E74-3203D924882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Asset Investment Requirements</a:t>
          </a:r>
          <a:endParaRPr lang="en-US" dirty="0"/>
        </a:p>
      </dgm:t>
    </dgm:pt>
    <dgm:pt modelId="{CF0EE2D3-084C-4E4A-8504-0BD08EDB4312}" type="parTrans" cxnId="{4BD2DF5E-BE43-4C12-8A08-89B03AA4C22E}">
      <dgm:prSet/>
      <dgm:spPr/>
      <dgm:t>
        <a:bodyPr/>
        <a:lstStyle/>
        <a:p>
          <a:endParaRPr lang="en-US"/>
        </a:p>
      </dgm:t>
    </dgm:pt>
    <dgm:pt modelId="{36B5EFB9-3669-490E-A380-467FE289C633}" type="sibTrans" cxnId="{4BD2DF5E-BE43-4C12-8A08-89B03AA4C22E}">
      <dgm:prSet/>
      <dgm:spPr/>
      <dgm:t>
        <a:bodyPr/>
        <a:lstStyle/>
        <a:p>
          <a:endParaRPr lang="en-US"/>
        </a:p>
      </dgm:t>
    </dgm:pt>
    <dgm:pt modelId="{0A50997B-38ED-4A21-A482-14400403581A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Opportunity Identification</a:t>
          </a:r>
        </a:p>
      </dgm:t>
    </dgm:pt>
    <dgm:pt modelId="{AF501964-D853-4479-B300-76B1B4C6059B}" type="parTrans" cxnId="{8DD2BEA7-A3B5-4896-A8FE-22F5A56E0A14}">
      <dgm:prSet/>
      <dgm:spPr/>
      <dgm:t>
        <a:bodyPr/>
        <a:lstStyle/>
        <a:p>
          <a:endParaRPr lang="en-US"/>
        </a:p>
      </dgm:t>
    </dgm:pt>
    <dgm:pt modelId="{FCCAE9B9-9696-4932-A9AA-528B86D6889C}" type="sibTrans" cxnId="{8DD2BEA7-A3B5-4896-A8FE-22F5A56E0A14}">
      <dgm:prSet/>
      <dgm:spPr/>
      <dgm:t>
        <a:bodyPr/>
        <a:lstStyle/>
        <a:p>
          <a:endParaRPr lang="en-US"/>
        </a:p>
      </dgm:t>
    </dgm:pt>
    <dgm:pt modelId="{1BF12022-CEB8-44B0-9654-F1D395389B1A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External Financing Requirements</a:t>
          </a:r>
          <a:endParaRPr lang="en-US" dirty="0"/>
        </a:p>
      </dgm:t>
    </dgm:pt>
    <dgm:pt modelId="{C2BBEC7A-77A7-4FFD-90A2-D8466161D752}" type="parTrans" cxnId="{57046F35-B75B-40B1-85E1-B7506468713B}">
      <dgm:prSet/>
      <dgm:spPr/>
      <dgm:t>
        <a:bodyPr/>
        <a:lstStyle/>
        <a:p>
          <a:endParaRPr lang="en-US"/>
        </a:p>
      </dgm:t>
    </dgm:pt>
    <dgm:pt modelId="{79305947-BAEB-41A0-B47E-430E201406C8}" type="sibTrans" cxnId="{57046F35-B75B-40B1-85E1-B7506468713B}">
      <dgm:prSet/>
      <dgm:spPr/>
      <dgm:t>
        <a:bodyPr/>
        <a:lstStyle/>
        <a:p>
          <a:endParaRPr lang="en-US"/>
        </a:p>
      </dgm:t>
    </dgm:pt>
    <dgm:pt modelId="{F9B7C8F9-D8A1-49D2-A9B9-CC18CDCDF03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Amount, Timing,  Duration</a:t>
          </a:r>
          <a:endParaRPr lang="en-US" dirty="0"/>
        </a:p>
      </dgm:t>
    </dgm:pt>
    <dgm:pt modelId="{930A4DE8-FBD5-42D9-96F0-FF6A87944C04}" type="parTrans" cxnId="{6E99CE61-9786-4070-8BAA-368F6B548002}">
      <dgm:prSet/>
      <dgm:spPr/>
      <dgm:t>
        <a:bodyPr/>
        <a:lstStyle/>
        <a:p>
          <a:endParaRPr lang="en-US"/>
        </a:p>
      </dgm:t>
    </dgm:pt>
    <dgm:pt modelId="{C1772BB5-947E-4426-AA6B-2577687350B3}" type="sibTrans" cxnId="{6E99CE61-9786-4070-8BAA-368F6B548002}">
      <dgm:prSet/>
      <dgm:spPr/>
      <dgm:t>
        <a:bodyPr/>
        <a:lstStyle/>
        <a:p>
          <a:endParaRPr lang="en-US"/>
        </a:p>
      </dgm:t>
    </dgm:pt>
    <dgm:pt modelId="{D72070E6-E0B0-4381-BF24-886054E6761C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Sensitivity Analysis – Stress Test</a:t>
          </a:r>
          <a:endParaRPr lang="en-US" dirty="0"/>
        </a:p>
      </dgm:t>
    </dgm:pt>
    <dgm:pt modelId="{C6E4C64B-363E-4A0D-87DF-B21A1EBE86F5}" type="parTrans" cxnId="{103D1283-15A1-418D-B985-851D1D40A555}">
      <dgm:prSet/>
      <dgm:spPr/>
      <dgm:t>
        <a:bodyPr/>
        <a:lstStyle/>
        <a:p>
          <a:endParaRPr lang="en-US"/>
        </a:p>
      </dgm:t>
    </dgm:pt>
    <dgm:pt modelId="{E1EEE01B-74FB-4148-AA02-6E2C95E73DC0}" type="sibTrans" cxnId="{103D1283-15A1-418D-B985-851D1D40A555}">
      <dgm:prSet/>
      <dgm:spPr/>
      <dgm:t>
        <a:bodyPr/>
        <a:lstStyle/>
        <a:p>
          <a:endParaRPr lang="en-US"/>
        </a:p>
      </dgm:t>
    </dgm:pt>
    <dgm:pt modelId="{CE9A72E1-8010-43B6-BCB2-CE7C1DCC9C55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Achievable Operating Plan</a:t>
          </a:r>
          <a:endParaRPr lang="en-US" dirty="0"/>
        </a:p>
      </dgm:t>
    </dgm:pt>
    <dgm:pt modelId="{EB38415D-5305-4336-93D0-C633950D4C29}" type="parTrans" cxnId="{E651D684-9260-460C-A970-29F5976B9015}">
      <dgm:prSet/>
      <dgm:spPr/>
      <dgm:t>
        <a:bodyPr/>
        <a:lstStyle/>
        <a:p>
          <a:endParaRPr lang="en-US"/>
        </a:p>
      </dgm:t>
    </dgm:pt>
    <dgm:pt modelId="{F0692808-23A9-404E-B925-723FE70EFB28}" type="sibTrans" cxnId="{E651D684-9260-460C-A970-29F5976B9015}">
      <dgm:prSet/>
      <dgm:spPr/>
      <dgm:t>
        <a:bodyPr/>
        <a:lstStyle/>
        <a:p>
          <a:endParaRPr lang="en-US"/>
        </a:p>
      </dgm:t>
    </dgm:pt>
    <dgm:pt modelId="{160A48CF-537A-4CC3-8299-DF8274D64ED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Achievable Financing Plan</a:t>
          </a:r>
          <a:endParaRPr lang="en-US" dirty="0"/>
        </a:p>
      </dgm:t>
    </dgm:pt>
    <dgm:pt modelId="{95B3B706-01D9-4B53-AB9D-46E05B984C6A}" type="parTrans" cxnId="{6C6463D8-CCF6-42BC-8BEF-83AE59BE6A41}">
      <dgm:prSet/>
      <dgm:spPr/>
      <dgm:t>
        <a:bodyPr/>
        <a:lstStyle/>
        <a:p>
          <a:endParaRPr lang="en-US"/>
        </a:p>
      </dgm:t>
    </dgm:pt>
    <dgm:pt modelId="{F69C91AC-7533-42CF-8438-140B8B4C1963}" type="sibTrans" cxnId="{6C6463D8-CCF6-42BC-8BEF-83AE59BE6A41}">
      <dgm:prSet/>
      <dgm:spPr/>
      <dgm:t>
        <a:bodyPr/>
        <a:lstStyle/>
        <a:p>
          <a:endParaRPr lang="en-US"/>
        </a:p>
      </dgm:t>
    </dgm:pt>
    <dgm:pt modelId="{F8C64AEF-EA75-44EA-8628-AC14AA6AF0B0}" type="pres">
      <dgm:prSet presAssocID="{761E3069-E954-419F-858E-040EDA3C49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CE1668-B1E2-4A02-92DF-EA4D96DB291D}" type="pres">
      <dgm:prSet presAssocID="{0A50997B-38ED-4A21-A482-14400403581A}" presName="root1" presStyleCnt="0"/>
      <dgm:spPr/>
    </dgm:pt>
    <dgm:pt modelId="{7AEA0BF6-34CE-4E16-A830-E2B4EBE287B3}" type="pres">
      <dgm:prSet presAssocID="{0A50997B-38ED-4A21-A482-14400403581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EA5C9-7918-4FCE-8F80-A85A4E1F2289}" type="pres">
      <dgm:prSet presAssocID="{0A50997B-38ED-4A21-A482-14400403581A}" presName="level2hierChild" presStyleCnt="0"/>
      <dgm:spPr/>
    </dgm:pt>
    <dgm:pt modelId="{DB0AC9AE-F34E-4309-88CA-7BDFD0E1B768}" type="pres">
      <dgm:prSet presAssocID="{40157D7A-9CD4-4535-8F48-D96E0092393E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7D8B383E-46D8-4F65-8096-FC957119FB60}" type="pres">
      <dgm:prSet presAssocID="{40157D7A-9CD4-4535-8F48-D96E0092393E}" presName="connTx" presStyleLbl="parChTrans1D2" presStyleIdx="0" presStyleCnt="1"/>
      <dgm:spPr/>
      <dgm:t>
        <a:bodyPr/>
        <a:lstStyle/>
        <a:p>
          <a:endParaRPr lang="en-US"/>
        </a:p>
      </dgm:t>
    </dgm:pt>
    <dgm:pt modelId="{BCD9E27E-56D3-45F2-B086-81D39DB9B235}" type="pres">
      <dgm:prSet presAssocID="{5AE96322-C581-4CBA-89E6-B46AEB66526D}" presName="root2" presStyleCnt="0"/>
      <dgm:spPr/>
    </dgm:pt>
    <dgm:pt modelId="{3A7B85EC-114A-492B-8290-4193621D9ACB}" type="pres">
      <dgm:prSet presAssocID="{5AE96322-C581-4CBA-89E6-B46AEB66526D}" presName="LevelTwoTextNode" presStyleLbl="node2" presStyleIdx="0" presStyleCnt="1" custLinFactNeighborX="-180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8EA6C-56AC-4FAE-AC18-4F52CBADF116}" type="pres">
      <dgm:prSet presAssocID="{5AE96322-C581-4CBA-89E6-B46AEB66526D}" presName="level3hierChild" presStyleCnt="0"/>
      <dgm:spPr/>
    </dgm:pt>
    <dgm:pt modelId="{BB250FE2-48FE-4AD5-B148-F42C6D9017C8}" type="pres">
      <dgm:prSet presAssocID="{D0E4C58A-9DF2-46C2-97BD-B6A3676292BE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4B6B3527-4E41-4AD3-A539-DD0756DAAFFF}" type="pres">
      <dgm:prSet presAssocID="{D0E4C58A-9DF2-46C2-97BD-B6A3676292BE}" presName="connTx" presStyleLbl="parChTrans1D3" presStyleIdx="0" presStyleCnt="2"/>
      <dgm:spPr/>
      <dgm:t>
        <a:bodyPr/>
        <a:lstStyle/>
        <a:p>
          <a:endParaRPr lang="en-US"/>
        </a:p>
      </dgm:t>
    </dgm:pt>
    <dgm:pt modelId="{61432E92-D40E-483E-8109-AE6224A0F0AC}" type="pres">
      <dgm:prSet presAssocID="{3087C2FB-5140-456C-AB6F-37FE40BD6A8B}" presName="root2" presStyleCnt="0"/>
      <dgm:spPr/>
    </dgm:pt>
    <dgm:pt modelId="{52DF6B04-8B2E-4F17-B771-1520E8B880E0}" type="pres">
      <dgm:prSet presAssocID="{3087C2FB-5140-456C-AB6F-37FE40BD6A8B}" presName="LevelTwoTextNode" presStyleLbl="node3" presStyleIdx="0" presStyleCnt="2" custLinFactNeighborX="-257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14DE71-29EA-4419-A537-37A0B9FD348A}" type="pres">
      <dgm:prSet presAssocID="{3087C2FB-5140-456C-AB6F-37FE40BD6A8B}" presName="level3hierChild" presStyleCnt="0"/>
      <dgm:spPr/>
    </dgm:pt>
    <dgm:pt modelId="{1E2A333D-B405-4A9A-BB04-BB0F9068AF27}" type="pres">
      <dgm:prSet presAssocID="{BA251C96-5823-480B-B50F-6C816923F98C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CC2BF28F-5780-4884-B3CA-5D3E3EB9767A}" type="pres">
      <dgm:prSet presAssocID="{BA251C96-5823-480B-B50F-6C816923F98C}" presName="connTx" presStyleLbl="parChTrans1D4" presStyleIdx="0" presStyleCnt="7"/>
      <dgm:spPr/>
      <dgm:t>
        <a:bodyPr/>
        <a:lstStyle/>
        <a:p>
          <a:endParaRPr lang="en-US"/>
        </a:p>
      </dgm:t>
    </dgm:pt>
    <dgm:pt modelId="{0312228E-CD15-4A24-8A68-A462615B7420}" type="pres">
      <dgm:prSet presAssocID="{4F23679C-32AB-47D6-BDC1-587208D521A8}" presName="root2" presStyleCnt="0"/>
      <dgm:spPr/>
    </dgm:pt>
    <dgm:pt modelId="{6CB185CC-716A-48B6-83B1-0619F0479519}" type="pres">
      <dgm:prSet presAssocID="{4F23679C-32AB-47D6-BDC1-587208D521A8}" presName="LevelTwoTextNode" presStyleLbl="node4" presStyleIdx="0" presStyleCnt="7" custLinFactNeighborX="-34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21719D-AD5E-4A71-BA98-81EC32AADB53}" type="pres">
      <dgm:prSet presAssocID="{4F23679C-32AB-47D6-BDC1-587208D521A8}" presName="level3hierChild" presStyleCnt="0"/>
      <dgm:spPr/>
    </dgm:pt>
    <dgm:pt modelId="{D4BB93E9-4CCB-410D-8383-6F1A14F2BE2A}" type="pres">
      <dgm:prSet presAssocID="{C6E4C64B-363E-4A0D-87DF-B21A1EBE86F5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26D4ADDF-5D6E-407F-912C-27F5DEF1FEDB}" type="pres">
      <dgm:prSet presAssocID="{C6E4C64B-363E-4A0D-87DF-B21A1EBE86F5}" presName="connTx" presStyleLbl="parChTrans1D4" presStyleIdx="1" presStyleCnt="7"/>
      <dgm:spPr/>
      <dgm:t>
        <a:bodyPr/>
        <a:lstStyle/>
        <a:p>
          <a:endParaRPr lang="en-US"/>
        </a:p>
      </dgm:t>
    </dgm:pt>
    <dgm:pt modelId="{3E221596-F2A2-474B-A941-CE56D344F2E4}" type="pres">
      <dgm:prSet presAssocID="{D72070E6-E0B0-4381-BF24-886054E6761C}" presName="root2" presStyleCnt="0"/>
      <dgm:spPr/>
    </dgm:pt>
    <dgm:pt modelId="{0A72305C-9B19-4764-9438-53D2F9015E16}" type="pres">
      <dgm:prSet presAssocID="{D72070E6-E0B0-4381-BF24-886054E6761C}" presName="LevelTwoTextNode" presStyleLbl="node4" presStyleIdx="1" presStyleCnt="7" custLinFactNeighborX="-43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A256FB-337A-4369-8DE7-BDD98895149E}" type="pres">
      <dgm:prSet presAssocID="{D72070E6-E0B0-4381-BF24-886054E6761C}" presName="level3hierChild" presStyleCnt="0"/>
      <dgm:spPr/>
    </dgm:pt>
    <dgm:pt modelId="{F13675C1-BD55-4900-9E31-894860973AC4}" type="pres">
      <dgm:prSet presAssocID="{EB38415D-5305-4336-93D0-C633950D4C29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A7199241-B036-43FC-9E72-F629EA9F299B}" type="pres">
      <dgm:prSet presAssocID="{EB38415D-5305-4336-93D0-C633950D4C29}" presName="connTx" presStyleLbl="parChTrans1D4" presStyleIdx="2" presStyleCnt="7"/>
      <dgm:spPr/>
      <dgm:t>
        <a:bodyPr/>
        <a:lstStyle/>
        <a:p>
          <a:endParaRPr lang="en-US"/>
        </a:p>
      </dgm:t>
    </dgm:pt>
    <dgm:pt modelId="{0782E1A1-FBE7-4B92-A72C-C6657722DD74}" type="pres">
      <dgm:prSet presAssocID="{CE9A72E1-8010-43B6-BCB2-CE7C1DCC9C55}" presName="root2" presStyleCnt="0"/>
      <dgm:spPr/>
    </dgm:pt>
    <dgm:pt modelId="{010D73C7-FA7B-4CB3-B648-EAEE6DFC68F6}" type="pres">
      <dgm:prSet presAssocID="{CE9A72E1-8010-43B6-BCB2-CE7C1DCC9C55}" presName="LevelTwoTextNode" presStyleLbl="node4" presStyleIdx="2" presStyleCnt="7" custLinFactNeighborX="-51420" custLinFactNeighborY="19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D872A0-F290-44D5-A6F6-0C77F9C54009}" type="pres">
      <dgm:prSet presAssocID="{CE9A72E1-8010-43B6-BCB2-CE7C1DCC9C55}" presName="level3hierChild" presStyleCnt="0"/>
      <dgm:spPr/>
    </dgm:pt>
    <dgm:pt modelId="{8FDF7003-B7CB-4329-88D6-99A1BCE06BDD}" type="pres">
      <dgm:prSet presAssocID="{A7E0BB1B-FF30-4398-AAEA-A3C88DB38C34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7F65013A-B045-4A4C-AA7C-9CA3D63B3E4B}" type="pres">
      <dgm:prSet presAssocID="{A7E0BB1B-FF30-4398-AAEA-A3C88DB38C34}" presName="connTx" presStyleLbl="parChTrans1D3" presStyleIdx="1" presStyleCnt="2"/>
      <dgm:spPr/>
      <dgm:t>
        <a:bodyPr/>
        <a:lstStyle/>
        <a:p>
          <a:endParaRPr lang="en-US"/>
        </a:p>
      </dgm:t>
    </dgm:pt>
    <dgm:pt modelId="{4085A07B-BFA4-4DBA-A45A-F7ED7B35DDD5}" type="pres">
      <dgm:prSet presAssocID="{EF6CD839-9A62-4697-99D7-087FA7D124C3}" presName="root2" presStyleCnt="0"/>
      <dgm:spPr/>
    </dgm:pt>
    <dgm:pt modelId="{3CB04095-418E-482B-8FD2-1203C805350F}" type="pres">
      <dgm:prSet presAssocID="{EF6CD839-9A62-4697-99D7-087FA7D124C3}" presName="LevelTwoTextNode" presStyleLbl="node3" presStyleIdx="1" presStyleCnt="2" custLinFactNeighborX="-257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804133-B56F-4E0E-AB6D-4F656DAC3D7C}" type="pres">
      <dgm:prSet presAssocID="{EF6CD839-9A62-4697-99D7-087FA7D124C3}" presName="level3hierChild" presStyleCnt="0"/>
      <dgm:spPr/>
    </dgm:pt>
    <dgm:pt modelId="{C3FEA77A-04D6-44D2-AD84-AD4622EA4E31}" type="pres">
      <dgm:prSet presAssocID="{CF0EE2D3-084C-4E4A-8504-0BD08EDB4312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17A971EE-9DA2-483A-B777-626DF484D515}" type="pres">
      <dgm:prSet presAssocID="{CF0EE2D3-084C-4E4A-8504-0BD08EDB4312}" presName="connTx" presStyleLbl="parChTrans1D4" presStyleIdx="3" presStyleCnt="7"/>
      <dgm:spPr/>
      <dgm:t>
        <a:bodyPr/>
        <a:lstStyle/>
        <a:p>
          <a:endParaRPr lang="en-US"/>
        </a:p>
      </dgm:t>
    </dgm:pt>
    <dgm:pt modelId="{12429BFE-717C-4031-ACDA-E76B1AA0C7E0}" type="pres">
      <dgm:prSet presAssocID="{DE581D4D-F90B-4CFD-9E74-3203D924882B}" presName="root2" presStyleCnt="0"/>
      <dgm:spPr/>
    </dgm:pt>
    <dgm:pt modelId="{76D95EA2-7CF3-4930-9CD8-33A76FE25BC1}" type="pres">
      <dgm:prSet presAssocID="{DE581D4D-F90B-4CFD-9E74-3203D924882B}" presName="LevelTwoTextNode" presStyleLbl="node4" presStyleIdx="3" presStyleCnt="7" custLinFactNeighborX="-34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DA8731-422E-4399-A79E-5FF030EF57C3}" type="pres">
      <dgm:prSet presAssocID="{DE581D4D-F90B-4CFD-9E74-3203D924882B}" presName="level3hierChild" presStyleCnt="0"/>
      <dgm:spPr/>
    </dgm:pt>
    <dgm:pt modelId="{F0D1985A-2A7B-4F57-A995-777F12761179}" type="pres">
      <dgm:prSet presAssocID="{C2BBEC7A-77A7-4FFD-90A2-D8466161D752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0C388DA3-2740-4CB1-922A-55EF1BDACF7E}" type="pres">
      <dgm:prSet presAssocID="{C2BBEC7A-77A7-4FFD-90A2-D8466161D752}" presName="connTx" presStyleLbl="parChTrans1D4" presStyleIdx="4" presStyleCnt="7"/>
      <dgm:spPr/>
      <dgm:t>
        <a:bodyPr/>
        <a:lstStyle/>
        <a:p>
          <a:endParaRPr lang="en-US"/>
        </a:p>
      </dgm:t>
    </dgm:pt>
    <dgm:pt modelId="{D8B2D5E5-352E-4D4D-BF48-1792C4330EF8}" type="pres">
      <dgm:prSet presAssocID="{1BF12022-CEB8-44B0-9654-F1D395389B1A}" presName="root2" presStyleCnt="0"/>
      <dgm:spPr/>
    </dgm:pt>
    <dgm:pt modelId="{77C4229A-C730-4150-B2DB-3A7FF4CF4563}" type="pres">
      <dgm:prSet presAssocID="{1BF12022-CEB8-44B0-9654-F1D395389B1A}" presName="LevelTwoTextNode" presStyleLbl="node4" presStyleIdx="4" presStyleCnt="7" custLinFactNeighborX="-342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5BE880-4F99-4F92-AAD7-3DE1D5C6EEE9}" type="pres">
      <dgm:prSet presAssocID="{1BF12022-CEB8-44B0-9654-F1D395389B1A}" presName="level3hierChild" presStyleCnt="0"/>
      <dgm:spPr/>
    </dgm:pt>
    <dgm:pt modelId="{ACCD4EC9-F860-4FC3-B6F2-3342F3FDDF87}" type="pres">
      <dgm:prSet presAssocID="{930A4DE8-FBD5-42D9-96F0-FF6A87944C04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8D6D3112-6020-41A3-9565-8967734274D7}" type="pres">
      <dgm:prSet presAssocID="{930A4DE8-FBD5-42D9-96F0-FF6A87944C04}" presName="connTx" presStyleLbl="parChTrans1D4" presStyleIdx="5" presStyleCnt="7"/>
      <dgm:spPr/>
      <dgm:t>
        <a:bodyPr/>
        <a:lstStyle/>
        <a:p>
          <a:endParaRPr lang="en-US"/>
        </a:p>
      </dgm:t>
    </dgm:pt>
    <dgm:pt modelId="{4DDFFAB4-BF4B-4042-B0B2-E0C1F45398F2}" type="pres">
      <dgm:prSet presAssocID="{F9B7C8F9-D8A1-49D2-A9B9-CC18CDCDF030}" presName="root2" presStyleCnt="0"/>
      <dgm:spPr/>
    </dgm:pt>
    <dgm:pt modelId="{DF890BAF-D952-4F36-8D8A-8756AD9BD6A4}" type="pres">
      <dgm:prSet presAssocID="{F9B7C8F9-D8A1-49D2-A9B9-CC18CDCDF030}" presName="LevelTwoTextNode" presStyleLbl="node4" presStyleIdx="5" presStyleCnt="7" custLinFactNeighborX="-43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CEF4A-9653-4E31-9727-450F03C3757C}" type="pres">
      <dgm:prSet presAssocID="{F9B7C8F9-D8A1-49D2-A9B9-CC18CDCDF030}" presName="level3hierChild" presStyleCnt="0"/>
      <dgm:spPr/>
    </dgm:pt>
    <dgm:pt modelId="{62E307EE-EA0C-41D8-894A-B4F63D594F75}" type="pres">
      <dgm:prSet presAssocID="{95B3B706-01D9-4B53-AB9D-46E05B984C6A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B86F6C50-7D22-4428-BE0B-6B09A13006EF}" type="pres">
      <dgm:prSet presAssocID="{95B3B706-01D9-4B53-AB9D-46E05B984C6A}" presName="connTx" presStyleLbl="parChTrans1D4" presStyleIdx="6" presStyleCnt="7"/>
      <dgm:spPr/>
      <dgm:t>
        <a:bodyPr/>
        <a:lstStyle/>
        <a:p>
          <a:endParaRPr lang="en-US"/>
        </a:p>
      </dgm:t>
    </dgm:pt>
    <dgm:pt modelId="{8C7061AE-94E8-45C7-B3D8-A43AE9151AD6}" type="pres">
      <dgm:prSet presAssocID="{160A48CF-537A-4CC3-8299-DF8274D64EDC}" presName="root2" presStyleCnt="0"/>
      <dgm:spPr/>
    </dgm:pt>
    <dgm:pt modelId="{611AB95A-FB6D-4C77-9ADF-ECB5C1101FD5}" type="pres">
      <dgm:prSet presAssocID="{160A48CF-537A-4CC3-8299-DF8274D64EDC}" presName="LevelTwoTextNode" presStyleLbl="node4" presStyleIdx="6" presStyleCnt="7" custLinFactNeighborX="-49515" custLinFactNeighborY="19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054D2D-C62F-44E4-87A1-5D120FA4E525}" type="pres">
      <dgm:prSet presAssocID="{160A48CF-537A-4CC3-8299-DF8274D64EDC}" presName="level3hierChild" presStyleCnt="0"/>
      <dgm:spPr/>
    </dgm:pt>
  </dgm:ptLst>
  <dgm:cxnLst>
    <dgm:cxn modelId="{65228B41-438E-4F1B-8138-580E8263B838}" type="presOf" srcId="{930A4DE8-FBD5-42D9-96F0-FF6A87944C04}" destId="{ACCD4EC9-F860-4FC3-B6F2-3342F3FDDF87}" srcOrd="0" destOrd="0" presId="urn:microsoft.com/office/officeart/2005/8/layout/hierarchy2"/>
    <dgm:cxn modelId="{D5B4D239-09B2-4BBC-ADC6-B134749EFCE1}" srcId="{0A50997B-38ED-4A21-A482-14400403581A}" destId="{5AE96322-C581-4CBA-89E6-B46AEB66526D}" srcOrd="0" destOrd="0" parTransId="{40157D7A-9CD4-4535-8F48-D96E0092393E}" sibTransId="{31E68E60-D09E-4075-9075-F7E9D5BE9702}"/>
    <dgm:cxn modelId="{FF5884D9-750C-427F-9EDB-486C4484D42A}" type="presOf" srcId="{95B3B706-01D9-4B53-AB9D-46E05B984C6A}" destId="{62E307EE-EA0C-41D8-894A-B4F63D594F75}" srcOrd="0" destOrd="0" presId="urn:microsoft.com/office/officeart/2005/8/layout/hierarchy2"/>
    <dgm:cxn modelId="{036E704F-4103-4720-8311-A9334E68E0C8}" type="presOf" srcId="{40157D7A-9CD4-4535-8F48-D96E0092393E}" destId="{DB0AC9AE-F34E-4309-88CA-7BDFD0E1B768}" srcOrd="0" destOrd="0" presId="urn:microsoft.com/office/officeart/2005/8/layout/hierarchy2"/>
    <dgm:cxn modelId="{251B3118-C502-4B93-860E-4898EAA94005}" type="presOf" srcId="{BA251C96-5823-480B-B50F-6C816923F98C}" destId="{1E2A333D-B405-4A9A-BB04-BB0F9068AF27}" srcOrd="0" destOrd="0" presId="urn:microsoft.com/office/officeart/2005/8/layout/hierarchy2"/>
    <dgm:cxn modelId="{6D814868-1899-4AD0-A0D4-9B716B83860F}" type="presOf" srcId="{160A48CF-537A-4CC3-8299-DF8274D64EDC}" destId="{611AB95A-FB6D-4C77-9ADF-ECB5C1101FD5}" srcOrd="0" destOrd="0" presId="urn:microsoft.com/office/officeart/2005/8/layout/hierarchy2"/>
    <dgm:cxn modelId="{DAF11184-6445-4625-BD0E-FF0FE1C51F66}" type="presOf" srcId="{C2BBEC7A-77A7-4FFD-90A2-D8466161D752}" destId="{F0D1985A-2A7B-4F57-A995-777F12761179}" srcOrd="0" destOrd="0" presId="urn:microsoft.com/office/officeart/2005/8/layout/hierarchy2"/>
    <dgm:cxn modelId="{42DE9ABF-129C-417B-AF13-B1CF87CE47AD}" type="presOf" srcId="{D72070E6-E0B0-4381-BF24-886054E6761C}" destId="{0A72305C-9B19-4764-9438-53D2F9015E16}" srcOrd="0" destOrd="0" presId="urn:microsoft.com/office/officeart/2005/8/layout/hierarchy2"/>
    <dgm:cxn modelId="{8DD2BEA7-A3B5-4896-A8FE-22F5A56E0A14}" srcId="{761E3069-E954-419F-858E-040EDA3C4930}" destId="{0A50997B-38ED-4A21-A482-14400403581A}" srcOrd="0" destOrd="0" parTransId="{AF501964-D853-4479-B300-76B1B4C6059B}" sibTransId="{FCCAE9B9-9696-4932-A9AA-528B86D6889C}"/>
    <dgm:cxn modelId="{989F261B-95E2-4447-A4E5-3FB8477BD1E9}" type="presOf" srcId="{40157D7A-9CD4-4535-8F48-D96E0092393E}" destId="{7D8B383E-46D8-4F65-8096-FC957119FB60}" srcOrd="1" destOrd="0" presId="urn:microsoft.com/office/officeart/2005/8/layout/hierarchy2"/>
    <dgm:cxn modelId="{2697A1D1-63E2-405F-9DDA-96B81DA9A7AF}" type="presOf" srcId="{CF0EE2D3-084C-4E4A-8504-0BD08EDB4312}" destId="{17A971EE-9DA2-483A-B777-626DF484D515}" srcOrd="1" destOrd="0" presId="urn:microsoft.com/office/officeart/2005/8/layout/hierarchy2"/>
    <dgm:cxn modelId="{344035B1-23DF-4D8F-8CD0-AA8B3F81CD60}" type="presOf" srcId="{A7E0BB1B-FF30-4398-AAEA-A3C88DB38C34}" destId="{8FDF7003-B7CB-4329-88D6-99A1BCE06BDD}" srcOrd="0" destOrd="0" presId="urn:microsoft.com/office/officeart/2005/8/layout/hierarchy2"/>
    <dgm:cxn modelId="{0081FCBF-A674-4DB3-989A-D4013849FFE0}" srcId="{5AE96322-C581-4CBA-89E6-B46AEB66526D}" destId="{EF6CD839-9A62-4697-99D7-087FA7D124C3}" srcOrd="1" destOrd="0" parTransId="{A7E0BB1B-FF30-4398-AAEA-A3C88DB38C34}" sibTransId="{3F4FF873-BF40-4879-AF71-8E5BC336DD8A}"/>
    <dgm:cxn modelId="{A71EE087-861A-4AA4-81B8-6098F50D2C83}" type="presOf" srcId="{CF0EE2D3-084C-4E4A-8504-0BD08EDB4312}" destId="{C3FEA77A-04D6-44D2-AD84-AD4622EA4E31}" srcOrd="0" destOrd="0" presId="urn:microsoft.com/office/officeart/2005/8/layout/hierarchy2"/>
    <dgm:cxn modelId="{67B0EBC7-D3D5-4A45-982E-B3C40A95BDE2}" type="presOf" srcId="{EB38415D-5305-4336-93D0-C633950D4C29}" destId="{F13675C1-BD55-4900-9E31-894860973AC4}" srcOrd="0" destOrd="0" presId="urn:microsoft.com/office/officeart/2005/8/layout/hierarchy2"/>
    <dgm:cxn modelId="{9A6B795D-B225-4902-92F7-A9C41B80704A}" type="presOf" srcId="{930A4DE8-FBD5-42D9-96F0-FF6A87944C04}" destId="{8D6D3112-6020-41A3-9565-8967734274D7}" srcOrd="1" destOrd="0" presId="urn:microsoft.com/office/officeart/2005/8/layout/hierarchy2"/>
    <dgm:cxn modelId="{1C87AC9C-2766-46D1-A420-2076DDD9F0A1}" type="presOf" srcId="{C6E4C64B-363E-4A0D-87DF-B21A1EBE86F5}" destId="{D4BB93E9-4CCB-410D-8383-6F1A14F2BE2A}" srcOrd="0" destOrd="0" presId="urn:microsoft.com/office/officeart/2005/8/layout/hierarchy2"/>
    <dgm:cxn modelId="{55CA2D1D-7133-4818-9C65-9A1BB706072D}" type="presOf" srcId="{4F23679C-32AB-47D6-BDC1-587208D521A8}" destId="{6CB185CC-716A-48B6-83B1-0619F0479519}" srcOrd="0" destOrd="0" presId="urn:microsoft.com/office/officeart/2005/8/layout/hierarchy2"/>
    <dgm:cxn modelId="{27A55DC1-BFB3-47E5-9508-7C76B35C93AA}" type="presOf" srcId="{EF6CD839-9A62-4697-99D7-087FA7D124C3}" destId="{3CB04095-418E-482B-8FD2-1203C805350F}" srcOrd="0" destOrd="0" presId="urn:microsoft.com/office/officeart/2005/8/layout/hierarchy2"/>
    <dgm:cxn modelId="{40677439-A02C-45C2-B742-C0363289CFB9}" type="presOf" srcId="{D0E4C58A-9DF2-46C2-97BD-B6A3676292BE}" destId="{BB250FE2-48FE-4AD5-B148-F42C6D9017C8}" srcOrd="0" destOrd="0" presId="urn:microsoft.com/office/officeart/2005/8/layout/hierarchy2"/>
    <dgm:cxn modelId="{E13DA885-CEF6-451B-A868-3C2E10AF8BA9}" type="presOf" srcId="{F9B7C8F9-D8A1-49D2-A9B9-CC18CDCDF030}" destId="{DF890BAF-D952-4F36-8D8A-8756AD9BD6A4}" srcOrd="0" destOrd="0" presId="urn:microsoft.com/office/officeart/2005/8/layout/hierarchy2"/>
    <dgm:cxn modelId="{0B61CDC3-0562-41A1-BF6C-D7D70BD506AB}" type="presOf" srcId="{0A50997B-38ED-4A21-A482-14400403581A}" destId="{7AEA0BF6-34CE-4E16-A830-E2B4EBE287B3}" srcOrd="0" destOrd="0" presId="urn:microsoft.com/office/officeart/2005/8/layout/hierarchy2"/>
    <dgm:cxn modelId="{103D1283-15A1-418D-B985-851D1D40A555}" srcId="{4F23679C-32AB-47D6-BDC1-587208D521A8}" destId="{D72070E6-E0B0-4381-BF24-886054E6761C}" srcOrd="0" destOrd="0" parTransId="{C6E4C64B-363E-4A0D-87DF-B21A1EBE86F5}" sibTransId="{E1EEE01B-74FB-4148-AA02-6E2C95E73DC0}"/>
    <dgm:cxn modelId="{0772241C-8335-42BA-A59F-C1EB5AE88B49}" type="presOf" srcId="{BA251C96-5823-480B-B50F-6C816923F98C}" destId="{CC2BF28F-5780-4884-B3CA-5D3E3EB9767A}" srcOrd="1" destOrd="0" presId="urn:microsoft.com/office/officeart/2005/8/layout/hierarchy2"/>
    <dgm:cxn modelId="{8159B188-F699-4CF8-9C29-CB7A0086CFC0}" type="presOf" srcId="{1BF12022-CEB8-44B0-9654-F1D395389B1A}" destId="{77C4229A-C730-4150-B2DB-3A7FF4CF4563}" srcOrd="0" destOrd="0" presId="urn:microsoft.com/office/officeart/2005/8/layout/hierarchy2"/>
    <dgm:cxn modelId="{57046F35-B75B-40B1-85E1-B7506468713B}" srcId="{EF6CD839-9A62-4697-99D7-087FA7D124C3}" destId="{1BF12022-CEB8-44B0-9654-F1D395389B1A}" srcOrd="1" destOrd="0" parTransId="{C2BBEC7A-77A7-4FFD-90A2-D8466161D752}" sibTransId="{79305947-BAEB-41A0-B47E-430E201406C8}"/>
    <dgm:cxn modelId="{E651D684-9260-460C-A970-29F5976B9015}" srcId="{D72070E6-E0B0-4381-BF24-886054E6761C}" destId="{CE9A72E1-8010-43B6-BCB2-CE7C1DCC9C55}" srcOrd="0" destOrd="0" parTransId="{EB38415D-5305-4336-93D0-C633950D4C29}" sibTransId="{F0692808-23A9-404E-B925-723FE70EFB28}"/>
    <dgm:cxn modelId="{D29BFE8D-68FA-4A28-AD52-7459046DADCE}" srcId="{5AE96322-C581-4CBA-89E6-B46AEB66526D}" destId="{3087C2FB-5140-456C-AB6F-37FE40BD6A8B}" srcOrd="0" destOrd="0" parTransId="{D0E4C58A-9DF2-46C2-97BD-B6A3676292BE}" sibTransId="{A93C1F8E-D173-461C-A926-BE49F7B02A13}"/>
    <dgm:cxn modelId="{2082285E-AD20-457A-ABBC-9909DBDD3B51}" type="presOf" srcId="{A7E0BB1B-FF30-4398-AAEA-A3C88DB38C34}" destId="{7F65013A-B045-4A4C-AA7C-9CA3D63B3E4B}" srcOrd="1" destOrd="0" presId="urn:microsoft.com/office/officeart/2005/8/layout/hierarchy2"/>
    <dgm:cxn modelId="{8109381F-902B-4EA6-9C0B-72A5DCBE59E9}" type="presOf" srcId="{5AE96322-C581-4CBA-89E6-B46AEB66526D}" destId="{3A7B85EC-114A-492B-8290-4193621D9ACB}" srcOrd="0" destOrd="0" presId="urn:microsoft.com/office/officeart/2005/8/layout/hierarchy2"/>
    <dgm:cxn modelId="{BE3206FC-9257-4E20-ACD8-7A2A66C06857}" type="presOf" srcId="{3087C2FB-5140-456C-AB6F-37FE40BD6A8B}" destId="{52DF6B04-8B2E-4F17-B771-1520E8B880E0}" srcOrd="0" destOrd="0" presId="urn:microsoft.com/office/officeart/2005/8/layout/hierarchy2"/>
    <dgm:cxn modelId="{2CB094C7-AFDD-46F9-AFED-2392A1B4EEE0}" srcId="{3087C2FB-5140-456C-AB6F-37FE40BD6A8B}" destId="{4F23679C-32AB-47D6-BDC1-587208D521A8}" srcOrd="0" destOrd="0" parTransId="{BA251C96-5823-480B-B50F-6C816923F98C}" sibTransId="{2E99AB2C-9284-4E54-9768-3EAF9310D4D1}"/>
    <dgm:cxn modelId="{4BD2DF5E-BE43-4C12-8A08-89B03AA4C22E}" srcId="{EF6CD839-9A62-4697-99D7-087FA7D124C3}" destId="{DE581D4D-F90B-4CFD-9E74-3203D924882B}" srcOrd="0" destOrd="0" parTransId="{CF0EE2D3-084C-4E4A-8504-0BD08EDB4312}" sibTransId="{36B5EFB9-3669-490E-A380-467FE289C633}"/>
    <dgm:cxn modelId="{ACA6E514-2440-41AD-89F5-D812B47CB3BD}" type="presOf" srcId="{EB38415D-5305-4336-93D0-C633950D4C29}" destId="{A7199241-B036-43FC-9E72-F629EA9F299B}" srcOrd="1" destOrd="0" presId="urn:microsoft.com/office/officeart/2005/8/layout/hierarchy2"/>
    <dgm:cxn modelId="{6FB79539-7F7A-49BF-A2CB-24DB7D61429D}" type="presOf" srcId="{DE581D4D-F90B-4CFD-9E74-3203D924882B}" destId="{76D95EA2-7CF3-4930-9CD8-33A76FE25BC1}" srcOrd="0" destOrd="0" presId="urn:microsoft.com/office/officeart/2005/8/layout/hierarchy2"/>
    <dgm:cxn modelId="{6C6463D8-CCF6-42BC-8BEF-83AE59BE6A41}" srcId="{F9B7C8F9-D8A1-49D2-A9B9-CC18CDCDF030}" destId="{160A48CF-537A-4CC3-8299-DF8274D64EDC}" srcOrd="0" destOrd="0" parTransId="{95B3B706-01D9-4B53-AB9D-46E05B984C6A}" sibTransId="{F69C91AC-7533-42CF-8438-140B8B4C1963}"/>
    <dgm:cxn modelId="{B22005CE-CD99-4669-A816-CB9D7C86A49C}" type="presOf" srcId="{D0E4C58A-9DF2-46C2-97BD-B6A3676292BE}" destId="{4B6B3527-4E41-4AD3-A539-DD0756DAAFFF}" srcOrd="1" destOrd="0" presId="urn:microsoft.com/office/officeart/2005/8/layout/hierarchy2"/>
    <dgm:cxn modelId="{2D18D611-1682-4451-B0CA-C86638C0D718}" type="presOf" srcId="{761E3069-E954-419F-858E-040EDA3C4930}" destId="{F8C64AEF-EA75-44EA-8628-AC14AA6AF0B0}" srcOrd="0" destOrd="0" presId="urn:microsoft.com/office/officeart/2005/8/layout/hierarchy2"/>
    <dgm:cxn modelId="{7B0F1756-0D9F-445C-B892-4AD90FAF336B}" type="presOf" srcId="{CE9A72E1-8010-43B6-BCB2-CE7C1DCC9C55}" destId="{010D73C7-FA7B-4CB3-B648-EAEE6DFC68F6}" srcOrd="0" destOrd="0" presId="urn:microsoft.com/office/officeart/2005/8/layout/hierarchy2"/>
    <dgm:cxn modelId="{3B1A7804-4293-494F-8ACD-AC7C9362C505}" type="presOf" srcId="{95B3B706-01D9-4B53-AB9D-46E05B984C6A}" destId="{B86F6C50-7D22-4428-BE0B-6B09A13006EF}" srcOrd="1" destOrd="0" presId="urn:microsoft.com/office/officeart/2005/8/layout/hierarchy2"/>
    <dgm:cxn modelId="{D347355F-A4D7-4C35-AA4F-E95AAF280DF6}" type="presOf" srcId="{C2BBEC7A-77A7-4FFD-90A2-D8466161D752}" destId="{0C388DA3-2740-4CB1-922A-55EF1BDACF7E}" srcOrd="1" destOrd="0" presId="urn:microsoft.com/office/officeart/2005/8/layout/hierarchy2"/>
    <dgm:cxn modelId="{65729BA9-FE89-4BAA-A548-5548396FDDEC}" type="presOf" srcId="{C6E4C64B-363E-4A0D-87DF-B21A1EBE86F5}" destId="{26D4ADDF-5D6E-407F-912C-27F5DEF1FEDB}" srcOrd="1" destOrd="0" presId="urn:microsoft.com/office/officeart/2005/8/layout/hierarchy2"/>
    <dgm:cxn modelId="{6E99CE61-9786-4070-8BAA-368F6B548002}" srcId="{1BF12022-CEB8-44B0-9654-F1D395389B1A}" destId="{F9B7C8F9-D8A1-49D2-A9B9-CC18CDCDF030}" srcOrd="0" destOrd="0" parTransId="{930A4DE8-FBD5-42D9-96F0-FF6A87944C04}" sibTransId="{C1772BB5-947E-4426-AA6B-2577687350B3}"/>
    <dgm:cxn modelId="{E0E89884-0212-43B1-A09C-A15F5C1CDCB0}" type="presParOf" srcId="{F8C64AEF-EA75-44EA-8628-AC14AA6AF0B0}" destId="{BCCE1668-B1E2-4A02-92DF-EA4D96DB291D}" srcOrd="0" destOrd="0" presId="urn:microsoft.com/office/officeart/2005/8/layout/hierarchy2"/>
    <dgm:cxn modelId="{69BAAB21-F3E5-40C5-AA59-EBD1840DF08F}" type="presParOf" srcId="{BCCE1668-B1E2-4A02-92DF-EA4D96DB291D}" destId="{7AEA0BF6-34CE-4E16-A830-E2B4EBE287B3}" srcOrd="0" destOrd="0" presId="urn:microsoft.com/office/officeart/2005/8/layout/hierarchy2"/>
    <dgm:cxn modelId="{6F1FC14B-9317-405D-9186-73A8FEB60AE1}" type="presParOf" srcId="{BCCE1668-B1E2-4A02-92DF-EA4D96DB291D}" destId="{34AEA5C9-7918-4FCE-8F80-A85A4E1F2289}" srcOrd="1" destOrd="0" presId="urn:microsoft.com/office/officeart/2005/8/layout/hierarchy2"/>
    <dgm:cxn modelId="{FA5794FD-9CB2-480C-9CC4-D6978E374E3F}" type="presParOf" srcId="{34AEA5C9-7918-4FCE-8F80-A85A4E1F2289}" destId="{DB0AC9AE-F34E-4309-88CA-7BDFD0E1B768}" srcOrd="0" destOrd="0" presId="urn:microsoft.com/office/officeart/2005/8/layout/hierarchy2"/>
    <dgm:cxn modelId="{512B3761-F98B-4556-82C2-5E26076F91FA}" type="presParOf" srcId="{DB0AC9AE-F34E-4309-88CA-7BDFD0E1B768}" destId="{7D8B383E-46D8-4F65-8096-FC957119FB60}" srcOrd="0" destOrd="0" presId="urn:microsoft.com/office/officeart/2005/8/layout/hierarchy2"/>
    <dgm:cxn modelId="{FF75FB81-FF58-43B4-86EC-7594216BD7D7}" type="presParOf" srcId="{34AEA5C9-7918-4FCE-8F80-A85A4E1F2289}" destId="{BCD9E27E-56D3-45F2-B086-81D39DB9B235}" srcOrd="1" destOrd="0" presId="urn:microsoft.com/office/officeart/2005/8/layout/hierarchy2"/>
    <dgm:cxn modelId="{1D8B21C4-7A9D-4FD0-9565-0903F8A08F54}" type="presParOf" srcId="{BCD9E27E-56D3-45F2-B086-81D39DB9B235}" destId="{3A7B85EC-114A-492B-8290-4193621D9ACB}" srcOrd="0" destOrd="0" presId="urn:microsoft.com/office/officeart/2005/8/layout/hierarchy2"/>
    <dgm:cxn modelId="{A32BCA35-E3E6-41E4-A131-0460F08A05BB}" type="presParOf" srcId="{BCD9E27E-56D3-45F2-B086-81D39DB9B235}" destId="{2C88EA6C-56AC-4FAE-AC18-4F52CBADF116}" srcOrd="1" destOrd="0" presId="urn:microsoft.com/office/officeart/2005/8/layout/hierarchy2"/>
    <dgm:cxn modelId="{5FFA24A4-7C40-4560-B3C0-94C7048084D6}" type="presParOf" srcId="{2C88EA6C-56AC-4FAE-AC18-4F52CBADF116}" destId="{BB250FE2-48FE-4AD5-B148-F42C6D9017C8}" srcOrd="0" destOrd="0" presId="urn:microsoft.com/office/officeart/2005/8/layout/hierarchy2"/>
    <dgm:cxn modelId="{DB2D97DE-9F61-456B-9E69-7ABCC967C425}" type="presParOf" srcId="{BB250FE2-48FE-4AD5-B148-F42C6D9017C8}" destId="{4B6B3527-4E41-4AD3-A539-DD0756DAAFFF}" srcOrd="0" destOrd="0" presId="urn:microsoft.com/office/officeart/2005/8/layout/hierarchy2"/>
    <dgm:cxn modelId="{1F4259AB-3D74-4AD2-B055-9E8D87A5A5BE}" type="presParOf" srcId="{2C88EA6C-56AC-4FAE-AC18-4F52CBADF116}" destId="{61432E92-D40E-483E-8109-AE6224A0F0AC}" srcOrd="1" destOrd="0" presId="urn:microsoft.com/office/officeart/2005/8/layout/hierarchy2"/>
    <dgm:cxn modelId="{09B4C811-D5BB-452E-B49E-95A1CBA537DA}" type="presParOf" srcId="{61432E92-D40E-483E-8109-AE6224A0F0AC}" destId="{52DF6B04-8B2E-4F17-B771-1520E8B880E0}" srcOrd="0" destOrd="0" presId="urn:microsoft.com/office/officeart/2005/8/layout/hierarchy2"/>
    <dgm:cxn modelId="{00FE3030-CB0D-489F-8C30-117DA731612D}" type="presParOf" srcId="{61432E92-D40E-483E-8109-AE6224A0F0AC}" destId="{C814DE71-29EA-4419-A537-37A0B9FD348A}" srcOrd="1" destOrd="0" presId="urn:microsoft.com/office/officeart/2005/8/layout/hierarchy2"/>
    <dgm:cxn modelId="{134576EA-EAAF-44C8-A6E2-223C5F5F8445}" type="presParOf" srcId="{C814DE71-29EA-4419-A537-37A0B9FD348A}" destId="{1E2A333D-B405-4A9A-BB04-BB0F9068AF27}" srcOrd="0" destOrd="0" presId="urn:microsoft.com/office/officeart/2005/8/layout/hierarchy2"/>
    <dgm:cxn modelId="{A197F2D1-B9AF-4C76-84FD-77AE73D5892C}" type="presParOf" srcId="{1E2A333D-B405-4A9A-BB04-BB0F9068AF27}" destId="{CC2BF28F-5780-4884-B3CA-5D3E3EB9767A}" srcOrd="0" destOrd="0" presId="urn:microsoft.com/office/officeart/2005/8/layout/hierarchy2"/>
    <dgm:cxn modelId="{05F995BB-A6F9-4524-95E7-010339FA9F6A}" type="presParOf" srcId="{C814DE71-29EA-4419-A537-37A0B9FD348A}" destId="{0312228E-CD15-4A24-8A68-A462615B7420}" srcOrd="1" destOrd="0" presId="urn:microsoft.com/office/officeart/2005/8/layout/hierarchy2"/>
    <dgm:cxn modelId="{18963AB0-9374-4946-9CBC-A9D11C1DDED9}" type="presParOf" srcId="{0312228E-CD15-4A24-8A68-A462615B7420}" destId="{6CB185CC-716A-48B6-83B1-0619F0479519}" srcOrd="0" destOrd="0" presId="urn:microsoft.com/office/officeart/2005/8/layout/hierarchy2"/>
    <dgm:cxn modelId="{474F892F-1CB9-4F97-8F4D-A4A4E8A1AC70}" type="presParOf" srcId="{0312228E-CD15-4A24-8A68-A462615B7420}" destId="{1621719D-AD5E-4A71-BA98-81EC32AADB53}" srcOrd="1" destOrd="0" presId="urn:microsoft.com/office/officeart/2005/8/layout/hierarchy2"/>
    <dgm:cxn modelId="{83AE6A23-CBFF-4E58-B147-886062FE49BF}" type="presParOf" srcId="{1621719D-AD5E-4A71-BA98-81EC32AADB53}" destId="{D4BB93E9-4CCB-410D-8383-6F1A14F2BE2A}" srcOrd="0" destOrd="0" presId="urn:microsoft.com/office/officeart/2005/8/layout/hierarchy2"/>
    <dgm:cxn modelId="{61D552BE-EFD1-4C1F-8D34-F164CED406C6}" type="presParOf" srcId="{D4BB93E9-4CCB-410D-8383-6F1A14F2BE2A}" destId="{26D4ADDF-5D6E-407F-912C-27F5DEF1FEDB}" srcOrd="0" destOrd="0" presId="urn:microsoft.com/office/officeart/2005/8/layout/hierarchy2"/>
    <dgm:cxn modelId="{5433274E-1A03-45EF-B536-56EE99F8A980}" type="presParOf" srcId="{1621719D-AD5E-4A71-BA98-81EC32AADB53}" destId="{3E221596-F2A2-474B-A941-CE56D344F2E4}" srcOrd="1" destOrd="0" presId="urn:microsoft.com/office/officeart/2005/8/layout/hierarchy2"/>
    <dgm:cxn modelId="{17E93463-6FF5-4807-BD4A-CBAE23EF05BF}" type="presParOf" srcId="{3E221596-F2A2-474B-A941-CE56D344F2E4}" destId="{0A72305C-9B19-4764-9438-53D2F9015E16}" srcOrd="0" destOrd="0" presId="urn:microsoft.com/office/officeart/2005/8/layout/hierarchy2"/>
    <dgm:cxn modelId="{04DC02D5-C55F-46FF-9DE3-4F2F92AF9889}" type="presParOf" srcId="{3E221596-F2A2-474B-A941-CE56D344F2E4}" destId="{FAA256FB-337A-4369-8DE7-BDD98895149E}" srcOrd="1" destOrd="0" presId="urn:microsoft.com/office/officeart/2005/8/layout/hierarchy2"/>
    <dgm:cxn modelId="{E6D9135E-0AE4-47DB-B7F5-8C71F579FB99}" type="presParOf" srcId="{FAA256FB-337A-4369-8DE7-BDD98895149E}" destId="{F13675C1-BD55-4900-9E31-894860973AC4}" srcOrd="0" destOrd="0" presId="urn:microsoft.com/office/officeart/2005/8/layout/hierarchy2"/>
    <dgm:cxn modelId="{69D22D21-5BD4-46D8-B7A0-1E58BEB0D324}" type="presParOf" srcId="{F13675C1-BD55-4900-9E31-894860973AC4}" destId="{A7199241-B036-43FC-9E72-F629EA9F299B}" srcOrd="0" destOrd="0" presId="urn:microsoft.com/office/officeart/2005/8/layout/hierarchy2"/>
    <dgm:cxn modelId="{06399678-707E-49D7-A4AF-C16D14D2462C}" type="presParOf" srcId="{FAA256FB-337A-4369-8DE7-BDD98895149E}" destId="{0782E1A1-FBE7-4B92-A72C-C6657722DD74}" srcOrd="1" destOrd="0" presId="urn:microsoft.com/office/officeart/2005/8/layout/hierarchy2"/>
    <dgm:cxn modelId="{A4D8C939-C2F8-42B2-A9FD-E5C4C1EF7C01}" type="presParOf" srcId="{0782E1A1-FBE7-4B92-A72C-C6657722DD74}" destId="{010D73C7-FA7B-4CB3-B648-EAEE6DFC68F6}" srcOrd="0" destOrd="0" presId="urn:microsoft.com/office/officeart/2005/8/layout/hierarchy2"/>
    <dgm:cxn modelId="{76042D26-F336-4BF8-AAC9-2CD760F058EB}" type="presParOf" srcId="{0782E1A1-FBE7-4B92-A72C-C6657722DD74}" destId="{81D872A0-F290-44D5-A6F6-0C77F9C54009}" srcOrd="1" destOrd="0" presId="urn:microsoft.com/office/officeart/2005/8/layout/hierarchy2"/>
    <dgm:cxn modelId="{BAAB4EF4-DF06-418F-A933-CD0135F1CE07}" type="presParOf" srcId="{2C88EA6C-56AC-4FAE-AC18-4F52CBADF116}" destId="{8FDF7003-B7CB-4329-88D6-99A1BCE06BDD}" srcOrd="2" destOrd="0" presId="urn:microsoft.com/office/officeart/2005/8/layout/hierarchy2"/>
    <dgm:cxn modelId="{D355093C-856B-42D4-B576-EBD4B8D60FA3}" type="presParOf" srcId="{8FDF7003-B7CB-4329-88D6-99A1BCE06BDD}" destId="{7F65013A-B045-4A4C-AA7C-9CA3D63B3E4B}" srcOrd="0" destOrd="0" presId="urn:microsoft.com/office/officeart/2005/8/layout/hierarchy2"/>
    <dgm:cxn modelId="{A8DE54F8-984C-46AE-A3DE-57BBE3362DF0}" type="presParOf" srcId="{2C88EA6C-56AC-4FAE-AC18-4F52CBADF116}" destId="{4085A07B-BFA4-4DBA-A45A-F7ED7B35DDD5}" srcOrd="3" destOrd="0" presId="urn:microsoft.com/office/officeart/2005/8/layout/hierarchy2"/>
    <dgm:cxn modelId="{BEE95D58-88B2-47D6-B723-F53889870E7B}" type="presParOf" srcId="{4085A07B-BFA4-4DBA-A45A-F7ED7B35DDD5}" destId="{3CB04095-418E-482B-8FD2-1203C805350F}" srcOrd="0" destOrd="0" presId="urn:microsoft.com/office/officeart/2005/8/layout/hierarchy2"/>
    <dgm:cxn modelId="{ED635885-A750-4528-9C5B-E135C138EE27}" type="presParOf" srcId="{4085A07B-BFA4-4DBA-A45A-F7ED7B35DDD5}" destId="{81804133-B56F-4E0E-AB6D-4F656DAC3D7C}" srcOrd="1" destOrd="0" presId="urn:microsoft.com/office/officeart/2005/8/layout/hierarchy2"/>
    <dgm:cxn modelId="{957A5619-9D4E-47DF-863C-E8412E8F6209}" type="presParOf" srcId="{81804133-B56F-4E0E-AB6D-4F656DAC3D7C}" destId="{C3FEA77A-04D6-44D2-AD84-AD4622EA4E31}" srcOrd="0" destOrd="0" presId="urn:microsoft.com/office/officeart/2005/8/layout/hierarchy2"/>
    <dgm:cxn modelId="{581A411F-E114-464D-9A68-10651B023A06}" type="presParOf" srcId="{C3FEA77A-04D6-44D2-AD84-AD4622EA4E31}" destId="{17A971EE-9DA2-483A-B777-626DF484D515}" srcOrd="0" destOrd="0" presId="urn:microsoft.com/office/officeart/2005/8/layout/hierarchy2"/>
    <dgm:cxn modelId="{ED30A6D3-6589-4151-BD97-B786678A956B}" type="presParOf" srcId="{81804133-B56F-4E0E-AB6D-4F656DAC3D7C}" destId="{12429BFE-717C-4031-ACDA-E76B1AA0C7E0}" srcOrd="1" destOrd="0" presId="urn:microsoft.com/office/officeart/2005/8/layout/hierarchy2"/>
    <dgm:cxn modelId="{E3EBA46E-FA27-45F6-A0C3-A39CC504221F}" type="presParOf" srcId="{12429BFE-717C-4031-ACDA-E76B1AA0C7E0}" destId="{76D95EA2-7CF3-4930-9CD8-33A76FE25BC1}" srcOrd="0" destOrd="0" presId="urn:microsoft.com/office/officeart/2005/8/layout/hierarchy2"/>
    <dgm:cxn modelId="{3CF3143A-4C33-4FA9-AC55-D4769B64A1FD}" type="presParOf" srcId="{12429BFE-717C-4031-ACDA-E76B1AA0C7E0}" destId="{B7DA8731-422E-4399-A79E-5FF030EF57C3}" srcOrd="1" destOrd="0" presId="urn:microsoft.com/office/officeart/2005/8/layout/hierarchy2"/>
    <dgm:cxn modelId="{9BCF364A-7C66-40A6-898B-67632D498BAB}" type="presParOf" srcId="{81804133-B56F-4E0E-AB6D-4F656DAC3D7C}" destId="{F0D1985A-2A7B-4F57-A995-777F12761179}" srcOrd="2" destOrd="0" presId="urn:microsoft.com/office/officeart/2005/8/layout/hierarchy2"/>
    <dgm:cxn modelId="{06EF82C6-6AD4-47A1-93CA-4A4AE7CECF67}" type="presParOf" srcId="{F0D1985A-2A7B-4F57-A995-777F12761179}" destId="{0C388DA3-2740-4CB1-922A-55EF1BDACF7E}" srcOrd="0" destOrd="0" presId="urn:microsoft.com/office/officeart/2005/8/layout/hierarchy2"/>
    <dgm:cxn modelId="{843244DB-5804-4929-B56E-36799659BAF3}" type="presParOf" srcId="{81804133-B56F-4E0E-AB6D-4F656DAC3D7C}" destId="{D8B2D5E5-352E-4D4D-BF48-1792C4330EF8}" srcOrd="3" destOrd="0" presId="urn:microsoft.com/office/officeart/2005/8/layout/hierarchy2"/>
    <dgm:cxn modelId="{10EE713B-4112-40E2-9F1B-5F3F0037800C}" type="presParOf" srcId="{D8B2D5E5-352E-4D4D-BF48-1792C4330EF8}" destId="{77C4229A-C730-4150-B2DB-3A7FF4CF4563}" srcOrd="0" destOrd="0" presId="urn:microsoft.com/office/officeart/2005/8/layout/hierarchy2"/>
    <dgm:cxn modelId="{D98CC5CD-BC77-48DC-B958-4DAA6E0056AC}" type="presParOf" srcId="{D8B2D5E5-352E-4D4D-BF48-1792C4330EF8}" destId="{DC5BE880-4F99-4F92-AAD7-3DE1D5C6EEE9}" srcOrd="1" destOrd="0" presId="urn:microsoft.com/office/officeart/2005/8/layout/hierarchy2"/>
    <dgm:cxn modelId="{FA6A29F2-2D76-402C-AA76-BB687B00B437}" type="presParOf" srcId="{DC5BE880-4F99-4F92-AAD7-3DE1D5C6EEE9}" destId="{ACCD4EC9-F860-4FC3-B6F2-3342F3FDDF87}" srcOrd="0" destOrd="0" presId="urn:microsoft.com/office/officeart/2005/8/layout/hierarchy2"/>
    <dgm:cxn modelId="{EE4D383A-99D6-4EF8-BCA6-34730A172B93}" type="presParOf" srcId="{ACCD4EC9-F860-4FC3-B6F2-3342F3FDDF87}" destId="{8D6D3112-6020-41A3-9565-8967734274D7}" srcOrd="0" destOrd="0" presId="urn:microsoft.com/office/officeart/2005/8/layout/hierarchy2"/>
    <dgm:cxn modelId="{1F865E67-0127-448C-9F6F-2EEB2B62F215}" type="presParOf" srcId="{DC5BE880-4F99-4F92-AAD7-3DE1D5C6EEE9}" destId="{4DDFFAB4-BF4B-4042-B0B2-E0C1F45398F2}" srcOrd="1" destOrd="0" presId="urn:microsoft.com/office/officeart/2005/8/layout/hierarchy2"/>
    <dgm:cxn modelId="{21A2DC49-CA1C-4A7D-B77E-D6779E99F633}" type="presParOf" srcId="{4DDFFAB4-BF4B-4042-B0B2-E0C1F45398F2}" destId="{DF890BAF-D952-4F36-8D8A-8756AD9BD6A4}" srcOrd="0" destOrd="0" presId="urn:microsoft.com/office/officeart/2005/8/layout/hierarchy2"/>
    <dgm:cxn modelId="{52DA2215-1DBC-4078-994C-2DB04C5E4C73}" type="presParOf" srcId="{4DDFFAB4-BF4B-4042-B0B2-E0C1F45398F2}" destId="{999CEF4A-9653-4E31-9727-450F03C3757C}" srcOrd="1" destOrd="0" presId="urn:microsoft.com/office/officeart/2005/8/layout/hierarchy2"/>
    <dgm:cxn modelId="{8E715506-71B7-4319-BADA-8399CD553291}" type="presParOf" srcId="{999CEF4A-9653-4E31-9727-450F03C3757C}" destId="{62E307EE-EA0C-41D8-894A-B4F63D594F75}" srcOrd="0" destOrd="0" presId="urn:microsoft.com/office/officeart/2005/8/layout/hierarchy2"/>
    <dgm:cxn modelId="{6D68AE2A-8C2D-4173-9FA9-E93EF4527F40}" type="presParOf" srcId="{62E307EE-EA0C-41D8-894A-B4F63D594F75}" destId="{B86F6C50-7D22-4428-BE0B-6B09A13006EF}" srcOrd="0" destOrd="0" presId="urn:microsoft.com/office/officeart/2005/8/layout/hierarchy2"/>
    <dgm:cxn modelId="{99E35032-A2B6-434F-8A9A-DDAE5618C3F9}" type="presParOf" srcId="{999CEF4A-9653-4E31-9727-450F03C3757C}" destId="{8C7061AE-94E8-45C7-B3D8-A43AE9151AD6}" srcOrd="1" destOrd="0" presId="urn:microsoft.com/office/officeart/2005/8/layout/hierarchy2"/>
    <dgm:cxn modelId="{F7A6A348-4354-40AA-99FA-C0508DD2BCF1}" type="presParOf" srcId="{8C7061AE-94E8-45C7-B3D8-A43AE9151AD6}" destId="{611AB95A-FB6D-4C77-9ADF-ECB5C1101FD5}" srcOrd="0" destOrd="0" presId="urn:microsoft.com/office/officeart/2005/8/layout/hierarchy2"/>
    <dgm:cxn modelId="{B4841290-18AF-4125-9319-63631720D641}" type="presParOf" srcId="{8C7061AE-94E8-45C7-B3D8-A43AE9151AD6}" destId="{C7054D2D-C62F-44E4-87A1-5D120FA4E5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DA766D-F423-4E4D-B65D-F39FB4B37CF2}" type="doc">
      <dgm:prSet loTypeId="urn:microsoft.com/office/officeart/2005/8/layout/cycle1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5D4758F-D48A-4936-A814-FCF3279304E4}">
      <dgm:prSet phldrT="[Text]" custT="1"/>
      <dgm:spPr/>
      <dgm:t>
        <a:bodyPr/>
        <a:lstStyle/>
        <a:p>
          <a:r>
            <a:rPr lang="en-US" sz="1100" dirty="0" smtClean="0"/>
            <a:t>Where &amp; Why</a:t>
          </a:r>
          <a:endParaRPr lang="en-US" sz="1100" dirty="0"/>
        </a:p>
      </dgm:t>
    </dgm:pt>
    <dgm:pt modelId="{37DFEA94-F58F-4479-A5A5-D3CFC04F0A38}" type="parTrans" cxnId="{E02B9D92-1FC2-4963-BA9B-70BB3427D4FF}">
      <dgm:prSet/>
      <dgm:spPr/>
      <dgm:t>
        <a:bodyPr/>
        <a:lstStyle/>
        <a:p>
          <a:endParaRPr lang="en-US" sz="2800"/>
        </a:p>
      </dgm:t>
    </dgm:pt>
    <dgm:pt modelId="{7654927B-605F-406B-89CF-494919D96226}" type="sibTrans" cxnId="{E02B9D92-1FC2-4963-BA9B-70BB3427D4FF}">
      <dgm:prSet/>
      <dgm:spPr/>
      <dgm:t>
        <a:bodyPr/>
        <a:lstStyle/>
        <a:p>
          <a:endParaRPr lang="en-US" sz="2800"/>
        </a:p>
      </dgm:t>
    </dgm:pt>
    <dgm:pt modelId="{97BB4B84-CCAC-4E46-9688-549F5E3EC74C}">
      <dgm:prSet phldrT="[Text]" custT="1"/>
      <dgm:spPr/>
      <dgm:t>
        <a:bodyPr/>
        <a:lstStyle/>
        <a:p>
          <a:r>
            <a:rPr lang="en-US" sz="1100" dirty="0" smtClean="0"/>
            <a:t>What</a:t>
          </a:r>
          <a:endParaRPr lang="en-US" sz="1100" dirty="0"/>
        </a:p>
      </dgm:t>
    </dgm:pt>
    <dgm:pt modelId="{C10DA5DA-CC45-45A1-A241-041B1A1ED0C6}" type="parTrans" cxnId="{F71E88E1-2BFC-4171-A5D4-321A1B33B502}">
      <dgm:prSet/>
      <dgm:spPr/>
      <dgm:t>
        <a:bodyPr/>
        <a:lstStyle/>
        <a:p>
          <a:endParaRPr lang="en-US" sz="2800"/>
        </a:p>
      </dgm:t>
    </dgm:pt>
    <dgm:pt modelId="{E56EE22E-CC21-475B-A2A0-EA65EFB5E2D6}" type="sibTrans" cxnId="{F71E88E1-2BFC-4171-A5D4-321A1B33B502}">
      <dgm:prSet/>
      <dgm:spPr/>
      <dgm:t>
        <a:bodyPr/>
        <a:lstStyle/>
        <a:p>
          <a:endParaRPr lang="en-US" sz="2800"/>
        </a:p>
      </dgm:t>
    </dgm:pt>
    <dgm:pt modelId="{117E7D3D-0F39-4ED8-AB56-D8E61440156A}">
      <dgm:prSet phldrT="[Text]" custT="1"/>
      <dgm:spPr/>
      <dgm:t>
        <a:bodyPr/>
        <a:lstStyle/>
        <a:p>
          <a:r>
            <a:rPr lang="en-US" sz="1100" dirty="0" smtClean="0"/>
            <a:t>How</a:t>
          </a:r>
          <a:endParaRPr lang="en-US" sz="1100" dirty="0"/>
        </a:p>
      </dgm:t>
    </dgm:pt>
    <dgm:pt modelId="{1A161FD8-EBD7-4C4B-BE91-7480E6779C3C}" type="parTrans" cxnId="{AFB26848-0CA5-4374-97FB-B6590C6E7FAD}">
      <dgm:prSet/>
      <dgm:spPr/>
      <dgm:t>
        <a:bodyPr/>
        <a:lstStyle/>
        <a:p>
          <a:endParaRPr lang="en-US" sz="2800"/>
        </a:p>
      </dgm:t>
    </dgm:pt>
    <dgm:pt modelId="{AA038E58-ED68-4C15-9F8E-C895B14F89D9}" type="sibTrans" cxnId="{AFB26848-0CA5-4374-97FB-B6590C6E7FAD}">
      <dgm:prSet/>
      <dgm:spPr/>
      <dgm:t>
        <a:bodyPr/>
        <a:lstStyle/>
        <a:p>
          <a:endParaRPr lang="en-US" sz="2800"/>
        </a:p>
      </dgm:t>
    </dgm:pt>
    <dgm:pt modelId="{20958D47-F304-4FF7-B151-E198CA1667C8}">
      <dgm:prSet phldrT="[Text]" custT="1"/>
      <dgm:spPr/>
      <dgm:t>
        <a:bodyPr/>
        <a:lstStyle/>
        <a:p>
          <a:r>
            <a:rPr lang="en-US" sz="1100" dirty="0" smtClean="0"/>
            <a:t>Execute &amp; Evaluate</a:t>
          </a:r>
          <a:endParaRPr lang="en-US" sz="1100" dirty="0"/>
        </a:p>
      </dgm:t>
    </dgm:pt>
    <dgm:pt modelId="{F774599D-5DB4-43EF-8910-F275FB7529CE}" type="parTrans" cxnId="{63DC40B1-3E4D-4B2C-B1D4-21E9830FC2D6}">
      <dgm:prSet/>
      <dgm:spPr/>
      <dgm:t>
        <a:bodyPr/>
        <a:lstStyle/>
        <a:p>
          <a:endParaRPr lang="en-US" sz="2800"/>
        </a:p>
      </dgm:t>
    </dgm:pt>
    <dgm:pt modelId="{A4533C90-22E0-47E8-B7EC-7CDFB3F74DB6}" type="sibTrans" cxnId="{63DC40B1-3E4D-4B2C-B1D4-21E9830FC2D6}">
      <dgm:prSet/>
      <dgm:spPr/>
      <dgm:t>
        <a:bodyPr/>
        <a:lstStyle/>
        <a:p>
          <a:endParaRPr lang="en-US" sz="2800"/>
        </a:p>
      </dgm:t>
    </dgm:pt>
    <dgm:pt modelId="{76255CDA-16A4-4448-9067-743AEAEB602A}">
      <dgm:prSet phldrT="[Text]" custT="1"/>
      <dgm:spPr/>
      <dgm:t>
        <a:bodyPr/>
        <a:lstStyle/>
        <a:p>
          <a:r>
            <a:rPr lang="en-US" sz="1100" dirty="0" smtClean="0"/>
            <a:t>Options</a:t>
          </a:r>
          <a:endParaRPr lang="en-US" sz="1100" dirty="0"/>
        </a:p>
      </dgm:t>
    </dgm:pt>
    <dgm:pt modelId="{E3634ECA-8E0D-4305-BF4F-FDEB97158835}" type="sibTrans" cxnId="{5335C9B0-8608-4029-BA48-32D1E9F2ABEF}">
      <dgm:prSet/>
      <dgm:spPr/>
      <dgm:t>
        <a:bodyPr/>
        <a:lstStyle/>
        <a:p>
          <a:endParaRPr lang="en-US" sz="2800"/>
        </a:p>
      </dgm:t>
    </dgm:pt>
    <dgm:pt modelId="{CAA7CCEE-1B52-4EDC-B936-62BEEA981D8A}" type="parTrans" cxnId="{5335C9B0-8608-4029-BA48-32D1E9F2ABEF}">
      <dgm:prSet/>
      <dgm:spPr/>
      <dgm:t>
        <a:bodyPr/>
        <a:lstStyle/>
        <a:p>
          <a:endParaRPr lang="en-US" sz="2800"/>
        </a:p>
      </dgm:t>
    </dgm:pt>
    <dgm:pt modelId="{D7EBDEC2-D55A-489B-AFB2-B8DB78C2D6B9}" type="pres">
      <dgm:prSet presAssocID="{ACDA766D-F423-4E4D-B65D-F39FB4B37CF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F6357D-11CB-4E24-99BB-B0FF1077020C}" type="pres">
      <dgm:prSet presAssocID="{76255CDA-16A4-4448-9067-743AEAEB602A}" presName="dummy" presStyleCnt="0"/>
      <dgm:spPr/>
    </dgm:pt>
    <dgm:pt modelId="{67A6647F-5388-4AF6-AB69-74F2EDEF8497}" type="pres">
      <dgm:prSet presAssocID="{76255CDA-16A4-4448-9067-743AEAEB602A}" presName="node" presStyleLbl="revTx" presStyleIdx="0" presStyleCnt="5" custScaleX="1235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5D924-4CCB-4789-B5F3-DBD90FF4A9A9}" type="pres">
      <dgm:prSet presAssocID="{E3634ECA-8E0D-4305-BF4F-FDEB97158835}" presName="sibTrans" presStyleLbl="node1" presStyleIdx="0" presStyleCnt="5"/>
      <dgm:spPr/>
      <dgm:t>
        <a:bodyPr/>
        <a:lstStyle/>
        <a:p>
          <a:endParaRPr lang="en-US"/>
        </a:p>
      </dgm:t>
    </dgm:pt>
    <dgm:pt modelId="{1385C419-C682-49DC-A666-4CF2B8FC4728}" type="pres">
      <dgm:prSet presAssocID="{F5D4758F-D48A-4936-A814-FCF3279304E4}" presName="dummy" presStyleCnt="0"/>
      <dgm:spPr/>
    </dgm:pt>
    <dgm:pt modelId="{EE84BE96-609E-489E-86BB-31A5D16AEFA6}" type="pres">
      <dgm:prSet presAssocID="{F5D4758F-D48A-4936-A814-FCF3279304E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83BBA-B67E-4A23-87E7-FEE40222542E}" type="pres">
      <dgm:prSet presAssocID="{7654927B-605F-406B-89CF-494919D96226}" presName="sibTrans" presStyleLbl="node1" presStyleIdx="1" presStyleCnt="5"/>
      <dgm:spPr/>
      <dgm:t>
        <a:bodyPr/>
        <a:lstStyle/>
        <a:p>
          <a:endParaRPr lang="en-US"/>
        </a:p>
      </dgm:t>
    </dgm:pt>
    <dgm:pt modelId="{66B9D7C6-40E2-46DF-BAB0-8BF2CDBD33B0}" type="pres">
      <dgm:prSet presAssocID="{97BB4B84-CCAC-4E46-9688-549F5E3EC74C}" presName="dummy" presStyleCnt="0"/>
      <dgm:spPr/>
    </dgm:pt>
    <dgm:pt modelId="{15B6E93B-A2AE-4E10-B7D6-B596CA0F157C}" type="pres">
      <dgm:prSet presAssocID="{97BB4B84-CCAC-4E46-9688-549F5E3EC74C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DAFA75-9865-4196-A71A-FFEDF67916AB}" type="pres">
      <dgm:prSet presAssocID="{E56EE22E-CC21-475B-A2A0-EA65EFB5E2D6}" presName="sibTrans" presStyleLbl="node1" presStyleIdx="2" presStyleCnt="5"/>
      <dgm:spPr/>
      <dgm:t>
        <a:bodyPr/>
        <a:lstStyle/>
        <a:p>
          <a:endParaRPr lang="en-US"/>
        </a:p>
      </dgm:t>
    </dgm:pt>
    <dgm:pt modelId="{4D0C242C-2C79-4445-8C05-4296829DFF86}" type="pres">
      <dgm:prSet presAssocID="{117E7D3D-0F39-4ED8-AB56-D8E61440156A}" presName="dummy" presStyleCnt="0"/>
      <dgm:spPr/>
    </dgm:pt>
    <dgm:pt modelId="{9D9D2E89-E212-48AA-BE81-FB917581DFEB}" type="pres">
      <dgm:prSet presAssocID="{117E7D3D-0F39-4ED8-AB56-D8E61440156A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32357-9433-445B-BE49-0D2B2B85B7E0}" type="pres">
      <dgm:prSet presAssocID="{AA038E58-ED68-4C15-9F8E-C895B14F89D9}" presName="sibTrans" presStyleLbl="node1" presStyleIdx="3" presStyleCnt="5"/>
      <dgm:spPr/>
      <dgm:t>
        <a:bodyPr/>
        <a:lstStyle/>
        <a:p>
          <a:endParaRPr lang="en-US"/>
        </a:p>
      </dgm:t>
    </dgm:pt>
    <dgm:pt modelId="{812BE58B-5E0A-4691-8099-A4149007A412}" type="pres">
      <dgm:prSet presAssocID="{20958D47-F304-4FF7-B151-E198CA1667C8}" presName="dummy" presStyleCnt="0"/>
      <dgm:spPr/>
    </dgm:pt>
    <dgm:pt modelId="{9B31C0DB-6AF7-4DF2-B284-A96E7964379F}" type="pres">
      <dgm:prSet presAssocID="{20958D47-F304-4FF7-B151-E198CA1667C8}" presName="node" presStyleLbl="revTx" presStyleIdx="4" presStyleCnt="5" custScaleX="127353" custRadScaleRad="101932" custRadScaleInc="-6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7E7CA-1FC2-44DD-9D32-927F28F72961}" type="pres">
      <dgm:prSet presAssocID="{A4533C90-22E0-47E8-B7EC-7CDFB3F74DB6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B239730E-AFA5-4EEB-97BD-214F76CDD087}" type="presOf" srcId="{7654927B-605F-406B-89CF-494919D96226}" destId="{25B83BBA-B67E-4A23-87E7-FEE40222542E}" srcOrd="0" destOrd="0" presId="urn:microsoft.com/office/officeart/2005/8/layout/cycle1"/>
    <dgm:cxn modelId="{63DC40B1-3E4D-4B2C-B1D4-21E9830FC2D6}" srcId="{ACDA766D-F423-4E4D-B65D-F39FB4B37CF2}" destId="{20958D47-F304-4FF7-B151-E198CA1667C8}" srcOrd="4" destOrd="0" parTransId="{F774599D-5DB4-43EF-8910-F275FB7529CE}" sibTransId="{A4533C90-22E0-47E8-B7EC-7CDFB3F74DB6}"/>
    <dgm:cxn modelId="{5335C9B0-8608-4029-BA48-32D1E9F2ABEF}" srcId="{ACDA766D-F423-4E4D-B65D-F39FB4B37CF2}" destId="{76255CDA-16A4-4448-9067-743AEAEB602A}" srcOrd="0" destOrd="0" parTransId="{CAA7CCEE-1B52-4EDC-B936-62BEEA981D8A}" sibTransId="{E3634ECA-8E0D-4305-BF4F-FDEB97158835}"/>
    <dgm:cxn modelId="{E02B9D92-1FC2-4963-BA9B-70BB3427D4FF}" srcId="{ACDA766D-F423-4E4D-B65D-F39FB4B37CF2}" destId="{F5D4758F-D48A-4936-A814-FCF3279304E4}" srcOrd="1" destOrd="0" parTransId="{37DFEA94-F58F-4479-A5A5-D3CFC04F0A38}" sibTransId="{7654927B-605F-406B-89CF-494919D96226}"/>
    <dgm:cxn modelId="{B35965B2-6415-4D52-A6F9-BA7D3F71BD64}" type="presOf" srcId="{76255CDA-16A4-4448-9067-743AEAEB602A}" destId="{67A6647F-5388-4AF6-AB69-74F2EDEF8497}" srcOrd="0" destOrd="0" presId="urn:microsoft.com/office/officeart/2005/8/layout/cycle1"/>
    <dgm:cxn modelId="{E4646C1D-95F1-4F53-82D7-7D34F909C663}" type="presOf" srcId="{F5D4758F-D48A-4936-A814-FCF3279304E4}" destId="{EE84BE96-609E-489E-86BB-31A5D16AEFA6}" srcOrd="0" destOrd="0" presId="urn:microsoft.com/office/officeart/2005/8/layout/cycle1"/>
    <dgm:cxn modelId="{3C5F34E4-296E-47C9-BF5F-3FC3BD41F15B}" type="presOf" srcId="{AA038E58-ED68-4C15-9F8E-C895B14F89D9}" destId="{1E932357-9433-445B-BE49-0D2B2B85B7E0}" srcOrd="0" destOrd="0" presId="urn:microsoft.com/office/officeart/2005/8/layout/cycle1"/>
    <dgm:cxn modelId="{D57A9651-0397-4A79-B6CC-57A5E8CFC1E8}" type="presOf" srcId="{117E7D3D-0F39-4ED8-AB56-D8E61440156A}" destId="{9D9D2E89-E212-48AA-BE81-FB917581DFEB}" srcOrd="0" destOrd="0" presId="urn:microsoft.com/office/officeart/2005/8/layout/cycle1"/>
    <dgm:cxn modelId="{F71E88E1-2BFC-4171-A5D4-321A1B33B502}" srcId="{ACDA766D-F423-4E4D-B65D-F39FB4B37CF2}" destId="{97BB4B84-CCAC-4E46-9688-549F5E3EC74C}" srcOrd="2" destOrd="0" parTransId="{C10DA5DA-CC45-45A1-A241-041B1A1ED0C6}" sibTransId="{E56EE22E-CC21-475B-A2A0-EA65EFB5E2D6}"/>
    <dgm:cxn modelId="{5F8F3B7C-442F-44D9-80C9-B8511F61DBEF}" type="presOf" srcId="{E56EE22E-CC21-475B-A2A0-EA65EFB5E2D6}" destId="{D3DAFA75-9865-4196-A71A-FFEDF67916AB}" srcOrd="0" destOrd="0" presId="urn:microsoft.com/office/officeart/2005/8/layout/cycle1"/>
    <dgm:cxn modelId="{3698CA04-9B78-496B-AAB9-0F542BE231D9}" type="presOf" srcId="{97BB4B84-CCAC-4E46-9688-549F5E3EC74C}" destId="{15B6E93B-A2AE-4E10-B7D6-B596CA0F157C}" srcOrd="0" destOrd="0" presId="urn:microsoft.com/office/officeart/2005/8/layout/cycle1"/>
    <dgm:cxn modelId="{AFB26848-0CA5-4374-97FB-B6590C6E7FAD}" srcId="{ACDA766D-F423-4E4D-B65D-F39FB4B37CF2}" destId="{117E7D3D-0F39-4ED8-AB56-D8E61440156A}" srcOrd="3" destOrd="0" parTransId="{1A161FD8-EBD7-4C4B-BE91-7480E6779C3C}" sibTransId="{AA038E58-ED68-4C15-9F8E-C895B14F89D9}"/>
    <dgm:cxn modelId="{ECE0F83F-1CBB-4B8B-8F3B-0D787507BCB7}" type="presOf" srcId="{A4533C90-22E0-47E8-B7EC-7CDFB3F74DB6}" destId="{C097E7CA-1FC2-44DD-9D32-927F28F72961}" srcOrd="0" destOrd="0" presId="urn:microsoft.com/office/officeart/2005/8/layout/cycle1"/>
    <dgm:cxn modelId="{3E6D6887-30AE-400F-905B-532D44A1A80F}" type="presOf" srcId="{ACDA766D-F423-4E4D-B65D-F39FB4B37CF2}" destId="{D7EBDEC2-D55A-489B-AFB2-B8DB78C2D6B9}" srcOrd="0" destOrd="0" presId="urn:microsoft.com/office/officeart/2005/8/layout/cycle1"/>
    <dgm:cxn modelId="{531DE566-3CC5-48D8-BF11-1AE4377D761C}" type="presOf" srcId="{E3634ECA-8E0D-4305-BF4F-FDEB97158835}" destId="{7095D924-4CCB-4789-B5F3-DBD90FF4A9A9}" srcOrd="0" destOrd="0" presId="urn:microsoft.com/office/officeart/2005/8/layout/cycle1"/>
    <dgm:cxn modelId="{76B28CFD-9E3D-47FC-A1B2-7BBF488906F1}" type="presOf" srcId="{20958D47-F304-4FF7-B151-E198CA1667C8}" destId="{9B31C0DB-6AF7-4DF2-B284-A96E7964379F}" srcOrd="0" destOrd="0" presId="urn:microsoft.com/office/officeart/2005/8/layout/cycle1"/>
    <dgm:cxn modelId="{9FE7FDB6-BFCC-4547-976C-71A863200D33}" type="presParOf" srcId="{D7EBDEC2-D55A-489B-AFB2-B8DB78C2D6B9}" destId="{31F6357D-11CB-4E24-99BB-B0FF1077020C}" srcOrd="0" destOrd="0" presId="urn:microsoft.com/office/officeart/2005/8/layout/cycle1"/>
    <dgm:cxn modelId="{1836545A-4ABB-49A6-B48E-E499071BE68F}" type="presParOf" srcId="{D7EBDEC2-D55A-489B-AFB2-B8DB78C2D6B9}" destId="{67A6647F-5388-4AF6-AB69-74F2EDEF8497}" srcOrd="1" destOrd="0" presId="urn:microsoft.com/office/officeart/2005/8/layout/cycle1"/>
    <dgm:cxn modelId="{2FD34155-3EDF-443F-9AF2-723278F3A4D3}" type="presParOf" srcId="{D7EBDEC2-D55A-489B-AFB2-B8DB78C2D6B9}" destId="{7095D924-4CCB-4789-B5F3-DBD90FF4A9A9}" srcOrd="2" destOrd="0" presId="urn:microsoft.com/office/officeart/2005/8/layout/cycle1"/>
    <dgm:cxn modelId="{C543F951-A05E-4C0D-A13F-3F373583B9DD}" type="presParOf" srcId="{D7EBDEC2-D55A-489B-AFB2-B8DB78C2D6B9}" destId="{1385C419-C682-49DC-A666-4CF2B8FC4728}" srcOrd="3" destOrd="0" presId="urn:microsoft.com/office/officeart/2005/8/layout/cycle1"/>
    <dgm:cxn modelId="{1DEF4D5D-D08C-4A7C-8207-BCEBA6585270}" type="presParOf" srcId="{D7EBDEC2-D55A-489B-AFB2-B8DB78C2D6B9}" destId="{EE84BE96-609E-489E-86BB-31A5D16AEFA6}" srcOrd="4" destOrd="0" presId="urn:microsoft.com/office/officeart/2005/8/layout/cycle1"/>
    <dgm:cxn modelId="{E811008D-5234-445E-97C1-1CCED27459C1}" type="presParOf" srcId="{D7EBDEC2-D55A-489B-AFB2-B8DB78C2D6B9}" destId="{25B83BBA-B67E-4A23-87E7-FEE40222542E}" srcOrd="5" destOrd="0" presId="urn:microsoft.com/office/officeart/2005/8/layout/cycle1"/>
    <dgm:cxn modelId="{1880A2FB-0258-455C-996E-F30ED0558BE2}" type="presParOf" srcId="{D7EBDEC2-D55A-489B-AFB2-B8DB78C2D6B9}" destId="{66B9D7C6-40E2-46DF-BAB0-8BF2CDBD33B0}" srcOrd="6" destOrd="0" presId="urn:microsoft.com/office/officeart/2005/8/layout/cycle1"/>
    <dgm:cxn modelId="{FD608E27-F871-4B4F-9B96-DF134E2965D4}" type="presParOf" srcId="{D7EBDEC2-D55A-489B-AFB2-B8DB78C2D6B9}" destId="{15B6E93B-A2AE-4E10-B7D6-B596CA0F157C}" srcOrd="7" destOrd="0" presId="urn:microsoft.com/office/officeart/2005/8/layout/cycle1"/>
    <dgm:cxn modelId="{9BBDA295-18CE-4A18-9BD0-B4ED0C36ABCB}" type="presParOf" srcId="{D7EBDEC2-D55A-489B-AFB2-B8DB78C2D6B9}" destId="{D3DAFA75-9865-4196-A71A-FFEDF67916AB}" srcOrd="8" destOrd="0" presId="urn:microsoft.com/office/officeart/2005/8/layout/cycle1"/>
    <dgm:cxn modelId="{2CDF21F0-8CB4-401B-9F60-7BAB45C82B14}" type="presParOf" srcId="{D7EBDEC2-D55A-489B-AFB2-B8DB78C2D6B9}" destId="{4D0C242C-2C79-4445-8C05-4296829DFF86}" srcOrd="9" destOrd="0" presId="urn:microsoft.com/office/officeart/2005/8/layout/cycle1"/>
    <dgm:cxn modelId="{BD925255-B956-423E-BE80-4E5F753DE125}" type="presParOf" srcId="{D7EBDEC2-D55A-489B-AFB2-B8DB78C2D6B9}" destId="{9D9D2E89-E212-48AA-BE81-FB917581DFEB}" srcOrd="10" destOrd="0" presId="urn:microsoft.com/office/officeart/2005/8/layout/cycle1"/>
    <dgm:cxn modelId="{B1612F21-9CCB-4CCC-B7C8-907586860D86}" type="presParOf" srcId="{D7EBDEC2-D55A-489B-AFB2-B8DB78C2D6B9}" destId="{1E932357-9433-445B-BE49-0D2B2B85B7E0}" srcOrd="11" destOrd="0" presId="urn:microsoft.com/office/officeart/2005/8/layout/cycle1"/>
    <dgm:cxn modelId="{D2555440-A0EB-4B51-A198-AAF16C2A4865}" type="presParOf" srcId="{D7EBDEC2-D55A-489B-AFB2-B8DB78C2D6B9}" destId="{812BE58B-5E0A-4691-8099-A4149007A412}" srcOrd="12" destOrd="0" presId="urn:microsoft.com/office/officeart/2005/8/layout/cycle1"/>
    <dgm:cxn modelId="{7A57FA17-7416-4258-B1D0-2C36A0988569}" type="presParOf" srcId="{D7EBDEC2-D55A-489B-AFB2-B8DB78C2D6B9}" destId="{9B31C0DB-6AF7-4DF2-B284-A96E7964379F}" srcOrd="13" destOrd="0" presId="urn:microsoft.com/office/officeart/2005/8/layout/cycle1"/>
    <dgm:cxn modelId="{DA6F5FD7-26A2-4A43-B9E1-A095568EF73C}" type="presParOf" srcId="{D7EBDEC2-D55A-489B-AFB2-B8DB78C2D6B9}" destId="{C097E7CA-1FC2-44DD-9D32-927F28F72961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B7F59-B380-4F48-8C75-795CF474B201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0B8F384-0ABE-4DE5-9FEC-7626E9E21E4B}">
      <dgm:prSet phldrT="[Text]" custT="1"/>
      <dgm:spPr/>
      <dgm:t>
        <a:bodyPr/>
        <a:lstStyle/>
        <a:p>
          <a:r>
            <a:rPr lang="en-US" sz="2400" b="1" dirty="0" smtClean="0"/>
            <a:t>Culture, Structure &amp; Mgmt. Systems</a:t>
          </a:r>
          <a:endParaRPr lang="en-US" sz="2400" b="1" dirty="0"/>
        </a:p>
      </dgm:t>
    </dgm:pt>
    <dgm:pt modelId="{1E026DCD-2EF5-49A9-A203-A2DC46AA0939}" type="parTrans" cxnId="{5A7AD810-59E5-4157-815B-57570BD3DD91}">
      <dgm:prSet/>
      <dgm:spPr/>
      <dgm:t>
        <a:bodyPr/>
        <a:lstStyle/>
        <a:p>
          <a:endParaRPr lang="en-US"/>
        </a:p>
      </dgm:t>
    </dgm:pt>
    <dgm:pt modelId="{4D551AA1-E195-42C0-9F11-492636A38AB1}" type="sibTrans" cxnId="{5A7AD810-59E5-4157-815B-57570BD3DD91}">
      <dgm:prSet/>
      <dgm:spPr/>
      <dgm:t>
        <a:bodyPr/>
        <a:lstStyle/>
        <a:p>
          <a:endParaRPr lang="en-US"/>
        </a:p>
      </dgm:t>
    </dgm:pt>
    <dgm:pt modelId="{4E22BBB3-C3B2-4B81-8DF6-1ED871A140D3}">
      <dgm:prSet phldrT="[Text]" custT="1"/>
      <dgm:spPr/>
      <dgm:t>
        <a:bodyPr/>
        <a:lstStyle/>
        <a:p>
          <a:pPr algn="ctr"/>
          <a:r>
            <a:rPr lang="en-US" sz="2000" b="1" dirty="0" smtClean="0"/>
            <a:t>Customer Value Proposition</a:t>
          </a:r>
        </a:p>
        <a:p>
          <a:pPr algn="l"/>
          <a:r>
            <a:rPr lang="en-US" sz="1400" b="1" dirty="0" smtClean="0"/>
            <a:t>(Effective, Reliable, Affordable, Convenient Solutions)</a:t>
          </a:r>
          <a:endParaRPr lang="en-US" sz="1400" b="1" dirty="0"/>
        </a:p>
      </dgm:t>
    </dgm:pt>
    <dgm:pt modelId="{D053C514-67B4-4ED2-8C4F-30547EB840EF}" type="parTrans" cxnId="{DDD69D51-018F-4697-88C4-A66C97BE315A}">
      <dgm:prSet/>
      <dgm:spPr/>
      <dgm:t>
        <a:bodyPr/>
        <a:lstStyle/>
        <a:p>
          <a:endParaRPr lang="en-US"/>
        </a:p>
      </dgm:t>
    </dgm:pt>
    <dgm:pt modelId="{BC3BF85E-1297-4460-A89A-36929BC35E49}" type="sibTrans" cxnId="{DDD69D51-018F-4697-88C4-A66C97BE315A}">
      <dgm:prSet/>
      <dgm:spPr/>
      <dgm:t>
        <a:bodyPr/>
        <a:lstStyle/>
        <a:p>
          <a:endParaRPr lang="en-US"/>
        </a:p>
      </dgm:t>
    </dgm:pt>
    <dgm:pt modelId="{41A0DDC5-0F80-4110-A670-65B3BF87AA5E}">
      <dgm:prSet phldrT="[Text]" custT="1"/>
      <dgm:spPr/>
      <dgm:t>
        <a:bodyPr/>
        <a:lstStyle/>
        <a:p>
          <a:r>
            <a:rPr lang="en-US" sz="2000" b="1" dirty="0" smtClean="0"/>
            <a:t>Critical Resources</a:t>
          </a:r>
        </a:p>
        <a:p>
          <a:r>
            <a:rPr lang="en-US" sz="1600" b="1" dirty="0" smtClean="0"/>
            <a:t>(People, Assets, Capital, Technology, Brand)</a:t>
          </a:r>
          <a:endParaRPr lang="en-US" sz="1600" b="1" dirty="0"/>
        </a:p>
      </dgm:t>
    </dgm:pt>
    <dgm:pt modelId="{980106DE-8AD0-4189-9A62-CD016DFB8718}" type="parTrans" cxnId="{3E59ED02-E9FE-4501-BFC9-A13AA227B6A6}">
      <dgm:prSet/>
      <dgm:spPr/>
      <dgm:t>
        <a:bodyPr/>
        <a:lstStyle/>
        <a:p>
          <a:endParaRPr lang="en-US"/>
        </a:p>
      </dgm:t>
    </dgm:pt>
    <dgm:pt modelId="{1EBA09A5-48B2-4AD1-B216-E19E8C152BE5}" type="sibTrans" cxnId="{3E59ED02-E9FE-4501-BFC9-A13AA227B6A6}">
      <dgm:prSet/>
      <dgm:spPr/>
      <dgm:t>
        <a:bodyPr/>
        <a:lstStyle/>
        <a:p>
          <a:endParaRPr lang="en-US"/>
        </a:p>
      </dgm:t>
    </dgm:pt>
    <dgm:pt modelId="{BA93B0E6-7B0A-46C1-9EBA-EE9AB4DA5BB2}">
      <dgm:prSet phldrT="[Text]" custT="1"/>
      <dgm:spPr/>
      <dgm:t>
        <a:bodyPr/>
        <a:lstStyle/>
        <a:p>
          <a:r>
            <a:rPr lang="en-US" sz="2000" b="1" dirty="0" smtClean="0"/>
            <a:t>Critical Processes</a:t>
          </a:r>
        </a:p>
        <a:p>
          <a:r>
            <a:rPr lang="en-US" sz="1600" b="1" dirty="0" smtClean="0"/>
            <a:t>(Repeatable, Scalable, Sustainable)</a:t>
          </a:r>
          <a:endParaRPr lang="en-US" sz="1600" b="1" dirty="0"/>
        </a:p>
      </dgm:t>
    </dgm:pt>
    <dgm:pt modelId="{1700F77E-C16D-4479-A7DA-BBCC7BDA5A08}" type="parTrans" cxnId="{F78FA559-B33E-4267-8853-186AA9F674E6}">
      <dgm:prSet/>
      <dgm:spPr/>
      <dgm:t>
        <a:bodyPr/>
        <a:lstStyle/>
        <a:p>
          <a:endParaRPr lang="en-US"/>
        </a:p>
      </dgm:t>
    </dgm:pt>
    <dgm:pt modelId="{08C9A582-8C83-45ED-BA3C-3B8EAEBFB64D}" type="sibTrans" cxnId="{F78FA559-B33E-4267-8853-186AA9F674E6}">
      <dgm:prSet/>
      <dgm:spPr/>
      <dgm:t>
        <a:bodyPr/>
        <a:lstStyle/>
        <a:p>
          <a:endParaRPr lang="en-US"/>
        </a:p>
      </dgm:t>
    </dgm:pt>
    <dgm:pt modelId="{C6A71A0C-ADA2-49DD-BF4D-2C63A2720CAF}">
      <dgm:prSet phldrT="[Text]" custT="1"/>
      <dgm:spPr/>
      <dgm:t>
        <a:bodyPr/>
        <a:lstStyle/>
        <a:p>
          <a:r>
            <a:rPr lang="en-US" sz="2000" b="1" dirty="0" smtClean="0"/>
            <a:t>Profit Formula</a:t>
          </a:r>
        </a:p>
        <a:p>
          <a:r>
            <a:rPr lang="en-US" sz="1600" b="1" dirty="0" smtClean="0"/>
            <a:t>(Revenue model, cost structure, target margins, resource velocity)</a:t>
          </a:r>
          <a:endParaRPr lang="en-US" sz="1600" b="1" dirty="0"/>
        </a:p>
      </dgm:t>
    </dgm:pt>
    <dgm:pt modelId="{30BC6CA6-2693-48BB-B528-57B6FFBC8B61}" type="parTrans" cxnId="{89EF54A5-C1FE-4991-BF7E-787895120E02}">
      <dgm:prSet/>
      <dgm:spPr/>
      <dgm:t>
        <a:bodyPr/>
        <a:lstStyle/>
        <a:p>
          <a:endParaRPr lang="en-US"/>
        </a:p>
      </dgm:t>
    </dgm:pt>
    <dgm:pt modelId="{9849EC6B-28BE-4935-ACAB-75755B3E180F}" type="sibTrans" cxnId="{89EF54A5-C1FE-4991-BF7E-787895120E02}">
      <dgm:prSet/>
      <dgm:spPr/>
      <dgm:t>
        <a:bodyPr/>
        <a:lstStyle/>
        <a:p>
          <a:endParaRPr lang="en-US"/>
        </a:p>
      </dgm:t>
    </dgm:pt>
    <dgm:pt modelId="{CB96F7E4-19C5-4E07-B252-2A0AA4B4334D}" type="pres">
      <dgm:prSet presAssocID="{B64B7F59-B380-4F48-8C75-795CF474B201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818B3-DB27-419C-887D-3867854CA3BA}" type="pres">
      <dgm:prSet presAssocID="{B64B7F59-B380-4F48-8C75-795CF474B201}" presName="matrix" presStyleCnt="0"/>
      <dgm:spPr/>
      <dgm:t>
        <a:bodyPr/>
        <a:lstStyle/>
        <a:p>
          <a:endParaRPr lang="en-US"/>
        </a:p>
      </dgm:t>
    </dgm:pt>
    <dgm:pt modelId="{C97B67CE-6F53-4FCB-8D20-682ECBDFC302}" type="pres">
      <dgm:prSet presAssocID="{B64B7F59-B380-4F48-8C75-795CF474B201}" presName="tile1" presStyleLbl="node1" presStyleIdx="0" presStyleCnt="4" custLinFactNeighborX="0" custLinFactNeighborY="418"/>
      <dgm:spPr/>
      <dgm:t>
        <a:bodyPr/>
        <a:lstStyle/>
        <a:p>
          <a:endParaRPr lang="en-US"/>
        </a:p>
      </dgm:t>
    </dgm:pt>
    <dgm:pt modelId="{B265983C-3AA4-4743-961C-DFC5A64132E1}" type="pres">
      <dgm:prSet presAssocID="{B64B7F59-B380-4F48-8C75-795CF474B20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F21C0-D873-4557-9B81-D4B50A17C8F9}" type="pres">
      <dgm:prSet presAssocID="{B64B7F59-B380-4F48-8C75-795CF474B201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8F4742AC-5A0E-4F7E-A355-27516E1E4346}" type="pres">
      <dgm:prSet presAssocID="{B64B7F59-B380-4F48-8C75-795CF474B20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82513-9F92-4F81-B8DE-73D2C0C6F53D}" type="pres">
      <dgm:prSet presAssocID="{B64B7F59-B380-4F48-8C75-795CF474B201}" presName="tile3" presStyleLbl="node1" presStyleIdx="2" presStyleCnt="4"/>
      <dgm:spPr/>
      <dgm:t>
        <a:bodyPr/>
        <a:lstStyle/>
        <a:p>
          <a:endParaRPr lang="en-US"/>
        </a:p>
      </dgm:t>
    </dgm:pt>
    <dgm:pt modelId="{7B4973CF-71B7-45A1-B288-6CD3520163D6}" type="pres">
      <dgm:prSet presAssocID="{B64B7F59-B380-4F48-8C75-795CF474B20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12959-906D-4263-8F2E-ECF64ED64A46}" type="pres">
      <dgm:prSet presAssocID="{B64B7F59-B380-4F48-8C75-795CF474B201}" presName="tile4" presStyleLbl="node1" presStyleIdx="3" presStyleCnt="4"/>
      <dgm:spPr/>
      <dgm:t>
        <a:bodyPr/>
        <a:lstStyle/>
        <a:p>
          <a:endParaRPr lang="en-US"/>
        </a:p>
      </dgm:t>
    </dgm:pt>
    <dgm:pt modelId="{2053ACEB-BB91-465E-AB3B-122190AFB607}" type="pres">
      <dgm:prSet presAssocID="{B64B7F59-B380-4F48-8C75-795CF474B20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DF93E-F0A4-4417-8A5F-BA691CC26153}" type="pres">
      <dgm:prSet presAssocID="{B64B7F59-B380-4F48-8C75-795CF474B201}" presName="centerTile" presStyleLbl="fgShp" presStyleIdx="0" presStyleCnt="1" custScaleX="154237" custScaleY="125384" custLinFactNeighborX="0" custLinFactNeighborY="-330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7B13F6C-F097-42A0-8821-6C732D95DC6B}" type="presOf" srcId="{41A0DDC5-0F80-4110-A670-65B3BF87AA5E}" destId="{A9BF21C0-D873-4557-9B81-D4B50A17C8F9}" srcOrd="0" destOrd="0" presId="urn:microsoft.com/office/officeart/2005/8/layout/matrix1"/>
    <dgm:cxn modelId="{A0B6E066-F633-429D-BC5D-A89FCCA6EF34}" type="presOf" srcId="{41A0DDC5-0F80-4110-A670-65B3BF87AA5E}" destId="{8F4742AC-5A0E-4F7E-A355-27516E1E4346}" srcOrd="1" destOrd="0" presId="urn:microsoft.com/office/officeart/2005/8/layout/matrix1"/>
    <dgm:cxn modelId="{0CA19ACA-9518-42BB-8FD3-FBB586D05E56}" type="presOf" srcId="{BA93B0E6-7B0A-46C1-9EBA-EE9AB4DA5BB2}" destId="{7B4973CF-71B7-45A1-B288-6CD3520163D6}" srcOrd="1" destOrd="0" presId="urn:microsoft.com/office/officeart/2005/8/layout/matrix1"/>
    <dgm:cxn modelId="{212D9D98-7015-4F72-AEA2-29872184049B}" type="presOf" srcId="{C6A71A0C-ADA2-49DD-BF4D-2C63A2720CAF}" destId="{2053ACEB-BB91-465E-AB3B-122190AFB607}" srcOrd="1" destOrd="0" presId="urn:microsoft.com/office/officeart/2005/8/layout/matrix1"/>
    <dgm:cxn modelId="{DDD69D51-018F-4697-88C4-A66C97BE315A}" srcId="{50B8F384-0ABE-4DE5-9FEC-7626E9E21E4B}" destId="{4E22BBB3-C3B2-4B81-8DF6-1ED871A140D3}" srcOrd="0" destOrd="0" parTransId="{D053C514-67B4-4ED2-8C4F-30547EB840EF}" sibTransId="{BC3BF85E-1297-4460-A89A-36929BC35E49}"/>
    <dgm:cxn modelId="{5832527E-7A5D-4E5F-8E35-C2E3AADD3013}" type="presOf" srcId="{C6A71A0C-ADA2-49DD-BF4D-2C63A2720CAF}" destId="{24312959-906D-4263-8F2E-ECF64ED64A46}" srcOrd="0" destOrd="0" presId="urn:microsoft.com/office/officeart/2005/8/layout/matrix1"/>
    <dgm:cxn modelId="{8B9A124E-5D8F-4D41-ADA7-60073AB30C60}" type="presOf" srcId="{BA93B0E6-7B0A-46C1-9EBA-EE9AB4DA5BB2}" destId="{38682513-9F92-4F81-B8DE-73D2C0C6F53D}" srcOrd="0" destOrd="0" presId="urn:microsoft.com/office/officeart/2005/8/layout/matrix1"/>
    <dgm:cxn modelId="{1F44BD4D-3F71-49C1-BDE1-B73D385E7A62}" type="presOf" srcId="{B64B7F59-B380-4F48-8C75-795CF474B201}" destId="{CB96F7E4-19C5-4E07-B252-2A0AA4B4334D}" srcOrd="0" destOrd="0" presId="urn:microsoft.com/office/officeart/2005/8/layout/matrix1"/>
    <dgm:cxn modelId="{2D633F9D-345B-48A4-B18F-AEC1AC189DE1}" type="presOf" srcId="{50B8F384-0ABE-4DE5-9FEC-7626E9E21E4B}" destId="{AC6DF93E-F0A4-4417-8A5F-BA691CC26153}" srcOrd="0" destOrd="0" presId="urn:microsoft.com/office/officeart/2005/8/layout/matrix1"/>
    <dgm:cxn modelId="{9E264573-6F2B-4A55-901F-41E8DCFA27ED}" type="presOf" srcId="{4E22BBB3-C3B2-4B81-8DF6-1ED871A140D3}" destId="{C97B67CE-6F53-4FCB-8D20-682ECBDFC302}" srcOrd="0" destOrd="0" presId="urn:microsoft.com/office/officeart/2005/8/layout/matrix1"/>
    <dgm:cxn modelId="{89EF54A5-C1FE-4991-BF7E-787895120E02}" srcId="{50B8F384-0ABE-4DE5-9FEC-7626E9E21E4B}" destId="{C6A71A0C-ADA2-49DD-BF4D-2C63A2720CAF}" srcOrd="3" destOrd="0" parTransId="{30BC6CA6-2693-48BB-B528-57B6FFBC8B61}" sibTransId="{9849EC6B-28BE-4935-ACAB-75755B3E180F}"/>
    <dgm:cxn modelId="{F78FA559-B33E-4267-8853-186AA9F674E6}" srcId="{50B8F384-0ABE-4DE5-9FEC-7626E9E21E4B}" destId="{BA93B0E6-7B0A-46C1-9EBA-EE9AB4DA5BB2}" srcOrd="2" destOrd="0" parTransId="{1700F77E-C16D-4479-A7DA-BBCC7BDA5A08}" sibTransId="{08C9A582-8C83-45ED-BA3C-3B8EAEBFB64D}"/>
    <dgm:cxn modelId="{3E59ED02-E9FE-4501-BFC9-A13AA227B6A6}" srcId="{50B8F384-0ABE-4DE5-9FEC-7626E9E21E4B}" destId="{41A0DDC5-0F80-4110-A670-65B3BF87AA5E}" srcOrd="1" destOrd="0" parTransId="{980106DE-8AD0-4189-9A62-CD016DFB8718}" sibTransId="{1EBA09A5-48B2-4AD1-B216-E19E8C152BE5}"/>
    <dgm:cxn modelId="{F8245542-D9DB-49C2-9A0A-323CCD762BB3}" type="presOf" srcId="{4E22BBB3-C3B2-4B81-8DF6-1ED871A140D3}" destId="{B265983C-3AA4-4743-961C-DFC5A64132E1}" srcOrd="1" destOrd="0" presId="urn:microsoft.com/office/officeart/2005/8/layout/matrix1"/>
    <dgm:cxn modelId="{5A7AD810-59E5-4157-815B-57570BD3DD91}" srcId="{B64B7F59-B380-4F48-8C75-795CF474B201}" destId="{50B8F384-0ABE-4DE5-9FEC-7626E9E21E4B}" srcOrd="0" destOrd="0" parTransId="{1E026DCD-2EF5-49A9-A203-A2DC46AA0939}" sibTransId="{4D551AA1-E195-42C0-9F11-492636A38AB1}"/>
    <dgm:cxn modelId="{B99F6B14-110A-4468-9487-FE19BAB305C6}" type="presParOf" srcId="{CB96F7E4-19C5-4E07-B252-2A0AA4B4334D}" destId="{F1F818B3-DB27-419C-887D-3867854CA3BA}" srcOrd="0" destOrd="0" presId="urn:microsoft.com/office/officeart/2005/8/layout/matrix1"/>
    <dgm:cxn modelId="{AEB35CCE-9DC9-41D0-9E78-4F19A6841314}" type="presParOf" srcId="{F1F818B3-DB27-419C-887D-3867854CA3BA}" destId="{C97B67CE-6F53-4FCB-8D20-682ECBDFC302}" srcOrd="0" destOrd="0" presId="urn:microsoft.com/office/officeart/2005/8/layout/matrix1"/>
    <dgm:cxn modelId="{9A8D7F03-7ACC-4A8A-A0CF-B37409FF067A}" type="presParOf" srcId="{F1F818B3-DB27-419C-887D-3867854CA3BA}" destId="{B265983C-3AA4-4743-961C-DFC5A64132E1}" srcOrd="1" destOrd="0" presId="urn:microsoft.com/office/officeart/2005/8/layout/matrix1"/>
    <dgm:cxn modelId="{AE69D609-E36F-429A-B2A3-FE9E0844B79D}" type="presParOf" srcId="{F1F818B3-DB27-419C-887D-3867854CA3BA}" destId="{A9BF21C0-D873-4557-9B81-D4B50A17C8F9}" srcOrd="2" destOrd="0" presId="urn:microsoft.com/office/officeart/2005/8/layout/matrix1"/>
    <dgm:cxn modelId="{DA7F2723-CE14-4589-B03C-813798953BC6}" type="presParOf" srcId="{F1F818B3-DB27-419C-887D-3867854CA3BA}" destId="{8F4742AC-5A0E-4F7E-A355-27516E1E4346}" srcOrd="3" destOrd="0" presId="urn:microsoft.com/office/officeart/2005/8/layout/matrix1"/>
    <dgm:cxn modelId="{13FB7A15-ABFC-4553-A982-AE8360F5D27B}" type="presParOf" srcId="{F1F818B3-DB27-419C-887D-3867854CA3BA}" destId="{38682513-9F92-4F81-B8DE-73D2C0C6F53D}" srcOrd="4" destOrd="0" presId="urn:microsoft.com/office/officeart/2005/8/layout/matrix1"/>
    <dgm:cxn modelId="{9D33BC04-60DF-4B49-A2EF-F54322AB4E13}" type="presParOf" srcId="{F1F818B3-DB27-419C-887D-3867854CA3BA}" destId="{7B4973CF-71B7-45A1-B288-6CD3520163D6}" srcOrd="5" destOrd="0" presId="urn:microsoft.com/office/officeart/2005/8/layout/matrix1"/>
    <dgm:cxn modelId="{E7E42A1E-24CE-4575-B61E-76B5030661F3}" type="presParOf" srcId="{F1F818B3-DB27-419C-887D-3867854CA3BA}" destId="{24312959-906D-4263-8F2E-ECF64ED64A46}" srcOrd="6" destOrd="0" presId="urn:microsoft.com/office/officeart/2005/8/layout/matrix1"/>
    <dgm:cxn modelId="{D3043FF9-E9FA-4DAB-9E84-4AA86B1677E7}" type="presParOf" srcId="{F1F818B3-DB27-419C-887D-3867854CA3BA}" destId="{2053ACEB-BB91-465E-AB3B-122190AFB607}" srcOrd="7" destOrd="0" presId="urn:microsoft.com/office/officeart/2005/8/layout/matrix1"/>
    <dgm:cxn modelId="{8BE39FCA-36B2-4EB9-8D72-2B79CE7011E0}" type="presParOf" srcId="{CB96F7E4-19C5-4E07-B252-2A0AA4B4334D}" destId="{AC6DF93E-F0A4-4417-8A5F-BA691CC2615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52400C-C8B4-47A7-9674-CC0766F8592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6F75CF-5A07-4FCE-A11F-B0A1FBBA6C82}">
      <dgm:prSet phldrT="[Text]" custT="1"/>
      <dgm:spPr/>
      <dgm:t>
        <a:bodyPr/>
        <a:lstStyle/>
        <a:p>
          <a:r>
            <a:rPr lang="en-US" sz="2800" dirty="0" smtClean="0"/>
            <a:t>Value Logic</a:t>
          </a:r>
        </a:p>
        <a:p>
          <a:r>
            <a:rPr lang="en-US" sz="2000" dirty="0" smtClean="0"/>
            <a:t>Matching Product/Services to Customer Needs</a:t>
          </a:r>
        </a:p>
      </dgm:t>
    </dgm:pt>
    <dgm:pt modelId="{522B080B-5A26-47B7-8488-BABEC11468F2}" type="parTrans" cxnId="{845FAC8B-D5A7-4665-A42B-2B83C1651904}">
      <dgm:prSet/>
      <dgm:spPr/>
      <dgm:t>
        <a:bodyPr/>
        <a:lstStyle/>
        <a:p>
          <a:endParaRPr lang="en-US"/>
        </a:p>
      </dgm:t>
    </dgm:pt>
    <dgm:pt modelId="{310187D8-CE94-4AFC-9306-ACF988C31C53}" type="sibTrans" cxnId="{845FAC8B-D5A7-4665-A42B-2B83C1651904}">
      <dgm:prSet/>
      <dgm:spPr/>
      <dgm:t>
        <a:bodyPr/>
        <a:lstStyle/>
        <a:p>
          <a:endParaRPr lang="en-US"/>
        </a:p>
      </dgm:t>
    </dgm:pt>
    <dgm:pt modelId="{B996AA4B-1733-4D73-BA99-5ADBF364106E}">
      <dgm:prSet phldrT="[Text]" custT="1"/>
      <dgm:spPr/>
      <dgm:t>
        <a:bodyPr/>
        <a:lstStyle/>
        <a:p>
          <a:r>
            <a:rPr lang="en-US" sz="2800" dirty="0" smtClean="0"/>
            <a:t>Market Logic</a:t>
          </a:r>
        </a:p>
        <a:p>
          <a:r>
            <a:rPr lang="en-US" sz="2000" dirty="0" smtClean="0"/>
            <a:t>Demand Creation to Revenue Conversion – are the mechanics in place?</a:t>
          </a:r>
          <a:endParaRPr lang="en-US" sz="2000" dirty="0"/>
        </a:p>
      </dgm:t>
    </dgm:pt>
    <dgm:pt modelId="{E773E19B-BD98-4E5C-A4FE-73E850DA451E}" type="parTrans" cxnId="{7DA66F9A-267C-4D72-8E46-50A660199D7C}">
      <dgm:prSet/>
      <dgm:spPr/>
      <dgm:t>
        <a:bodyPr/>
        <a:lstStyle/>
        <a:p>
          <a:endParaRPr lang="en-US"/>
        </a:p>
      </dgm:t>
    </dgm:pt>
    <dgm:pt modelId="{9628C0C5-F0EB-45B0-A236-20BF29D80E74}" type="sibTrans" cxnId="{7DA66F9A-267C-4D72-8E46-50A660199D7C}">
      <dgm:prSet/>
      <dgm:spPr/>
      <dgm:t>
        <a:bodyPr/>
        <a:lstStyle/>
        <a:p>
          <a:endParaRPr lang="en-US"/>
        </a:p>
      </dgm:t>
    </dgm:pt>
    <dgm:pt modelId="{97233A05-A128-47A1-85F0-E0B0DBC8FB01}">
      <dgm:prSet phldrT="[Text]" custT="1"/>
      <dgm:spPr/>
      <dgm:t>
        <a:bodyPr/>
        <a:lstStyle/>
        <a:p>
          <a:r>
            <a:rPr lang="en-US" sz="2800" dirty="0" smtClean="0"/>
            <a:t>Business Logic</a:t>
          </a:r>
        </a:p>
        <a:p>
          <a:r>
            <a:rPr lang="en-US" sz="2000" dirty="0" smtClean="0"/>
            <a:t>Strategic Initiatives and Outcomes</a:t>
          </a:r>
          <a:endParaRPr lang="en-US" sz="2000" dirty="0"/>
        </a:p>
      </dgm:t>
    </dgm:pt>
    <dgm:pt modelId="{7C96B8CC-A77E-4C85-A3E8-2DC4D0A71A37}" type="parTrans" cxnId="{5D6AD74A-57D9-4FBB-881C-4417F49361CA}">
      <dgm:prSet/>
      <dgm:spPr/>
      <dgm:t>
        <a:bodyPr/>
        <a:lstStyle/>
        <a:p>
          <a:endParaRPr lang="en-US"/>
        </a:p>
      </dgm:t>
    </dgm:pt>
    <dgm:pt modelId="{42972046-67B6-405D-87F1-DC6A4556C02F}" type="sibTrans" cxnId="{5D6AD74A-57D9-4FBB-881C-4417F49361CA}">
      <dgm:prSet/>
      <dgm:spPr/>
      <dgm:t>
        <a:bodyPr/>
        <a:lstStyle/>
        <a:p>
          <a:endParaRPr lang="en-US"/>
        </a:p>
      </dgm:t>
    </dgm:pt>
    <dgm:pt modelId="{3A72F3E3-3B6E-4DC1-A4E3-091D131E34BC}">
      <dgm:prSet phldrT="[Text]" custT="1"/>
      <dgm:spPr/>
      <dgm:t>
        <a:bodyPr/>
        <a:lstStyle/>
        <a:p>
          <a:r>
            <a:rPr lang="en-US" sz="2800" dirty="0" smtClean="0"/>
            <a:t>Value Creation Logic</a:t>
          </a:r>
        </a:p>
        <a:p>
          <a:r>
            <a:rPr lang="en-US" sz="2000" dirty="0" smtClean="0"/>
            <a:t>Resources &amp; Processes – can we deliver?</a:t>
          </a:r>
          <a:endParaRPr lang="en-US" sz="2000" dirty="0"/>
        </a:p>
      </dgm:t>
    </dgm:pt>
    <dgm:pt modelId="{F53F3570-2F34-48B6-952F-75D9E982976E}" type="parTrans" cxnId="{3DB74FBB-5B61-4259-90E0-40ECB2BEA294}">
      <dgm:prSet/>
      <dgm:spPr/>
      <dgm:t>
        <a:bodyPr/>
        <a:lstStyle/>
        <a:p>
          <a:endParaRPr lang="en-US"/>
        </a:p>
      </dgm:t>
    </dgm:pt>
    <dgm:pt modelId="{2C19345F-B97A-4614-AF6F-896CB1EA83F6}" type="sibTrans" cxnId="{3DB74FBB-5B61-4259-90E0-40ECB2BEA294}">
      <dgm:prSet/>
      <dgm:spPr/>
      <dgm:t>
        <a:bodyPr/>
        <a:lstStyle/>
        <a:p>
          <a:endParaRPr lang="en-US"/>
        </a:p>
      </dgm:t>
    </dgm:pt>
    <dgm:pt modelId="{E2B01E04-6E18-4215-9A24-18B6D571005F}">
      <dgm:prSet phldrT="[Text]" custT="1"/>
      <dgm:spPr/>
      <dgm:t>
        <a:bodyPr/>
        <a:lstStyle/>
        <a:p>
          <a:r>
            <a:rPr lang="en-US" sz="2800" dirty="0" smtClean="0"/>
            <a:t>Risk Logic</a:t>
          </a:r>
        </a:p>
        <a:p>
          <a:r>
            <a:rPr lang="en-US" sz="2000" dirty="0" smtClean="0"/>
            <a:t>Probability success now and going forward</a:t>
          </a:r>
          <a:endParaRPr lang="en-US" sz="2000" dirty="0"/>
        </a:p>
      </dgm:t>
    </dgm:pt>
    <dgm:pt modelId="{3A81A0EF-F1BA-48D7-A30C-4EDE95A97797}" type="parTrans" cxnId="{61475A5F-3B96-4C22-A43F-BC4CCE9D9D11}">
      <dgm:prSet/>
      <dgm:spPr/>
      <dgm:t>
        <a:bodyPr/>
        <a:lstStyle/>
        <a:p>
          <a:endParaRPr lang="en-US"/>
        </a:p>
      </dgm:t>
    </dgm:pt>
    <dgm:pt modelId="{38F548BA-169E-42E5-8A39-CB2C6A9AA48B}" type="sibTrans" cxnId="{61475A5F-3B96-4C22-A43F-BC4CCE9D9D11}">
      <dgm:prSet/>
      <dgm:spPr/>
      <dgm:t>
        <a:bodyPr/>
        <a:lstStyle/>
        <a:p>
          <a:endParaRPr lang="en-US"/>
        </a:p>
      </dgm:t>
    </dgm:pt>
    <dgm:pt modelId="{BAE2CC44-645B-4FFA-95D4-2553095C90BC}" type="pres">
      <dgm:prSet presAssocID="{0D52400C-C8B4-47A7-9674-CC0766F859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AB0864-4A23-4F2E-9E59-E74010BCF2E0}" type="pres">
      <dgm:prSet presAssocID="{9F6F75CF-5A07-4FCE-A11F-B0A1FBBA6C82}" presName="node" presStyleLbl="node1" presStyleIdx="0" presStyleCnt="5" custLinFactNeighborX="-47836" custLinFactNeighborY="87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5D24D-987F-4DEC-BB62-6120D5882772}" type="pres">
      <dgm:prSet presAssocID="{310187D8-CE94-4AFC-9306-ACF988C31C53}" presName="sibTrans" presStyleCnt="0"/>
      <dgm:spPr/>
    </dgm:pt>
    <dgm:pt modelId="{F664A4FE-8C72-4D68-9003-88E1EB09F23D}" type="pres">
      <dgm:prSet presAssocID="{B996AA4B-1733-4D73-BA99-5ADBF364106E}" presName="node" presStyleLbl="node1" presStyleIdx="1" presStyleCnt="5" custLinFactNeighborX="-55000" custLinFactNeighborY="87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37DC6-4AA8-4022-832C-11BC43CDF910}" type="pres">
      <dgm:prSet presAssocID="{9628C0C5-F0EB-45B0-A236-20BF29D80E74}" presName="sibTrans" presStyleCnt="0"/>
      <dgm:spPr/>
    </dgm:pt>
    <dgm:pt modelId="{2EAE9146-079D-4F3F-B025-81D8B44A8DE9}" type="pres">
      <dgm:prSet presAssocID="{97233A05-A128-47A1-85F0-E0B0DBC8FB01}" presName="node" presStyleLbl="node1" presStyleIdx="2" presStyleCnt="5" custLinFactNeighborX="-3829" custLinFactNeighborY="83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2E09D-D689-4BDA-A596-4C26528BF369}" type="pres">
      <dgm:prSet presAssocID="{42972046-67B6-405D-87F1-DC6A4556C02F}" presName="sibTrans" presStyleCnt="0"/>
      <dgm:spPr/>
    </dgm:pt>
    <dgm:pt modelId="{01EC87A7-300E-4B23-AD0C-5FB4F4C4CC05}" type="pres">
      <dgm:prSet presAssocID="{3A72F3E3-3B6E-4DC1-A4E3-091D131E34BC}" presName="node" presStyleLbl="node1" presStyleIdx="3" presStyleCnt="5" custLinFactNeighborX="47836" custLinFactNeighborY="-287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57FA15-CA1A-49F1-BB5B-4CC45B314935}" type="pres">
      <dgm:prSet presAssocID="{2C19345F-B97A-4614-AF6F-896CB1EA83F6}" presName="sibTrans" presStyleCnt="0"/>
      <dgm:spPr/>
    </dgm:pt>
    <dgm:pt modelId="{8A219644-7AD1-4192-9AD9-8E5F296BD1E2}" type="pres">
      <dgm:prSet presAssocID="{E2B01E04-6E18-4215-9A24-18B6D571005F}" presName="node" presStyleLbl="node1" presStyleIdx="4" presStyleCnt="5" custLinFactNeighborX="57239" custLinFactNeighborY="-329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C3E8D-EA28-47FA-8157-8693CE636B1A}" type="presOf" srcId="{3A72F3E3-3B6E-4DC1-A4E3-091D131E34BC}" destId="{01EC87A7-300E-4B23-AD0C-5FB4F4C4CC05}" srcOrd="0" destOrd="0" presId="urn:microsoft.com/office/officeart/2005/8/layout/default"/>
    <dgm:cxn modelId="{07151998-CF16-437F-8000-96CDD9A8EA16}" type="presOf" srcId="{B996AA4B-1733-4D73-BA99-5ADBF364106E}" destId="{F664A4FE-8C72-4D68-9003-88E1EB09F23D}" srcOrd="0" destOrd="0" presId="urn:microsoft.com/office/officeart/2005/8/layout/default"/>
    <dgm:cxn modelId="{07A910EC-24C9-4D38-B6AF-284913F0621F}" type="presOf" srcId="{0D52400C-C8B4-47A7-9674-CC0766F8592E}" destId="{BAE2CC44-645B-4FFA-95D4-2553095C90BC}" srcOrd="0" destOrd="0" presId="urn:microsoft.com/office/officeart/2005/8/layout/default"/>
    <dgm:cxn modelId="{5D6AD74A-57D9-4FBB-881C-4417F49361CA}" srcId="{0D52400C-C8B4-47A7-9674-CC0766F8592E}" destId="{97233A05-A128-47A1-85F0-E0B0DBC8FB01}" srcOrd="2" destOrd="0" parTransId="{7C96B8CC-A77E-4C85-A3E8-2DC4D0A71A37}" sibTransId="{42972046-67B6-405D-87F1-DC6A4556C02F}"/>
    <dgm:cxn modelId="{3DB74FBB-5B61-4259-90E0-40ECB2BEA294}" srcId="{0D52400C-C8B4-47A7-9674-CC0766F8592E}" destId="{3A72F3E3-3B6E-4DC1-A4E3-091D131E34BC}" srcOrd="3" destOrd="0" parTransId="{F53F3570-2F34-48B6-952F-75D9E982976E}" sibTransId="{2C19345F-B97A-4614-AF6F-896CB1EA83F6}"/>
    <dgm:cxn modelId="{E67A39C0-997C-4EE4-95FC-DCC6C796A5BF}" type="presOf" srcId="{E2B01E04-6E18-4215-9A24-18B6D571005F}" destId="{8A219644-7AD1-4192-9AD9-8E5F296BD1E2}" srcOrd="0" destOrd="0" presId="urn:microsoft.com/office/officeart/2005/8/layout/default"/>
    <dgm:cxn modelId="{B66B69B3-7257-4D65-93F2-603B63E297B2}" type="presOf" srcId="{9F6F75CF-5A07-4FCE-A11F-B0A1FBBA6C82}" destId="{4DAB0864-4A23-4F2E-9E59-E74010BCF2E0}" srcOrd="0" destOrd="0" presId="urn:microsoft.com/office/officeart/2005/8/layout/default"/>
    <dgm:cxn modelId="{25761813-A9C6-43B5-81E0-2431B31D8A8F}" type="presOf" srcId="{97233A05-A128-47A1-85F0-E0B0DBC8FB01}" destId="{2EAE9146-079D-4F3F-B025-81D8B44A8DE9}" srcOrd="0" destOrd="0" presId="urn:microsoft.com/office/officeart/2005/8/layout/default"/>
    <dgm:cxn modelId="{845FAC8B-D5A7-4665-A42B-2B83C1651904}" srcId="{0D52400C-C8B4-47A7-9674-CC0766F8592E}" destId="{9F6F75CF-5A07-4FCE-A11F-B0A1FBBA6C82}" srcOrd="0" destOrd="0" parTransId="{522B080B-5A26-47B7-8488-BABEC11468F2}" sibTransId="{310187D8-CE94-4AFC-9306-ACF988C31C53}"/>
    <dgm:cxn modelId="{61475A5F-3B96-4C22-A43F-BC4CCE9D9D11}" srcId="{0D52400C-C8B4-47A7-9674-CC0766F8592E}" destId="{E2B01E04-6E18-4215-9A24-18B6D571005F}" srcOrd="4" destOrd="0" parTransId="{3A81A0EF-F1BA-48D7-A30C-4EDE95A97797}" sibTransId="{38F548BA-169E-42E5-8A39-CB2C6A9AA48B}"/>
    <dgm:cxn modelId="{7DA66F9A-267C-4D72-8E46-50A660199D7C}" srcId="{0D52400C-C8B4-47A7-9674-CC0766F8592E}" destId="{B996AA4B-1733-4D73-BA99-5ADBF364106E}" srcOrd="1" destOrd="0" parTransId="{E773E19B-BD98-4E5C-A4FE-73E850DA451E}" sibTransId="{9628C0C5-F0EB-45B0-A236-20BF29D80E74}"/>
    <dgm:cxn modelId="{47E4F002-199A-45ED-A875-BCD5DE8A78C2}" type="presParOf" srcId="{BAE2CC44-645B-4FFA-95D4-2553095C90BC}" destId="{4DAB0864-4A23-4F2E-9E59-E74010BCF2E0}" srcOrd="0" destOrd="0" presId="urn:microsoft.com/office/officeart/2005/8/layout/default"/>
    <dgm:cxn modelId="{3021BBC1-FAAF-47C5-9293-8DF0EAA495EF}" type="presParOf" srcId="{BAE2CC44-645B-4FFA-95D4-2553095C90BC}" destId="{A125D24D-987F-4DEC-BB62-6120D5882772}" srcOrd="1" destOrd="0" presId="urn:microsoft.com/office/officeart/2005/8/layout/default"/>
    <dgm:cxn modelId="{4D6E214A-EF9C-43A4-ABB3-11222CD6C78F}" type="presParOf" srcId="{BAE2CC44-645B-4FFA-95D4-2553095C90BC}" destId="{F664A4FE-8C72-4D68-9003-88E1EB09F23D}" srcOrd="2" destOrd="0" presId="urn:microsoft.com/office/officeart/2005/8/layout/default"/>
    <dgm:cxn modelId="{8DB3CFA3-AE2A-40F0-B1C4-55B035DD226F}" type="presParOf" srcId="{BAE2CC44-645B-4FFA-95D4-2553095C90BC}" destId="{62F37DC6-4AA8-4022-832C-11BC43CDF910}" srcOrd="3" destOrd="0" presId="urn:microsoft.com/office/officeart/2005/8/layout/default"/>
    <dgm:cxn modelId="{CCBBEEFF-7C8C-497D-B73A-68E8C4A0CADA}" type="presParOf" srcId="{BAE2CC44-645B-4FFA-95D4-2553095C90BC}" destId="{2EAE9146-079D-4F3F-B025-81D8B44A8DE9}" srcOrd="4" destOrd="0" presId="urn:microsoft.com/office/officeart/2005/8/layout/default"/>
    <dgm:cxn modelId="{CAC1DFFF-A2C8-46F5-82A3-55DF048CE67D}" type="presParOf" srcId="{BAE2CC44-645B-4FFA-95D4-2553095C90BC}" destId="{79D2E09D-D689-4BDA-A596-4C26528BF369}" srcOrd="5" destOrd="0" presId="urn:microsoft.com/office/officeart/2005/8/layout/default"/>
    <dgm:cxn modelId="{72B30E12-2502-420C-AB53-196A46463CA9}" type="presParOf" srcId="{BAE2CC44-645B-4FFA-95D4-2553095C90BC}" destId="{01EC87A7-300E-4B23-AD0C-5FB4F4C4CC05}" srcOrd="6" destOrd="0" presId="urn:microsoft.com/office/officeart/2005/8/layout/default"/>
    <dgm:cxn modelId="{DC06143C-C107-48F7-A886-14D375BE5247}" type="presParOf" srcId="{BAE2CC44-645B-4FFA-95D4-2553095C90BC}" destId="{7357FA15-CA1A-49F1-BB5B-4CC45B314935}" srcOrd="7" destOrd="0" presId="urn:microsoft.com/office/officeart/2005/8/layout/default"/>
    <dgm:cxn modelId="{62419C50-BEA7-484D-A000-463F5114C3A4}" type="presParOf" srcId="{BAE2CC44-645B-4FFA-95D4-2553095C90BC}" destId="{8A219644-7AD1-4192-9AD9-8E5F296BD1E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086500-C83B-4A10-A64B-4DF5F211409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6F1FDB98-0605-4036-BBFE-95CD356A58AB}">
      <dgm:prSet phldrT="[Text]"/>
      <dgm:spPr/>
      <dgm:t>
        <a:bodyPr/>
        <a:lstStyle/>
        <a:p>
          <a:r>
            <a:rPr lang="en-US" dirty="0" smtClean="0"/>
            <a:t>Target Market</a:t>
          </a:r>
          <a:endParaRPr lang="en-US" dirty="0"/>
        </a:p>
      </dgm:t>
    </dgm:pt>
    <dgm:pt modelId="{BC084B6A-3302-4B9F-B262-ECE2AF9BEF51}" type="parTrans" cxnId="{390CA9B3-B678-4F01-B7B5-29F8BEBF6549}">
      <dgm:prSet/>
      <dgm:spPr/>
      <dgm:t>
        <a:bodyPr/>
        <a:lstStyle/>
        <a:p>
          <a:endParaRPr lang="en-US"/>
        </a:p>
      </dgm:t>
    </dgm:pt>
    <dgm:pt modelId="{B2627B22-795F-4990-B4B7-E38B8902C03B}" type="sibTrans" cxnId="{390CA9B3-B678-4F01-B7B5-29F8BEBF6549}">
      <dgm:prSet/>
      <dgm:spPr/>
      <dgm:t>
        <a:bodyPr/>
        <a:lstStyle/>
        <a:p>
          <a:endParaRPr lang="en-US"/>
        </a:p>
      </dgm:t>
    </dgm:pt>
    <dgm:pt modelId="{AC060997-5D75-4F0C-9C8D-7CF039A4DDE7}">
      <dgm:prSet phldrT="[Text]"/>
      <dgm:spPr/>
      <dgm:t>
        <a:bodyPr/>
        <a:lstStyle/>
        <a:p>
          <a:r>
            <a:rPr lang="en-US" dirty="0" smtClean="0"/>
            <a:t>Customer Need</a:t>
          </a:r>
          <a:endParaRPr lang="en-US" dirty="0"/>
        </a:p>
      </dgm:t>
    </dgm:pt>
    <dgm:pt modelId="{0FCDC8E2-6755-417A-BCCF-3BF96DDDC11B}" type="parTrans" cxnId="{0DE4EF09-5E08-47B9-8034-9F8831DDA995}">
      <dgm:prSet/>
      <dgm:spPr/>
      <dgm:t>
        <a:bodyPr/>
        <a:lstStyle/>
        <a:p>
          <a:endParaRPr lang="en-US"/>
        </a:p>
      </dgm:t>
    </dgm:pt>
    <dgm:pt modelId="{2CD105B0-897F-402B-81E8-1F36F0880B75}" type="sibTrans" cxnId="{0DE4EF09-5E08-47B9-8034-9F8831DDA995}">
      <dgm:prSet/>
      <dgm:spPr/>
      <dgm:t>
        <a:bodyPr/>
        <a:lstStyle/>
        <a:p>
          <a:endParaRPr lang="en-US"/>
        </a:p>
      </dgm:t>
    </dgm:pt>
    <dgm:pt modelId="{2F2DB888-5DB0-450E-B8DB-A49A545E824F}">
      <dgm:prSet phldrT="[Text]"/>
      <dgm:spPr/>
      <dgm:t>
        <a:bodyPr/>
        <a:lstStyle/>
        <a:p>
          <a:r>
            <a:rPr lang="en-US" dirty="0" smtClean="0"/>
            <a:t>Solution Demonstration</a:t>
          </a:r>
          <a:endParaRPr lang="en-US" dirty="0"/>
        </a:p>
      </dgm:t>
    </dgm:pt>
    <dgm:pt modelId="{66CCF4F8-8211-46B2-9723-93D4262BFB23}" type="sibTrans" cxnId="{A8198521-993A-4D90-85D6-F1DB3DAB3D6A}">
      <dgm:prSet/>
      <dgm:spPr/>
      <dgm:t>
        <a:bodyPr/>
        <a:lstStyle/>
        <a:p>
          <a:endParaRPr lang="en-US"/>
        </a:p>
      </dgm:t>
    </dgm:pt>
    <dgm:pt modelId="{E43B988B-990C-4675-AFC6-E007EAC9D963}" type="parTrans" cxnId="{A8198521-993A-4D90-85D6-F1DB3DAB3D6A}">
      <dgm:prSet/>
      <dgm:spPr/>
      <dgm:t>
        <a:bodyPr/>
        <a:lstStyle/>
        <a:p>
          <a:endParaRPr lang="en-US"/>
        </a:p>
      </dgm:t>
    </dgm:pt>
    <dgm:pt modelId="{9AB84AB3-D0D5-4A49-8282-BA70DF56F6E9}">
      <dgm:prSet/>
      <dgm:spPr/>
      <dgm:t>
        <a:bodyPr/>
        <a:lstStyle/>
        <a:p>
          <a:r>
            <a:rPr lang="en-US" dirty="0" smtClean="0"/>
            <a:t>Key Benefits</a:t>
          </a:r>
          <a:endParaRPr lang="en-US" dirty="0"/>
        </a:p>
      </dgm:t>
    </dgm:pt>
    <dgm:pt modelId="{DF9B130F-13DA-454F-98DD-2B498DC6D515}" type="parTrans" cxnId="{75D8E44C-1049-4FCA-8218-959399EBAF57}">
      <dgm:prSet/>
      <dgm:spPr/>
      <dgm:t>
        <a:bodyPr/>
        <a:lstStyle/>
        <a:p>
          <a:endParaRPr lang="en-US"/>
        </a:p>
      </dgm:t>
    </dgm:pt>
    <dgm:pt modelId="{295E3027-DFF9-4E3D-A607-5DFF870D99C4}" type="sibTrans" cxnId="{75D8E44C-1049-4FCA-8218-959399EBAF57}">
      <dgm:prSet/>
      <dgm:spPr/>
      <dgm:t>
        <a:bodyPr/>
        <a:lstStyle/>
        <a:p>
          <a:endParaRPr lang="en-US"/>
        </a:p>
      </dgm:t>
    </dgm:pt>
    <dgm:pt modelId="{BDE08C1D-CDA8-4E16-B88C-8C5C89FB71E8}" type="pres">
      <dgm:prSet presAssocID="{3D086500-C83B-4A10-A64B-4DF5F2114096}" presName="Name0" presStyleCnt="0">
        <dgm:presLayoutVars>
          <dgm:dir/>
          <dgm:resizeHandles val="exact"/>
        </dgm:presLayoutVars>
      </dgm:prSet>
      <dgm:spPr/>
    </dgm:pt>
    <dgm:pt modelId="{83EF31B2-6EF0-4013-B3AE-B43E3FFCB9B3}" type="pres">
      <dgm:prSet presAssocID="{6F1FDB98-0605-4036-BBFE-95CD356A58A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F0D5B-C88E-492C-982E-CA71A747C7D5}" type="pres">
      <dgm:prSet presAssocID="{B2627B22-795F-4990-B4B7-E38B8902C03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CF2F552-C8E2-47D1-B92A-4D4EAD07F26A}" type="pres">
      <dgm:prSet presAssocID="{B2627B22-795F-4990-B4B7-E38B8902C03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BC62313-A2FA-45BD-97B8-166A8479FFC1}" type="pres">
      <dgm:prSet presAssocID="{AC060997-5D75-4F0C-9C8D-7CF039A4DD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0DCDF-4DE2-45C4-A248-2893EFD7F044}" type="pres">
      <dgm:prSet presAssocID="{2CD105B0-897F-402B-81E8-1F36F0880B7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20C81BA-23F1-460C-8DFC-9F2761FF2195}" type="pres">
      <dgm:prSet presAssocID="{2CD105B0-897F-402B-81E8-1F36F0880B7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97EA208-0D58-4C01-BC73-93FC2FEB6B66}" type="pres">
      <dgm:prSet presAssocID="{2F2DB888-5DB0-450E-B8DB-A49A545E82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E3888-70D4-4D71-AB9F-520A3E0DEB84}" type="pres">
      <dgm:prSet presAssocID="{66CCF4F8-8211-46B2-9723-93D4262BFB2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509E746-4B48-4A1D-B4FC-B2C9CD98509D}" type="pres">
      <dgm:prSet presAssocID="{66CCF4F8-8211-46B2-9723-93D4262BFB2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A4BF473-BEE4-4353-8A87-505DA97691B0}" type="pres">
      <dgm:prSet presAssocID="{9AB84AB3-D0D5-4A49-8282-BA70DF56F6E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48963-B808-49FB-8C48-0CA64885BFC2}" type="presOf" srcId="{AC060997-5D75-4F0C-9C8D-7CF039A4DDE7}" destId="{CBC62313-A2FA-45BD-97B8-166A8479FFC1}" srcOrd="0" destOrd="0" presId="urn:microsoft.com/office/officeart/2005/8/layout/process1"/>
    <dgm:cxn modelId="{55200E22-7B7C-4CF2-B6F5-98CB90676EDA}" type="presOf" srcId="{B2627B22-795F-4990-B4B7-E38B8902C03B}" destId="{4CF2F552-C8E2-47D1-B92A-4D4EAD07F26A}" srcOrd="1" destOrd="0" presId="urn:microsoft.com/office/officeart/2005/8/layout/process1"/>
    <dgm:cxn modelId="{FACBFE77-5375-4D41-B60B-E11137291A09}" type="presOf" srcId="{6F1FDB98-0605-4036-BBFE-95CD356A58AB}" destId="{83EF31B2-6EF0-4013-B3AE-B43E3FFCB9B3}" srcOrd="0" destOrd="0" presId="urn:microsoft.com/office/officeart/2005/8/layout/process1"/>
    <dgm:cxn modelId="{20F8749C-07E1-4FFA-9003-A2F5E42D58DE}" type="presOf" srcId="{66CCF4F8-8211-46B2-9723-93D4262BFB23}" destId="{7509E746-4B48-4A1D-B4FC-B2C9CD98509D}" srcOrd="1" destOrd="0" presId="urn:microsoft.com/office/officeart/2005/8/layout/process1"/>
    <dgm:cxn modelId="{02218C5E-6B36-49D1-8E56-589598352733}" type="presOf" srcId="{9AB84AB3-D0D5-4A49-8282-BA70DF56F6E9}" destId="{AA4BF473-BEE4-4353-8A87-505DA97691B0}" srcOrd="0" destOrd="0" presId="urn:microsoft.com/office/officeart/2005/8/layout/process1"/>
    <dgm:cxn modelId="{E02379EB-BF57-41F4-806F-1AF8BE7CF2EC}" type="presOf" srcId="{3D086500-C83B-4A10-A64B-4DF5F2114096}" destId="{BDE08C1D-CDA8-4E16-B88C-8C5C89FB71E8}" srcOrd="0" destOrd="0" presId="urn:microsoft.com/office/officeart/2005/8/layout/process1"/>
    <dgm:cxn modelId="{75D8E44C-1049-4FCA-8218-959399EBAF57}" srcId="{3D086500-C83B-4A10-A64B-4DF5F2114096}" destId="{9AB84AB3-D0D5-4A49-8282-BA70DF56F6E9}" srcOrd="3" destOrd="0" parTransId="{DF9B130F-13DA-454F-98DD-2B498DC6D515}" sibTransId="{295E3027-DFF9-4E3D-A607-5DFF870D99C4}"/>
    <dgm:cxn modelId="{1A51954B-5B8E-4405-B424-B072F066677C}" type="presOf" srcId="{2F2DB888-5DB0-450E-B8DB-A49A545E824F}" destId="{397EA208-0D58-4C01-BC73-93FC2FEB6B66}" srcOrd="0" destOrd="0" presId="urn:microsoft.com/office/officeart/2005/8/layout/process1"/>
    <dgm:cxn modelId="{A8198521-993A-4D90-85D6-F1DB3DAB3D6A}" srcId="{3D086500-C83B-4A10-A64B-4DF5F2114096}" destId="{2F2DB888-5DB0-450E-B8DB-A49A545E824F}" srcOrd="2" destOrd="0" parTransId="{E43B988B-990C-4675-AFC6-E007EAC9D963}" sibTransId="{66CCF4F8-8211-46B2-9723-93D4262BFB23}"/>
    <dgm:cxn modelId="{0F50DA5C-C16B-4348-AD59-137A035B2D0C}" type="presOf" srcId="{2CD105B0-897F-402B-81E8-1F36F0880B75}" destId="{F160DCDF-4DE2-45C4-A248-2893EFD7F044}" srcOrd="0" destOrd="0" presId="urn:microsoft.com/office/officeart/2005/8/layout/process1"/>
    <dgm:cxn modelId="{EA7C0122-6216-4AB2-9599-3C1E66348A4B}" type="presOf" srcId="{B2627B22-795F-4990-B4B7-E38B8902C03B}" destId="{8C3F0D5B-C88E-492C-982E-CA71A747C7D5}" srcOrd="0" destOrd="0" presId="urn:microsoft.com/office/officeart/2005/8/layout/process1"/>
    <dgm:cxn modelId="{5A37AC67-92CE-4300-A599-C6F0CBE66038}" type="presOf" srcId="{2CD105B0-897F-402B-81E8-1F36F0880B75}" destId="{E20C81BA-23F1-460C-8DFC-9F2761FF2195}" srcOrd="1" destOrd="0" presId="urn:microsoft.com/office/officeart/2005/8/layout/process1"/>
    <dgm:cxn modelId="{F9A127D5-C04A-49E2-861A-B0C98169B118}" type="presOf" srcId="{66CCF4F8-8211-46B2-9723-93D4262BFB23}" destId="{0BDE3888-70D4-4D71-AB9F-520A3E0DEB84}" srcOrd="0" destOrd="0" presId="urn:microsoft.com/office/officeart/2005/8/layout/process1"/>
    <dgm:cxn modelId="{390CA9B3-B678-4F01-B7B5-29F8BEBF6549}" srcId="{3D086500-C83B-4A10-A64B-4DF5F2114096}" destId="{6F1FDB98-0605-4036-BBFE-95CD356A58AB}" srcOrd="0" destOrd="0" parTransId="{BC084B6A-3302-4B9F-B262-ECE2AF9BEF51}" sibTransId="{B2627B22-795F-4990-B4B7-E38B8902C03B}"/>
    <dgm:cxn modelId="{0DE4EF09-5E08-47B9-8034-9F8831DDA995}" srcId="{3D086500-C83B-4A10-A64B-4DF5F2114096}" destId="{AC060997-5D75-4F0C-9C8D-7CF039A4DDE7}" srcOrd="1" destOrd="0" parTransId="{0FCDC8E2-6755-417A-BCCF-3BF96DDDC11B}" sibTransId="{2CD105B0-897F-402B-81E8-1F36F0880B75}"/>
    <dgm:cxn modelId="{DD044E0F-4038-461E-AE9E-1D1EE7D78FF9}" type="presParOf" srcId="{BDE08C1D-CDA8-4E16-B88C-8C5C89FB71E8}" destId="{83EF31B2-6EF0-4013-B3AE-B43E3FFCB9B3}" srcOrd="0" destOrd="0" presId="urn:microsoft.com/office/officeart/2005/8/layout/process1"/>
    <dgm:cxn modelId="{131CF6DC-3753-45AA-A7D6-5F9F73A92B51}" type="presParOf" srcId="{BDE08C1D-CDA8-4E16-B88C-8C5C89FB71E8}" destId="{8C3F0D5B-C88E-492C-982E-CA71A747C7D5}" srcOrd="1" destOrd="0" presId="urn:microsoft.com/office/officeart/2005/8/layout/process1"/>
    <dgm:cxn modelId="{7B763CC0-42D7-4F03-B1C5-C3BAAC8C53DF}" type="presParOf" srcId="{8C3F0D5B-C88E-492C-982E-CA71A747C7D5}" destId="{4CF2F552-C8E2-47D1-B92A-4D4EAD07F26A}" srcOrd="0" destOrd="0" presId="urn:microsoft.com/office/officeart/2005/8/layout/process1"/>
    <dgm:cxn modelId="{83CD33D9-0FF3-4E07-8BE9-4574B194464C}" type="presParOf" srcId="{BDE08C1D-CDA8-4E16-B88C-8C5C89FB71E8}" destId="{CBC62313-A2FA-45BD-97B8-166A8479FFC1}" srcOrd="2" destOrd="0" presId="urn:microsoft.com/office/officeart/2005/8/layout/process1"/>
    <dgm:cxn modelId="{44872E01-E59B-4C2F-887C-A08CF4471CF2}" type="presParOf" srcId="{BDE08C1D-CDA8-4E16-B88C-8C5C89FB71E8}" destId="{F160DCDF-4DE2-45C4-A248-2893EFD7F044}" srcOrd="3" destOrd="0" presId="urn:microsoft.com/office/officeart/2005/8/layout/process1"/>
    <dgm:cxn modelId="{EA6569CE-7C97-454E-8CE0-BD25471CD273}" type="presParOf" srcId="{F160DCDF-4DE2-45C4-A248-2893EFD7F044}" destId="{E20C81BA-23F1-460C-8DFC-9F2761FF2195}" srcOrd="0" destOrd="0" presId="urn:microsoft.com/office/officeart/2005/8/layout/process1"/>
    <dgm:cxn modelId="{6F0FE6FE-B31D-44FE-B0AB-5991587AA57F}" type="presParOf" srcId="{BDE08C1D-CDA8-4E16-B88C-8C5C89FB71E8}" destId="{397EA208-0D58-4C01-BC73-93FC2FEB6B66}" srcOrd="4" destOrd="0" presId="urn:microsoft.com/office/officeart/2005/8/layout/process1"/>
    <dgm:cxn modelId="{2072E767-A5DF-4FEB-8A82-A26869B67A82}" type="presParOf" srcId="{BDE08C1D-CDA8-4E16-B88C-8C5C89FB71E8}" destId="{0BDE3888-70D4-4D71-AB9F-520A3E0DEB84}" srcOrd="5" destOrd="0" presId="urn:microsoft.com/office/officeart/2005/8/layout/process1"/>
    <dgm:cxn modelId="{D901944E-77F5-49BA-A669-D153B17FA519}" type="presParOf" srcId="{0BDE3888-70D4-4D71-AB9F-520A3E0DEB84}" destId="{7509E746-4B48-4A1D-B4FC-B2C9CD98509D}" srcOrd="0" destOrd="0" presId="urn:microsoft.com/office/officeart/2005/8/layout/process1"/>
    <dgm:cxn modelId="{185A0ACB-7296-4FC5-A589-B4594AB682E4}" type="presParOf" srcId="{BDE08C1D-CDA8-4E16-B88C-8C5C89FB71E8}" destId="{AA4BF473-BEE4-4353-8A87-505DA97691B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086500-C83B-4A10-A64B-4DF5F2114096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</dgm:pt>
    <dgm:pt modelId="{6F1FDB98-0605-4036-BBFE-95CD356A58AB}">
      <dgm:prSet phldrT="[Text]"/>
      <dgm:spPr/>
      <dgm:t>
        <a:bodyPr/>
        <a:lstStyle/>
        <a:p>
          <a:r>
            <a:rPr lang="en-US" dirty="0" smtClean="0"/>
            <a:t>Competitor Identification</a:t>
          </a:r>
          <a:endParaRPr lang="en-US" dirty="0"/>
        </a:p>
      </dgm:t>
    </dgm:pt>
    <dgm:pt modelId="{BC084B6A-3302-4B9F-B262-ECE2AF9BEF51}" type="parTrans" cxnId="{390CA9B3-B678-4F01-B7B5-29F8BEBF6549}">
      <dgm:prSet/>
      <dgm:spPr/>
      <dgm:t>
        <a:bodyPr/>
        <a:lstStyle/>
        <a:p>
          <a:endParaRPr lang="en-US"/>
        </a:p>
      </dgm:t>
    </dgm:pt>
    <dgm:pt modelId="{B2627B22-795F-4990-B4B7-E38B8902C03B}" type="sibTrans" cxnId="{390CA9B3-B678-4F01-B7B5-29F8BEBF6549}">
      <dgm:prSet/>
      <dgm:spPr/>
      <dgm:t>
        <a:bodyPr/>
        <a:lstStyle/>
        <a:p>
          <a:endParaRPr lang="en-US"/>
        </a:p>
      </dgm:t>
    </dgm:pt>
    <dgm:pt modelId="{AC060997-5D75-4F0C-9C8D-7CF039A4DDE7}">
      <dgm:prSet phldrT="[Text]"/>
      <dgm:spPr/>
      <dgm:t>
        <a:bodyPr/>
        <a:lstStyle/>
        <a:p>
          <a:r>
            <a:rPr lang="en-US" dirty="0" smtClean="0"/>
            <a:t>Uniqueness or Differentiation</a:t>
          </a:r>
          <a:endParaRPr lang="en-US" dirty="0"/>
        </a:p>
      </dgm:t>
    </dgm:pt>
    <dgm:pt modelId="{0FCDC8E2-6755-417A-BCCF-3BF96DDDC11B}" type="parTrans" cxnId="{0DE4EF09-5E08-47B9-8034-9F8831DDA995}">
      <dgm:prSet/>
      <dgm:spPr/>
      <dgm:t>
        <a:bodyPr/>
        <a:lstStyle/>
        <a:p>
          <a:endParaRPr lang="en-US"/>
        </a:p>
      </dgm:t>
    </dgm:pt>
    <dgm:pt modelId="{2CD105B0-897F-402B-81E8-1F36F0880B75}" type="sibTrans" cxnId="{0DE4EF09-5E08-47B9-8034-9F8831DDA995}">
      <dgm:prSet/>
      <dgm:spPr/>
      <dgm:t>
        <a:bodyPr/>
        <a:lstStyle/>
        <a:p>
          <a:endParaRPr lang="en-US"/>
        </a:p>
      </dgm:t>
    </dgm:pt>
    <dgm:pt modelId="{2F2DB888-5DB0-450E-B8DB-A49A545E824F}">
      <dgm:prSet phldrT="[Text]"/>
      <dgm:spPr/>
      <dgm:t>
        <a:bodyPr/>
        <a:lstStyle/>
        <a:p>
          <a:r>
            <a:rPr lang="en-US" dirty="0" smtClean="0"/>
            <a:t>Why what we do works?</a:t>
          </a:r>
          <a:endParaRPr lang="en-US" dirty="0"/>
        </a:p>
      </dgm:t>
    </dgm:pt>
    <dgm:pt modelId="{66CCF4F8-8211-46B2-9723-93D4262BFB23}" type="sibTrans" cxnId="{A8198521-993A-4D90-85D6-F1DB3DAB3D6A}">
      <dgm:prSet/>
      <dgm:spPr/>
      <dgm:t>
        <a:bodyPr/>
        <a:lstStyle/>
        <a:p>
          <a:endParaRPr lang="en-US"/>
        </a:p>
      </dgm:t>
    </dgm:pt>
    <dgm:pt modelId="{E43B988B-990C-4675-AFC6-E007EAC9D963}" type="parTrans" cxnId="{A8198521-993A-4D90-85D6-F1DB3DAB3D6A}">
      <dgm:prSet/>
      <dgm:spPr/>
      <dgm:t>
        <a:bodyPr/>
        <a:lstStyle/>
        <a:p>
          <a:endParaRPr lang="en-US"/>
        </a:p>
      </dgm:t>
    </dgm:pt>
    <dgm:pt modelId="{9AB84AB3-D0D5-4A49-8282-BA70DF56F6E9}">
      <dgm:prSet/>
      <dgm:spPr/>
      <dgm:t>
        <a:bodyPr/>
        <a:lstStyle/>
        <a:p>
          <a:r>
            <a:rPr lang="en-US" dirty="0" smtClean="0"/>
            <a:t>What makes it difficult to imitate?</a:t>
          </a:r>
          <a:endParaRPr lang="en-US" dirty="0"/>
        </a:p>
      </dgm:t>
    </dgm:pt>
    <dgm:pt modelId="{DF9B130F-13DA-454F-98DD-2B498DC6D515}" type="parTrans" cxnId="{75D8E44C-1049-4FCA-8218-959399EBAF57}">
      <dgm:prSet/>
      <dgm:spPr/>
      <dgm:t>
        <a:bodyPr/>
        <a:lstStyle/>
        <a:p>
          <a:endParaRPr lang="en-US"/>
        </a:p>
      </dgm:t>
    </dgm:pt>
    <dgm:pt modelId="{295E3027-DFF9-4E3D-A607-5DFF870D99C4}" type="sibTrans" cxnId="{75D8E44C-1049-4FCA-8218-959399EBAF57}">
      <dgm:prSet/>
      <dgm:spPr/>
      <dgm:t>
        <a:bodyPr/>
        <a:lstStyle/>
        <a:p>
          <a:endParaRPr lang="en-US"/>
        </a:p>
      </dgm:t>
    </dgm:pt>
    <dgm:pt modelId="{BDE08C1D-CDA8-4E16-B88C-8C5C89FB71E8}" type="pres">
      <dgm:prSet presAssocID="{3D086500-C83B-4A10-A64B-4DF5F2114096}" presName="Name0" presStyleCnt="0">
        <dgm:presLayoutVars>
          <dgm:dir/>
          <dgm:resizeHandles val="exact"/>
        </dgm:presLayoutVars>
      </dgm:prSet>
      <dgm:spPr/>
    </dgm:pt>
    <dgm:pt modelId="{83EF31B2-6EF0-4013-B3AE-B43E3FFCB9B3}" type="pres">
      <dgm:prSet presAssocID="{6F1FDB98-0605-4036-BBFE-95CD356A58A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F0D5B-C88E-492C-982E-CA71A747C7D5}" type="pres">
      <dgm:prSet presAssocID="{B2627B22-795F-4990-B4B7-E38B8902C03B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CF2F552-C8E2-47D1-B92A-4D4EAD07F26A}" type="pres">
      <dgm:prSet presAssocID="{B2627B22-795F-4990-B4B7-E38B8902C03B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BC62313-A2FA-45BD-97B8-166A8479FFC1}" type="pres">
      <dgm:prSet presAssocID="{AC060997-5D75-4F0C-9C8D-7CF039A4DDE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0DCDF-4DE2-45C4-A248-2893EFD7F044}" type="pres">
      <dgm:prSet presAssocID="{2CD105B0-897F-402B-81E8-1F36F0880B7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20C81BA-23F1-460C-8DFC-9F2761FF2195}" type="pres">
      <dgm:prSet presAssocID="{2CD105B0-897F-402B-81E8-1F36F0880B7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97EA208-0D58-4C01-BC73-93FC2FEB6B66}" type="pres">
      <dgm:prSet presAssocID="{2F2DB888-5DB0-450E-B8DB-A49A545E82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E3888-70D4-4D71-AB9F-520A3E0DEB84}" type="pres">
      <dgm:prSet presAssocID="{66CCF4F8-8211-46B2-9723-93D4262BFB2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509E746-4B48-4A1D-B4FC-B2C9CD98509D}" type="pres">
      <dgm:prSet presAssocID="{66CCF4F8-8211-46B2-9723-93D4262BFB2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A4BF473-BEE4-4353-8A87-505DA97691B0}" type="pres">
      <dgm:prSet presAssocID="{9AB84AB3-D0D5-4A49-8282-BA70DF56F6E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48963-B808-49FB-8C48-0CA64885BFC2}" type="presOf" srcId="{AC060997-5D75-4F0C-9C8D-7CF039A4DDE7}" destId="{CBC62313-A2FA-45BD-97B8-166A8479FFC1}" srcOrd="0" destOrd="0" presId="urn:microsoft.com/office/officeart/2005/8/layout/process1"/>
    <dgm:cxn modelId="{55200E22-7B7C-4CF2-B6F5-98CB90676EDA}" type="presOf" srcId="{B2627B22-795F-4990-B4B7-E38B8902C03B}" destId="{4CF2F552-C8E2-47D1-B92A-4D4EAD07F26A}" srcOrd="1" destOrd="0" presId="urn:microsoft.com/office/officeart/2005/8/layout/process1"/>
    <dgm:cxn modelId="{FACBFE77-5375-4D41-B60B-E11137291A09}" type="presOf" srcId="{6F1FDB98-0605-4036-BBFE-95CD356A58AB}" destId="{83EF31B2-6EF0-4013-B3AE-B43E3FFCB9B3}" srcOrd="0" destOrd="0" presId="urn:microsoft.com/office/officeart/2005/8/layout/process1"/>
    <dgm:cxn modelId="{20F8749C-07E1-4FFA-9003-A2F5E42D58DE}" type="presOf" srcId="{66CCF4F8-8211-46B2-9723-93D4262BFB23}" destId="{7509E746-4B48-4A1D-B4FC-B2C9CD98509D}" srcOrd="1" destOrd="0" presId="urn:microsoft.com/office/officeart/2005/8/layout/process1"/>
    <dgm:cxn modelId="{02218C5E-6B36-49D1-8E56-589598352733}" type="presOf" srcId="{9AB84AB3-D0D5-4A49-8282-BA70DF56F6E9}" destId="{AA4BF473-BEE4-4353-8A87-505DA97691B0}" srcOrd="0" destOrd="0" presId="urn:microsoft.com/office/officeart/2005/8/layout/process1"/>
    <dgm:cxn modelId="{E02379EB-BF57-41F4-806F-1AF8BE7CF2EC}" type="presOf" srcId="{3D086500-C83B-4A10-A64B-4DF5F2114096}" destId="{BDE08C1D-CDA8-4E16-B88C-8C5C89FB71E8}" srcOrd="0" destOrd="0" presId="urn:microsoft.com/office/officeart/2005/8/layout/process1"/>
    <dgm:cxn modelId="{75D8E44C-1049-4FCA-8218-959399EBAF57}" srcId="{3D086500-C83B-4A10-A64B-4DF5F2114096}" destId="{9AB84AB3-D0D5-4A49-8282-BA70DF56F6E9}" srcOrd="3" destOrd="0" parTransId="{DF9B130F-13DA-454F-98DD-2B498DC6D515}" sibTransId="{295E3027-DFF9-4E3D-A607-5DFF870D99C4}"/>
    <dgm:cxn modelId="{1A51954B-5B8E-4405-B424-B072F066677C}" type="presOf" srcId="{2F2DB888-5DB0-450E-B8DB-A49A545E824F}" destId="{397EA208-0D58-4C01-BC73-93FC2FEB6B66}" srcOrd="0" destOrd="0" presId="urn:microsoft.com/office/officeart/2005/8/layout/process1"/>
    <dgm:cxn modelId="{A8198521-993A-4D90-85D6-F1DB3DAB3D6A}" srcId="{3D086500-C83B-4A10-A64B-4DF5F2114096}" destId="{2F2DB888-5DB0-450E-B8DB-A49A545E824F}" srcOrd="2" destOrd="0" parTransId="{E43B988B-990C-4675-AFC6-E007EAC9D963}" sibTransId="{66CCF4F8-8211-46B2-9723-93D4262BFB23}"/>
    <dgm:cxn modelId="{0F50DA5C-C16B-4348-AD59-137A035B2D0C}" type="presOf" srcId="{2CD105B0-897F-402B-81E8-1F36F0880B75}" destId="{F160DCDF-4DE2-45C4-A248-2893EFD7F044}" srcOrd="0" destOrd="0" presId="urn:microsoft.com/office/officeart/2005/8/layout/process1"/>
    <dgm:cxn modelId="{EA7C0122-6216-4AB2-9599-3C1E66348A4B}" type="presOf" srcId="{B2627B22-795F-4990-B4B7-E38B8902C03B}" destId="{8C3F0D5B-C88E-492C-982E-CA71A747C7D5}" srcOrd="0" destOrd="0" presId="urn:microsoft.com/office/officeart/2005/8/layout/process1"/>
    <dgm:cxn modelId="{5A37AC67-92CE-4300-A599-C6F0CBE66038}" type="presOf" srcId="{2CD105B0-897F-402B-81E8-1F36F0880B75}" destId="{E20C81BA-23F1-460C-8DFC-9F2761FF2195}" srcOrd="1" destOrd="0" presId="urn:microsoft.com/office/officeart/2005/8/layout/process1"/>
    <dgm:cxn modelId="{F9A127D5-C04A-49E2-861A-B0C98169B118}" type="presOf" srcId="{66CCF4F8-8211-46B2-9723-93D4262BFB23}" destId="{0BDE3888-70D4-4D71-AB9F-520A3E0DEB84}" srcOrd="0" destOrd="0" presId="urn:microsoft.com/office/officeart/2005/8/layout/process1"/>
    <dgm:cxn modelId="{390CA9B3-B678-4F01-B7B5-29F8BEBF6549}" srcId="{3D086500-C83B-4A10-A64B-4DF5F2114096}" destId="{6F1FDB98-0605-4036-BBFE-95CD356A58AB}" srcOrd="0" destOrd="0" parTransId="{BC084B6A-3302-4B9F-B262-ECE2AF9BEF51}" sibTransId="{B2627B22-795F-4990-B4B7-E38B8902C03B}"/>
    <dgm:cxn modelId="{0DE4EF09-5E08-47B9-8034-9F8831DDA995}" srcId="{3D086500-C83B-4A10-A64B-4DF5F2114096}" destId="{AC060997-5D75-4F0C-9C8D-7CF039A4DDE7}" srcOrd="1" destOrd="0" parTransId="{0FCDC8E2-6755-417A-BCCF-3BF96DDDC11B}" sibTransId="{2CD105B0-897F-402B-81E8-1F36F0880B75}"/>
    <dgm:cxn modelId="{DD044E0F-4038-461E-AE9E-1D1EE7D78FF9}" type="presParOf" srcId="{BDE08C1D-CDA8-4E16-B88C-8C5C89FB71E8}" destId="{83EF31B2-6EF0-4013-B3AE-B43E3FFCB9B3}" srcOrd="0" destOrd="0" presId="urn:microsoft.com/office/officeart/2005/8/layout/process1"/>
    <dgm:cxn modelId="{131CF6DC-3753-45AA-A7D6-5F9F73A92B51}" type="presParOf" srcId="{BDE08C1D-CDA8-4E16-B88C-8C5C89FB71E8}" destId="{8C3F0D5B-C88E-492C-982E-CA71A747C7D5}" srcOrd="1" destOrd="0" presId="urn:microsoft.com/office/officeart/2005/8/layout/process1"/>
    <dgm:cxn modelId="{7B763CC0-42D7-4F03-B1C5-C3BAAC8C53DF}" type="presParOf" srcId="{8C3F0D5B-C88E-492C-982E-CA71A747C7D5}" destId="{4CF2F552-C8E2-47D1-B92A-4D4EAD07F26A}" srcOrd="0" destOrd="0" presId="urn:microsoft.com/office/officeart/2005/8/layout/process1"/>
    <dgm:cxn modelId="{83CD33D9-0FF3-4E07-8BE9-4574B194464C}" type="presParOf" srcId="{BDE08C1D-CDA8-4E16-B88C-8C5C89FB71E8}" destId="{CBC62313-A2FA-45BD-97B8-166A8479FFC1}" srcOrd="2" destOrd="0" presId="urn:microsoft.com/office/officeart/2005/8/layout/process1"/>
    <dgm:cxn modelId="{44872E01-E59B-4C2F-887C-A08CF4471CF2}" type="presParOf" srcId="{BDE08C1D-CDA8-4E16-B88C-8C5C89FB71E8}" destId="{F160DCDF-4DE2-45C4-A248-2893EFD7F044}" srcOrd="3" destOrd="0" presId="urn:microsoft.com/office/officeart/2005/8/layout/process1"/>
    <dgm:cxn modelId="{EA6569CE-7C97-454E-8CE0-BD25471CD273}" type="presParOf" srcId="{F160DCDF-4DE2-45C4-A248-2893EFD7F044}" destId="{E20C81BA-23F1-460C-8DFC-9F2761FF2195}" srcOrd="0" destOrd="0" presId="urn:microsoft.com/office/officeart/2005/8/layout/process1"/>
    <dgm:cxn modelId="{6F0FE6FE-B31D-44FE-B0AB-5991587AA57F}" type="presParOf" srcId="{BDE08C1D-CDA8-4E16-B88C-8C5C89FB71E8}" destId="{397EA208-0D58-4C01-BC73-93FC2FEB6B66}" srcOrd="4" destOrd="0" presId="urn:microsoft.com/office/officeart/2005/8/layout/process1"/>
    <dgm:cxn modelId="{2072E767-A5DF-4FEB-8A82-A26869B67A82}" type="presParOf" srcId="{BDE08C1D-CDA8-4E16-B88C-8C5C89FB71E8}" destId="{0BDE3888-70D4-4D71-AB9F-520A3E0DEB84}" srcOrd="5" destOrd="0" presId="urn:microsoft.com/office/officeart/2005/8/layout/process1"/>
    <dgm:cxn modelId="{D901944E-77F5-49BA-A669-D153B17FA519}" type="presParOf" srcId="{0BDE3888-70D4-4D71-AB9F-520A3E0DEB84}" destId="{7509E746-4B48-4A1D-B4FC-B2C9CD98509D}" srcOrd="0" destOrd="0" presId="urn:microsoft.com/office/officeart/2005/8/layout/process1"/>
    <dgm:cxn modelId="{185A0ACB-7296-4FC5-A589-B4594AB682E4}" type="presParOf" srcId="{BDE08C1D-CDA8-4E16-B88C-8C5C89FB71E8}" destId="{AA4BF473-BEE4-4353-8A87-505DA97691B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4964D0-D343-448E-8A31-B2B310B82246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84FB2-8B5A-4DBE-8E05-D0E60E2F5A24}">
      <dgm:prSet phldrT="[Text]"/>
      <dgm:spPr/>
      <dgm:t>
        <a:bodyPr/>
        <a:lstStyle/>
        <a:p>
          <a:r>
            <a:rPr lang="en-US" dirty="0" smtClean="0"/>
            <a:t>Process Management</a:t>
          </a:r>
          <a:endParaRPr lang="en-US" dirty="0"/>
        </a:p>
      </dgm:t>
    </dgm:pt>
    <dgm:pt modelId="{31476707-D865-4030-82CF-CBF0FD451F66}" type="parTrans" cxnId="{0944E5EE-5680-4E55-AE4C-533FF8382428}">
      <dgm:prSet/>
      <dgm:spPr/>
      <dgm:t>
        <a:bodyPr/>
        <a:lstStyle/>
        <a:p>
          <a:endParaRPr lang="en-US"/>
        </a:p>
      </dgm:t>
    </dgm:pt>
    <dgm:pt modelId="{497BD756-A34B-4DF3-9C56-1D3E52094D9F}" type="sibTrans" cxnId="{0944E5EE-5680-4E55-AE4C-533FF8382428}">
      <dgm:prSet/>
      <dgm:spPr/>
      <dgm:t>
        <a:bodyPr/>
        <a:lstStyle/>
        <a:p>
          <a:endParaRPr lang="en-US"/>
        </a:p>
      </dgm:t>
    </dgm:pt>
    <dgm:pt modelId="{730E29E8-E4EE-4ADB-BEC8-6AFE05D1A0D9}">
      <dgm:prSet phldrT="[Text]"/>
      <dgm:spPr/>
      <dgm:t>
        <a:bodyPr/>
        <a:lstStyle/>
        <a:p>
          <a:r>
            <a:rPr lang="en-US" dirty="0" smtClean="0"/>
            <a:t>Partner Management</a:t>
          </a:r>
          <a:endParaRPr lang="en-US" dirty="0"/>
        </a:p>
      </dgm:t>
    </dgm:pt>
    <dgm:pt modelId="{9953B6D6-8615-4D10-AC36-4F1A26D1D7B6}" type="parTrans" cxnId="{4BAD6255-AD29-490E-B4C5-F6563E8AD689}">
      <dgm:prSet/>
      <dgm:spPr/>
      <dgm:t>
        <a:bodyPr/>
        <a:lstStyle/>
        <a:p>
          <a:endParaRPr lang="en-US"/>
        </a:p>
      </dgm:t>
    </dgm:pt>
    <dgm:pt modelId="{7B2CAA18-14DB-467D-9114-77D7020F8988}" type="sibTrans" cxnId="{4BAD6255-AD29-490E-B4C5-F6563E8AD689}">
      <dgm:prSet/>
      <dgm:spPr/>
      <dgm:t>
        <a:bodyPr/>
        <a:lstStyle/>
        <a:p>
          <a:endParaRPr lang="en-US"/>
        </a:p>
      </dgm:t>
    </dgm:pt>
    <dgm:pt modelId="{98B9A4CD-5DB3-4C72-B333-7CDF8D8B492E}">
      <dgm:prSet phldrT="[Text]"/>
      <dgm:spPr/>
      <dgm:t>
        <a:bodyPr/>
        <a:lstStyle/>
        <a:p>
          <a:r>
            <a:rPr lang="en-US" dirty="0" smtClean="0"/>
            <a:t>Product Management</a:t>
          </a:r>
          <a:endParaRPr lang="en-US" dirty="0"/>
        </a:p>
      </dgm:t>
    </dgm:pt>
    <dgm:pt modelId="{553DC71D-2398-40BC-A156-89916AD09B35}" type="parTrans" cxnId="{C5487E6C-71E8-40E6-8D86-B46A81B6FBB3}">
      <dgm:prSet/>
      <dgm:spPr/>
      <dgm:t>
        <a:bodyPr/>
        <a:lstStyle/>
        <a:p>
          <a:endParaRPr lang="en-US"/>
        </a:p>
      </dgm:t>
    </dgm:pt>
    <dgm:pt modelId="{75B59116-EC0C-49C5-B138-C40EF6A2CFC6}" type="sibTrans" cxnId="{C5487E6C-71E8-40E6-8D86-B46A81B6FBB3}">
      <dgm:prSet/>
      <dgm:spPr/>
      <dgm:t>
        <a:bodyPr/>
        <a:lstStyle/>
        <a:p>
          <a:endParaRPr lang="en-US"/>
        </a:p>
      </dgm:t>
    </dgm:pt>
    <dgm:pt modelId="{E966138A-DBBA-4B2C-A4FB-BC9CBE1345B4}">
      <dgm:prSet/>
      <dgm:spPr/>
      <dgm:t>
        <a:bodyPr/>
        <a:lstStyle/>
        <a:p>
          <a:r>
            <a:rPr lang="en-US" dirty="0" smtClean="0"/>
            <a:t>Operational Analytics</a:t>
          </a:r>
          <a:endParaRPr lang="en-US" dirty="0"/>
        </a:p>
      </dgm:t>
    </dgm:pt>
    <dgm:pt modelId="{1159A349-BB63-42B6-ADD7-6CF31B338A19}" type="parTrans" cxnId="{3C14EA86-326B-488E-93EF-116166702C4C}">
      <dgm:prSet/>
      <dgm:spPr/>
      <dgm:t>
        <a:bodyPr/>
        <a:lstStyle/>
        <a:p>
          <a:endParaRPr lang="en-US"/>
        </a:p>
      </dgm:t>
    </dgm:pt>
    <dgm:pt modelId="{615F4E3D-03FB-475A-8654-F0407F2E0CEC}" type="sibTrans" cxnId="{3C14EA86-326B-488E-93EF-116166702C4C}">
      <dgm:prSet/>
      <dgm:spPr/>
      <dgm:t>
        <a:bodyPr/>
        <a:lstStyle/>
        <a:p>
          <a:endParaRPr lang="en-US"/>
        </a:p>
      </dgm:t>
    </dgm:pt>
    <dgm:pt modelId="{8CE777AF-F783-40A0-B512-59BE0A862A08}" type="pres">
      <dgm:prSet presAssocID="{F04964D0-D343-448E-8A31-B2B310B8224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8081B1-28FB-4A3B-A737-95D76F90A78F}" type="pres">
      <dgm:prSet presAssocID="{F04964D0-D343-448E-8A31-B2B310B82246}" presName="wedge1" presStyleLbl="node1" presStyleIdx="0" presStyleCnt="4"/>
      <dgm:spPr/>
      <dgm:t>
        <a:bodyPr/>
        <a:lstStyle/>
        <a:p>
          <a:endParaRPr lang="en-US"/>
        </a:p>
      </dgm:t>
    </dgm:pt>
    <dgm:pt modelId="{2D6B0998-D678-4210-A739-EB3FF741FEB1}" type="pres">
      <dgm:prSet presAssocID="{F04964D0-D343-448E-8A31-B2B310B82246}" presName="dummy1a" presStyleCnt="0"/>
      <dgm:spPr/>
    </dgm:pt>
    <dgm:pt modelId="{1CAD89C8-B6A9-45E4-BD7E-31951DE5F326}" type="pres">
      <dgm:prSet presAssocID="{F04964D0-D343-448E-8A31-B2B310B82246}" presName="dummy1b" presStyleCnt="0"/>
      <dgm:spPr/>
    </dgm:pt>
    <dgm:pt modelId="{6A4CC948-246F-47B5-8D20-70A090988B25}" type="pres">
      <dgm:prSet presAssocID="{F04964D0-D343-448E-8A31-B2B310B82246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6420A-581B-4A4F-B56F-057218FB90D0}" type="pres">
      <dgm:prSet presAssocID="{F04964D0-D343-448E-8A31-B2B310B82246}" presName="wedge2" presStyleLbl="node1" presStyleIdx="1" presStyleCnt="4"/>
      <dgm:spPr/>
      <dgm:t>
        <a:bodyPr/>
        <a:lstStyle/>
        <a:p>
          <a:endParaRPr lang="en-US"/>
        </a:p>
      </dgm:t>
    </dgm:pt>
    <dgm:pt modelId="{48BC3662-D870-4B87-AABD-44E79A50D1CE}" type="pres">
      <dgm:prSet presAssocID="{F04964D0-D343-448E-8A31-B2B310B82246}" presName="dummy2a" presStyleCnt="0"/>
      <dgm:spPr/>
    </dgm:pt>
    <dgm:pt modelId="{C6484444-F623-46DC-B64F-CCCD89E1B126}" type="pres">
      <dgm:prSet presAssocID="{F04964D0-D343-448E-8A31-B2B310B82246}" presName="dummy2b" presStyleCnt="0"/>
      <dgm:spPr/>
    </dgm:pt>
    <dgm:pt modelId="{5B49F1CC-7328-428E-9BC6-0A37D6D790C1}" type="pres">
      <dgm:prSet presAssocID="{F04964D0-D343-448E-8A31-B2B310B82246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313988-EAEA-41DE-8EB5-29045EC83D54}" type="pres">
      <dgm:prSet presAssocID="{F04964D0-D343-448E-8A31-B2B310B82246}" presName="wedge3" presStyleLbl="node1" presStyleIdx="2" presStyleCnt="4"/>
      <dgm:spPr/>
      <dgm:t>
        <a:bodyPr/>
        <a:lstStyle/>
        <a:p>
          <a:endParaRPr lang="en-US"/>
        </a:p>
      </dgm:t>
    </dgm:pt>
    <dgm:pt modelId="{88BA90B8-04B1-431B-A929-65C0AC6CE2FB}" type="pres">
      <dgm:prSet presAssocID="{F04964D0-D343-448E-8A31-B2B310B82246}" presName="dummy3a" presStyleCnt="0"/>
      <dgm:spPr/>
    </dgm:pt>
    <dgm:pt modelId="{0DD390C2-E6B2-43A1-91BC-72B4CE3EEAC3}" type="pres">
      <dgm:prSet presAssocID="{F04964D0-D343-448E-8A31-B2B310B82246}" presName="dummy3b" presStyleCnt="0"/>
      <dgm:spPr/>
    </dgm:pt>
    <dgm:pt modelId="{E37734C6-0B45-4C99-A44B-244FBCCFEC64}" type="pres">
      <dgm:prSet presAssocID="{F04964D0-D343-448E-8A31-B2B310B82246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439AF-CC29-4886-B2C7-7C6A8511BE03}" type="pres">
      <dgm:prSet presAssocID="{F04964D0-D343-448E-8A31-B2B310B82246}" presName="wedge4" presStyleLbl="node1" presStyleIdx="3" presStyleCnt="4"/>
      <dgm:spPr/>
      <dgm:t>
        <a:bodyPr/>
        <a:lstStyle/>
        <a:p>
          <a:endParaRPr lang="en-US"/>
        </a:p>
      </dgm:t>
    </dgm:pt>
    <dgm:pt modelId="{C3B34EC7-AA65-4C5B-B832-1097B6ABF9B8}" type="pres">
      <dgm:prSet presAssocID="{F04964D0-D343-448E-8A31-B2B310B82246}" presName="dummy4a" presStyleCnt="0"/>
      <dgm:spPr/>
    </dgm:pt>
    <dgm:pt modelId="{3D1B3950-D13B-448F-B5FA-100668916D8C}" type="pres">
      <dgm:prSet presAssocID="{F04964D0-D343-448E-8A31-B2B310B82246}" presName="dummy4b" presStyleCnt="0"/>
      <dgm:spPr/>
    </dgm:pt>
    <dgm:pt modelId="{A2466B47-46CF-4701-ADC3-5BBB51F39616}" type="pres">
      <dgm:prSet presAssocID="{F04964D0-D343-448E-8A31-B2B310B82246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26196-A48B-41E7-B610-4CB49690A62E}" type="pres">
      <dgm:prSet presAssocID="{497BD756-A34B-4DF3-9C56-1D3E52094D9F}" presName="arrowWedge1" presStyleLbl="fgSibTrans2D1" presStyleIdx="0" presStyleCnt="4"/>
      <dgm:spPr/>
    </dgm:pt>
    <dgm:pt modelId="{BC06EEB5-64DC-4A33-B50B-C0F916DA5E5D}" type="pres">
      <dgm:prSet presAssocID="{7B2CAA18-14DB-467D-9114-77D7020F8988}" presName="arrowWedge2" presStyleLbl="fgSibTrans2D1" presStyleIdx="1" presStyleCnt="4"/>
      <dgm:spPr/>
    </dgm:pt>
    <dgm:pt modelId="{8A935562-DF9C-4A53-81B6-824FE810CCD7}" type="pres">
      <dgm:prSet presAssocID="{75B59116-EC0C-49C5-B138-C40EF6A2CFC6}" presName="arrowWedge3" presStyleLbl="fgSibTrans2D1" presStyleIdx="2" presStyleCnt="4"/>
      <dgm:spPr/>
    </dgm:pt>
    <dgm:pt modelId="{40C96A3F-74E3-4C44-9ECD-F1D7F6605AAA}" type="pres">
      <dgm:prSet presAssocID="{615F4E3D-03FB-475A-8654-F0407F2E0CEC}" presName="arrowWedge4" presStyleLbl="fgSibTrans2D1" presStyleIdx="3" presStyleCnt="4"/>
      <dgm:spPr/>
    </dgm:pt>
  </dgm:ptLst>
  <dgm:cxnLst>
    <dgm:cxn modelId="{C78C59E3-EC10-4490-BF84-80399AE26E5F}" type="presOf" srcId="{98B9A4CD-5DB3-4C72-B333-7CDF8D8B492E}" destId="{BF313988-EAEA-41DE-8EB5-29045EC83D54}" srcOrd="0" destOrd="0" presId="urn:microsoft.com/office/officeart/2005/8/layout/cycle8"/>
    <dgm:cxn modelId="{34A578B5-99C6-4D34-9014-93415EECE777}" type="presOf" srcId="{98B9A4CD-5DB3-4C72-B333-7CDF8D8B492E}" destId="{E37734C6-0B45-4C99-A44B-244FBCCFEC64}" srcOrd="1" destOrd="0" presId="urn:microsoft.com/office/officeart/2005/8/layout/cycle8"/>
    <dgm:cxn modelId="{794ACC97-35CF-4E33-AE3B-D4E9E2E4E271}" type="presOf" srcId="{29F84FB2-8B5A-4DBE-8E05-D0E60E2F5A24}" destId="{6A4CC948-246F-47B5-8D20-70A090988B25}" srcOrd="1" destOrd="0" presId="urn:microsoft.com/office/officeart/2005/8/layout/cycle8"/>
    <dgm:cxn modelId="{0B247BD2-6839-480C-9D0F-D18C891E58DA}" type="presOf" srcId="{E966138A-DBBA-4B2C-A4FB-BC9CBE1345B4}" destId="{A2466B47-46CF-4701-ADC3-5BBB51F39616}" srcOrd="1" destOrd="0" presId="urn:microsoft.com/office/officeart/2005/8/layout/cycle8"/>
    <dgm:cxn modelId="{3DCC2BA6-563D-4E03-811E-8387DB931309}" type="presOf" srcId="{730E29E8-E4EE-4ADB-BEC8-6AFE05D1A0D9}" destId="{5B49F1CC-7328-428E-9BC6-0A37D6D790C1}" srcOrd="1" destOrd="0" presId="urn:microsoft.com/office/officeart/2005/8/layout/cycle8"/>
    <dgm:cxn modelId="{0944E5EE-5680-4E55-AE4C-533FF8382428}" srcId="{F04964D0-D343-448E-8A31-B2B310B82246}" destId="{29F84FB2-8B5A-4DBE-8E05-D0E60E2F5A24}" srcOrd="0" destOrd="0" parTransId="{31476707-D865-4030-82CF-CBF0FD451F66}" sibTransId="{497BD756-A34B-4DF3-9C56-1D3E52094D9F}"/>
    <dgm:cxn modelId="{C75196AD-30B3-4C67-9887-C6BD9DBF15ED}" type="presOf" srcId="{29F84FB2-8B5A-4DBE-8E05-D0E60E2F5A24}" destId="{5D8081B1-28FB-4A3B-A737-95D76F90A78F}" srcOrd="0" destOrd="0" presId="urn:microsoft.com/office/officeart/2005/8/layout/cycle8"/>
    <dgm:cxn modelId="{4BAD6255-AD29-490E-B4C5-F6563E8AD689}" srcId="{F04964D0-D343-448E-8A31-B2B310B82246}" destId="{730E29E8-E4EE-4ADB-BEC8-6AFE05D1A0D9}" srcOrd="1" destOrd="0" parTransId="{9953B6D6-8615-4D10-AC36-4F1A26D1D7B6}" sibTransId="{7B2CAA18-14DB-467D-9114-77D7020F8988}"/>
    <dgm:cxn modelId="{0B692D2C-3D28-40D3-A300-9FDF7E1430DB}" type="presOf" srcId="{730E29E8-E4EE-4ADB-BEC8-6AFE05D1A0D9}" destId="{F826420A-581B-4A4F-B56F-057218FB90D0}" srcOrd="0" destOrd="0" presId="urn:microsoft.com/office/officeart/2005/8/layout/cycle8"/>
    <dgm:cxn modelId="{C5487E6C-71E8-40E6-8D86-B46A81B6FBB3}" srcId="{F04964D0-D343-448E-8A31-B2B310B82246}" destId="{98B9A4CD-5DB3-4C72-B333-7CDF8D8B492E}" srcOrd="2" destOrd="0" parTransId="{553DC71D-2398-40BC-A156-89916AD09B35}" sibTransId="{75B59116-EC0C-49C5-B138-C40EF6A2CFC6}"/>
    <dgm:cxn modelId="{E1987EE6-33F8-4080-A3FC-CD55809E03C4}" type="presOf" srcId="{F04964D0-D343-448E-8A31-B2B310B82246}" destId="{8CE777AF-F783-40A0-B512-59BE0A862A08}" srcOrd="0" destOrd="0" presId="urn:microsoft.com/office/officeart/2005/8/layout/cycle8"/>
    <dgm:cxn modelId="{3C14EA86-326B-488E-93EF-116166702C4C}" srcId="{F04964D0-D343-448E-8A31-B2B310B82246}" destId="{E966138A-DBBA-4B2C-A4FB-BC9CBE1345B4}" srcOrd="3" destOrd="0" parTransId="{1159A349-BB63-42B6-ADD7-6CF31B338A19}" sibTransId="{615F4E3D-03FB-475A-8654-F0407F2E0CEC}"/>
    <dgm:cxn modelId="{7515F2AE-A009-45BD-89E7-B2A1546099C2}" type="presOf" srcId="{E966138A-DBBA-4B2C-A4FB-BC9CBE1345B4}" destId="{D38439AF-CC29-4886-B2C7-7C6A8511BE03}" srcOrd="0" destOrd="0" presId="urn:microsoft.com/office/officeart/2005/8/layout/cycle8"/>
    <dgm:cxn modelId="{13A1D25F-61D7-4A37-8B2D-947DE339D8F1}" type="presParOf" srcId="{8CE777AF-F783-40A0-B512-59BE0A862A08}" destId="{5D8081B1-28FB-4A3B-A737-95D76F90A78F}" srcOrd="0" destOrd="0" presId="urn:microsoft.com/office/officeart/2005/8/layout/cycle8"/>
    <dgm:cxn modelId="{79B955EA-E997-4C27-B990-639CD58B1C52}" type="presParOf" srcId="{8CE777AF-F783-40A0-B512-59BE0A862A08}" destId="{2D6B0998-D678-4210-A739-EB3FF741FEB1}" srcOrd="1" destOrd="0" presId="urn:microsoft.com/office/officeart/2005/8/layout/cycle8"/>
    <dgm:cxn modelId="{8AA388BF-26F4-46AC-96AE-102F19FF2E6F}" type="presParOf" srcId="{8CE777AF-F783-40A0-B512-59BE0A862A08}" destId="{1CAD89C8-B6A9-45E4-BD7E-31951DE5F326}" srcOrd="2" destOrd="0" presId="urn:microsoft.com/office/officeart/2005/8/layout/cycle8"/>
    <dgm:cxn modelId="{FE7E2D86-DBDA-4AE4-BF31-0B5EAFE0E841}" type="presParOf" srcId="{8CE777AF-F783-40A0-B512-59BE0A862A08}" destId="{6A4CC948-246F-47B5-8D20-70A090988B25}" srcOrd="3" destOrd="0" presId="urn:microsoft.com/office/officeart/2005/8/layout/cycle8"/>
    <dgm:cxn modelId="{C2386C44-1E5D-456A-B261-7B10F1482052}" type="presParOf" srcId="{8CE777AF-F783-40A0-B512-59BE0A862A08}" destId="{F826420A-581B-4A4F-B56F-057218FB90D0}" srcOrd="4" destOrd="0" presId="urn:microsoft.com/office/officeart/2005/8/layout/cycle8"/>
    <dgm:cxn modelId="{40893C4A-F065-4C44-A007-CDDA06D34C7B}" type="presParOf" srcId="{8CE777AF-F783-40A0-B512-59BE0A862A08}" destId="{48BC3662-D870-4B87-AABD-44E79A50D1CE}" srcOrd="5" destOrd="0" presId="urn:microsoft.com/office/officeart/2005/8/layout/cycle8"/>
    <dgm:cxn modelId="{76E3711B-140E-4BC9-908D-81E1320463ED}" type="presParOf" srcId="{8CE777AF-F783-40A0-B512-59BE0A862A08}" destId="{C6484444-F623-46DC-B64F-CCCD89E1B126}" srcOrd="6" destOrd="0" presId="urn:microsoft.com/office/officeart/2005/8/layout/cycle8"/>
    <dgm:cxn modelId="{48E1F9ED-1947-48C4-8B4F-5000E077A81E}" type="presParOf" srcId="{8CE777AF-F783-40A0-B512-59BE0A862A08}" destId="{5B49F1CC-7328-428E-9BC6-0A37D6D790C1}" srcOrd="7" destOrd="0" presId="urn:microsoft.com/office/officeart/2005/8/layout/cycle8"/>
    <dgm:cxn modelId="{228127FC-0370-41B3-9D80-CE55CC238B82}" type="presParOf" srcId="{8CE777AF-F783-40A0-B512-59BE0A862A08}" destId="{BF313988-EAEA-41DE-8EB5-29045EC83D54}" srcOrd="8" destOrd="0" presId="urn:microsoft.com/office/officeart/2005/8/layout/cycle8"/>
    <dgm:cxn modelId="{7276AF6B-B69F-44FC-9C4D-44773581EEA2}" type="presParOf" srcId="{8CE777AF-F783-40A0-B512-59BE0A862A08}" destId="{88BA90B8-04B1-431B-A929-65C0AC6CE2FB}" srcOrd="9" destOrd="0" presId="urn:microsoft.com/office/officeart/2005/8/layout/cycle8"/>
    <dgm:cxn modelId="{A2CB123D-4605-4EB7-AC73-4F83BB3C4DDF}" type="presParOf" srcId="{8CE777AF-F783-40A0-B512-59BE0A862A08}" destId="{0DD390C2-E6B2-43A1-91BC-72B4CE3EEAC3}" srcOrd="10" destOrd="0" presId="urn:microsoft.com/office/officeart/2005/8/layout/cycle8"/>
    <dgm:cxn modelId="{09C5217F-3279-4466-8AF7-67CE6AB7EE39}" type="presParOf" srcId="{8CE777AF-F783-40A0-B512-59BE0A862A08}" destId="{E37734C6-0B45-4C99-A44B-244FBCCFEC64}" srcOrd="11" destOrd="0" presId="urn:microsoft.com/office/officeart/2005/8/layout/cycle8"/>
    <dgm:cxn modelId="{2DF0E786-81A9-4DEF-ADD9-60C6D04E257E}" type="presParOf" srcId="{8CE777AF-F783-40A0-B512-59BE0A862A08}" destId="{D38439AF-CC29-4886-B2C7-7C6A8511BE03}" srcOrd="12" destOrd="0" presId="urn:microsoft.com/office/officeart/2005/8/layout/cycle8"/>
    <dgm:cxn modelId="{F75A64FB-DB95-4DAE-BD41-C4CF64C6AE80}" type="presParOf" srcId="{8CE777AF-F783-40A0-B512-59BE0A862A08}" destId="{C3B34EC7-AA65-4C5B-B832-1097B6ABF9B8}" srcOrd="13" destOrd="0" presId="urn:microsoft.com/office/officeart/2005/8/layout/cycle8"/>
    <dgm:cxn modelId="{AA4C5EDF-56C5-4522-BDDA-4F8AEA29EA6B}" type="presParOf" srcId="{8CE777AF-F783-40A0-B512-59BE0A862A08}" destId="{3D1B3950-D13B-448F-B5FA-100668916D8C}" srcOrd="14" destOrd="0" presId="urn:microsoft.com/office/officeart/2005/8/layout/cycle8"/>
    <dgm:cxn modelId="{EBED8205-B007-45B6-A2A7-08E329AE19D5}" type="presParOf" srcId="{8CE777AF-F783-40A0-B512-59BE0A862A08}" destId="{A2466B47-46CF-4701-ADC3-5BBB51F39616}" srcOrd="15" destOrd="0" presId="urn:microsoft.com/office/officeart/2005/8/layout/cycle8"/>
    <dgm:cxn modelId="{13EC19EC-9491-465D-9958-5E15702DA982}" type="presParOf" srcId="{8CE777AF-F783-40A0-B512-59BE0A862A08}" destId="{DB126196-A48B-41E7-B610-4CB49690A62E}" srcOrd="16" destOrd="0" presId="urn:microsoft.com/office/officeart/2005/8/layout/cycle8"/>
    <dgm:cxn modelId="{69E60673-66B2-44C9-A2C5-E9670809B4BB}" type="presParOf" srcId="{8CE777AF-F783-40A0-B512-59BE0A862A08}" destId="{BC06EEB5-64DC-4A33-B50B-C0F916DA5E5D}" srcOrd="17" destOrd="0" presId="urn:microsoft.com/office/officeart/2005/8/layout/cycle8"/>
    <dgm:cxn modelId="{5730D1D8-03DC-4C0F-9A9F-DB214B2BC00F}" type="presParOf" srcId="{8CE777AF-F783-40A0-B512-59BE0A862A08}" destId="{8A935562-DF9C-4A53-81B6-824FE810CCD7}" srcOrd="18" destOrd="0" presId="urn:microsoft.com/office/officeart/2005/8/layout/cycle8"/>
    <dgm:cxn modelId="{AF6D01E1-1267-423F-A257-2A5F233A03AE}" type="presParOf" srcId="{8CE777AF-F783-40A0-B512-59BE0A862A08}" destId="{40C96A3F-74E3-4C44-9ECD-F1D7F6605AAA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588254-D36B-4BC0-96B1-2268432FD3D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FE663F-DC46-404B-A7F5-1426EEF7A1F2}">
      <dgm:prSet phldrT="[Text]" phldr="1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618EBBEF-699B-42E1-A1E6-4A7D2DAD391D}" type="parTrans" cxnId="{1780BFC2-D96E-43F9-BA9E-69CEE743EA62}">
      <dgm:prSet/>
      <dgm:spPr/>
      <dgm:t>
        <a:bodyPr/>
        <a:lstStyle/>
        <a:p>
          <a:endParaRPr lang="en-US"/>
        </a:p>
      </dgm:t>
    </dgm:pt>
    <dgm:pt modelId="{FCBD9B35-F94E-420F-A557-E747FDD93D33}" type="sibTrans" cxnId="{1780BFC2-D96E-43F9-BA9E-69CEE743EA62}">
      <dgm:prSet/>
      <dgm:spPr/>
      <dgm:t>
        <a:bodyPr/>
        <a:lstStyle/>
        <a:p>
          <a:endParaRPr lang="en-US"/>
        </a:p>
      </dgm:t>
    </dgm:pt>
    <dgm:pt modelId="{C9F54A9C-2EFF-43C1-85D3-6935A7A7892C}">
      <dgm:prSet phldrT="[Text]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White Space</a:t>
          </a:r>
          <a:endParaRPr lang="en-US" dirty="0">
            <a:solidFill>
              <a:schemeClr val="tx1"/>
            </a:solidFill>
          </a:endParaRPr>
        </a:p>
      </dgm:t>
    </dgm:pt>
    <dgm:pt modelId="{983D3F3B-A056-4FD4-8090-9957643F27C6}" type="parTrans" cxnId="{E9EF293D-FB54-4455-8048-3C7623A335B5}">
      <dgm:prSet/>
      <dgm:spPr/>
      <dgm:t>
        <a:bodyPr/>
        <a:lstStyle/>
        <a:p>
          <a:endParaRPr lang="en-US"/>
        </a:p>
      </dgm:t>
    </dgm:pt>
    <dgm:pt modelId="{EF5A8370-AF4D-42ED-A212-640BFCE703E2}" type="sibTrans" cxnId="{E9EF293D-FB54-4455-8048-3C7623A335B5}">
      <dgm:prSet/>
      <dgm:spPr/>
      <dgm:t>
        <a:bodyPr/>
        <a:lstStyle/>
        <a:p>
          <a:endParaRPr lang="en-US"/>
        </a:p>
      </dgm:t>
    </dgm:pt>
    <dgm:pt modelId="{20900400-36CD-4D65-BFDF-E06C678EE656}">
      <dgm:prSet phldrT="[Text]"/>
      <dgm:spPr/>
      <dgm:t>
        <a:bodyPr/>
        <a:lstStyle/>
        <a:p>
          <a:r>
            <a:rPr lang="en-US" dirty="0" smtClean="0"/>
            <a:t>Core Business</a:t>
          </a:r>
          <a:endParaRPr lang="en-US" dirty="0"/>
        </a:p>
      </dgm:t>
    </dgm:pt>
    <dgm:pt modelId="{23EC8577-A2E6-431F-8E9D-A1A8F335C148}" type="parTrans" cxnId="{7EB6BD57-A2AF-421A-890C-FEAC5AADFC63}">
      <dgm:prSet/>
      <dgm:spPr/>
      <dgm:t>
        <a:bodyPr/>
        <a:lstStyle/>
        <a:p>
          <a:endParaRPr lang="en-US"/>
        </a:p>
      </dgm:t>
    </dgm:pt>
    <dgm:pt modelId="{0E757DE5-8FC2-4778-8D74-8A2E87D540FC}" type="sibTrans" cxnId="{7EB6BD57-A2AF-421A-890C-FEAC5AADFC63}">
      <dgm:prSet/>
      <dgm:spPr/>
      <dgm:t>
        <a:bodyPr/>
        <a:lstStyle/>
        <a:p>
          <a:endParaRPr lang="en-US"/>
        </a:p>
      </dgm:t>
    </dgm:pt>
    <dgm:pt modelId="{3D895228-47BE-44BE-9F5B-13D9952B665F}">
      <dgm:prSet phldrT="[Text]"/>
      <dgm:spPr/>
      <dgm:t>
        <a:bodyPr/>
        <a:lstStyle/>
        <a:p>
          <a:r>
            <a:rPr lang="en-US" dirty="0" smtClean="0"/>
            <a:t>Core-related Adjacencies</a:t>
          </a:r>
          <a:endParaRPr lang="en-US" dirty="0"/>
        </a:p>
      </dgm:t>
    </dgm:pt>
    <dgm:pt modelId="{BF94088F-426E-48DB-A501-862C0126659D}" type="parTrans" cxnId="{845826AF-6E83-4AAC-81F3-B7B7E80ACA37}">
      <dgm:prSet/>
      <dgm:spPr/>
      <dgm:t>
        <a:bodyPr/>
        <a:lstStyle/>
        <a:p>
          <a:endParaRPr lang="en-US"/>
        </a:p>
      </dgm:t>
    </dgm:pt>
    <dgm:pt modelId="{2633C312-FED1-4E6D-A91A-A8EB84452B7C}" type="sibTrans" cxnId="{845826AF-6E83-4AAC-81F3-B7B7E80ACA37}">
      <dgm:prSet/>
      <dgm:spPr/>
      <dgm:t>
        <a:bodyPr/>
        <a:lstStyle/>
        <a:p>
          <a:endParaRPr lang="en-US"/>
        </a:p>
      </dgm:t>
    </dgm:pt>
    <dgm:pt modelId="{9562E193-9882-4C51-B674-2D4AB3AD13D1}" type="pres">
      <dgm:prSet presAssocID="{43588254-D36B-4BC0-96B1-2268432FD3D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ABB828-33A8-42FD-AAAC-754F6DE0682E}" type="pres">
      <dgm:prSet presAssocID="{43588254-D36B-4BC0-96B1-2268432FD3DD}" presName="diamond" presStyleLbl="bgShp" presStyleIdx="0" presStyleCnt="1"/>
      <dgm:spPr/>
    </dgm:pt>
    <dgm:pt modelId="{33E6509B-B25B-42BB-9574-D2F9E7B569DC}" type="pres">
      <dgm:prSet presAssocID="{43588254-D36B-4BC0-96B1-2268432FD3D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EA48AE-52B7-4E80-A79E-62D54EE2B974}" type="pres">
      <dgm:prSet presAssocID="{43588254-D36B-4BC0-96B1-2268432FD3D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B8843-74C0-4228-A9A9-9931D238E81E}" type="pres">
      <dgm:prSet presAssocID="{43588254-D36B-4BC0-96B1-2268432FD3D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E31F7-A53C-450B-A395-0D6AA401275A}" type="pres">
      <dgm:prSet presAssocID="{43588254-D36B-4BC0-96B1-2268432FD3D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DEA02-3CDA-45C6-BA5B-84F49989A5B0}" type="presOf" srcId="{3D895228-47BE-44BE-9F5B-13D9952B665F}" destId="{A6BE31F7-A53C-450B-A395-0D6AA401275A}" srcOrd="0" destOrd="0" presId="urn:microsoft.com/office/officeart/2005/8/layout/matrix3"/>
    <dgm:cxn modelId="{7EB6BD57-A2AF-421A-890C-FEAC5AADFC63}" srcId="{43588254-D36B-4BC0-96B1-2268432FD3DD}" destId="{20900400-36CD-4D65-BFDF-E06C678EE656}" srcOrd="2" destOrd="0" parTransId="{23EC8577-A2E6-431F-8E9D-A1A8F335C148}" sibTransId="{0E757DE5-8FC2-4778-8D74-8A2E87D540FC}"/>
    <dgm:cxn modelId="{845826AF-6E83-4AAC-81F3-B7B7E80ACA37}" srcId="{43588254-D36B-4BC0-96B1-2268432FD3DD}" destId="{3D895228-47BE-44BE-9F5B-13D9952B665F}" srcOrd="3" destOrd="0" parTransId="{BF94088F-426E-48DB-A501-862C0126659D}" sibTransId="{2633C312-FED1-4E6D-A91A-A8EB84452B7C}"/>
    <dgm:cxn modelId="{4FA7F5ED-1891-4CF8-91E9-3BB8C0750C29}" type="presOf" srcId="{CBFE663F-DC46-404B-A7F5-1426EEF7A1F2}" destId="{33E6509B-B25B-42BB-9574-D2F9E7B569DC}" srcOrd="0" destOrd="0" presId="urn:microsoft.com/office/officeart/2005/8/layout/matrix3"/>
    <dgm:cxn modelId="{18C2A69C-7283-4950-A3F7-3213F729D17F}" type="presOf" srcId="{20900400-36CD-4D65-BFDF-E06C678EE656}" destId="{7F2B8843-74C0-4228-A9A9-9931D238E81E}" srcOrd="0" destOrd="0" presId="urn:microsoft.com/office/officeart/2005/8/layout/matrix3"/>
    <dgm:cxn modelId="{7EC612D1-B21C-48C9-9074-6FD9926C93D7}" type="presOf" srcId="{C9F54A9C-2EFF-43C1-85D3-6935A7A7892C}" destId="{C5EA48AE-52B7-4E80-A79E-62D54EE2B974}" srcOrd="0" destOrd="0" presId="urn:microsoft.com/office/officeart/2005/8/layout/matrix3"/>
    <dgm:cxn modelId="{E9EF293D-FB54-4455-8048-3C7623A335B5}" srcId="{43588254-D36B-4BC0-96B1-2268432FD3DD}" destId="{C9F54A9C-2EFF-43C1-85D3-6935A7A7892C}" srcOrd="1" destOrd="0" parTransId="{983D3F3B-A056-4FD4-8090-9957643F27C6}" sibTransId="{EF5A8370-AF4D-42ED-A212-640BFCE703E2}"/>
    <dgm:cxn modelId="{792BEBA8-270B-4B2B-8DE1-208617EF3EB3}" type="presOf" srcId="{43588254-D36B-4BC0-96B1-2268432FD3DD}" destId="{9562E193-9882-4C51-B674-2D4AB3AD13D1}" srcOrd="0" destOrd="0" presId="urn:microsoft.com/office/officeart/2005/8/layout/matrix3"/>
    <dgm:cxn modelId="{1780BFC2-D96E-43F9-BA9E-69CEE743EA62}" srcId="{43588254-D36B-4BC0-96B1-2268432FD3DD}" destId="{CBFE663F-DC46-404B-A7F5-1426EEF7A1F2}" srcOrd="0" destOrd="0" parTransId="{618EBBEF-699B-42E1-A1E6-4A7D2DAD391D}" sibTransId="{FCBD9B35-F94E-420F-A557-E747FDD93D33}"/>
    <dgm:cxn modelId="{C705C6E6-CEC9-41FB-94DC-496A3CDC0CD8}" type="presParOf" srcId="{9562E193-9882-4C51-B674-2D4AB3AD13D1}" destId="{3BABB828-33A8-42FD-AAAC-754F6DE0682E}" srcOrd="0" destOrd="0" presId="urn:microsoft.com/office/officeart/2005/8/layout/matrix3"/>
    <dgm:cxn modelId="{1E63A7EA-02D6-415D-A501-2D1A5F5B935D}" type="presParOf" srcId="{9562E193-9882-4C51-B674-2D4AB3AD13D1}" destId="{33E6509B-B25B-42BB-9574-D2F9E7B569DC}" srcOrd="1" destOrd="0" presId="urn:microsoft.com/office/officeart/2005/8/layout/matrix3"/>
    <dgm:cxn modelId="{D6F5A368-E1B4-465C-AFCF-5DD11F69AB88}" type="presParOf" srcId="{9562E193-9882-4C51-B674-2D4AB3AD13D1}" destId="{C5EA48AE-52B7-4E80-A79E-62D54EE2B974}" srcOrd="2" destOrd="0" presId="urn:microsoft.com/office/officeart/2005/8/layout/matrix3"/>
    <dgm:cxn modelId="{3A796EB8-F664-43E6-A1AD-1E30A5315096}" type="presParOf" srcId="{9562E193-9882-4C51-B674-2D4AB3AD13D1}" destId="{7F2B8843-74C0-4228-A9A9-9931D238E81E}" srcOrd="3" destOrd="0" presId="urn:microsoft.com/office/officeart/2005/8/layout/matrix3"/>
    <dgm:cxn modelId="{C8DF3244-6FC6-43FB-8B4D-8A7AACC5E522}" type="presParOf" srcId="{9562E193-9882-4C51-B674-2D4AB3AD13D1}" destId="{A6BE31F7-A53C-450B-A395-0D6AA401275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5AC648-9776-4D51-AFFE-E942D705B632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FA8E0-CF95-4A59-8E39-D45A2F90E40C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 smtClean="0"/>
            <a:t>Strategic Themes (Intent)</a:t>
          </a:r>
          <a:endParaRPr lang="en-US" dirty="0"/>
        </a:p>
      </dgm:t>
    </dgm:pt>
    <dgm:pt modelId="{999D9D46-CE91-4EFC-AC22-ABED9EDC7A00}" type="parTrans" cxnId="{36B055F7-1DC9-491F-8AB5-CF4A6E82C35E}">
      <dgm:prSet/>
      <dgm:spPr/>
      <dgm:t>
        <a:bodyPr/>
        <a:lstStyle/>
        <a:p>
          <a:endParaRPr lang="en-US"/>
        </a:p>
      </dgm:t>
    </dgm:pt>
    <dgm:pt modelId="{7FDF1078-71DD-40AB-A014-CA84BE8DA41D}" type="sibTrans" cxnId="{36B055F7-1DC9-491F-8AB5-CF4A6E82C35E}">
      <dgm:prSet/>
      <dgm:spPr/>
      <dgm:t>
        <a:bodyPr/>
        <a:lstStyle/>
        <a:p>
          <a:endParaRPr lang="en-US"/>
        </a:p>
      </dgm:t>
    </dgm:pt>
    <dgm:pt modelId="{271197C6-2FF1-4223-9C62-2FEBB7734931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Critical or Core Activities</a:t>
          </a:r>
        </a:p>
        <a:p>
          <a:r>
            <a:rPr lang="en-US" dirty="0" smtClean="0"/>
            <a:t>(Key Pivots)</a:t>
          </a:r>
          <a:endParaRPr lang="en-US" dirty="0"/>
        </a:p>
      </dgm:t>
    </dgm:pt>
    <dgm:pt modelId="{681AF53A-3540-42E6-A974-A2BFCE0B6CC8}" type="parTrans" cxnId="{55591853-4F88-4846-A364-3A9E04F63C7E}">
      <dgm:prSet/>
      <dgm:spPr/>
      <dgm:t>
        <a:bodyPr/>
        <a:lstStyle/>
        <a:p>
          <a:endParaRPr lang="en-US"/>
        </a:p>
      </dgm:t>
    </dgm:pt>
    <dgm:pt modelId="{E021728A-A5B9-4F55-B3E4-E297EF1D720E}" type="sibTrans" cxnId="{55591853-4F88-4846-A364-3A9E04F63C7E}">
      <dgm:prSet/>
      <dgm:spPr/>
      <dgm:t>
        <a:bodyPr/>
        <a:lstStyle/>
        <a:p>
          <a:endParaRPr lang="en-US"/>
        </a:p>
      </dgm:t>
    </dgm:pt>
    <dgm:pt modelId="{A653FBA5-CB06-4405-B5D3-B64D353A6F29}" type="pres">
      <dgm:prSet presAssocID="{AD5AC648-9776-4D51-AFFE-E942D705B63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F27AE4-158C-4FF2-BED2-E8A146DE8113}" type="pres">
      <dgm:prSet presAssocID="{91DFA8E0-CF95-4A59-8E39-D45A2F90E40C}" presName="arrow" presStyleLbl="node1" presStyleIdx="0" presStyleCnt="2" custRadScaleRad="94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B38F9-191A-47FC-8F0B-1A6041CF1884}" type="pres">
      <dgm:prSet presAssocID="{271197C6-2FF1-4223-9C62-2FEBB7734931}" presName="arrow" presStyleLbl="node1" presStyleIdx="1" presStyleCnt="2" custRadScaleRad="90329" custRadScaleInc="-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91853-4F88-4846-A364-3A9E04F63C7E}" srcId="{AD5AC648-9776-4D51-AFFE-E942D705B632}" destId="{271197C6-2FF1-4223-9C62-2FEBB7734931}" srcOrd="1" destOrd="0" parTransId="{681AF53A-3540-42E6-A974-A2BFCE0B6CC8}" sibTransId="{E021728A-A5B9-4F55-B3E4-E297EF1D720E}"/>
    <dgm:cxn modelId="{A6AC68CB-3784-4EAB-86B7-718DCC206685}" type="presOf" srcId="{271197C6-2FF1-4223-9C62-2FEBB7734931}" destId="{DF8B38F9-191A-47FC-8F0B-1A6041CF1884}" srcOrd="0" destOrd="0" presId="urn:microsoft.com/office/officeart/2005/8/layout/arrow5"/>
    <dgm:cxn modelId="{200A9591-83C3-43FE-8955-62B4F736FD57}" type="presOf" srcId="{AD5AC648-9776-4D51-AFFE-E942D705B632}" destId="{A653FBA5-CB06-4405-B5D3-B64D353A6F29}" srcOrd="0" destOrd="0" presId="urn:microsoft.com/office/officeart/2005/8/layout/arrow5"/>
    <dgm:cxn modelId="{93F38303-2CCF-4F3C-8B68-137396248C42}" type="presOf" srcId="{91DFA8E0-CF95-4A59-8E39-D45A2F90E40C}" destId="{C6F27AE4-158C-4FF2-BED2-E8A146DE8113}" srcOrd="0" destOrd="0" presId="urn:microsoft.com/office/officeart/2005/8/layout/arrow5"/>
    <dgm:cxn modelId="{36B055F7-1DC9-491F-8AB5-CF4A6E82C35E}" srcId="{AD5AC648-9776-4D51-AFFE-E942D705B632}" destId="{91DFA8E0-CF95-4A59-8E39-D45A2F90E40C}" srcOrd="0" destOrd="0" parTransId="{999D9D46-CE91-4EFC-AC22-ABED9EDC7A00}" sibTransId="{7FDF1078-71DD-40AB-A014-CA84BE8DA41D}"/>
    <dgm:cxn modelId="{7807E3AC-826F-42ED-9214-1ED145FB74CA}" type="presParOf" srcId="{A653FBA5-CB06-4405-B5D3-B64D353A6F29}" destId="{C6F27AE4-158C-4FF2-BED2-E8A146DE8113}" srcOrd="0" destOrd="0" presId="urn:microsoft.com/office/officeart/2005/8/layout/arrow5"/>
    <dgm:cxn modelId="{9A556498-6F55-4644-A30C-8F2F500529B3}" type="presParOf" srcId="{A653FBA5-CB06-4405-B5D3-B64D353A6F29}" destId="{DF8B38F9-191A-47FC-8F0B-1A6041CF188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CE061-9091-46C8-9D6E-5DA599DD4571}">
      <dsp:nvSpPr>
        <dsp:cNvPr id="0" name=""/>
        <dsp:cNvSpPr/>
      </dsp:nvSpPr>
      <dsp:spPr>
        <a:xfrm>
          <a:off x="2292681" y="-3067"/>
          <a:ext cx="3823109" cy="3823109"/>
        </a:xfrm>
        <a:prstGeom prst="circularArrow">
          <a:avLst>
            <a:gd name="adj1" fmla="val 5274"/>
            <a:gd name="adj2" fmla="val 312630"/>
            <a:gd name="adj3" fmla="val 14223096"/>
            <a:gd name="adj4" fmla="val 17129965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43395-0D47-4176-ACB2-39DDCE9C70B3}">
      <dsp:nvSpPr>
        <dsp:cNvPr id="0" name=""/>
        <dsp:cNvSpPr/>
      </dsp:nvSpPr>
      <dsp:spPr>
        <a:xfrm>
          <a:off x="3475405" y="1533"/>
          <a:ext cx="1457662" cy="728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FF00"/>
              </a:solidFill>
            </a:rPr>
            <a:t>Frame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(Ecosystem Dynamics)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3510984" y="37112"/>
        <a:ext cx="1386504" cy="657673"/>
      </dsp:txXfrm>
    </dsp:sp>
    <dsp:sp modelId="{6BEC91FA-FB4F-4F9D-B37A-206672FF69B4}">
      <dsp:nvSpPr>
        <dsp:cNvPr id="0" name=""/>
        <dsp:cNvSpPr/>
      </dsp:nvSpPr>
      <dsp:spPr>
        <a:xfrm>
          <a:off x="4818573" y="777012"/>
          <a:ext cx="1457662" cy="728831"/>
        </a:xfrm>
        <a:prstGeom prst="roundRect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FF00"/>
              </a:solidFill>
            </a:rPr>
            <a:t>Baseline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(Pivot Requirement)</a:t>
          </a:r>
          <a:endParaRPr lang="en-US" sz="1000" kern="1200" dirty="0"/>
        </a:p>
      </dsp:txBody>
      <dsp:txXfrm>
        <a:off x="4854152" y="812591"/>
        <a:ext cx="1386504" cy="657673"/>
      </dsp:txXfrm>
    </dsp:sp>
    <dsp:sp modelId="{5EED7F02-6F69-4C65-BDC0-69667392F249}">
      <dsp:nvSpPr>
        <dsp:cNvPr id="0" name=""/>
        <dsp:cNvSpPr/>
      </dsp:nvSpPr>
      <dsp:spPr>
        <a:xfrm>
          <a:off x="4758131" y="2199997"/>
          <a:ext cx="1578546" cy="984774"/>
        </a:xfrm>
        <a:prstGeom prst="round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FF00"/>
              </a:solidFill>
            </a:rPr>
            <a:t>Search</a:t>
          </a:r>
          <a:r>
            <a:rPr lang="en-US" sz="1400" kern="1200" dirty="0" smtClean="0">
              <a:solidFill>
                <a:schemeClr val="tx1"/>
              </a:solidFill>
            </a:rPr>
            <a:t> 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(Option/Response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Identification)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4806204" y="2248070"/>
        <a:ext cx="1482400" cy="888628"/>
      </dsp:txXfrm>
    </dsp:sp>
    <dsp:sp modelId="{ACB2FFD6-5380-4EF5-B5BE-B11E13676B38}">
      <dsp:nvSpPr>
        <dsp:cNvPr id="0" name=""/>
        <dsp:cNvSpPr/>
      </dsp:nvSpPr>
      <dsp:spPr>
        <a:xfrm>
          <a:off x="3475405" y="3103447"/>
          <a:ext cx="1457662" cy="728831"/>
        </a:xfrm>
        <a:prstGeom prst="round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FF00"/>
              </a:solidFill>
            </a:rPr>
            <a:t>Choose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(Craft Strategic </a:t>
          </a:r>
          <a:r>
            <a:rPr lang="en-US" sz="1000" kern="1200" smtClean="0"/>
            <a:t>Response &amp; </a:t>
          </a:r>
          <a:r>
            <a:rPr lang="en-US" sz="1000" kern="1200" dirty="0" smtClean="0"/>
            <a:t>Plan)</a:t>
          </a:r>
          <a:endParaRPr lang="en-US" sz="1000" kern="1200" dirty="0"/>
        </a:p>
      </dsp:txBody>
      <dsp:txXfrm>
        <a:off x="3510984" y="3139026"/>
        <a:ext cx="1386504" cy="657673"/>
      </dsp:txXfrm>
    </dsp:sp>
    <dsp:sp modelId="{812E8DDD-A1B4-4692-9BA2-FBA61D04166F}">
      <dsp:nvSpPr>
        <dsp:cNvPr id="0" name=""/>
        <dsp:cNvSpPr/>
      </dsp:nvSpPr>
      <dsp:spPr>
        <a:xfrm>
          <a:off x="2132237" y="2327969"/>
          <a:ext cx="1457662" cy="7288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FF00"/>
              </a:solidFill>
            </a:rPr>
            <a:t>Commit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(Resource procurement, allocation, sequencing)</a:t>
          </a:r>
          <a:endParaRPr lang="en-US" sz="1000" kern="1200" dirty="0"/>
        </a:p>
      </dsp:txBody>
      <dsp:txXfrm>
        <a:off x="2167816" y="2363548"/>
        <a:ext cx="1386504" cy="657673"/>
      </dsp:txXfrm>
    </dsp:sp>
    <dsp:sp modelId="{B5746131-044F-4C7E-9EF2-9B8360E32681}">
      <dsp:nvSpPr>
        <dsp:cNvPr id="0" name=""/>
        <dsp:cNvSpPr/>
      </dsp:nvSpPr>
      <dsp:spPr>
        <a:xfrm>
          <a:off x="2132237" y="777012"/>
          <a:ext cx="1457662" cy="728831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rgbClr val="FFFF00"/>
              </a:solidFill>
            </a:rPr>
            <a:t>Assess &amp; Adjust</a:t>
          </a:r>
          <a:endParaRPr lang="en-US" sz="1000" kern="1200" dirty="0">
            <a:solidFill>
              <a:srgbClr val="FFFF00"/>
            </a:solidFill>
          </a:endParaRPr>
        </a:p>
      </dsp:txBody>
      <dsp:txXfrm>
        <a:off x="2167816" y="812591"/>
        <a:ext cx="1386504" cy="6576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A9891-AFED-432E-BC2C-3FEB1175AABD}">
      <dsp:nvSpPr>
        <dsp:cNvPr id="0" name=""/>
        <dsp:cNvSpPr/>
      </dsp:nvSpPr>
      <dsp:spPr>
        <a:xfrm>
          <a:off x="2515" y="2211718"/>
          <a:ext cx="2221176" cy="11105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Canadian Tire Corporation</a:t>
          </a:r>
          <a:endParaRPr lang="en-US" sz="2400" kern="1200" dirty="0"/>
        </a:p>
      </dsp:txBody>
      <dsp:txXfrm>
        <a:off x="35043" y="2244246"/>
        <a:ext cx="2156120" cy="1045532"/>
      </dsp:txXfrm>
    </dsp:sp>
    <dsp:sp modelId="{3BAAD789-E45A-4142-AFEF-C0B84FE0FFF0}">
      <dsp:nvSpPr>
        <dsp:cNvPr id="0" name=""/>
        <dsp:cNvSpPr/>
      </dsp:nvSpPr>
      <dsp:spPr>
        <a:xfrm>
          <a:off x="2223691" y="2748950"/>
          <a:ext cx="888470" cy="36123"/>
        </a:xfrm>
        <a:custGeom>
          <a:avLst/>
          <a:gdLst/>
          <a:ahLst/>
          <a:cxnLst/>
          <a:rect l="0" t="0" r="0" b="0"/>
          <a:pathLst>
            <a:path>
              <a:moveTo>
                <a:pt x="0" y="18061"/>
              </a:moveTo>
              <a:lnTo>
                <a:pt x="888470" y="180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645715" y="2744800"/>
        <a:ext cx="44423" cy="44423"/>
      </dsp:txXfrm>
    </dsp:sp>
    <dsp:sp modelId="{A3EE7759-5FE3-4BAB-8D4A-1650817A2AAD}">
      <dsp:nvSpPr>
        <dsp:cNvPr id="0" name=""/>
        <dsp:cNvSpPr/>
      </dsp:nvSpPr>
      <dsp:spPr>
        <a:xfrm>
          <a:off x="3112161" y="2211718"/>
          <a:ext cx="2221176" cy="1110588"/>
        </a:xfrm>
        <a:prstGeom prst="roundRect">
          <a:avLst>
            <a:gd name="adj" fmla="val 10000"/>
          </a:avLst>
        </a:prstGeom>
        <a:solidFill>
          <a:srgbClr val="95925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Dealers</a:t>
          </a:r>
          <a:endParaRPr lang="en-US" sz="2400" kern="1200" dirty="0"/>
        </a:p>
      </dsp:txBody>
      <dsp:txXfrm>
        <a:off x="3144689" y="2244246"/>
        <a:ext cx="2156120" cy="1045532"/>
      </dsp:txXfrm>
    </dsp:sp>
    <dsp:sp modelId="{8953D4C3-F91A-4462-A640-5CE6AB174D91}">
      <dsp:nvSpPr>
        <dsp:cNvPr id="0" name=""/>
        <dsp:cNvSpPr/>
      </dsp:nvSpPr>
      <dsp:spPr>
        <a:xfrm>
          <a:off x="5333338" y="2748950"/>
          <a:ext cx="888470" cy="36123"/>
        </a:xfrm>
        <a:custGeom>
          <a:avLst/>
          <a:gdLst/>
          <a:ahLst/>
          <a:cxnLst/>
          <a:rect l="0" t="0" r="0" b="0"/>
          <a:pathLst>
            <a:path>
              <a:moveTo>
                <a:pt x="0" y="18061"/>
              </a:moveTo>
              <a:lnTo>
                <a:pt x="888470" y="1806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55361" y="2744800"/>
        <a:ext cx="44423" cy="44423"/>
      </dsp:txXfrm>
    </dsp:sp>
    <dsp:sp modelId="{981152F4-08A2-4948-A016-06AD20EB86BA}">
      <dsp:nvSpPr>
        <dsp:cNvPr id="0" name=""/>
        <dsp:cNvSpPr/>
      </dsp:nvSpPr>
      <dsp:spPr>
        <a:xfrm>
          <a:off x="6221808" y="2211718"/>
          <a:ext cx="2221176" cy="1110588"/>
        </a:xfrm>
        <a:prstGeom prst="roundRect">
          <a:avLst>
            <a:gd name="adj" fmla="val 10000"/>
          </a:avLst>
        </a:prstGeom>
        <a:solidFill>
          <a:srgbClr val="95925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490 Dealer-owned Canadian Tire Stores</a:t>
          </a:r>
          <a:endParaRPr lang="en-US" sz="2400" kern="1200" dirty="0"/>
        </a:p>
      </dsp:txBody>
      <dsp:txXfrm>
        <a:off x="6254336" y="2244246"/>
        <a:ext cx="2156120" cy="10455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A0BF6-34CE-4E16-A830-E2B4EBE287B3}">
      <dsp:nvSpPr>
        <dsp:cNvPr id="0" name=""/>
        <dsp:cNvSpPr/>
      </dsp:nvSpPr>
      <dsp:spPr>
        <a:xfrm>
          <a:off x="2633" y="3135486"/>
          <a:ext cx="1406975" cy="70348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Opportunity Identification</a:t>
          </a:r>
        </a:p>
      </dsp:txBody>
      <dsp:txXfrm>
        <a:off x="23237" y="3156090"/>
        <a:ext cx="1365767" cy="662279"/>
      </dsp:txXfrm>
    </dsp:sp>
    <dsp:sp modelId="{DB0AC9AE-F34E-4309-88CA-7BDFD0E1B768}">
      <dsp:nvSpPr>
        <dsp:cNvPr id="0" name=""/>
        <dsp:cNvSpPr/>
      </dsp:nvSpPr>
      <dsp:spPr>
        <a:xfrm>
          <a:off x="1409609" y="3478649"/>
          <a:ext cx="308268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308268" y="8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56036" y="3479523"/>
        <a:ext cx="15413" cy="15413"/>
      </dsp:txXfrm>
    </dsp:sp>
    <dsp:sp modelId="{3A7B85EC-114A-492B-8290-4193621D9ACB}">
      <dsp:nvSpPr>
        <dsp:cNvPr id="0" name=""/>
        <dsp:cNvSpPr/>
      </dsp:nvSpPr>
      <dsp:spPr>
        <a:xfrm>
          <a:off x="1717877" y="3135486"/>
          <a:ext cx="1406975" cy="703487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Strategy Identification</a:t>
          </a:r>
          <a:endParaRPr lang="en-US" sz="1500" kern="1200" dirty="0"/>
        </a:p>
      </dsp:txBody>
      <dsp:txXfrm>
        <a:off x="1738481" y="3156090"/>
        <a:ext cx="1365767" cy="662279"/>
      </dsp:txXfrm>
    </dsp:sp>
    <dsp:sp modelId="{BB250FE2-48FE-4AD5-B148-F42C6D9017C8}">
      <dsp:nvSpPr>
        <dsp:cNvPr id="0" name=""/>
        <dsp:cNvSpPr/>
      </dsp:nvSpPr>
      <dsp:spPr>
        <a:xfrm rot="18414348">
          <a:off x="2973282" y="3175270"/>
          <a:ext cx="758804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758804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3714" y="3164880"/>
        <a:ext cx="37940" cy="37940"/>
      </dsp:txXfrm>
    </dsp:sp>
    <dsp:sp modelId="{52DF6B04-8B2E-4F17-B771-1520E8B880E0}">
      <dsp:nvSpPr>
        <dsp:cNvPr id="0" name=""/>
        <dsp:cNvSpPr/>
      </dsp:nvSpPr>
      <dsp:spPr>
        <a:xfrm>
          <a:off x="3580516" y="2528728"/>
          <a:ext cx="1406975" cy="703487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Revenue Model</a:t>
          </a:r>
          <a:endParaRPr lang="en-US" sz="1500" kern="1200" dirty="0"/>
        </a:p>
      </dsp:txBody>
      <dsp:txXfrm>
        <a:off x="3601120" y="2549332"/>
        <a:ext cx="1365767" cy="662279"/>
      </dsp:txXfrm>
    </dsp:sp>
    <dsp:sp modelId="{1E2A333D-B405-4A9A-BB04-BB0F9068AF27}">
      <dsp:nvSpPr>
        <dsp:cNvPr id="0" name=""/>
        <dsp:cNvSpPr/>
      </dsp:nvSpPr>
      <dsp:spPr>
        <a:xfrm>
          <a:off x="4987492" y="2871891"/>
          <a:ext cx="442128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442128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97503" y="2869418"/>
        <a:ext cx="22106" cy="22106"/>
      </dsp:txXfrm>
    </dsp:sp>
    <dsp:sp modelId="{6CB185CC-716A-48B6-83B1-0619F0479519}">
      <dsp:nvSpPr>
        <dsp:cNvPr id="0" name=""/>
        <dsp:cNvSpPr/>
      </dsp:nvSpPr>
      <dsp:spPr>
        <a:xfrm>
          <a:off x="5429620" y="2528728"/>
          <a:ext cx="1406975" cy="703487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Profitability, Cash Flow, Volatility &amp; Predictability</a:t>
          </a:r>
          <a:endParaRPr lang="en-US" sz="1500" kern="1200" dirty="0"/>
        </a:p>
      </dsp:txBody>
      <dsp:txXfrm>
        <a:off x="5450224" y="2549332"/>
        <a:ext cx="1365767" cy="662279"/>
      </dsp:txXfrm>
    </dsp:sp>
    <dsp:sp modelId="{D4BB93E9-4CCB-410D-8383-6F1A14F2BE2A}">
      <dsp:nvSpPr>
        <dsp:cNvPr id="0" name=""/>
        <dsp:cNvSpPr/>
      </dsp:nvSpPr>
      <dsp:spPr>
        <a:xfrm>
          <a:off x="6836596" y="2871891"/>
          <a:ext cx="428902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428902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40324" y="2869749"/>
        <a:ext cx="21445" cy="21445"/>
      </dsp:txXfrm>
    </dsp:sp>
    <dsp:sp modelId="{0A72305C-9B19-4764-9438-53D2F9015E16}">
      <dsp:nvSpPr>
        <dsp:cNvPr id="0" name=""/>
        <dsp:cNvSpPr/>
      </dsp:nvSpPr>
      <dsp:spPr>
        <a:xfrm>
          <a:off x="7265498" y="2528728"/>
          <a:ext cx="1406975" cy="703487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Sensitivity Analysis – Stress Test</a:t>
          </a:r>
          <a:endParaRPr lang="en-US" sz="1500" kern="1200" dirty="0"/>
        </a:p>
      </dsp:txBody>
      <dsp:txXfrm>
        <a:off x="7286102" y="2549332"/>
        <a:ext cx="1365767" cy="662279"/>
      </dsp:txXfrm>
    </dsp:sp>
    <dsp:sp modelId="{F13675C1-BD55-4900-9E31-894860973AC4}">
      <dsp:nvSpPr>
        <dsp:cNvPr id="0" name=""/>
        <dsp:cNvSpPr/>
      </dsp:nvSpPr>
      <dsp:spPr>
        <a:xfrm rot="101056">
          <a:off x="8672375" y="2878588"/>
          <a:ext cx="455719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455719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88842" y="2875776"/>
        <a:ext cx="22785" cy="22785"/>
      </dsp:txXfrm>
    </dsp:sp>
    <dsp:sp modelId="{010D73C7-FA7B-4CB3-B648-EAEE6DFC68F6}">
      <dsp:nvSpPr>
        <dsp:cNvPr id="0" name=""/>
        <dsp:cNvSpPr/>
      </dsp:nvSpPr>
      <dsp:spPr>
        <a:xfrm>
          <a:off x="9127996" y="2542122"/>
          <a:ext cx="1406975" cy="703487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Achievable Operating Plan</a:t>
          </a:r>
          <a:endParaRPr lang="en-US" sz="1500" kern="1200" dirty="0"/>
        </a:p>
      </dsp:txBody>
      <dsp:txXfrm>
        <a:off x="9148600" y="2562726"/>
        <a:ext cx="1365767" cy="662279"/>
      </dsp:txXfrm>
    </dsp:sp>
    <dsp:sp modelId="{8FDF7003-B7CB-4329-88D6-99A1BCE06BDD}">
      <dsp:nvSpPr>
        <dsp:cNvPr id="0" name=""/>
        <dsp:cNvSpPr/>
      </dsp:nvSpPr>
      <dsp:spPr>
        <a:xfrm rot="3185652">
          <a:off x="2973282" y="3782029"/>
          <a:ext cx="758804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758804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3714" y="3771639"/>
        <a:ext cx="37940" cy="37940"/>
      </dsp:txXfrm>
    </dsp:sp>
    <dsp:sp modelId="{3CB04095-418E-482B-8FD2-1203C805350F}">
      <dsp:nvSpPr>
        <dsp:cNvPr id="0" name=""/>
        <dsp:cNvSpPr/>
      </dsp:nvSpPr>
      <dsp:spPr>
        <a:xfrm>
          <a:off x="3580516" y="3742244"/>
          <a:ext cx="1406975" cy="70348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Asset Model</a:t>
          </a:r>
          <a:endParaRPr lang="en-US" sz="1500" kern="1200" dirty="0"/>
        </a:p>
      </dsp:txBody>
      <dsp:txXfrm>
        <a:off x="3601120" y="3762848"/>
        <a:ext cx="1365767" cy="662279"/>
      </dsp:txXfrm>
    </dsp:sp>
    <dsp:sp modelId="{C3FEA77A-04D6-44D2-AD84-AD4622EA4E31}">
      <dsp:nvSpPr>
        <dsp:cNvPr id="0" name=""/>
        <dsp:cNvSpPr/>
      </dsp:nvSpPr>
      <dsp:spPr>
        <a:xfrm rot="19052665">
          <a:off x="4908930" y="3883155"/>
          <a:ext cx="599251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599251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93575" y="3876754"/>
        <a:ext cx="29962" cy="29962"/>
      </dsp:txXfrm>
    </dsp:sp>
    <dsp:sp modelId="{76D95EA2-7CF3-4930-9CD8-33A76FE25BC1}">
      <dsp:nvSpPr>
        <dsp:cNvPr id="0" name=""/>
        <dsp:cNvSpPr/>
      </dsp:nvSpPr>
      <dsp:spPr>
        <a:xfrm>
          <a:off x="5429620" y="3337739"/>
          <a:ext cx="1406975" cy="70348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Asset Investment Requirements</a:t>
          </a:r>
          <a:endParaRPr lang="en-US" sz="1500" kern="1200" dirty="0"/>
        </a:p>
      </dsp:txBody>
      <dsp:txXfrm>
        <a:off x="5450224" y="3358343"/>
        <a:ext cx="1365767" cy="662279"/>
      </dsp:txXfrm>
    </dsp:sp>
    <dsp:sp modelId="{F0D1985A-2A7B-4F57-A995-777F12761179}">
      <dsp:nvSpPr>
        <dsp:cNvPr id="0" name=""/>
        <dsp:cNvSpPr/>
      </dsp:nvSpPr>
      <dsp:spPr>
        <a:xfrm rot="2547335">
          <a:off x="4908930" y="4287660"/>
          <a:ext cx="599251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599251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93575" y="4281259"/>
        <a:ext cx="29962" cy="29962"/>
      </dsp:txXfrm>
    </dsp:sp>
    <dsp:sp modelId="{77C4229A-C730-4150-B2DB-3A7FF4CF4563}">
      <dsp:nvSpPr>
        <dsp:cNvPr id="0" name=""/>
        <dsp:cNvSpPr/>
      </dsp:nvSpPr>
      <dsp:spPr>
        <a:xfrm>
          <a:off x="5429620" y="4146750"/>
          <a:ext cx="1406975" cy="70348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External Financing Requirements</a:t>
          </a:r>
          <a:endParaRPr lang="en-US" sz="1500" kern="1200" dirty="0"/>
        </a:p>
      </dsp:txBody>
      <dsp:txXfrm>
        <a:off x="5450224" y="4167354"/>
        <a:ext cx="1365767" cy="662279"/>
      </dsp:txXfrm>
    </dsp:sp>
    <dsp:sp modelId="{ACCD4EC9-F860-4FC3-B6F2-3342F3FDDF87}">
      <dsp:nvSpPr>
        <dsp:cNvPr id="0" name=""/>
        <dsp:cNvSpPr/>
      </dsp:nvSpPr>
      <dsp:spPr>
        <a:xfrm>
          <a:off x="6836596" y="4489913"/>
          <a:ext cx="428902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428902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40324" y="4487771"/>
        <a:ext cx="21445" cy="21445"/>
      </dsp:txXfrm>
    </dsp:sp>
    <dsp:sp modelId="{DF890BAF-D952-4F36-8D8A-8756AD9BD6A4}">
      <dsp:nvSpPr>
        <dsp:cNvPr id="0" name=""/>
        <dsp:cNvSpPr/>
      </dsp:nvSpPr>
      <dsp:spPr>
        <a:xfrm>
          <a:off x="7265498" y="4146750"/>
          <a:ext cx="1406975" cy="70348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Amount, Timing,  Duration</a:t>
          </a:r>
          <a:endParaRPr lang="en-US" sz="1500" kern="1200" dirty="0"/>
        </a:p>
      </dsp:txBody>
      <dsp:txXfrm>
        <a:off x="7286102" y="4167354"/>
        <a:ext cx="1365767" cy="662279"/>
      </dsp:txXfrm>
    </dsp:sp>
    <dsp:sp modelId="{62E307EE-EA0C-41D8-894A-B4F63D594F75}">
      <dsp:nvSpPr>
        <dsp:cNvPr id="0" name=""/>
        <dsp:cNvSpPr/>
      </dsp:nvSpPr>
      <dsp:spPr>
        <a:xfrm rot="95443">
          <a:off x="8672381" y="4496610"/>
          <a:ext cx="482511" cy="17160"/>
        </a:xfrm>
        <a:custGeom>
          <a:avLst/>
          <a:gdLst/>
          <a:ahLst/>
          <a:cxnLst/>
          <a:rect l="0" t="0" r="0" b="0"/>
          <a:pathLst>
            <a:path>
              <a:moveTo>
                <a:pt x="0" y="8580"/>
              </a:moveTo>
              <a:lnTo>
                <a:pt x="482511" y="8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01574" y="4493128"/>
        <a:ext cx="24125" cy="24125"/>
      </dsp:txXfrm>
    </dsp:sp>
    <dsp:sp modelId="{611AB95A-FB6D-4C77-9ADF-ECB5C1101FD5}">
      <dsp:nvSpPr>
        <dsp:cNvPr id="0" name=""/>
        <dsp:cNvSpPr/>
      </dsp:nvSpPr>
      <dsp:spPr>
        <a:xfrm>
          <a:off x="9154799" y="4160144"/>
          <a:ext cx="1406975" cy="703487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Achievable Financing Plan</a:t>
          </a:r>
          <a:endParaRPr lang="en-US" sz="1500" kern="1200" dirty="0"/>
        </a:p>
      </dsp:txBody>
      <dsp:txXfrm>
        <a:off x="9175403" y="4180748"/>
        <a:ext cx="1365767" cy="662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6647F-5388-4AF6-AB69-74F2EDEF8497}">
      <dsp:nvSpPr>
        <dsp:cNvPr id="0" name=""/>
        <dsp:cNvSpPr/>
      </dsp:nvSpPr>
      <dsp:spPr>
        <a:xfrm>
          <a:off x="1288784" y="13440"/>
          <a:ext cx="567380" cy="45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Options</a:t>
          </a:r>
          <a:endParaRPr lang="en-US" sz="1100" kern="1200" dirty="0"/>
        </a:p>
      </dsp:txBody>
      <dsp:txXfrm>
        <a:off x="1288784" y="13440"/>
        <a:ext cx="567380" cy="459402"/>
      </dsp:txXfrm>
    </dsp:sp>
    <dsp:sp modelId="{7095D924-4CCB-4789-B5F3-DBD90FF4A9A9}">
      <dsp:nvSpPr>
        <dsp:cNvPr id="0" name=""/>
        <dsp:cNvSpPr/>
      </dsp:nvSpPr>
      <dsp:spPr>
        <a:xfrm>
          <a:off x="260558" y="-34"/>
          <a:ext cx="1724364" cy="1724364"/>
        </a:xfrm>
        <a:prstGeom prst="circularArrow">
          <a:avLst>
            <a:gd name="adj1" fmla="val 5195"/>
            <a:gd name="adj2" fmla="val 335549"/>
            <a:gd name="adj3" fmla="val 21294725"/>
            <a:gd name="adj4" fmla="val 19764940"/>
            <a:gd name="adj5" fmla="val 606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4BE96-609E-489E-86BB-31A5D16AEFA6}">
      <dsp:nvSpPr>
        <dsp:cNvPr id="0" name=""/>
        <dsp:cNvSpPr/>
      </dsp:nvSpPr>
      <dsp:spPr>
        <a:xfrm>
          <a:off x="1620724" y="868885"/>
          <a:ext cx="459402" cy="45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Where &amp; Why</a:t>
          </a:r>
          <a:endParaRPr lang="en-US" sz="1100" kern="1200" dirty="0"/>
        </a:p>
      </dsp:txBody>
      <dsp:txXfrm>
        <a:off x="1620724" y="868885"/>
        <a:ext cx="459402" cy="459402"/>
      </dsp:txXfrm>
    </dsp:sp>
    <dsp:sp modelId="{25B83BBA-B67E-4A23-87E7-FEE40222542E}">
      <dsp:nvSpPr>
        <dsp:cNvPr id="0" name=""/>
        <dsp:cNvSpPr/>
      </dsp:nvSpPr>
      <dsp:spPr>
        <a:xfrm>
          <a:off x="260558" y="-34"/>
          <a:ext cx="1724364" cy="1724364"/>
        </a:xfrm>
        <a:prstGeom prst="circularArrow">
          <a:avLst>
            <a:gd name="adj1" fmla="val 5195"/>
            <a:gd name="adj2" fmla="val 335549"/>
            <a:gd name="adj3" fmla="val 4016235"/>
            <a:gd name="adj4" fmla="val 2252022"/>
            <a:gd name="adj5" fmla="val 606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6E93B-A2AE-4E10-B7D6-B596CA0F157C}">
      <dsp:nvSpPr>
        <dsp:cNvPr id="0" name=""/>
        <dsp:cNvSpPr/>
      </dsp:nvSpPr>
      <dsp:spPr>
        <a:xfrm>
          <a:off x="893039" y="1397579"/>
          <a:ext cx="459402" cy="45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What</a:t>
          </a:r>
          <a:endParaRPr lang="en-US" sz="1100" kern="1200" dirty="0"/>
        </a:p>
      </dsp:txBody>
      <dsp:txXfrm>
        <a:off x="893039" y="1397579"/>
        <a:ext cx="459402" cy="459402"/>
      </dsp:txXfrm>
    </dsp:sp>
    <dsp:sp modelId="{D3DAFA75-9865-4196-A71A-FFEDF67916AB}">
      <dsp:nvSpPr>
        <dsp:cNvPr id="0" name=""/>
        <dsp:cNvSpPr/>
      </dsp:nvSpPr>
      <dsp:spPr>
        <a:xfrm>
          <a:off x="260558" y="-34"/>
          <a:ext cx="1724364" cy="1724364"/>
        </a:xfrm>
        <a:prstGeom prst="circularArrow">
          <a:avLst>
            <a:gd name="adj1" fmla="val 5195"/>
            <a:gd name="adj2" fmla="val 335549"/>
            <a:gd name="adj3" fmla="val 8212429"/>
            <a:gd name="adj4" fmla="val 6448216"/>
            <a:gd name="adj5" fmla="val 606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D2E89-E212-48AA-BE81-FB917581DFEB}">
      <dsp:nvSpPr>
        <dsp:cNvPr id="0" name=""/>
        <dsp:cNvSpPr/>
      </dsp:nvSpPr>
      <dsp:spPr>
        <a:xfrm>
          <a:off x="165354" y="868885"/>
          <a:ext cx="459402" cy="45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How</a:t>
          </a:r>
          <a:endParaRPr lang="en-US" sz="1100" kern="1200" dirty="0"/>
        </a:p>
      </dsp:txBody>
      <dsp:txXfrm>
        <a:off x="165354" y="868885"/>
        <a:ext cx="459402" cy="459402"/>
      </dsp:txXfrm>
    </dsp:sp>
    <dsp:sp modelId="{1E932357-9433-445B-BE49-0D2B2B85B7E0}">
      <dsp:nvSpPr>
        <dsp:cNvPr id="0" name=""/>
        <dsp:cNvSpPr/>
      </dsp:nvSpPr>
      <dsp:spPr>
        <a:xfrm>
          <a:off x="259752" y="-29051"/>
          <a:ext cx="1724364" cy="1724364"/>
        </a:xfrm>
        <a:prstGeom prst="circularArrow">
          <a:avLst>
            <a:gd name="adj1" fmla="val 5195"/>
            <a:gd name="adj2" fmla="val 335549"/>
            <a:gd name="adj3" fmla="val 12149944"/>
            <a:gd name="adj4" fmla="val 10639297"/>
            <a:gd name="adj5" fmla="val 606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1C0DB-6AF7-4DF2-B284-A96E7964379F}">
      <dsp:nvSpPr>
        <dsp:cNvPr id="0" name=""/>
        <dsp:cNvSpPr/>
      </dsp:nvSpPr>
      <dsp:spPr>
        <a:xfrm>
          <a:off x="355761" y="13440"/>
          <a:ext cx="585063" cy="459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Execute &amp; Evaluate</a:t>
          </a:r>
          <a:endParaRPr lang="en-US" sz="1100" kern="1200" dirty="0"/>
        </a:p>
      </dsp:txBody>
      <dsp:txXfrm>
        <a:off x="355761" y="13440"/>
        <a:ext cx="585063" cy="459402"/>
      </dsp:txXfrm>
    </dsp:sp>
    <dsp:sp modelId="{C097E7CA-1FC2-44DD-9D32-927F28F72961}">
      <dsp:nvSpPr>
        <dsp:cNvPr id="0" name=""/>
        <dsp:cNvSpPr/>
      </dsp:nvSpPr>
      <dsp:spPr>
        <a:xfrm>
          <a:off x="228003" y="-8024"/>
          <a:ext cx="1724364" cy="1724364"/>
        </a:xfrm>
        <a:prstGeom prst="circularArrow">
          <a:avLst>
            <a:gd name="adj1" fmla="val 5195"/>
            <a:gd name="adj2" fmla="val 335549"/>
            <a:gd name="adj3" fmla="val 16767092"/>
            <a:gd name="adj4" fmla="val 15524581"/>
            <a:gd name="adj5" fmla="val 6061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B67CE-6F53-4FCB-8D20-682ECBDFC302}">
      <dsp:nvSpPr>
        <dsp:cNvPr id="0" name=""/>
        <dsp:cNvSpPr/>
      </dsp:nvSpPr>
      <dsp:spPr>
        <a:xfrm rot="16200000">
          <a:off x="521778" y="-514962"/>
          <a:ext cx="1630631" cy="2674188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Customer Value Proposition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(Effective, Reliable, Affordable, Convenient Solutions)</a:t>
          </a:r>
          <a:endParaRPr lang="en-US" sz="1400" b="1" kern="1200" dirty="0"/>
        </a:p>
      </dsp:txBody>
      <dsp:txXfrm rot="5400000">
        <a:off x="0" y="6816"/>
        <a:ext cx="2674188" cy="1222973"/>
      </dsp:txXfrm>
    </dsp:sp>
    <dsp:sp modelId="{A9BF21C0-D873-4557-9B81-D4B50A17C8F9}">
      <dsp:nvSpPr>
        <dsp:cNvPr id="0" name=""/>
        <dsp:cNvSpPr/>
      </dsp:nvSpPr>
      <dsp:spPr>
        <a:xfrm>
          <a:off x="2674188" y="0"/>
          <a:ext cx="2674188" cy="1630631"/>
        </a:xfrm>
        <a:prstGeom prst="round1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Critical Resources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(People, Assets, Capital, Technology, Brand)</a:t>
          </a:r>
          <a:endParaRPr lang="en-US" sz="1600" b="1" kern="1200" dirty="0"/>
        </a:p>
      </dsp:txBody>
      <dsp:txXfrm>
        <a:off x="2674188" y="0"/>
        <a:ext cx="2674188" cy="1222973"/>
      </dsp:txXfrm>
    </dsp:sp>
    <dsp:sp modelId="{38682513-9F92-4F81-B8DE-73D2C0C6F53D}">
      <dsp:nvSpPr>
        <dsp:cNvPr id="0" name=""/>
        <dsp:cNvSpPr/>
      </dsp:nvSpPr>
      <dsp:spPr>
        <a:xfrm rot="10800000">
          <a:off x="0" y="1630631"/>
          <a:ext cx="2674188" cy="1630631"/>
        </a:xfrm>
        <a:prstGeom prst="round1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Critical Processes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(Repeatable, Scalable, Sustainable)</a:t>
          </a:r>
          <a:endParaRPr lang="en-US" sz="1600" b="1" kern="1200" dirty="0"/>
        </a:p>
      </dsp:txBody>
      <dsp:txXfrm rot="10800000">
        <a:off x="0" y="2038289"/>
        <a:ext cx="2674188" cy="1222973"/>
      </dsp:txXfrm>
    </dsp:sp>
    <dsp:sp modelId="{24312959-906D-4263-8F2E-ECF64ED64A46}">
      <dsp:nvSpPr>
        <dsp:cNvPr id="0" name=""/>
        <dsp:cNvSpPr/>
      </dsp:nvSpPr>
      <dsp:spPr>
        <a:xfrm rot="5400000">
          <a:off x="3195967" y="1108853"/>
          <a:ext cx="1630631" cy="2674188"/>
        </a:xfrm>
        <a:prstGeom prst="round1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Profit Formula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(Revenue model, cost structure, target margins, resource velocity)</a:t>
          </a:r>
          <a:endParaRPr lang="en-US" sz="1600" b="1" kern="1200" dirty="0"/>
        </a:p>
      </dsp:txBody>
      <dsp:txXfrm rot="-5400000">
        <a:off x="2674188" y="2038288"/>
        <a:ext cx="2674188" cy="1222973"/>
      </dsp:txXfrm>
    </dsp:sp>
    <dsp:sp modelId="{AC6DF93E-F0A4-4417-8A5F-BA691CC26153}">
      <dsp:nvSpPr>
        <dsp:cNvPr id="0" name=""/>
        <dsp:cNvSpPr/>
      </dsp:nvSpPr>
      <dsp:spPr>
        <a:xfrm>
          <a:off x="1436812" y="1092563"/>
          <a:ext cx="2474752" cy="1022275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Culture, Structure &amp; Mgmt. Systems</a:t>
          </a:r>
          <a:endParaRPr lang="en-US" sz="2400" b="1" kern="1200" dirty="0"/>
        </a:p>
      </dsp:txBody>
      <dsp:txXfrm>
        <a:off x="1486715" y="1142466"/>
        <a:ext cx="2374946" cy="922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B0864-4A23-4F2E-9E59-E74010BCF2E0}">
      <dsp:nvSpPr>
        <dsp:cNvPr id="0" name=""/>
        <dsp:cNvSpPr/>
      </dsp:nvSpPr>
      <dsp:spPr>
        <a:xfrm>
          <a:off x="0" y="1451038"/>
          <a:ext cx="2762932" cy="16577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Value Logic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Matching Product/Services to Customer Needs</a:t>
          </a:r>
        </a:p>
      </dsp:txBody>
      <dsp:txXfrm>
        <a:off x="0" y="1451038"/>
        <a:ext cx="2762932" cy="1657759"/>
      </dsp:txXfrm>
    </dsp:sp>
    <dsp:sp modelId="{F664A4FE-8C72-4D68-9003-88E1EB09F23D}">
      <dsp:nvSpPr>
        <dsp:cNvPr id="0" name=""/>
        <dsp:cNvSpPr/>
      </dsp:nvSpPr>
      <dsp:spPr>
        <a:xfrm>
          <a:off x="2841283" y="1446960"/>
          <a:ext cx="2762932" cy="16577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Market Logic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Demand Creation to Revenue Conversion – are the mechanics in place?</a:t>
          </a:r>
          <a:endParaRPr lang="en-US" sz="2000" kern="1200" dirty="0"/>
        </a:p>
      </dsp:txBody>
      <dsp:txXfrm>
        <a:off x="2841283" y="1446960"/>
        <a:ext cx="2762932" cy="1657759"/>
      </dsp:txXfrm>
    </dsp:sp>
    <dsp:sp modelId="{2EAE9146-079D-4F3F-B025-81D8B44A8DE9}">
      <dsp:nvSpPr>
        <dsp:cNvPr id="0" name=""/>
        <dsp:cNvSpPr/>
      </dsp:nvSpPr>
      <dsp:spPr>
        <a:xfrm>
          <a:off x="1215878" y="3319626"/>
          <a:ext cx="2762932" cy="16577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Business Logic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Strategic Initiatives and Outcomes</a:t>
          </a:r>
          <a:endParaRPr lang="en-US" sz="2000" kern="1200" dirty="0"/>
        </a:p>
      </dsp:txBody>
      <dsp:txXfrm>
        <a:off x="1215878" y="3319626"/>
        <a:ext cx="2762932" cy="1657759"/>
      </dsp:txXfrm>
    </dsp:sp>
    <dsp:sp modelId="{01EC87A7-300E-4B23-AD0C-5FB4F4C4CC05}">
      <dsp:nvSpPr>
        <dsp:cNvPr id="0" name=""/>
        <dsp:cNvSpPr/>
      </dsp:nvSpPr>
      <dsp:spPr>
        <a:xfrm>
          <a:off x="5682567" y="1460963"/>
          <a:ext cx="2762932" cy="16577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Value Creation Logic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Resources &amp; Processes – can we deliver?</a:t>
          </a:r>
          <a:endParaRPr lang="en-US" sz="2000" kern="1200" dirty="0"/>
        </a:p>
      </dsp:txBody>
      <dsp:txXfrm>
        <a:off x="5682567" y="1460963"/>
        <a:ext cx="2762932" cy="1657759"/>
      </dsp:txXfrm>
    </dsp:sp>
    <dsp:sp modelId="{8A219644-7AD1-4192-9AD9-8E5F296BD1E2}">
      <dsp:nvSpPr>
        <dsp:cNvPr id="0" name=""/>
        <dsp:cNvSpPr/>
      </dsp:nvSpPr>
      <dsp:spPr>
        <a:xfrm>
          <a:off x="4422758" y="3325870"/>
          <a:ext cx="2762932" cy="16577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Risk Logic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Probability success now and going forward</a:t>
          </a:r>
          <a:endParaRPr lang="en-US" sz="2000" kern="1200" dirty="0"/>
        </a:p>
      </dsp:txBody>
      <dsp:txXfrm>
        <a:off x="4422758" y="3325870"/>
        <a:ext cx="2762932" cy="1657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31B2-6EF0-4013-B3AE-B43E3FFCB9B3}">
      <dsp:nvSpPr>
        <dsp:cNvPr id="0" name=""/>
        <dsp:cNvSpPr/>
      </dsp:nvSpPr>
      <dsp:spPr>
        <a:xfrm>
          <a:off x="4375" y="1134588"/>
          <a:ext cx="1913220" cy="11479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Target Market</a:t>
          </a:r>
          <a:endParaRPr lang="en-US" sz="2100" kern="1200" dirty="0"/>
        </a:p>
      </dsp:txBody>
      <dsp:txXfrm>
        <a:off x="37997" y="1168210"/>
        <a:ext cx="1845976" cy="1080688"/>
      </dsp:txXfrm>
    </dsp:sp>
    <dsp:sp modelId="{8C3F0D5B-C88E-492C-982E-CA71A747C7D5}">
      <dsp:nvSpPr>
        <dsp:cNvPr id="0" name=""/>
        <dsp:cNvSpPr/>
      </dsp:nvSpPr>
      <dsp:spPr>
        <a:xfrm>
          <a:off x="2108918" y="1471315"/>
          <a:ext cx="405602" cy="47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8918" y="1566211"/>
        <a:ext cx="283921" cy="284686"/>
      </dsp:txXfrm>
    </dsp:sp>
    <dsp:sp modelId="{CBC62313-A2FA-45BD-97B8-166A8479FFC1}">
      <dsp:nvSpPr>
        <dsp:cNvPr id="0" name=""/>
        <dsp:cNvSpPr/>
      </dsp:nvSpPr>
      <dsp:spPr>
        <a:xfrm>
          <a:off x="2682884" y="1134588"/>
          <a:ext cx="1913220" cy="11479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Customer Need</a:t>
          </a:r>
          <a:endParaRPr lang="en-US" sz="2100" kern="1200" dirty="0"/>
        </a:p>
      </dsp:txBody>
      <dsp:txXfrm>
        <a:off x="2716506" y="1168210"/>
        <a:ext cx="1845976" cy="1080688"/>
      </dsp:txXfrm>
    </dsp:sp>
    <dsp:sp modelId="{F160DCDF-4DE2-45C4-A248-2893EFD7F044}">
      <dsp:nvSpPr>
        <dsp:cNvPr id="0" name=""/>
        <dsp:cNvSpPr/>
      </dsp:nvSpPr>
      <dsp:spPr>
        <a:xfrm>
          <a:off x="4787426" y="1471315"/>
          <a:ext cx="405602" cy="47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87426" y="1566211"/>
        <a:ext cx="283921" cy="284686"/>
      </dsp:txXfrm>
    </dsp:sp>
    <dsp:sp modelId="{397EA208-0D58-4C01-BC73-93FC2FEB6B66}">
      <dsp:nvSpPr>
        <dsp:cNvPr id="0" name=""/>
        <dsp:cNvSpPr/>
      </dsp:nvSpPr>
      <dsp:spPr>
        <a:xfrm>
          <a:off x="5361393" y="1134588"/>
          <a:ext cx="1913220" cy="11479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Solution Demonstration</a:t>
          </a:r>
          <a:endParaRPr lang="en-US" sz="2100" kern="1200" dirty="0"/>
        </a:p>
      </dsp:txBody>
      <dsp:txXfrm>
        <a:off x="5395015" y="1168210"/>
        <a:ext cx="1845976" cy="1080688"/>
      </dsp:txXfrm>
    </dsp:sp>
    <dsp:sp modelId="{0BDE3888-70D4-4D71-AB9F-520A3E0DEB84}">
      <dsp:nvSpPr>
        <dsp:cNvPr id="0" name=""/>
        <dsp:cNvSpPr/>
      </dsp:nvSpPr>
      <dsp:spPr>
        <a:xfrm>
          <a:off x="7465935" y="1471315"/>
          <a:ext cx="405602" cy="474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465935" y="1566211"/>
        <a:ext cx="283921" cy="284686"/>
      </dsp:txXfrm>
    </dsp:sp>
    <dsp:sp modelId="{AA4BF473-BEE4-4353-8A87-505DA97691B0}">
      <dsp:nvSpPr>
        <dsp:cNvPr id="0" name=""/>
        <dsp:cNvSpPr/>
      </dsp:nvSpPr>
      <dsp:spPr>
        <a:xfrm>
          <a:off x="8039901" y="1134588"/>
          <a:ext cx="1913220" cy="11479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Key Benefits</a:t>
          </a:r>
          <a:endParaRPr lang="en-US" sz="2100" kern="1200" dirty="0"/>
        </a:p>
      </dsp:txBody>
      <dsp:txXfrm>
        <a:off x="8073523" y="1168210"/>
        <a:ext cx="1845976" cy="1080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31B2-6EF0-4013-B3AE-B43E3FFCB9B3}">
      <dsp:nvSpPr>
        <dsp:cNvPr id="0" name=""/>
        <dsp:cNvSpPr/>
      </dsp:nvSpPr>
      <dsp:spPr>
        <a:xfrm>
          <a:off x="4375" y="1134588"/>
          <a:ext cx="1913220" cy="1147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Competitor Identification</a:t>
          </a:r>
          <a:endParaRPr lang="en-US" sz="2100" kern="1200" dirty="0"/>
        </a:p>
      </dsp:txBody>
      <dsp:txXfrm>
        <a:off x="37997" y="1168210"/>
        <a:ext cx="1845976" cy="1080688"/>
      </dsp:txXfrm>
    </dsp:sp>
    <dsp:sp modelId="{8C3F0D5B-C88E-492C-982E-CA71A747C7D5}">
      <dsp:nvSpPr>
        <dsp:cNvPr id="0" name=""/>
        <dsp:cNvSpPr/>
      </dsp:nvSpPr>
      <dsp:spPr>
        <a:xfrm>
          <a:off x="2108918" y="1471315"/>
          <a:ext cx="405602" cy="4744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108918" y="1566211"/>
        <a:ext cx="283921" cy="284686"/>
      </dsp:txXfrm>
    </dsp:sp>
    <dsp:sp modelId="{CBC62313-A2FA-45BD-97B8-166A8479FFC1}">
      <dsp:nvSpPr>
        <dsp:cNvPr id="0" name=""/>
        <dsp:cNvSpPr/>
      </dsp:nvSpPr>
      <dsp:spPr>
        <a:xfrm>
          <a:off x="2682884" y="1134588"/>
          <a:ext cx="1913220" cy="1147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Uniqueness or Differentiation</a:t>
          </a:r>
          <a:endParaRPr lang="en-US" sz="2100" kern="1200" dirty="0"/>
        </a:p>
      </dsp:txBody>
      <dsp:txXfrm>
        <a:off x="2716506" y="1168210"/>
        <a:ext cx="1845976" cy="1080688"/>
      </dsp:txXfrm>
    </dsp:sp>
    <dsp:sp modelId="{F160DCDF-4DE2-45C4-A248-2893EFD7F044}">
      <dsp:nvSpPr>
        <dsp:cNvPr id="0" name=""/>
        <dsp:cNvSpPr/>
      </dsp:nvSpPr>
      <dsp:spPr>
        <a:xfrm>
          <a:off x="4787426" y="1471315"/>
          <a:ext cx="405602" cy="4744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787426" y="1566211"/>
        <a:ext cx="283921" cy="284686"/>
      </dsp:txXfrm>
    </dsp:sp>
    <dsp:sp modelId="{397EA208-0D58-4C01-BC73-93FC2FEB6B66}">
      <dsp:nvSpPr>
        <dsp:cNvPr id="0" name=""/>
        <dsp:cNvSpPr/>
      </dsp:nvSpPr>
      <dsp:spPr>
        <a:xfrm>
          <a:off x="5361393" y="1134588"/>
          <a:ext cx="1913220" cy="1147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 what we do works?</a:t>
          </a:r>
          <a:endParaRPr lang="en-US" sz="2100" kern="1200" dirty="0"/>
        </a:p>
      </dsp:txBody>
      <dsp:txXfrm>
        <a:off x="5395015" y="1168210"/>
        <a:ext cx="1845976" cy="1080688"/>
      </dsp:txXfrm>
    </dsp:sp>
    <dsp:sp modelId="{0BDE3888-70D4-4D71-AB9F-520A3E0DEB84}">
      <dsp:nvSpPr>
        <dsp:cNvPr id="0" name=""/>
        <dsp:cNvSpPr/>
      </dsp:nvSpPr>
      <dsp:spPr>
        <a:xfrm>
          <a:off x="7465935" y="1471315"/>
          <a:ext cx="405602" cy="47447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465935" y="1566211"/>
        <a:ext cx="283921" cy="284686"/>
      </dsp:txXfrm>
    </dsp:sp>
    <dsp:sp modelId="{AA4BF473-BEE4-4353-8A87-505DA97691B0}">
      <dsp:nvSpPr>
        <dsp:cNvPr id="0" name=""/>
        <dsp:cNvSpPr/>
      </dsp:nvSpPr>
      <dsp:spPr>
        <a:xfrm>
          <a:off x="8039901" y="1134588"/>
          <a:ext cx="1913220" cy="1147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What makes it difficult to imitate?</a:t>
          </a:r>
          <a:endParaRPr lang="en-US" sz="2100" kern="1200" dirty="0"/>
        </a:p>
      </dsp:txBody>
      <dsp:txXfrm>
        <a:off x="8073523" y="1168210"/>
        <a:ext cx="1845976" cy="10806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081B1-28FB-4A3B-A737-95D76F90A78F}">
      <dsp:nvSpPr>
        <dsp:cNvPr id="0" name=""/>
        <dsp:cNvSpPr/>
      </dsp:nvSpPr>
      <dsp:spPr>
        <a:xfrm>
          <a:off x="655390" y="109769"/>
          <a:ext cx="1628629" cy="1628629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Process Management</a:t>
          </a:r>
          <a:endParaRPr lang="en-US" sz="800" kern="1200" dirty="0"/>
        </a:p>
      </dsp:txBody>
      <dsp:txXfrm>
        <a:off x="1519921" y="447322"/>
        <a:ext cx="601041" cy="445934"/>
      </dsp:txXfrm>
    </dsp:sp>
    <dsp:sp modelId="{F826420A-581B-4A4F-B56F-057218FB90D0}">
      <dsp:nvSpPr>
        <dsp:cNvPr id="0" name=""/>
        <dsp:cNvSpPr/>
      </dsp:nvSpPr>
      <dsp:spPr>
        <a:xfrm>
          <a:off x="655390" y="164445"/>
          <a:ext cx="1628629" cy="1628629"/>
        </a:xfrm>
        <a:prstGeom prst="pie">
          <a:avLst>
            <a:gd name="adj1" fmla="val 0"/>
            <a:gd name="adj2" fmla="val 540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Partner Management</a:t>
          </a:r>
          <a:endParaRPr lang="en-US" sz="800" kern="1200" dirty="0"/>
        </a:p>
      </dsp:txBody>
      <dsp:txXfrm>
        <a:off x="1519921" y="1009587"/>
        <a:ext cx="601041" cy="445934"/>
      </dsp:txXfrm>
    </dsp:sp>
    <dsp:sp modelId="{BF313988-EAEA-41DE-8EB5-29045EC83D54}">
      <dsp:nvSpPr>
        <dsp:cNvPr id="0" name=""/>
        <dsp:cNvSpPr/>
      </dsp:nvSpPr>
      <dsp:spPr>
        <a:xfrm>
          <a:off x="600715" y="164445"/>
          <a:ext cx="1628629" cy="1628629"/>
        </a:xfrm>
        <a:prstGeom prst="pie">
          <a:avLst>
            <a:gd name="adj1" fmla="val 5400000"/>
            <a:gd name="adj2" fmla="val 1080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Product Management</a:t>
          </a:r>
          <a:endParaRPr lang="en-US" sz="800" kern="1200" dirty="0"/>
        </a:p>
      </dsp:txBody>
      <dsp:txXfrm>
        <a:off x="763772" y="1009587"/>
        <a:ext cx="601041" cy="445934"/>
      </dsp:txXfrm>
    </dsp:sp>
    <dsp:sp modelId="{D38439AF-CC29-4886-B2C7-7C6A8511BE03}">
      <dsp:nvSpPr>
        <dsp:cNvPr id="0" name=""/>
        <dsp:cNvSpPr/>
      </dsp:nvSpPr>
      <dsp:spPr>
        <a:xfrm>
          <a:off x="600715" y="109769"/>
          <a:ext cx="1628629" cy="1628629"/>
        </a:xfrm>
        <a:prstGeom prst="pie">
          <a:avLst>
            <a:gd name="adj1" fmla="val 10800000"/>
            <a:gd name="adj2" fmla="val 162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Operational Analytics</a:t>
          </a:r>
          <a:endParaRPr lang="en-US" sz="800" kern="1200" dirty="0"/>
        </a:p>
      </dsp:txBody>
      <dsp:txXfrm>
        <a:off x="763772" y="447322"/>
        <a:ext cx="601041" cy="445934"/>
      </dsp:txXfrm>
    </dsp:sp>
    <dsp:sp modelId="{DB126196-A48B-41E7-B610-4CB49690A62E}">
      <dsp:nvSpPr>
        <dsp:cNvPr id="0" name=""/>
        <dsp:cNvSpPr/>
      </dsp:nvSpPr>
      <dsp:spPr>
        <a:xfrm>
          <a:off x="554570" y="8949"/>
          <a:ext cx="1830269" cy="183026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6EEB5-64DC-4A33-B50B-C0F916DA5E5D}">
      <dsp:nvSpPr>
        <dsp:cNvPr id="0" name=""/>
        <dsp:cNvSpPr/>
      </dsp:nvSpPr>
      <dsp:spPr>
        <a:xfrm>
          <a:off x="554570" y="63625"/>
          <a:ext cx="1830269" cy="183026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35562-DF9C-4A53-81B6-824FE810CCD7}">
      <dsp:nvSpPr>
        <dsp:cNvPr id="0" name=""/>
        <dsp:cNvSpPr/>
      </dsp:nvSpPr>
      <dsp:spPr>
        <a:xfrm>
          <a:off x="499895" y="63625"/>
          <a:ext cx="1830269" cy="183026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96A3F-74E3-4C44-9ECD-F1D7F6605AAA}">
      <dsp:nvSpPr>
        <dsp:cNvPr id="0" name=""/>
        <dsp:cNvSpPr/>
      </dsp:nvSpPr>
      <dsp:spPr>
        <a:xfrm>
          <a:off x="499895" y="8949"/>
          <a:ext cx="1830269" cy="183026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BB828-33A8-42FD-AAAC-754F6DE0682E}">
      <dsp:nvSpPr>
        <dsp:cNvPr id="0" name=""/>
        <dsp:cNvSpPr/>
      </dsp:nvSpPr>
      <dsp:spPr>
        <a:xfrm>
          <a:off x="1850852" y="0"/>
          <a:ext cx="3749975" cy="374997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6509B-B25B-42BB-9574-D2F9E7B569DC}">
      <dsp:nvSpPr>
        <dsp:cNvPr id="0" name=""/>
        <dsp:cNvSpPr/>
      </dsp:nvSpPr>
      <dsp:spPr>
        <a:xfrm>
          <a:off x="2207099" y="356247"/>
          <a:ext cx="1462490" cy="1462490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2278492" y="427640"/>
        <a:ext cx="1319704" cy="1319704"/>
      </dsp:txXfrm>
    </dsp:sp>
    <dsp:sp modelId="{C5EA48AE-52B7-4E80-A79E-62D54EE2B974}">
      <dsp:nvSpPr>
        <dsp:cNvPr id="0" name=""/>
        <dsp:cNvSpPr/>
      </dsp:nvSpPr>
      <dsp:spPr>
        <a:xfrm>
          <a:off x="3782089" y="356247"/>
          <a:ext cx="1462490" cy="1462490"/>
        </a:xfrm>
        <a:prstGeom prst="round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White Space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853482" y="427640"/>
        <a:ext cx="1319704" cy="1319704"/>
      </dsp:txXfrm>
    </dsp:sp>
    <dsp:sp modelId="{7F2B8843-74C0-4228-A9A9-9931D238E81E}">
      <dsp:nvSpPr>
        <dsp:cNvPr id="0" name=""/>
        <dsp:cNvSpPr/>
      </dsp:nvSpPr>
      <dsp:spPr>
        <a:xfrm>
          <a:off x="2207099" y="1931237"/>
          <a:ext cx="1462490" cy="1462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Core Business</a:t>
          </a:r>
          <a:endParaRPr lang="en-US" sz="1900" kern="1200" dirty="0"/>
        </a:p>
      </dsp:txBody>
      <dsp:txXfrm>
        <a:off x="2278492" y="2002630"/>
        <a:ext cx="1319704" cy="1319704"/>
      </dsp:txXfrm>
    </dsp:sp>
    <dsp:sp modelId="{A6BE31F7-A53C-450B-A395-0D6AA401275A}">
      <dsp:nvSpPr>
        <dsp:cNvPr id="0" name=""/>
        <dsp:cNvSpPr/>
      </dsp:nvSpPr>
      <dsp:spPr>
        <a:xfrm>
          <a:off x="3782089" y="1931237"/>
          <a:ext cx="1462490" cy="1462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Core-related Adjacencies</a:t>
          </a:r>
          <a:endParaRPr lang="en-US" sz="1900" kern="1200" dirty="0"/>
        </a:p>
      </dsp:txBody>
      <dsp:txXfrm>
        <a:off x="3853482" y="2002630"/>
        <a:ext cx="1319704" cy="13197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27AE4-158C-4FF2-BED2-E8A146DE8113}">
      <dsp:nvSpPr>
        <dsp:cNvPr id="0" name=""/>
        <dsp:cNvSpPr/>
      </dsp:nvSpPr>
      <dsp:spPr>
        <a:xfrm rot="16200000">
          <a:off x="153773" y="1391"/>
          <a:ext cx="2589988" cy="2589988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Strategic Themes (Intent)</a:t>
          </a:r>
          <a:endParaRPr lang="en-US" sz="2100" kern="1200" dirty="0"/>
        </a:p>
      </dsp:txBody>
      <dsp:txXfrm rot="5400000">
        <a:off x="153773" y="648888"/>
        <a:ext cx="2136740" cy="1294994"/>
      </dsp:txXfrm>
    </dsp:sp>
    <dsp:sp modelId="{DF8B38F9-191A-47FC-8F0B-1A6041CF1884}">
      <dsp:nvSpPr>
        <dsp:cNvPr id="0" name=""/>
        <dsp:cNvSpPr/>
      </dsp:nvSpPr>
      <dsp:spPr>
        <a:xfrm rot="5400000">
          <a:off x="4979827" y="0"/>
          <a:ext cx="2589988" cy="2589988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Critical or Core Activities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(Key Pivots)</a:t>
          </a:r>
          <a:endParaRPr lang="en-US" sz="2100" kern="1200" dirty="0"/>
        </a:p>
      </dsp:txBody>
      <dsp:txXfrm rot="-5400000">
        <a:off x="5433075" y="647497"/>
        <a:ext cx="2136740" cy="129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5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1"/>
            <a:ext cx="3037840" cy="466435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9"/>
            <a:ext cx="3037840" cy="4664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9"/>
            <a:ext cx="3037840" cy="4664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5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1"/>
            <a:ext cx="3037840" cy="466435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2" rIns="93166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7"/>
          </a:xfrm>
          <a:prstGeom prst="rect">
            <a:avLst/>
          </a:prstGeom>
        </p:spPr>
        <p:txBody>
          <a:bodyPr vert="horz" lIns="93166" tIns="46582" rIns="93166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9"/>
            <a:ext cx="3037840" cy="4664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772" y="4467789"/>
            <a:ext cx="5598178" cy="36554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55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858838" y="207963"/>
            <a:ext cx="8716963" cy="4903787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4560" y="4410400"/>
            <a:ext cx="5476479" cy="41773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</p:spPr>
        <p:txBody>
          <a:bodyPr/>
          <a:lstStyle/>
          <a:p>
            <a:r>
              <a:rPr lang="en-CA" dirty="0" smtClean="0"/>
              <a:t>30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80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8A0F0-B37B-4080-B583-C53449050B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02025" y="114300"/>
            <a:ext cx="4806950" cy="2705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181963" y="2467796"/>
            <a:ext cx="9466391" cy="2019185"/>
          </a:xfrm>
          <a:prstGeom prst="rect">
            <a:avLst/>
          </a:prstGeom>
        </p:spPr>
        <p:txBody>
          <a:bodyPr lIns="88135" tIns="44068" rIns="88135" bIns="4406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83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4479926"/>
            <a:ext cx="5619750" cy="3665538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12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207963"/>
            <a:ext cx="8726488" cy="49101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6" y="5321300"/>
            <a:ext cx="5619750" cy="2824163"/>
          </a:xfrm>
          <a:prstGeom prst="rect">
            <a:avLst/>
          </a:prstGeom>
        </p:spPr>
        <p:txBody>
          <a:bodyPr lIns="91427" tIns="45714" rIns="91427" bIns="45714"/>
          <a:lstStyle/>
          <a:p>
            <a:r>
              <a:rPr lang="en-US" dirty="0" smtClean="0"/>
              <a:t>Walmart AGM –</a:t>
            </a:r>
            <a:r>
              <a:rPr lang="en-US" baseline="0" dirty="0" smtClean="0"/>
              <a:t> focus was on reimagining the company and the retail sector overall.</a:t>
            </a:r>
          </a:p>
          <a:p>
            <a:r>
              <a:rPr lang="en-US" baseline="0" dirty="0" smtClean="0"/>
              <a:t>Technology disruption – Omni-Channel Experience</a:t>
            </a:r>
          </a:p>
          <a:p>
            <a:r>
              <a:rPr lang="en-US" baseline="0" dirty="0" smtClean="0"/>
              <a:t>Trending – e-Commerce Retail Survey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6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406" y="4473813"/>
            <a:ext cx="5609588" cy="36605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62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2310" y="4496167"/>
            <a:ext cx="5618480" cy="42585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8126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your current structure still make sense?  Heat</a:t>
            </a:r>
            <a:r>
              <a:rPr lang="en-US" baseline="0" dirty="0" smtClean="0"/>
              <a:t> map it…where do the key "value" points reside?....Think in terms of maintain, enhance, reduce or remove.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A12E1-6EC7-4DB7-B124-231AF4111C3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10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29538" y="4614193"/>
            <a:ext cx="5842898" cy="3775397"/>
          </a:xfrm>
          <a:prstGeom prst="rect">
            <a:avLst/>
          </a:prstGeom>
        </p:spPr>
        <p:txBody>
          <a:bodyPr lIns="94552" tIns="47276" rIns="94552" bIns="47276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6A3A5-7BB6-4F86-88E4-3FFD01987BF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45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8838" y="207963"/>
            <a:ext cx="8716963" cy="4903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772" y="4467789"/>
            <a:ext cx="5598178" cy="36554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Does your current structure still make sense?  Heat</a:t>
            </a:r>
            <a:r>
              <a:rPr lang="en-US" baseline="0" dirty="0" smtClean="0"/>
              <a:t> map it…where do the key "value" points reside?....Think in terms of maintain, enhance, reduce or remove.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A12E1-6EC7-4DB7-B124-231AF4111C3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22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ltGray"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094443" y="904172"/>
            <a:ext cx="10061637" cy="1834445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l">
              <a:defRPr sz="4800" baseline="0"/>
            </a:lvl1pPr>
          </a:lstStyle>
          <a:p>
            <a:r>
              <a:rPr lang="en-US" dirty="0" smtClean="0"/>
              <a:t>CLICK TO EDIT SESSION TITLE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4442" y="2738618"/>
            <a:ext cx="10090125" cy="1600439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l"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Program Name                                                                            Date (e.g. July 1 to July 9, 2011)                                  Speaker/Faculty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6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014374"/>
            <a:ext cx="11292012" cy="51117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9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1022360"/>
            <a:ext cx="10363200" cy="4746616"/>
          </a:xfrm>
          <a:prstGeom prst="rect">
            <a:avLst/>
          </a:prstGeom>
        </p:spPr>
        <p:txBody>
          <a:bodyPr anchor="ctr" anchorCtr="0"/>
          <a:lstStyle>
            <a:lvl1pPr algn="ctr">
              <a:defRPr sz="5333" b="1" cap="none" baseline="0"/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5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03320" y="6492875"/>
            <a:ext cx="148868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014374"/>
            <a:ext cx="4011084" cy="1014372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014374"/>
            <a:ext cx="6815667" cy="5111791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16606"/>
            <a:ext cx="4011084" cy="4009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66355A-084C-D24E-9AD2-7E4FC41EA627}" type="slidenum">
              <a:rPr lang="en-US" sz="1600" smtClean="0"/>
              <a:pPr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950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3320" y="6492875"/>
            <a:ext cx="1488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5666" y="59499"/>
            <a:ext cx="100008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65667" y="1019606"/>
            <a:ext cx="11260667" cy="528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txStyles>
    <p:titleStyle>
      <a:lvl1pPr algn="l" defTabSz="609585" rtl="0" eaLnBrk="1" latinLnBrk="0" hangingPunct="1">
        <a:spcBef>
          <a:spcPct val="0"/>
        </a:spcBef>
        <a:buNone/>
        <a:defRPr sz="3733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4383" y="3433339"/>
            <a:ext cx="7567595" cy="1200329"/>
          </a:xfrm>
        </p:spPr>
        <p:txBody>
          <a:bodyPr/>
          <a:lstStyle/>
          <a:p>
            <a:r>
              <a:rPr lang="en-US" sz="2400" dirty="0"/>
              <a:t>Master of Management in Analytics</a:t>
            </a:r>
            <a:br>
              <a:rPr lang="en-US" sz="2400" dirty="0"/>
            </a:br>
            <a:r>
              <a:rPr lang="en-US" sz="2400" dirty="0" smtClean="0"/>
              <a:t>May 13, 2020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Gary J. Bissonette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4383" y="681665"/>
            <a:ext cx="8060329" cy="82586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spc="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MMA 801 – Introduction to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561" y="2316544"/>
            <a:ext cx="9198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Session Two – Fundamentals of 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Business Model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Development and Reframing</a:t>
            </a:r>
          </a:p>
        </p:txBody>
      </p:sp>
    </p:spTree>
    <p:extLst>
      <p:ext uri="{BB962C8B-B14F-4D97-AF65-F5344CB8AC3E}">
        <p14:creationId xmlns:p14="http://schemas.microsoft.com/office/powerpoint/2010/main" val="2046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29" y="1014374"/>
            <a:ext cx="9531276" cy="5111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ROKU – BREAKOUT ROOM EXERCISE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Assignment Focus</a:t>
            </a:r>
          </a:p>
          <a:p>
            <a:pPr lvl="0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your </a:t>
            </a:r>
            <a:r>
              <a:rPr lang="en-US" dirty="0"/>
              <a:t>perception of </a:t>
            </a:r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dirty="0" smtClean="0"/>
              <a:t>"Business Model"? </a:t>
            </a:r>
            <a:br>
              <a:rPr lang="en-US" dirty="0" smtClean="0"/>
            </a:br>
            <a:r>
              <a:rPr lang="en-US" dirty="0" smtClean="0"/>
              <a:t>What does it mean to you?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4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5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075988" y="6492875"/>
            <a:ext cx="1116012" cy="365125"/>
          </a:xfrm>
          <a:prstGeom prst="rect">
            <a:avLst/>
          </a:prstGeom>
        </p:spPr>
        <p:txBody>
          <a:bodyPr/>
          <a:lstStyle/>
          <a:p>
            <a:fld id="{91AF2B4D-6B12-4EDF-87BB-2B55CECB661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5666" y="1584762"/>
            <a:ext cx="11292012" cy="454140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200" dirty="0"/>
              <a:t>A business model, and its underlying business system, is a </a:t>
            </a:r>
            <a:r>
              <a:rPr lang="en-US" sz="2200" dirty="0" smtClean="0"/>
              <a:t>company's</a:t>
            </a:r>
            <a:r>
              <a:rPr lang="en-US" sz="22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architectural platform for pursuing our strategy</a:t>
            </a:r>
            <a:r>
              <a:rPr lang="en-US" sz="2200" dirty="0"/>
              <a:t>. It reflects the </a:t>
            </a:r>
            <a:r>
              <a:rPr lang="en-US" sz="2200" dirty="0" smtClean="0"/>
              <a:t>company's </a:t>
            </a:r>
            <a:r>
              <a:rPr lang="en-US" sz="2200" dirty="0"/>
              <a:t>belief as to how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value is created</a:t>
            </a:r>
            <a:r>
              <a:rPr lang="en-US" sz="2200" dirty="0"/>
              <a:t>. It is the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summation of the core business decisions and trade-offs</a:t>
            </a:r>
            <a:r>
              <a:rPr lang="en-US" sz="2200" dirty="0"/>
              <a:t> employed to earn a profit. It takes into consideration five fundamentals…</a:t>
            </a:r>
          </a:p>
          <a:p>
            <a:pPr marL="0" indent="0">
              <a:buNone/>
              <a:defRPr/>
            </a:pPr>
            <a:endParaRPr lang="en-US" sz="2200" dirty="0"/>
          </a:p>
          <a:p>
            <a:pPr marL="0" indent="0">
              <a:buNone/>
              <a:defRPr/>
            </a:pPr>
            <a:r>
              <a:rPr lang="en-US" sz="2200" dirty="0"/>
              <a:t>These elements (the system) </a:t>
            </a:r>
            <a:br>
              <a:rPr lang="en-US" sz="2200" dirty="0"/>
            </a:br>
            <a:r>
              <a:rPr lang="en-US" sz="2200" dirty="0"/>
              <a:t>interact in consistent and </a:t>
            </a:r>
            <a:br>
              <a:rPr lang="en-US" sz="2200" dirty="0"/>
            </a:br>
            <a:r>
              <a:rPr lang="en-US" sz="2200" dirty="0"/>
              <a:t>complementary ways. A </a:t>
            </a:r>
            <a:br>
              <a:rPr lang="en-US" sz="2200" dirty="0"/>
            </a:br>
            <a:r>
              <a:rPr lang="en-US" sz="2200" dirty="0"/>
              <a:t>change to one, will impact </a:t>
            </a:r>
            <a:br>
              <a:rPr lang="en-US" sz="2200" dirty="0"/>
            </a:br>
            <a:r>
              <a:rPr lang="en-US" sz="2200" dirty="0"/>
              <a:t>the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489657"/>
              </p:ext>
            </p:extLst>
          </p:nvPr>
        </p:nvGraphicFramePr>
        <p:xfrm>
          <a:off x="5107640" y="3095088"/>
          <a:ext cx="5348377" cy="326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4"/>
          <p:cNvSpPr txBox="1">
            <a:spLocks/>
          </p:cNvSpPr>
          <p:nvPr/>
        </p:nvSpPr>
        <p:spPr>
          <a:xfrm>
            <a:off x="2314487" y="5281155"/>
            <a:ext cx="2655887" cy="647700"/>
          </a:xfrm>
          <a:prstGeom prst="rect">
            <a:avLst/>
          </a:prstGeom>
        </p:spPr>
        <p:txBody>
          <a:bodyPr anchor="ctr"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spc="-150">
                <a:solidFill>
                  <a:srgbClr val="17375E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7375E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dirty="0"/>
              <a:t>Business Model 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5666" y="1123097"/>
            <a:ext cx="66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What is your definition of a business model?</a:t>
            </a:r>
          </a:p>
        </p:txBody>
      </p:sp>
    </p:spTree>
    <p:extLst>
      <p:ext uri="{BB962C8B-B14F-4D97-AF65-F5344CB8AC3E}">
        <p14:creationId xmlns:p14="http://schemas.microsoft.com/office/powerpoint/2010/main" val="105214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Graphic spid="2" grpId="0">
        <p:bldAsOne/>
      </p:bldGraphic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57465"/>
              </p:ext>
            </p:extLst>
          </p:nvPr>
        </p:nvGraphicFramePr>
        <p:xfrm>
          <a:off x="1799359" y="1187451"/>
          <a:ext cx="8445500" cy="553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5666" y="1085000"/>
            <a:ext cx="9853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Business models reflect 5 </a:t>
            </a:r>
            <a:r>
              <a:rPr lang="en-US" sz="2400" dirty="0" smtClean="0"/>
              <a:t>"Logical Conclusions" </a:t>
            </a:r>
            <a:r>
              <a:rPr lang="en-US" sz="2400" dirty="0"/>
              <a:t>relating to how to compete: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4582" y="1785079"/>
            <a:ext cx="183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Logic Test</a:t>
            </a:r>
          </a:p>
        </p:txBody>
      </p:sp>
    </p:spTree>
    <p:extLst>
      <p:ext uri="{BB962C8B-B14F-4D97-AF65-F5344CB8AC3E}">
        <p14:creationId xmlns:p14="http://schemas.microsoft.com/office/powerpoint/2010/main" val="22371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1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02679153"/>
              </p:ext>
            </p:extLst>
          </p:nvPr>
        </p:nvGraphicFramePr>
        <p:xfrm>
          <a:off x="1332907" y="858981"/>
          <a:ext cx="9957498" cy="3417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2404542"/>
              </p:ext>
            </p:extLst>
          </p:nvPr>
        </p:nvGraphicFramePr>
        <p:xfrm>
          <a:off x="1247887" y="3835348"/>
          <a:ext cx="9957498" cy="3417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0539512" y="3144311"/>
            <a:ext cx="10882" cy="1215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040271" y="4359751"/>
            <a:ext cx="8510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40271" y="4359751"/>
            <a:ext cx="0" cy="591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48" y="1113258"/>
            <a:ext cx="445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"Logic"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There?</a:t>
            </a:r>
          </a:p>
        </p:txBody>
      </p:sp>
    </p:spTree>
    <p:extLst>
      <p:ext uri="{BB962C8B-B14F-4D97-AF65-F5344CB8AC3E}">
        <p14:creationId xmlns:p14="http://schemas.microsoft.com/office/powerpoint/2010/main" val="13463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596952"/>
            <a:ext cx="4109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Adapted from: Business Model Generation, </a:t>
            </a:r>
            <a:r>
              <a:rPr lang="en-CA" sz="1100" dirty="0" err="1"/>
              <a:t>Osterwalder</a:t>
            </a:r>
            <a:r>
              <a:rPr lang="en-CA" sz="1100" dirty="0"/>
              <a:t>, </a:t>
            </a:r>
            <a:r>
              <a:rPr lang="en-CA" sz="1100" dirty="0" err="1"/>
              <a:t>Pigneur</a:t>
            </a:r>
            <a:endParaRPr lang="en-CA" sz="1100" dirty="0"/>
          </a:p>
        </p:txBody>
      </p:sp>
      <p:sp>
        <p:nvSpPr>
          <p:cNvPr id="22" name="Oval 21"/>
          <p:cNvSpPr/>
          <p:nvPr/>
        </p:nvSpPr>
        <p:spPr>
          <a:xfrm>
            <a:off x="1574730" y="1088815"/>
            <a:ext cx="8687752" cy="51623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3120340" y="1712078"/>
            <a:ext cx="909672" cy="2657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>
                <a:solidFill>
                  <a:schemeClr val="tx1"/>
                </a:solidFill>
              </a:rPr>
              <a:t>Key Partners</a:t>
            </a:r>
          </a:p>
          <a:p>
            <a:pPr algn="ctr"/>
            <a:r>
              <a:rPr lang="en-CA" sz="950" dirty="0">
                <a:solidFill>
                  <a:schemeClr val="tx1"/>
                </a:solidFill>
              </a:rPr>
              <a:t>(Backward, Forward &amp; ecosystem dependencies)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0015" y="1712078"/>
            <a:ext cx="948315" cy="13285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>
                <a:solidFill>
                  <a:schemeClr val="tx1"/>
                </a:solidFill>
              </a:rPr>
              <a:t>Key Activities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</a:rPr>
              <a:t>(Value Chain)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0015" y="3040613"/>
            <a:ext cx="948315" cy="1328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>
                <a:solidFill>
                  <a:schemeClr val="tx1"/>
                </a:solidFill>
              </a:rPr>
              <a:t>Key Resources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(Composition &amp; velocity)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78325" y="1712078"/>
            <a:ext cx="1037780" cy="26570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>
                <a:solidFill>
                  <a:schemeClr val="tx1"/>
                </a:solidFill>
              </a:rPr>
              <a:t>Portfolio of Products &amp;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0344" y="4369150"/>
            <a:ext cx="2895765" cy="978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Underlying Cost Model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(Cost structure &amp; drivers,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scale potential, BEP, etc., capitalization requirements, COC)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4820" y="1415772"/>
            <a:ext cx="237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Company-Centric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53290" y="1712078"/>
            <a:ext cx="1342466" cy="2657071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/>
              <a:t>Available Customer Segments</a:t>
            </a:r>
          </a:p>
          <a:p>
            <a:pPr algn="ctr"/>
            <a:endParaRPr lang="en-CA" sz="1400" dirty="0"/>
          </a:p>
          <a:p>
            <a:pPr algn="ctr"/>
            <a:r>
              <a:rPr lang="en-CA" sz="1100" dirty="0"/>
              <a:t>(Primary &amp; secondary, size, penetration potential)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016108" y="1353689"/>
            <a:ext cx="1637185" cy="71630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Positioning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16109" y="2170527"/>
            <a:ext cx="1637185" cy="75209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/>
              <a:t>Value Proposition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6109" y="4369150"/>
            <a:ext cx="2979651" cy="97805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Revenue Model</a:t>
            </a:r>
          </a:p>
          <a:p>
            <a:pPr algn="ctr"/>
            <a:r>
              <a:rPr lang="en-CA" sz="1100" dirty="0"/>
              <a:t>(volume, scope, purchase frequency, sales augmentation, COC, capitalization consumption, ASP degradation)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6401" y="1264759"/>
            <a:ext cx="2093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Market-Centric Analysis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016109" y="3758597"/>
            <a:ext cx="1637185" cy="76805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/>
              <a:t>Opportunity Assessment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016106" y="2988578"/>
            <a:ext cx="1637185" cy="71630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400" dirty="0"/>
              <a:t>Customer Relationships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043208" y="3040616"/>
            <a:ext cx="254723" cy="18928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9280806" y="3725417"/>
            <a:ext cx="1037944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/>
              <a:t>Market Logic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4965" y="5672821"/>
            <a:ext cx="2941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Culture, Structure &amp; Mgmt. Systems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</a:t>
            </a:r>
            <a:r>
              <a:rPr lang="en-US" dirty="0"/>
              <a:t>– Session 2</a:t>
            </a:r>
          </a:p>
        </p:txBody>
      </p:sp>
    </p:spTree>
    <p:extLst>
      <p:ext uri="{BB962C8B-B14F-4D97-AF65-F5344CB8AC3E}">
        <p14:creationId xmlns:p14="http://schemas.microsoft.com/office/powerpoint/2010/main" val="32036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0" y="6603956"/>
            <a:ext cx="241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Adapted From: </a:t>
            </a:r>
            <a:r>
              <a:rPr lang="en-US" sz="1100" dirty="0" smtClean="0"/>
              <a:t>Porter's </a:t>
            </a:r>
            <a:r>
              <a:rPr lang="en-US" sz="1100" dirty="0"/>
              <a:t>Value Chain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62720" y="1589604"/>
            <a:ext cx="8732312" cy="5378425"/>
            <a:chOff x="1754065" y="1624706"/>
            <a:chExt cx="7317032" cy="4506724"/>
          </a:xfrm>
        </p:grpSpPr>
        <p:sp>
          <p:nvSpPr>
            <p:cNvPr id="6" name="Rectangle 5"/>
            <p:cNvSpPr/>
            <p:nvPr/>
          </p:nvSpPr>
          <p:spPr>
            <a:xfrm>
              <a:off x="2625833" y="2379143"/>
              <a:ext cx="903083" cy="5771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R&amp;D</a:t>
              </a:r>
            </a:p>
            <a:p>
              <a:pPr algn="ctr"/>
              <a:r>
                <a:rPr lang="en-US" sz="1200" dirty="0"/>
                <a:t>(Engineering)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99130" y="2379143"/>
              <a:ext cx="1208637" cy="5771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Inbound Logistics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07767" y="2379142"/>
              <a:ext cx="1208637" cy="5771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Transformative</a:t>
              </a:r>
            </a:p>
            <a:p>
              <a:pPr algn="ctr"/>
              <a:r>
                <a:rPr lang="en-US" sz="1600" dirty="0"/>
                <a:t>Processes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6401" y="2379142"/>
              <a:ext cx="1106787" cy="5771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Outbound Logistics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998495" y="2365558"/>
              <a:ext cx="950615" cy="5907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Marketing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6484" y="3887751"/>
              <a:ext cx="1443054" cy="2243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Sourcing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Material Procurement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JIT Inventory Management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Quality Assurance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Dependability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VMI – Vendor-Managed Inventory Arrangements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93045" y="3887751"/>
              <a:ext cx="1216863" cy="2063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Facility Design &amp; Layout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Process Design &amp; Layout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Process Management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Materials Management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Quality Assurance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03416" y="3887751"/>
              <a:ext cx="1295782" cy="116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Warehouse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&amp; </a:t>
              </a:r>
              <a:r>
                <a:rPr lang="en-US" sz="1400" dirty="0"/>
                <a:t>ICC Management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Transportation Management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92706" y="3887751"/>
              <a:ext cx="1378391" cy="1702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Marketing Process Management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Sales Forecasting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Sales Management</a:t>
              </a:r>
            </a:p>
            <a:p>
              <a:pPr marL="214308" indent="-214308">
                <a:buFont typeface="Arial" panose="020B0604020202020204" pitchFamily="34" charset="0"/>
                <a:buChar char="•"/>
              </a:pPr>
              <a:r>
                <a:rPr lang="en-US" sz="1400" dirty="0"/>
                <a:t>Customer Service Management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591725" y="2660924"/>
              <a:ext cx="339505" cy="0"/>
            </a:xfrm>
            <a:prstGeom prst="straightConnector1">
              <a:avLst/>
            </a:prstGeom>
            <a:ln w="57150">
              <a:noFill/>
              <a:headEnd type="triangle"/>
              <a:tailEnd type="triangle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596750" y="2660924"/>
              <a:ext cx="339505" cy="0"/>
            </a:xfrm>
            <a:prstGeom prst="straightConnector1">
              <a:avLst/>
            </a:prstGeom>
            <a:ln w="57150">
              <a:noFill/>
              <a:headEnd type="triangle"/>
              <a:tailEnd type="triangle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591725" y="2660924"/>
              <a:ext cx="339505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596750" y="2660924"/>
              <a:ext cx="339505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2620739" y="1624706"/>
              <a:ext cx="6134335" cy="57383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1" dirty="0"/>
                <a:t>MIS, IT, HRM, Fin &amp; Acct., Legal , Admin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625827" y="3262994"/>
              <a:ext cx="6323280" cy="48901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Key Partners</a:t>
              </a:r>
            </a:p>
            <a:p>
              <a:pPr algn="ctr"/>
              <a:r>
                <a:rPr lang="en-US" sz="1600" dirty="0"/>
                <a:t>Supply, Transformation, Distribution, Sales &amp; Service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077368" y="3010588"/>
              <a:ext cx="0" cy="2054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603443" y="3010588"/>
              <a:ext cx="0" cy="2054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5812080" y="3010587"/>
              <a:ext cx="0" cy="2054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969791" y="3010588"/>
              <a:ext cx="0" cy="2054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8473799" y="3010587"/>
              <a:ext cx="0" cy="20544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629773154"/>
                </p:ext>
              </p:extLst>
            </p:nvPr>
          </p:nvGraphicFramePr>
          <p:xfrm>
            <a:off x="1754065" y="4020758"/>
            <a:ext cx="2447361" cy="16246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465666" y="1457451"/>
            <a:ext cx="51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Chain Analysis – Looking for critical linchpins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666" y="1111459"/>
            <a:ext cx="3887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Company-Centric Side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erge 3"/>
          <p:cNvSpPr/>
          <p:nvPr/>
        </p:nvSpPr>
        <p:spPr>
          <a:xfrm rot="5400000">
            <a:off x="5075287" y="1481939"/>
            <a:ext cx="1096601" cy="3962024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5" name="TextBox 4"/>
          <p:cNvSpPr txBox="1"/>
          <p:nvPr/>
        </p:nvSpPr>
        <p:spPr>
          <a:xfrm>
            <a:off x="5512311" y="3185275"/>
            <a:ext cx="2150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Execution Focus &amp; Risk</a:t>
            </a:r>
          </a:p>
          <a:p>
            <a:r>
              <a:rPr lang="en-US" sz="1600" dirty="0"/>
              <a:t>(Internal Value Chain)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5770" y="3012831"/>
            <a:ext cx="261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does it take to deliver on time, on spec, and beat the competition?</a:t>
            </a:r>
          </a:p>
        </p:txBody>
      </p:sp>
      <p:pic>
        <p:nvPicPr>
          <p:cNvPr id="7" name="Picture 6" descr="BIG IMAGE (PNG)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79" y="3245214"/>
            <a:ext cx="882713" cy="435483"/>
          </a:xfrm>
          <a:prstGeom prst="rect">
            <a:avLst/>
          </a:prstGeom>
        </p:spPr>
      </p:pic>
      <p:sp>
        <p:nvSpPr>
          <p:cNvPr id="8" name="Flowchart: Merge 7"/>
          <p:cNvSpPr/>
          <p:nvPr/>
        </p:nvSpPr>
        <p:spPr>
          <a:xfrm rot="6480000">
            <a:off x="4827331" y="2090021"/>
            <a:ext cx="1364704" cy="3962024"/>
          </a:xfrm>
          <a:prstGeom prst="flowChartMerge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TextBox 8"/>
          <p:cNvSpPr txBox="1"/>
          <p:nvPr/>
        </p:nvSpPr>
        <p:spPr>
          <a:xfrm>
            <a:off x="5509683" y="4068392"/>
            <a:ext cx="204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Adoption Chain &amp; Risk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00231" y="4283289"/>
            <a:ext cx="287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Who else needs to adopt my products/services before the end customer can assess the full value proposition?</a:t>
            </a:r>
          </a:p>
        </p:txBody>
      </p:sp>
      <p:sp>
        <p:nvSpPr>
          <p:cNvPr id="11" name="Flowchart: Merge 10"/>
          <p:cNvSpPr/>
          <p:nvPr/>
        </p:nvSpPr>
        <p:spPr>
          <a:xfrm rot="4380000">
            <a:off x="4945693" y="933419"/>
            <a:ext cx="1183020" cy="3962024"/>
          </a:xfrm>
          <a:prstGeom prst="flowChartMerg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extBox 11"/>
          <p:cNvSpPr txBox="1"/>
          <p:nvPr/>
        </p:nvSpPr>
        <p:spPr>
          <a:xfrm>
            <a:off x="7663259" y="1920165"/>
            <a:ext cx="2803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Who else needs to innovate in order for me to be successful?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1625" y="2394721"/>
            <a:ext cx="1550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Co-Innovation Chain &amp; Risk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44013" y="3805671"/>
            <a:ext cx="2635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Recognize Co-Dependencies Fundamental to Success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1823" y="4951273"/>
            <a:ext cx="3777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Google Home – Chromecast Compatible</a:t>
            </a:r>
          </a:p>
          <a:p>
            <a:r>
              <a:rPr lang="en-US" sz="1600" dirty="0"/>
              <a:t>Michelin – Run Flat Tire</a:t>
            </a:r>
          </a:p>
          <a:p>
            <a:r>
              <a:rPr lang="en-US" sz="1600" dirty="0"/>
              <a:t>Amazon – Alexia (Echo)</a:t>
            </a:r>
          </a:p>
          <a:p>
            <a:r>
              <a:rPr lang="en-US" sz="1600" dirty="0" err="1"/>
              <a:t>UnderArmour</a:t>
            </a:r>
            <a:r>
              <a:rPr lang="en-US" sz="1600" dirty="0"/>
              <a:t> – Retailers</a:t>
            </a:r>
          </a:p>
          <a:p>
            <a:r>
              <a:rPr lang="en-US" sz="1600" dirty="0"/>
              <a:t>Canada Goose – Retailers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5666" y="1105160"/>
            <a:ext cx="535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The Broader Lens – Networks &amp; Ecosystems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721262" y="1108190"/>
            <a:ext cx="8804397" cy="55722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4" name="Rectangle 3"/>
          <p:cNvSpPr/>
          <p:nvPr/>
        </p:nvSpPr>
        <p:spPr>
          <a:xfrm>
            <a:off x="2674614" y="2182220"/>
            <a:ext cx="1016005" cy="24839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Key Partners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(Backward and Forward… dependencies)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6457" y="2182224"/>
            <a:ext cx="1169235" cy="124196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Key Activities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(Value Chain)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1358" y="3424191"/>
            <a:ext cx="1174332" cy="12419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Key Resources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(Composition &amp; velocity)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5695" y="2182220"/>
            <a:ext cx="1228539" cy="24839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Portfolio of Products and Services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4608" y="4666158"/>
            <a:ext cx="3335808" cy="9143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Underlying Cost Model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(Cost structure &amp; drivers,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scale potential, BEP, etc., capitalization requirements, COC)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8911" y="1743967"/>
            <a:ext cx="27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Company-Centric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09533" y="2182220"/>
            <a:ext cx="1254991" cy="248393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Available Customer Segments</a:t>
            </a:r>
          </a:p>
          <a:p>
            <a:pPr algn="ctr"/>
            <a:endParaRPr lang="en-CA" sz="1351" dirty="0"/>
          </a:p>
          <a:p>
            <a:pPr algn="ctr"/>
            <a:r>
              <a:rPr lang="en-CA" sz="1100" dirty="0"/>
              <a:t>(Primary &amp; secondary, size, penetration potential)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109490" y="1847179"/>
            <a:ext cx="1990653" cy="669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351" dirty="0"/>
              <a:t>Positioning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109492" y="2610798"/>
            <a:ext cx="1990653" cy="703085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351" dirty="0"/>
              <a:t>Value Proposition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10418" y="4666158"/>
            <a:ext cx="3363499" cy="91432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Revenue Model</a:t>
            </a:r>
          </a:p>
          <a:p>
            <a:pPr algn="ctr"/>
            <a:r>
              <a:rPr lang="en-CA" sz="1100" dirty="0"/>
              <a:t>(volume, scope, purchase frequency, sales augmentation, COC, capitalization consumption, ASP degradation)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81723" y="1742711"/>
            <a:ext cx="26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Market-Centric 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" y="6602554"/>
            <a:ext cx="4130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Adapted from: Business Model Generation, </a:t>
            </a:r>
            <a:r>
              <a:rPr lang="en-CA" sz="1100" dirty="0" err="1"/>
              <a:t>Osterwalder</a:t>
            </a:r>
            <a:r>
              <a:rPr lang="en-CA" sz="1100" dirty="0"/>
              <a:t>, </a:t>
            </a:r>
            <a:r>
              <a:rPr lang="en-CA" sz="1100" dirty="0" err="1"/>
              <a:t>Pigneur</a:t>
            </a:r>
            <a:endParaRPr lang="en-CA" sz="1100" dirty="0"/>
          </a:p>
        </p:txBody>
      </p:sp>
      <p:sp>
        <p:nvSpPr>
          <p:cNvPr id="19" name="Right Arrow 18"/>
          <p:cNvSpPr/>
          <p:nvPr/>
        </p:nvSpPr>
        <p:spPr>
          <a:xfrm>
            <a:off x="6109492" y="4095385"/>
            <a:ext cx="1990653" cy="718011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351" dirty="0"/>
              <a:t>Opportunity Assessment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109490" y="3375537"/>
            <a:ext cx="1990653" cy="669632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CA" sz="1351" dirty="0"/>
              <a:t>Customer Relationships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9465205" y="3424186"/>
            <a:ext cx="238125" cy="17694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3" name="TextBox 2"/>
          <p:cNvSpPr txBox="1"/>
          <p:nvPr/>
        </p:nvSpPr>
        <p:spPr>
          <a:xfrm>
            <a:off x="9629336" y="3985765"/>
            <a:ext cx="97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Market Logic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1344" y="6131907"/>
            <a:ext cx="380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Culture, Structure and Mgmt.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46607" y="2235659"/>
            <a:ext cx="1706880" cy="127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Imitation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Substitutability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Shift in Consumer Needs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Marketing Inertia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17596" y="2782373"/>
            <a:ext cx="1706880" cy="127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Hold up – Bargaining power shift…buyers, suppliers, </a:t>
            </a:r>
            <a:r>
              <a:rPr lang="en-US" sz="1400" dirty="0" err="1"/>
              <a:t>complementors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2591148" y="4722174"/>
            <a:ext cx="1706880" cy="11029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Cost Bloating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Expense Creep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Margin Erosion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Lack of scope and scale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25392" y="2697651"/>
            <a:ext cx="1706880" cy="127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Value Curve Shifts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Price Sensitivity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Market Reshaping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28069" y="4341153"/>
            <a:ext cx="1706880" cy="11370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Shifts in economies of scale and scope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Pricing dynamics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57785" y="1687039"/>
            <a:ext cx="1706880" cy="15758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Degree of lock-in - Asset driven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Ecosystem disconnect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Lack of capabilities and competencies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5103194" y="5560003"/>
            <a:ext cx="1986365" cy="9630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Managerial &amp; Organizational Mind-set (active inertia)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039244" y="3919369"/>
            <a:ext cx="1706880" cy="6633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/>
              <a:t>Capital, asset, talent  constraints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Business Model Disruptors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Derailers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198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48639" y="1538402"/>
            <a:ext cx="5687209" cy="968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Active Inertia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(Glued to present business mechanics)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101689" y="6492875"/>
            <a:ext cx="2057400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65665" y="1940314"/>
            <a:ext cx="5770183" cy="4722812"/>
          </a:xfrm>
        </p:spPr>
        <p:txBody>
          <a:bodyPr>
            <a:noAutofit/>
          </a:bodyPr>
          <a:lstStyle/>
          <a:p>
            <a:pPr marL="225425" indent="-225425">
              <a:spcBef>
                <a:spcPts val="600"/>
              </a:spcBef>
            </a:pPr>
            <a:r>
              <a:rPr lang="en-US" sz="1700" dirty="0"/>
              <a:t>Allowing disruptive </a:t>
            </a:r>
            <a:r>
              <a:rPr lang="en-US" sz="1700" dirty="0" smtClean="0"/>
              <a:t>"entrants" </a:t>
            </a:r>
            <a:r>
              <a:rPr lang="en-US" sz="1700" dirty="0"/>
              <a:t>to attract customers with a simpler solution.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Continuing to hold on to outdated beliefs as to what drives value.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Believing that improvements in efficiencies are the primary way to drive profit.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Emphasizing incremental and transactional innovations over transformative innovations.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Belief that the current interaction of technology, regulations and business economics will remain relevant going forward.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Limiting how far a project team can venture from traditional offerings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Impatience for historical growth which result in passing slower, nurturing-required, innovations.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Adherence to the current profit model and its existing margins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691255" y="1537918"/>
            <a:ext cx="5500745" cy="639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Market Inertia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(Perceive Market to be Static)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691256" y="1940314"/>
            <a:ext cx="5045338" cy="3951287"/>
          </a:xfrm>
        </p:spPr>
        <p:txBody>
          <a:bodyPr>
            <a:normAutofit/>
          </a:bodyPr>
          <a:lstStyle/>
          <a:p>
            <a:pPr marL="225425" indent="-225425">
              <a:spcBef>
                <a:spcPts val="600"/>
              </a:spcBef>
            </a:pPr>
            <a:r>
              <a:rPr lang="en-US" sz="1700" dirty="0"/>
              <a:t>Failure to recognize that consumer behavior is changing, causing shifts in demand.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Belief that the inclusion of customer loyalty programs (etc.) will remain primary to driving customer retention.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Failure to respond to customer notions that alternatives are increasingly attractive to them.</a:t>
            </a:r>
          </a:p>
          <a:p>
            <a:pPr marL="225425" indent="-225425">
              <a:spcBef>
                <a:spcPts val="600"/>
              </a:spcBef>
            </a:pPr>
            <a:r>
              <a:rPr lang="en-US" sz="1700" dirty="0"/>
              <a:t>Viewing the market solely from your current customer base.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666" y="1069330"/>
            <a:ext cx="854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Two Candidates for Greatest Business Model Exposure</a:t>
            </a:r>
          </a:p>
        </p:txBody>
      </p:sp>
    </p:spTree>
    <p:extLst>
      <p:ext uri="{BB962C8B-B14F-4D97-AF65-F5344CB8AC3E}">
        <p14:creationId xmlns:p14="http://schemas.microsoft.com/office/powerpoint/2010/main" val="109902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452129"/>
              </p:ext>
            </p:extLst>
          </p:nvPr>
        </p:nvGraphicFramePr>
        <p:xfrm>
          <a:off x="465138" y="1885783"/>
          <a:ext cx="11291889" cy="4114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3963">
                  <a:extLst>
                    <a:ext uri="{9D8B030D-6E8A-4147-A177-3AD203B41FA5}">
                      <a16:colId xmlns:a16="http://schemas.microsoft.com/office/drawing/2014/main" val="1178227840"/>
                    </a:ext>
                  </a:extLst>
                </a:gridCol>
                <a:gridCol w="3763963">
                  <a:extLst>
                    <a:ext uri="{9D8B030D-6E8A-4147-A177-3AD203B41FA5}">
                      <a16:colId xmlns:a16="http://schemas.microsoft.com/office/drawing/2014/main" val="1382992744"/>
                    </a:ext>
                  </a:extLst>
                </a:gridCol>
                <a:gridCol w="3763963">
                  <a:extLst>
                    <a:ext uri="{9D8B030D-6E8A-4147-A177-3AD203B41FA5}">
                      <a16:colId xmlns:a16="http://schemas.microsoft.com/office/drawing/2014/main" val="4184383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Agenda Item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Section 1 (Morning)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Section 2 (Afternoon)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7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</a:t>
                      </a:r>
                      <a:r>
                        <a:rPr lang="en-US" baseline="0" dirty="0" smtClean="0"/>
                        <a:t> 1 Review and Business Model Fundamentals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8:30 am – 9:00</a:t>
                      </a:r>
                      <a:r>
                        <a:rPr lang="en-US" baseline="0" dirty="0" smtClean="0"/>
                        <a:t> am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1:00 pm – 1:30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4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Roku Mini-case</a:t>
                      </a:r>
                    </a:p>
                    <a:p>
                      <a:r>
                        <a:rPr lang="en-US" dirty="0" smtClean="0"/>
                        <a:t>Breakout Room</a:t>
                      </a:r>
                      <a:r>
                        <a:rPr lang="en-US" baseline="0" dirty="0" smtClean="0"/>
                        <a:t> Exercise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9:00</a:t>
                      </a:r>
                      <a:r>
                        <a:rPr lang="en-US" baseline="0" dirty="0" smtClean="0"/>
                        <a:t> am</a:t>
                      </a:r>
                      <a:r>
                        <a:rPr lang="en-US" dirty="0" smtClean="0"/>
                        <a:t> – 10:50 am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1:30 pm – 3:20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Roku – Team Presentation</a:t>
                      </a:r>
                    </a:p>
                    <a:p>
                      <a:r>
                        <a:rPr lang="en-US" baseline="0" dirty="0" smtClean="0"/>
                        <a:t>And Q&amp;A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10:50 am – 11:10 am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3:20 pm – 3:40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3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Roku &amp; Business</a:t>
                      </a:r>
                      <a:r>
                        <a:rPr lang="en-US" baseline="0" dirty="0" smtClean="0"/>
                        <a:t> Model Analysis –</a:t>
                      </a:r>
                      <a:r>
                        <a:rPr lang="en-US" dirty="0" smtClean="0"/>
                        <a:t> Debriefing</a:t>
                      </a:r>
                      <a:endParaRPr lang="en-US" dirty="0"/>
                    </a:p>
                  </a:txBody>
                  <a:tcPr marL="122258" marR="12225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11:10 am – 12:00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3:40 pm</a:t>
                      </a:r>
                      <a:r>
                        <a:rPr lang="en-US" baseline="0" dirty="0" smtClean="0"/>
                        <a:t> – 4:30 pm</a:t>
                      </a:r>
                      <a:endParaRPr lang="en-US" dirty="0"/>
                    </a:p>
                  </a:txBody>
                  <a:tcPr marL="122258" marR="12225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7469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5820" y="1021081"/>
            <a:ext cx="4107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Today's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621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What do you feel is the critical question guiding business model analysis?</a:t>
            </a:r>
          </a:p>
          <a:p>
            <a:pPr marL="0" indent="0">
              <a:buNone/>
            </a:pPr>
            <a:r>
              <a:rPr lang="en-US" sz="2000" dirty="0"/>
              <a:t>Do you understand what your customers need and want? Are you good at those things?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2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36142572"/>
              </p:ext>
            </p:extLst>
          </p:nvPr>
        </p:nvGraphicFramePr>
        <p:xfrm>
          <a:off x="3550073" y="2053992"/>
          <a:ext cx="7451679" cy="374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7407" y="5417573"/>
            <a:ext cx="1583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Customers &amp; Non-customers</a:t>
            </a:r>
          </a:p>
          <a:p>
            <a:r>
              <a:rPr lang="en-US" sz="1400" dirty="0"/>
              <a:t> – Existing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0545" y="5417573"/>
            <a:ext cx="1820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or Existing Customers</a:t>
            </a:r>
          </a:p>
          <a:p>
            <a:r>
              <a:rPr lang="en-US" sz="1400" dirty="0"/>
              <a:t> – New ways to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046" y="4507528"/>
            <a:ext cx="1691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 Creation Logic, Market Logic and Value Logic </a:t>
            </a:r>
            <a:r>
              <a:rPr lang="en-US" sz="1400" dirty="0" smtClean="0"/>
              <a:t>"Fit"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8047" y="2448437"/>
            <a:ext cx="1446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 Creation Logic, Market Logic, and Value Logic do not </a:t>
            </a:r>
            <a:r>
              <a:rPr lang="en-US" sz="1400" dirty="0" smtClean="0"/>
              <a:t>"Fit"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1511" y="3330055"/>
            <a:ext cx="185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Current and Future Opportunities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5506" y="6139279"/>
            <a:ext cx="259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Current and Prospective Customers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40369" y="2497545"/>
            <a:ext cx="1210352" cy="1207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931604" y="2518017"/>
            <a:ext cx="1146412" cy="11941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68235" y="4461358"/>
            <a:ext cx="166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Assumptions and knowledge are high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68231" y="2745770"/>
            <a:ext cx="1637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Assumptions are high, but knowledge is low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6952" y="2765027"/>
            <a:ext cx="1637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Assumptions are low, and knowledge is low</a:t>
            </a:r>
          </a:p>
        </p:txBody>
      </p:sp>
    </p:spTree>
    <p:extLst>
      <p:ext uri="{BB962C8B-B14F-4D97-AF65-F5344CB8AC3E}">
        <p14:creationId xmlns:p14="http://schemas.microsoft.com/office/powerpoint/2010/main" val="313843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Strategy and Business Models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199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2130736" y="2396019"/>
          <a:ext cx="7823447" cy="259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67146" y="3403859"/>
            <a:ext cx="21144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MATCHING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2561" y="5396472"/>
            <a:ext cx="811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defines where you will focus your resources (capital, talent, time, resources, physical assets, etc.) in order to be successful.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711" y="1668957"/>
            <a:ext cx="372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Execution Test</a:t>
            </a:r>
          </a:p>
        </p:txBody>
      </p:sp>
    </p:spTree>
    <p:extLst>
      <p:ext uri="{BB962C8B-B14F-4D97-AF65-F5344CB8AC3E}">
        <p14:creationId xmlns:p14="http://schemas.microsoft.com/office/powerpoint/2010/main" val="2435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2653928" y="6135413"/>
            <a:ext cx="1353444" cy="24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751">
                <a:solidFill>
                  <a:srgbClr val="FFFFFF"/>
                </a:solidFill>
                <a:latin typeface="Arial" panose="020B0604020202020204" pitchFamily="34" charset="0"/>
              </a:rPr>
              <a:t>EKNResearch.com</a:t>
            </a:r>
          </a:p>
        </p:txBody>
      </p:sp>
      <p:sp>
        <p:nvSpPr>
          <p:cNvPr id="6" name="Arc 5"/>
          <p:cNvSpPr/>
          <p:nvPr/>
        </p:nvSpPr>
        <p:spPr>
          <a:xfrm>
            <a:off x="1724621" y="2594329"/>
            <a:ext cx="5115486" cy="509738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70189" y="2122360"/>
            <a:ext cx="18911" cy="39808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70188" y="6046438"/>
            <a:ext cx="7384832" cy="472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781354" y="4722659"/>
            <a:ext cx="2354448" cy="209914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TextBox 10"/>
          <p:cNvSpPr txBox="1"/>
          <p:nvPr/>
        </p:nvSpPr>
        <p:spPr>
          <a:xfrm>
            <a:off x="2656003" y="5477426"/>
            <a:ext cx="1583815" cy="43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1018" y="4776879"/>
            <a:ext cx="1465621" cy="43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48704" y="4566520"/>
            <a:ext cx="1465621" cy="43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Cultural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14324" y="4174455"/>
            <a:ext cx="1465621" cy="43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Paradigm</a:t>
            </a:r>
          </a:p>
        </p:txBody>
      </p:sp>
      <p:sp>
        <p:nvSpPr>
          <p:cNvPr id="15" name="Freeform 14"/>
          <p:cNvSpPr/>
          <p:nvPr/>
        </p:nvSpPr>
        <p:spPr>
          <a:xfrm>
            <a:off x="2705529" y="1309242"/>
            <a:ext cx="4607365" cy="4708828"/>
          </a:xfrm>
          <a:custGeom>
            <a:avLst/>
            <a:gdLst>
              <a:gd name="connsiteX0" fmla="*/ 19156 w 3312689"/>
              <a:gd name="connsiteY0" fmla="*/ 4140200 h 4140200"/>
              <a:gd name="connsiteX1" fmla="*/ 86889 w 3312689"/>
              <a:gd name="connsiteY1" fmla="*/ 4123266 h 4140200"/>
              <a:gd name="connsiteX2" fmla="*/ 704956 w 3312689"/>
              <a:gd name="connsiteY2" fmla="*/ 4055533 h 4140200"/>
              <a:gd name="connsiteX3" fmla="*/ 1416156 w 3312689"/>
              <a:gd name="connsiteY3" fmla="*/ 3657600 h 4140200"/>
              <a:gd name="connsiteX4" fmla="*/ 2601489 w 3312689"/>
              <a:gd name="connsiteY4" fmla="*/ 2302933 h 4140200"/>
              <a:gd name="connsiteX5" fmla="*/ 3312689 w 3312689"/>
              <a:gd name="connsiteY5" fmla="*/ 0 h 414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2689" h="4140200">
                <a:moveTo>
                  <a:pt x="19156" y="4140200"/>
                </a:moveTo>
                <a:cubicBezTo>
                  <a:pt x="-4128" y="4138788"/>
                  <a:pt x="-27411" y="4137377"/>
                  <a:pt x="86889" y="4123266"/>
                </a:cubicBezTo>
                <a:cubicBezTo>
                  <a:pt x="201189" y="4109155"/>
                  <a:pt x="483412" y="4133144"/>
                  <a:pt x="704956" y="4055533"/>
                </a:cubicBezTo>
                <a:cubicBezTo>
                  <a:pt x="926500" y="3977922"/>
                  <a:pt x="1100067" y="3949700"/>
                  <a:pt x="1416156" y="3657600"/>
                </a:cubicBezTo>
                <a:cubicBezTo>
                  <a:pt x="1732245" y="3365500"/>
                  <a:pt x="2285400" y="2912533"/>
                  <a:pt x="2601489" y="2302933"/>
                </a:cubicBezTo>
                <a:cubicBezTo>
                  <a:pt x="2917578" y="1693333"/>
                  <a:pt x="3115133" y="846666"/>
                  <a:pt x="3312689" y="0"/>
                </a:cubicBez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6" name="TextBox 15"/>
          <p:cNvSpPr txBox="1"/>
          <p:nvPr/>
        </p:nvSpPr>
        <p:spPr>
          <a:xfrm>
            <a:off x="5038815" y="6264077"/>
            <a:ext cx="3541126" cy="43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of Required Change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8340" y="3374195"/>
            <a:ext cx="2096784" cy="10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Risk of Execution and Resistance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462963" y="1309241"/>
            <a:ext cx="3972415" cy="552640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Inflection or Pivot Point – Degree of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Two key concepts relating to Business Model understanding and, therefore, decision-making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Activity Mapping </a:t>
            </a:r>
            <a:r>
              <a:rPr lang="en-US" dirty="0" smtClean="0"/>
              <a:t>– ties strategy to model development and execution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Agility Metering – Degree of Lock-In and Asset Dependency (Heaviness) </a:t>
            </a:r>
            <a:r>
              <a:rPr lang="en-US" dirty="0" smtClean="0"/>
              <a:t>– identifies risk to disruption and embedded inertia exposure.  To some degree, it is a reflection of the </a:t>
            </a:r>
            <a:r>
              <a:rPr lang="en-US" dirty="0" smtClean="0">
                <a:solidFill>
                  <a:srgbClr val="C00000"/>
                </a:solidFill>
              </a:rPr>
              <a:t>tradeoff between agility and resiliency.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1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Activity System Mapping – Tailoring the Business Model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are the fundamental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strategic themes (objectives)</a:t>
            </a:r>
            <a:r>
              <a:rPr lang="en-US" dirty="0" smtClean="0"/>
              <a:t>…areas which will drive your success.</a:t>
            </a:r>
          </a:p>
          <a:p>
            <a:endParaRPr lang="en-US" dirty="0" smtClean="0"/>
          </a:p>
          <a:p>
            <a:r>
              <a:rPr lang="en-US" dirty="0" smtClean="0"/>
              <a:t>Off of these themes you will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define the activities </a:t>
            </a:r>
            <a:r>
              <a:rPr lang="en-US" dirty="0" smtClean="0"/>
              <a:t>required in support of these themes.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defines where you will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focus your resources </a:t>
            </a:r>
            <a:r>
              <a:rPr lang="en-US" dirty="0" smtClean="0"/>
              <a:t>(time, budget, capital, people, etc.) in order to be successful.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0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2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11533" y="2746375"/>
            <a:ext cx="1116701" cy="728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88849" y="4130501"/>
            <a:ext cx="1186831" cy="728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138884" y="4508899"/>
            <a:ext cx="1168368" cy="8097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295038" y="2861395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26653" y="3934553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82983" y="3765969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69175" y="2204206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32567" y="5384762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89726" y="4799051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81435" y="5587063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7729" y="5664325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8837" y="5130251"/>
            <a:ext cx="679731" cy="5340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7"/>
            <a:endCxn id="8" idx="3"/>
          </p:cNvCxnSpPr>
          <p:nvPr/>
        </p:nvCxnSpPr>
        <p:spPr>
          <a:xfrm flipV="1">
            <a:off x="3799019" y="5200091"/>
            <a:ext cx="510971" cy="8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134075" y="4108957"/>
            <a:ext cx="555651" cy="1910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0"/>
            <a:endCxn id="8" idx="4"/>
          </p:cNvCxnSpPr>
          <p:nvPr/>
        </p:nvCxnSpPr>
        <p:spPr>
          <a:xfrm flipV="1">
            <a:off x="4457596" y="5318675"/>
            <a:ext cx="265479" cy="345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0"/>
            <a:endCxn id="8" idx="5"/>
          </p:cNvCxnSpPr>
          <p:nvPr/>
        </p:nvCxnSpPr>
        <p:spPr>
          <a:xfrm flipH="1" flipV="1">
            <a:off x="5136154" y="5200085"/>
            <a:ext cx="585147" cy="386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5"/>
            <a:endCxn id="7" idx="1"/>
          </p:cNvCxnSpPr>
          <p:nvPr/>
        </p:nvCxnSpPr>
        <p:spPr>
          <a:xfrm>
            <a:off x="6264697" y="3367999"/>
            <a:ext cx="997963" cy="869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8" idx="7"/>
          </p:cNvCxnSpPr>
          <p:nvPr/>
        </p:nvCxnSpPr>
        <p:spPr>
          <a:xfrm flipH="1">
            <a:off x="5136149" y="3443730"/>
            <a:ext cx="455556" cy="1183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6"/>
          </p:cNvCxnSpPr>
          <p:nvPr/>
        </p:nvCxnSpPr>
        <p:spPr>
          <a:xfrm flipV="1">
            <a:off x="5307255" y="4677948"/>
            <a:ext cx="1887527" cy="235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4"/>
            <a:endCxn id="13" idx="0"/>
          </p:cNvCxnSpPr>
          <p:nvPr/>
        </p:nvCxnSpPr>
        <p:spPr>
          <a:xfrm>
            <a:off x="7682268" y="4858780"/>
            <a:ext cx="190165" cy="525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4" idx="1"/>
          </p:cNvCxnSpPr>
          <p:nvPr/>
        </p:nvCxnSpPr>
        <p:spPr>
          <a:xfrm>
            <a:off x="8205549" y="4643670"/>
            <a:ext cx="583716" cy="2335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2" idx="5"/>
          </p:cNvCxnSpPr>
          <p:nvPr/>
        </p:nvCxnSpPr>
        <p:spPr>
          <a:xfrm flipH="1" flipV="1">
            <a:off x="4649356" y="2660065"/>
            <a:ext cx="718352" cy="3336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9" idx="6"/>
          </p:cNvCxnSpPr>
          <p:nvPr/>
        </p:nvCxnSpPr>
        <p:spPr>
          <a:xfrm flipH="1">
            <a:off x="3974763" y="3110519"/>
            <a:ext cx="1336764" cy="17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0" idx="6"/>
          </p:cNvCxnSpPr>
          <p:nvPr/>
        </p:nvCxnSpPr>
        <p:spPr>
          <a:xfrm flipH="1">
            <a:off x="3706383" y="3301023"/>
            <a:ext cx="1675051" cy="900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4"/>
          </p:cNvCxnSpPr>
          <p:nvPr/>
        </p:nvCxnSpPr>
        <p:spPr>
          <a:xfrm flipH="1">
            <a:off x="3646576" y="2738279"/>
            <a:ext cx="762465" cy="2362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4"/>
            <a:endCxn id="14" idx="0"/>
          </p:cNvCxnSpPr>
          <p:nvPr/>
        </p:nvCxnSpPr>
        <p:spPr>
          <a:xfrm>
            <a:off x="9022849" y="4300041"/>
            <a:ext cx="6743" cy="499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4" idx="3"/>
            <a:endCxn id="13" idx="7"/>
          </p:cNvCxnSpPr>
          <p:nvPr/>
        </p:nvCxnSpPr>
        <p:spPr>
          <a:xfrm flipH="1">
            <a:off x="8112749" y="5254916"/>
            <a:ext cx="676516" cy="208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1" idx="1"/>
          </p:cNvCxnSpPr>
          <p:nvPr/>
        </p:nvCxnSpPr>
        <p:spPr>
          <a:xfrm>
            <a:off x="6345994" y="2955431"/>
            <a:ext cx="2436533" cy="888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24129" y="1209893"/>
            <a:ext cx="1136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Map your themes and activities…identify critical activities which network corresponding activities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3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760071"/>
              </p:ext>
            </p:extLst>
          </p:nvPr>
        </p:nvGraphicFramePr>
        <p:xfrm>
          <a:off x="1873250" y="771526"/>
          <a:ext cx="8445500" cy="553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4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0019" y="4334011"/>
            <a:ext cx="154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2002 Revenue</a:t>
            </a:r>
          </a:p>
          <a:p>
            <a:r>
              <a:rPr lang="en-US" dirty="0"/>
              <a:t>$5.9B CAD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5666" y="879098"/>
            <a:ext cx="8445500" cy="74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spc="-15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70" spc="0" dirty="0"/>
              <a:t>Canadian Tire – 2003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17879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Canadian Tire – 2002 Activity Map</a:t>
            </a:r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MMA 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2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42803" y="2712002"/>
            <a:ext cx="1732915" cy="1567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09369" y="1980598"/>
            <a:ext cx="670126" cy="2056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23180" y="4732681"/>
            <a:ext cx="823178" cy="461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491519" y="5073845"/>
            <a:ext cx="238682" cy="794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4" idx="5"/>
          </p:cNvCxnSpPr>
          <p:nvPr/>
        </p:nvCxnSpPr>
        <p:spPr>
          <a:xfrm flipH="1" flipV="1">
            <a:off x="6509658" y="5012867"/>
            <a:ext cx="805822" cy="727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267851" y="4814300"/>
            <a:ext cx="1071962" cy="842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2" idx="2"/>
          </p:cNvCxnSpPr>
          <p:nvPr/>
        </p:nvCxnSpPr>
        <p:spPr>
          <a:xfrm>
            <a:off x="6657727" y="4791680"/>
            <a:ext cx="1610124" cy="443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16005" y="5073846"/>
            <a:ext cx="99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Playing</a:t>
            </a:r>
          </a:p>
        </p:txBody>
      </p:sp>
      <p:sp>
        <p:nvSpPr>
          <p:cNvPr id="19" name="Oval 18"/>
          <p:cNvSpPr/>
          <p:nvPr/>
        </p:nvSpPr>
        <p:spPr>
          <a:xfrm>
            <a:off x="2572503" y="2032289"/>
            <a:ext cx="1071962" cy="842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61091" y="2166909"/>
            <a:ext cx="927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Floor Support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327164" y="2022696"/>
            <a:ext cx="1293474" cy="2092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899097" y="1230895"/>
            <a:ext cx="2069343" cy="842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>
                <a:solidFill>
                  <a:schemeClr val="tx1"/>
                </a:solidFill>
              </a:rPr>
              <a:t>Canadian Tire Money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14210" y="4645240"/>
            <a:ext cx="200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$5.9 billion in Revenue</a:t>
            </a:r>
          </a:p>
        </p:txBody>
      </p:sp>
      <p:sp>
        <p:nvSpPr>
          <p:cNvPr id="4" name="Oval 3"/>
          <p:cNvSpPr/>
          <p:nvPr/>
        </p:nvSpPr>
        <p:spPr>
          <a:xfrm>
            <a:off x="4936935" y="3922829"/>
            <a:ext cx="1842561" cy="127705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CT Stores</a:t>
            </a:r>
          </a:p>
        </p:txBody>
      </p:sp>
      <p:sp>
        <p:nvSpPr>
          <p:cNvPr id="8" name="Oval 7"/>
          <p:cNvSpPr/>
          <p:nvPr/>
        </p:nvSpPr>
        <p:spPr>
          <a:xfrm>
            <a:off x="3485982" y="4902725"/>
            <a:ext cx="1071962" cy="842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6399" y="5194070"/>
            <a:ext cx="7948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Auto</a:t>
            </a:r>
          </a:p>
        </p:txBody>
      </p:sp>
      <p:sp>
        <p:nvSpPr>
          <p:cNvPr id="6" name="Oval 5"/>
          <p:cNvSpPr/>
          <p:nvPr/>
        </p:nvSpPr>
        <p:spPr>
          <a:xfrm>
            <a:off x="6896482" y="5623134"/>
            <a:ext cx="1071962" cy="842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11733" y="5900689"/>
            <a:ext cx="897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Fixing</a:t>
            </a:r>
          </a:p>
        </p:txBody>
      </p:sp>
      <p:sp>
        <p:nvSpPr>
          <p:cNvPr id="7" name="Oval 6"/>
          <p:cNvSpPr/>
          <p:nvPr/>
        </p:nvSpPr>
        <p:spPr>
          <a:xfrm>
            <a:off x="4903568" y="5744980"/>
            <a:ext cx="1071962" cy="842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90808" y="6027843"/>
            <a:ext cx="8974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Living</a:t>
            </a:r>
          </a:p>
        </p:txBody>
      </p:sp>
      <p:sp>
        <p:nvSpPr>
          <p:cNvPr id="5" name="Oval 4"/>
          <p:cNvSpPr/>
          <p:nvPr/>
        </p:nvSpPr>
        <p:spPr>
          <a:xfrm>
            <a:off x="3662441" y="1453240"/>
            <a:ext cx="1071962" cy="8422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14241" y="1586189"/>
            <a:ext cx="99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B&amp;M Logistics</a:t>
            </a:r>
          </a:p>
        </p:txBody>
      </p:sp>
    </p:spTree>
    <p:extLst>
      <p:ext uri="{BB962C8B-B14F-4D97-AF65-F5344CB8AC3E}">
        <p14:creationId xmlns:p14="http://schemas.microsoft.com/office/powerpoint/2010/main" val="22321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828866"/>
              </p:ext>
            </p:extLst>
          </p:nvPr>
        </p:nvGraphicFramePr>
        <p:xfrm>
          <a:off x="465664" y="1225662"/>
          <a:ext cx="11303201" cy="514154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7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5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Horizon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Horizon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Horizon</a:t>
                      </a:r>
                      <a:r>
                        <a:rPr lang="en-US" sz="2000" baseline="0" dirty="0" smtClean="0"/>
                        <a:t> 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58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Outcome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 Protect</a:t>
                      </a:r>
                      <a:r>
                        <a:rPr lang="en-US" sz="1800" baseline="0" dirty="0" smtClean="0"/>
                        <a:t> &amp; Enhance the Core</a:t>
                      </a:r>
                    </a:p>
                    <a:p>
                      <a:r>
                        <a:rPr lang="en-US" sz="1800" baseline="0" dirty="0" smtClean="0"/>
                        <a:t>- Develop/Leverage Portfolio Momentum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800" dirty="0" smtClean="0"/>
                        <a:t>- Extend</a:t>
                      </a:r>
                      <a:r>
                        <a:rPr lang="en-US" sz="1800" baseline="0" dirty="0" smtClean="0"/>
                        <a:t> Portfolio Momentum/Reach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aseline="0" dirty="0" smtClean="0"/>
                        <a:t>- Portfolio Iterations </a:t>
                      </a:r>
                      <a:br>
                        <a:rPr lang="en-US" sz="1800" baseline="0" dirty="0" smtClean="0"/>
                      </a:br>
                      <a:r>
                        <a:rPr lang="en-US" sz="1800" baseline="0" dirty="0" smtClean="0"/>
                        <a:t>&amp; Adjacencies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Business Model 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&amp; Ecosystem Framing 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&amp; Reframing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5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Analytical Focus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Reignite growth in Canadian Tire Dealer</a:t>
                      </a:r>
                      <a:r>
                        <a:rPr lang="en-US" sz="1800" baseline="0" dirty="0" smtClean="0"/>
                        <a:t> network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baseline="0" dirty="0" smtClean="0"/>
                        <a:t>Redefine product Portfolio – Auto, Play, Living, Fixing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baseline="0" dirty="0" smtClean="0"/>
                        <a:t>Enhance Digital competencies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baseline="0" dirty="0" smtClean="0"/>
                        <a:t>Emphasize Play and Auto as points of differentiation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dirty="0" smtClean="0"/>
                        <a:t>Extend</a:t>
                      </a:r>
                      <a:r>
                        <a:rPr lang="en-US" sz="1800" baseline="0" dirty="0" smtClean="0"/>
                        <a:t> reach in Play and Fixing (work) portfolios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baseline="0" dirty="0" smtClean="0"/>
                        <a:t>Enhance retail managerial competencies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baseline="0" dirty="0" smtClean="0"/>
                        <a:t>Develop partners to enhance service and brand support identities.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 Change</a:t>
                      </a:r>
                      <a:r>
                        <a:rPr lang="en-US" sz="1800" baseline="0" dirty="0" smtClean="0"/>
                        <a:t> Management Path development </a:t>
                      </a:r>
                    </a:p>
                    <a:p>
                      <a:r>
                        <a:rPr lang="en-US" sz="1800" baseline="0" dirty="0" smtClean="0"/>
                        <a:t>- Stronger corporate ownership model</a:t>
                      </a:r>
                    </a:p>
                    <a:p>
                      <a:r>
                        <a:rPr lang="en-US" sz="1800" baseline="0" dirty="0" smtClean="0"/>
                        <a:t>Growth via targeted acquisitions – play and auto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baseline="0" dirty="0" smtClean="0"/>
                        <a:t>Look beyond national footprint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1800" baseline="0" dirty="0" smtClean="0"/>
                        <a:t>Develop exclusive brands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Tie-in to Three Horizon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075988" y="6492875"/>
            <a:ext cx="1116012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30" dirty="0" smtClean="0"/>
              <a:t>Canadian Tire – Activity Map 2019</a:t>
            </a:r>
            <a:endParaRPr lang="en-US" sz="373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2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1776" y="966548"/>
            <a:ext cx="8960777" cy="5115951"/>
            <a:chOff x="-851335" y="244672"/>
            <a:chExt cx="11483498" cy="6556241"/>
          </a:xfrm>
        </p:grpSpPr>
        <p:sp>
          <p:nvSpPr>
            <p:cNvPr id="185" name="Isosceles Triangle 184"/>
            <p:cNvSpPr/>
            <p:nvPr/>
          </p:nvSpPr>
          <p:spPr>
            <a:xfrm>
              <a:off x="-667857" y="244672"/>
              <a:ext cx="9846940" cy="6489511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-187321" y="2131706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899078" y="4857373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35373" y="4934634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-263523" y="4400561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7" idx="7"/>
              <a:endCxn id="8" idx="3"/>
            </p:cNvCxnSpPr>
            <p:nvPr/>
          </p:nvCxnSpPr>
          <p:spPr>
            <a:xfrm flipV="1">
              <a:off x="316664" y="4470402"/>
              <a:ext cx="510971" cy="83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  <a:endCxn id="8" idx="4"/>
            </p:cNvCxnSpPr>
            <p:nvPr/>
          </p:nvCxnSpPr>
          <p:spPr>
            <a:xfrm flipV="1">
              <a:off x="975239" y="4588987"/>
              <a:ext cx="265479" cy="345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0"/>
              <a:endCxn id="8" idx="5"/>
            </p:cNvCxnSpPr>
            <p:nvPr/>
          </p:nvCxnSpPr>
          <p:spPr>
            <a:xfrm flipH="1" flipV="1">
              <a:off x="1653798" y="4470396"/>
              <a:ext cx="585147" cy="3869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68665" y="4344490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endCxn id="33" idx="2"/>
            </p:cNvCxnSpPr>
            <p:nvPr/>
          </p:nvCxnSpPr>
          <p:spPr>
            <a:xfrm>
              <a:off x="1799740" y="4344495"/>
              <a:ext cx="968920" cy="2670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156503" y="4540834"/>
              <a:ext cx="503987" cy="276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Auto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4532" y="5050650"/>
              <a:ext cx="569093" cy="276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Living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35541" y="4962591"/>
              <a:ext cx="569093" cy="276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Fixing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40755" y="4456290"/>
              <a:ext cx="629264" cy="276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Playing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13494" y="2154624"/>
              <a:ext cx="236738" cy="473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187321" y="2154626"/>
              <a:ext cx="759471" cy="473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B&amp;M Logistics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-842760" y="2580418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851335" y="2616624"/>
              <a:ext cx="735495" cy="473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Floor Support</a:t>
              </a:r>
            </a:p>
          </p:txBody>
        </p:sp>
        <p:cxnSp>
          <p:nvCxnSpPr>
            <p:cNvPr id="82" name="Straight Connector 81"/>
            <p:cNvCxnSpPr>
              <a:stCxn id="9" idx="5"/>
            </p:cNvCxnSpPr>
            <p:nvPr/>
          </p:nvCxnSpPr>
          <p:spPr>
            <a:xfrm>
              <a:off x="392866" y="2587570"/>
              <a:ext cx="582371" cy="13102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-263523" y="2995686"/>
              <a:ext cx="1008051" cy="10099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334703" y="4619010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Parts Source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1266637" y="2072254"/>
              <a:ext cx="131217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E-commerce</a:t>
              </a:r>
            </a:p>
          </p:txBody>
        </p:sp>
        <p:sp>
          <p:nvSpPr>
            <p:cNvPr id="93" name="Oval 92"/>
            <p:cNvSpPr/>
            <p:nvPr/>
          </p:nvSpPr>
          <p:spPr>
            <a:xfrm>
              <a:off x="3905800" y="1551389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Data as an Asset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4473437" y="2523957"/>
              <a:ext cx="1290469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Automated Services</a:t>
              </a:r>
            </a:p>
          </p:txBody>
        </p:sp>
        <p:cxnSp>
          <p:nvCxnSpPr>
            <p:cNvPr id="66" name="Straight Connector 65"/>
            <p:cNvCxnSpPr>
              <a:stCxn id="85" idx="1"/>
              <a:endCxn id="91" idx="5"/>
            </p:cNvCxnSpPr>
            <p:nvPr/>
          </p:nvCxnSpPr>
          <p:spPr>
            <a:xfrm flipH="1" flipV="1">
              <a:off x="2386647" y="2528117"/>
              <a:ext cx="409565" cy="1447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3625847" y="2154628"/>
              <a:ext cx="581773" cy="451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4" idx="2"/>
            </p:cNvCxnSpPr>
            <p:nvPr/>
          </p:nvCxnSpPr>
          <p:spPr>
            <a:xfrm flipV="1">
              <a:off x="3953942" y="2839586"/>
              <a:ext cx="519495" cy="264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" idx="7"/>
            </p:cNvCxnSpPr>
            <p:nvPr/>
          </p:nvCxnSpPr>
          <p:spPr>
            <a:xfrm flipH="1">
              <a:off x="1653795" y="3214049"/>
              <a:ext cx="991599" cy="683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3680083" y="4934634"/>
              <a:ext cx="1219193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SportChek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5779827" y="5771858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Party City (2019)</a:t>
              </a:r>
            </a:p>
          </p:txBody>
        </p:sp>
        <p:sp>
          <p:nvSpPr>
            <p:cNvPr id="104" name="Oval 103"/>
            <p:cNvSpPr/>
            <p:nvPr/>
          </p:nvSpPr>
          <p:spPr>
            <a:xfrm>
              <a:off x="4522759" y="5674474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Marks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657031" y="1593402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Digital Platforms</a:t>
              </a:r>
            </a:p>
          </p:txBody>
        </p:sp>
        <p:cxnSp>
          <p:nvCxnSpPr>
            <p:cNvPr id="107" name="Straight Connector 106"/>
            <p:cNvCxnSpPr>
              <a:stCxn id="105" idx="4"/>
              <a:endCxn id="85" idx="0"/>
            </p:cNvCxnSpPr>
            <p:nvPr/>
          </p:nvCxnSpPr>
          <p:spPr>
            <a:xfrm>
              <a:off x="3211911" y="2224656"/>
              <a:ext cx="81487" cy="3050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02" idx="7"/>
              <a:endCxn id="101" idx="3"/>
            </p:cNvCxnSpPr>
            <p:nvPr/>
          </p:nvCxnSpPr>
          <p:spPr>
            <a:xfrm flipV="1">
              <a:off x="4720729" y="4735378"/>
              <a:ext cx="227683" cy="2917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5203877" y="4857376"/>
              <a:ext cx="102828" cy="8171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 flipV="1">
              <a:off x="5650407" y="4878568"/>
              <a:ext cx="524288" cy="8932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7" idx="1"/>
            </p:cNvCxnSpPr>
            <p:nvPr/>
          </p:nvCxnSpPr>
          <p:spPr>
            <a:xfrm flipH="1" flipV="1">
              <a:off x="6104134" y="4588990"/>
              <a:ext cx="393091" cy="1224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7036893" y="5391446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Gas+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5891106" y="4817831"/>
              <a:ext cx="1263707" cy="74805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85" idx="5"/>
            </p:cNvCxnSpPr>
            <p:nvPr/>
          </p:nvCxnSpPr>
          <p:spPr>
            <a:xfrm flipH="1" flipV="1">
              <a:off x="3790578" y="3364290"/>
              <a:ext cx="1328091" cy="6413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endCxn id="8" idx="6"/>
            </p:cNvCxnSpPr>
            <p:nvPr/>
          </p:nvCxnSpPr>
          <p:spPr>
            <a:xfrm flipH="1" flipV="1">
              <a:off x="1824899" y="4184097"/>
              <a:ext cx="2986647" cy="671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/>
            <p:cNvSpPr/>
            <p:nvPr/>
          </p:nvSpPr>
          <p:spPr>
            <a:xfrm>
              <a:off x="9167303" y="3839146"/>
              <a:ext cx="1205809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Panderno</a:t>
              </a:r>
              <a:r>
                <a:rPr lang="en-US" sz="900" dirty="0">
                  <a:solidFill>
                    <a:schemeClr val="tx1"/>
                  </a:solidFill>
                </a:rPr>
                <a:t>, Vermont Castings</a:t>
              </a:r>
            </a:p>
          </p:txBody>
        </p:sp>
        <p:sp>
          <p:nvSpPr>
            <p:cNvPr id="126" name="Oval 125"/>
            <p:cNvSpPr/>
            <p:nvPr/>
          </p:nvSpPr>
          <p:spPr>
            <a:xfrm>
              <a:off x="9130053" y="4514486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WOODS, NOMA, CANVAS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8355103" y="5391446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Helly</a:t>
              </a:r>
              <a:r>
                <a:rPr lang="en-US" sz="1000" dirty="0">
                  <a:solidFill>
                    <a:schemeClr val="tx1"/>
                  </a:solidFill>
                </a:rPr>
                <a:t> Hanson (2018)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2206867" y="5271094"/>
              <a:ext cx="1219193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Hockey Experts</a:t>
              </a:r>
            </a:p>
          </p:txBody>
        </p:sp>
        <p:sp>
          <p:nvSpPr>
            <p:cNvPr id="130" name="Oval 129"/>
            <p:cNvSpPr/>
            <p:nvPr/>
          </p:nvSpPr>
          <p:spPr>
            <a:xfrm>
              <a:off x="2362087" y="6169381"/>
              <a:ext cx="1219193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Sports Experts</a:t>
              </a:r>
            </a:p>
          </p:txBody>
        </p:sp>
        <p:sp>
          <p:nvSpPr>
            <p:cNvPr id="131" name="Oval 130"/>
            <p:cNvSpPr/>
            <p:nvPr/>
          </p:nvSpPr>
          <p:spPr>
            <a:xfrm>
              <a:off x="3724506" y="6169662"/>
              <a:ext cx="1219193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Atmos-phere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1215305" y="5776872"/>
              <a:ext cx="1219193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National Sports</a:t>
              </a:r>
            </a:p>
          </p:txBody>
        </p:sp>
        <p:cxnSp>
          <p:nvCxnSpPr>
            <p:cNvPr id="134" name="Straight Connector 133"/>
            <p:cNvCxnSpPr>
              <a:stCxn id="129" idx="7"/>
              <a:endCxn id="102" idx="2"/>
            </p:cNvCxnSpPr>
            <p:nvPr/>
          </p:nvCxnSpPr>
          <p:spPr>
            <a:xfrm flipV="1">
              <a:off x="3247510" y="5250263"/>
              <a:ext cx="432571" cy="1132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2" idx="6"/>
            </p:cNvCxnSpPr>
            <p:nvPr/>
          </p:nvCxnSpPr>
          <p:spPr>
            <a:xfrm flipV="1">
              <a:off x="2434497" y="5546819"/>
              <a:ext cx="1687707" cy="545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0" idx="7"/>
            </p:cNvCxnSpPr>
            <p:nvPr/>
          </p:nvCxnSpPr>
          <p:spPr>
            <a:xfrm flipV="1">
              <a:off x="3402730" y="5561957"/>
              <a:ext cx="700940" cy="6998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31" idx="0"/>
              <a:endCxn id="102" idx="4"/>
            </p:cNvCxnSpPr>
            <p:nvPr/>
          </p:nvCxnSpPr>
          <p:spPr>
            <a:xfrm flipH="1" flipV="1">
              <a:off x="4289680" y="5565885"/>
              <a:ext cx="44423" cy="6037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24" idx="2"/>
            </p:cNvCxnSpPr>
            <p:nvPr/>
          </p:nvCxnSpPr>
          <p:spPr>
            <a:xfrm flipH="1">
              <a:off x="1799745" y="3762367"/>
              <a:ext cx="5580737" cy="2432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H="1" flipV="1">
              <a:off x="3953941" y="3199070"/>
              <a:ext cx="3490515" cy="341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endCxn id="101" idx="6"/>
            </p:cNvCxnSpPr>
            <p:nvPr/>
          </p:nvCxnSpPr>
          <p:spPr>
            <a:xfrm flipH="1">
              <a:off x="6196085" y="4005619"/>
              <a:ext cx="1248371" cy="3840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25" idx="1"/>
              <a:endCxn id="124" idx="6"/>
            </p:cNvCxnSpPr>
            <p:nvPr/>
          </p:nvCxnSpPr>
          <p:spPr>
            <a:xfrm flipH="1" flipV="1">
              <a:off x="8786730" y="3762367"/>
              <a:ext cx="557160" cy="1692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26" idx="1"/>
            </p:cNvCxnSpPr>
            <p:nvPr/>
          </p:nvCxnSpPr>
          <p:spPr>
            <a:xfrm flipH="1" flipV="1">
              <a:off x="8521873" y="3955282"/>
              <a:ext cx="770700" cy="6516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endCxn id="124" idx="4"/>
            </p:cNvCxnSpPr>
            <p:nvPr/>
          </p:nvCxnSpPr>
          <p:spPr>
            <a:xfrm flipH="1" flipV="1">
              <a:off x="8083605" y="4251243"/>
              <a:ext cx="607746" cy="11402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9522411" y="5442197"/>
              <a:ext cx="1109752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Premier, Denver Hayes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7743346" y="6053574"/>
              <a:ext cx="1166635" cy="631251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Sher-wood</a:t>
              </a: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Golfgreen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60" name="Straight Connector 159"/>
            <p:cNvCxnSpPr>
              <a:stCxn id="158" idx="0"/>
            </p:cNvCxnSpPr>
            <p:nvPr/>
          </p:nvCxnSpPr>
          <p:spPr>
            <a:xfrm flipH="1" flipV="1">
              <a:off x="7903301" y="4154772"/>
              <a:ext cx="423362" cy="18988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5" idx="1"/>
            </p:cNvCxnSpPr>
            <p:nvPr/>
          </p:nvCxnSpPr>
          <p:spPr>
            <a:xfrm flipH="1" flipV="1">
              <a:off x="8300676" y="4140467"/>
              <a:ext cx="1384255" cy="13941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8510022" y="1811998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663630" y="2637694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7803762" y="1206425"/>
              <a:ext cx="679731" cy="534075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92426" y="1304243"/>
              <a:ext cx="618551" cy="473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Scotia-bank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849886" y="2079033"/>
              <a:ext cx="236738" cy="473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63626" y="1959356"/>
              <a:ext cx="618551" cy="29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TSN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8725338" y="2766235"/>
              <a:ext cx="618551" cy="295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MLSE</a:t>
              </a:r>
            </a:p>
          </p:txBody>
        </p:sp>
        <p:cxnSp>
          <p:nvCxnSpPr>
            <p:cNvPr id="171" name="Straight Connector 170"/>
            <p:cNvCxnSpPr>
              <a:stCxn id="166" idx="3"/>
            </p:cNvCxnSpPr>
            <p:nvPr/>
          </p:nvCxnSpPr>
          <p:spPr>
            <a:xfrm flipH="1">
              <a:off x="7779466" y="1662290"/>
              <a:ext cx="123836" cy="2882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8146646" y="2194805"/>
              <a:ext cx="363372" cy="298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65" idx="2"/>
            </p:cNvCxnSpPr>
            <p:nvPr/>
          </p:nvCxnSpPr>
          <p:spPr>
            <a:xfrm flipH="1" flipV="1">
              <a:off x="8082777" y="2586731"/>
              <a:ext cx="580853" cy="318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/>
            <p:cNvSpPr/>
            <p:nvPr/>
          </p:nvSpPr>
          <p:spPr>
            <a:xfrm>
              <a:off x="6118014" y="1124243"/>
              <a:ext cx="679731" cy="562408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CT REIT</a:t>
              </a:r>
            </a:p>
          </p:txBody>
        </p:sp>
        <p:cxnSp>
          <p:nvCxnSpPr>
            <p:cNvPr id="175" name="Straight Connector 174"/>
            <p:cNvCxnSpPr>
              <a:stCxn id="174" idx="5"/>
            </p:cNvCxnSpPr>
            <p:nvPr/>
          </p:nvCxnSpPr>
          <p:spPr>
            <a:xfrm>
              <a:off x="6698201" y="1604291"/>
              <a:ext cx="406819" cy="4674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484683" y="1869703"/>
              <a:ext cx="1717021" cy="9777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Partnerships</a:t>
              </a:r>
              <a:endParaRPr lang="en-US" sz="1000" dirty="0"/>
            </a:p>
          </p:txBody>
        </p:sp>
        <p:cxnSp>
          <p:nvCxnSpPr>
            <p:cNvPr id="179" name="Straight Connector 178"/>
            <p:cNvCxnSpPr>
              <a:stCxn id="176" idx="3"/>
            </p:cNvCxnSpPr>
            <p:nvPr/>
          </p:nvCxnSpPr>
          <p:spPr>
            <a:xfrm flipH="1">
              <a:off x="5681044" y="2704267"/>
              <a:ext cx="1055091" cy="12631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4734346" y="3900812"/>
              <a:ext cx="1461743" cy="9777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Corporate-managed Assets</a:t>
              </a:r>
              <a:endParaRPr lang="en-US" sz="1050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7380478" y="3273491"/>
              <a:ext cx="1406252" cy="9777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Company-owned Brands</a:t>
              </a:r>
              <a:endParaRPr lang="en-US" sz="105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56529" y="3779208"/>
              <a:ext cx="1168368" cy="80978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CT Stores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2590267" y="2529723"/>
              <a:ext cx="1406252" cy="9777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Digital </a:t>
              </a:r>
              <a:r>
                <a:rPr lang="en-US" sz="800" dirty="0"/>
                <a:t>Technologies</a:t>
              </a:r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1553207" y="6272491"/>
            <a:ext cx="167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$14.8 B in 2018</a:t>
            </a:r>
          </a:p>
        </p:txBody>
      </p:sp>
    </p:spTree>
    <p:extLst>
      <p:ext uri="{BB962C8B-B14F-4D97-AF65-F5344CB8AC3E}">
        <p14:creationId xmlns:p14="http://schemas.microsoft.com/office/powerpoint/2010/main" val="7931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Comments – To 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4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2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873250" y="5159370"/>
            <a:ext cx="8445500" cy="1146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Canadian Tire – April 2019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30" dirty="0"/>
              <a:t>Canadian Tire – Enhancing the Business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199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601021"/>
            <a:ext cx="6014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Adapted from Canadian Tire Investor Presentation – April 2019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1778097" y="2059913"/>
            <a:ext cx="6452778" cy="1009543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Canadian Tire Corporation</a:t>
            </a:r>
          </a:p>
          <a:p>
            <a:pPr algn="ctr"/>
            <a:r>
              <a:rPr lang="en-US" sz="1600" dirty="0"/>
              <a:t>$14.8B Revenue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7093" y="3069457"/>
            <a:ext cx="2265951" cy="18126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Canadian Tire Retail</a:t>
            </a:r>
          </a:p>
          <a:p>
            <a:pPr algn="ctr"/>
            <a:r>
              <a:rPr lang="en-US" sz="1400" dirty="0"/>
              <a:t>$9.2 Billion (CAD) Revenue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Canadian Tire</a:t>
            </a:r>
          </a:p>
          <a:p>
            <a:pPr algn="ctr"/>
            <a:r>
              <a:rPr lang="en-US" sz="1400" dirty="0" err="1"/>
              <a:t>PartSource</a:t>
            </a:r>
            <a:endParaRPr lang="en-US" sz="1400" dirty="0"/>
          </a:p>
          <a:p>
            <a:pPr algn="ctr"/>
            <a:r>
              <a:rPr lang="en-US" sz="1400" dirty="0"/>
              <a:t>Gas+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3046" y="3069457"/>
            <a:ext cx="1046707" cy="18126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Forzani Group Ltd.</a:t>
            </a:r>
          </a:p>
          <a:p>
            <a:pPr algn="ctr"/>
            <a:r>
              <a:rPr lang="en-US" sz="1400" dirty="0"/>
              <a:t>$2.0 Billion CAD Revenue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3754" y="3069457"/>
            <a:ext cx="1046707" cy="181260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Marks Work </a:t>
            </a:r>
            <a:r>
              <a:rPr lang="en-US" sz="1400" dirty="0" err="1"/>
              <a:t>Wearhouse</a:t>
            </a:r>
            <a:endParaRPr lang="en-US" sz="1400" dirty="0"/>
          </a:p>
          <a:p>
            <a:pPr algn="ctr"/>
            <a:r>
              <a:rPr lang="en-US" sz="1400" dirty="0"/>
              <a:t>$1.2 Billion CAD Revenue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7464" y="3069457"/>
            <a:ext cx="1046707" cy="181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Financial Services</a:t>
            </a:r>
          </a:p>
          <a:p>
            <a:pPr algn="ctr"/>
            <a:r>
              <a:rPr lang="en-US" sz="1400" dirty="0"/>
              <a:t>$1.3 Billion CAD Revenue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330897" y="3834411"/>
            <a:ext cx="483390" cy="28269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Rectangle 12"/>
          <p:cNvSpPr/>
          <p:nvPr/>
        </p:nvSpPr>
        <p:spPr>
          <a:xfrm>
            <a:off x="8871233" y="3077862"/>
            <a:ext cx="1639604" cy="18410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  <a:p>
            <a:pPr algn="ctr"/>
            <a:r>
              <a:rPr lang="en-US" sz="1600" dirty="0"/>
              <a:t>Strategic Alliances</a:t>
            </a:r>
          </a:p>
          <a:p>
            <a:pPr algn="ctr"/>
            <a:endParaRPr lang="en-US" sz="1600" dirty="0"/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600" dirty="0"/>
              <a:t>Scotiabank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600" dirty="0"/>
              <a:t>TSN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600" dirty="0"/>
              <a:t>MLSE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1600" dirty="0"/>
              <a:t>CT REIT</a:t>
            </a:r>
          </a:p>
          <a:p>
            <a:pPr algn="ctr"/>
            <a:endParaRPr lang="en-US" sz="1351" dirty="0"/>
          </a:p>
        </p:txBody>
      </p:sp>
      <p:sp>
        <p:nvSpPr>
          <p:cNvPr id="14" name="Rectangle 13"/>
          <p:cNvSpPr/>
          <p:nvPr/>
        </p:nvSpPr>
        <p:spPr>
          <a:xfrm>
            <a:off x="7184172" y="3077861"/>
            <a:ext cx="1046707" cy="180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Helly</a:t>
            </a:r>
            <a:r>
              <a:rPr lang="en-US" sz="1400" dirty="0"/>
              <a:t> Hanson</a:t>
            </a:r>
          </a:p>
          <a:p>
            <a:pPr algn="ctr"/>
            <a:r>
              <a:rPr lang="en-US" sz="1400" dirty="0"/>
              <a:t>$348M (2018)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Party City</a:t>
            </a:r>
          </a:p>
          <a:p>
            <a:pPr algn="ctr"/>
            <a:r>
              <a:rPr lang="en-US" sz="1400" dirty="0"/>
              <a:t>$140M – 08/2019</a:t>
            </a:r>
          </a:p>
        </p:txBody>
      </p:sp>
    </p:spTree>
    <p:extLst>
      <p:ext uri="{BB962C8B-B14F-4D97-AF65-F5344CB8AC3E}">
        <p14:creationId xmlns:p14="http://schemas.microsoft.com/office/powerpoint/2010/main" val="31591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xperiencinginformation.files.wordpress.com/2011/06/southwe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2" y="1175548"/>
            <a:ext cx="7433533" cy="5575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08038" y="3081873"/>
            <a:ext cx="1932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Remapping </a:t>
            </a:r>
            <a:r>
              <a:rPr lang="en-US" sz="2400" dirty="0" smtClean="0"/>
              <a:t>your </a:t>
            </a:r>
            <a:r>
              <a:rPr lang="en-US" sz="2400" dirty="0"/>
              <a:t>activities to recognize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"key pivots"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1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3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6792350" y="3859877"/>
            <a:ext cx="486694" cy="807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08177"/>
              </p:ext>
            </p:extLst>
          </p:nvPr>
        </p:nvGraphicFramePr>
        <p:xfrm>
          <a:off x="486277" y="127607"/>
          <a:ext cx="11261073" cy="737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3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0280649" y="3443974"/>
            <a:ext cx="1" cy="751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76415" y="3626136"/>
            <a:ext cx="690138" cy="34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278211" y="3797318"/>
            <a:ext cx="989199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37379" y="3613892"/>
            <a:ext cx="1205846" cy="34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Execute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277" y="5435459"/>
            <a:ext cx="11261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Successful models match the composition of business system assets and resources with the revenue model, and continuously manage this relationship.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5667" y="1126950"/>
            <a:ext cx="1128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Your business model also reflects your risk exposure relating to the allocation and timing (deployment) of resources, and the degree of lock-in relating to asset development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273530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587082"/>
            <a:ext cx="11292012" cy="511179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The competencies required for success are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known, exist, or obtainable </a:t>
            </a:r>
            <a:r>
              <a:rPr lang="en-US" sz="2400" dirty="0"/>
              <a:t>within a realistic period of time.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The value proposition assists your customers in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achieving a definitive solution </a:t>
            </a:r>
            <a:r>
              <a:rPr lang="en-US" sz="2400" dirty="0"/>
              <a:t>which your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competitors are unable to match</a:t>
            </a:r>
            <a:r>
              <a:rPr lang="en-US" sz="2400" dirty="0"/>
              <a:t>.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Specific, measurable and definitive metrics </a:t>
            </a:r>
            <a:r>
              <a:rPr lang="en-US" sz="2400" dirty="0"/>
              <a:t>(guiding principles) are implemented and adhered to as decisions evolve.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model itself, becomes the anchor of competitive advantage</a:t>
            </a:r>
            <a:r>
              <a:rPr lang="en-US" sz="2400" dirty="0"/>
              <a:t>.  Successful companies know the underlying basis of their </a:t>
            </a:r>
            <a:r>
              <a:rPr lang="en-US" sz="2400" dirty="0" smtClean="0"/>
              <a:t>model's </a:t>
            </a:r>
            <a:r>
              <a:rPr lang="en-US" sz="2400" dirty="0"/>
              <a:t>focus…accessibility, quality, wealth disruption, etc.,…heat map the related activities and processes, prioritize and allocate resources accordingly.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MMA </a:t>
            </a:r>
            <a:r>
              <a:rPr lang="en-US" dirty="0"/>
              <a:t>801 – Session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1727" y="902079"/>
            <a:ext cx="8445500" cy="748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i="0" kern="1200" spc="-15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kern="0" spc="0" dirty="0">
                <a:solidFill>
                  <a:schemeClr val="accent6">
                    <a:lumMod val="75000"/>
                  </a:schemeClr>
                </a:solidFill>
              </a:rPr>
              <a:t>Key Underlying Factors of Successful Business Models</a:t>
            </a:r>
            <a:endParaRPr lang="en-US" sz="2400" kern="0" spc="0" dirty="0"/>
          </a:p>
        </p:txBody>
      </p:sp>
    </p:spTree>
    <p:extLst>
      <p:ext uri="{BB962C8B-B14F-4D97-AF65-F5344CB8AC3E}">
        <p14:creationId xmlns:p14="http://schemas.microsoft.com/office/powerpoint/2010/main" val="3477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371600"/>
            <a:ext cx="11292012" cy="47545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It creates customer stickiness or loyalty.</a:t>
            </a:r>
          </a:p>
          <a:p>
            <a:endParaRPr lang="en-US" sz="2400" dirty="0" smtClean="0"/>
          </a:p>
          <a:p>
            <a:r>
              <a:rPr lang="en-US" sz="2400" dirty="0" smtClean="0"/>
              <a:t>It embeds your processes into your client's core activities.</a:t>
            </a:r>
          </a:p>
          <a:p>
            <a:endParaRPr lang="en-US" sz="2400" dirty="0" smtClean="0"/>
          </a:p>
          <a:p>
            <a:r>
              <a:rPr lang="en-US" sz="2400" dirty="0" smtClean="0"/>
              <a:t>It leverages off of barriers to entry.</a:t>
            </a:r>
          </a:p>
          <a:p>
            <a:endParaRPr lang="en-US" sz="2400" dirty="0" smtClean="0"/>
          </a:p>
          <a:p>
            <a:r>
              <a:rPr lang="en-US" sz="2400" dirty="0" smtClean="0"/>
              <a:t>Continually inventing a portfolio of opportunities.</a:t>
            </a:r>
          </a:p>
          <a:p>
            <a:endParaRPr lang="en-US" sz="2400" dirty="0" smtClean="0"/>
          </a:p>
          <a:p>
            <a:r>
              <a:rPr lang="en-US" sz="2400" dirty="0" smtClean="0"/>
              <a:t>Avoid the influence of capital market </a:t>
            </a:r>
            <a:r>
              <a:rPr lang="en-US" sz="2400" dirty="0" err="1" smtClean="0"/>
              <a:t>shortermism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666" y="1055842"/>
            <a:ext cx="8511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What increases the staying power of a business model?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31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6" y="1763630"/>
            <a:ext cx="11023501" cy="493095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Map out </a:t>
            </a:r>
            <a:r>
              <a:rPr lang="en-US" sz="2400" dirty="0"/>
              <a:t>the dominant and/or emerging disruptive business model in the industry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Define the underlying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"core beliefs" </a:t>
            </a:r>
            <a:r>
              <a:rPr lang="en-US" sz="2400" dirty="0"/>
              <a:t>which drive notions relating to customer interaction, technology, performance, operations, etc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Turn this/these underlying belief(s) upside down.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Reframe</a:t>
            </a:r>
            <a:r>
              <a:rPr lang="en-US" sz="2400" dirty="0"/>
              <a:t>/change the belief pattern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Sanity-test</a:t>
            </a:r>
            <a:r>
              <a:rPr lang="en-US" sz="2400" dirty="0"/>
              <a:t> your new perceptions. Will they gain traction and acceptance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Transfer</a:t>
            </a:r>
            <a:r>
              <a:rPr lang="en-US" sz="2400" dirty="0"/>
              <a:t> the accepted reframe beliefs into your business model.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199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98364"/>
            <a:ext cx="7248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Adapted from: Disrupting Beliefs: A New Approach to Business Model Innovation, Jong and van </a:t>
            </a:r>
            <a:r>
              <a:rPr lang="en-US" sz="1100" dirty="0" err="1"/>
              <a:t>Dijk</a:t>
            </a:r>
            <a:r>
              <a:rPr lang="en-US" sz="1100" dirty="0"/>
              <a:t>, McKinsey Quarterly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666" y="1051293"/>
            <a:ext cx="7196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Key steps in reframing your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13194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Financial Road Map to Success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MMA </a:t>
            </a:r>
            <a:r>
              <a:rPr lang="en-US" dirty="0"/>
              <a:t>801 – Session </a:t>
            </a:r>
            <a:r>
              <a:rPr lang="en-US" dirty="0" smtClean="0"/>
              <a:t>2</a:t>
            </a:r>
            <a:endParaRPr lang="en-CA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0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36</a:t>
            </a:fld>
            <a:endParaRPr lang="en-US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7281534" y="5403501"/>
            <a:ext cx="12489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5188039" y="2596312"/>
            <a:ext cx="13530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531324" y="1424667"/>
            <a:ext cx="1570122" cy="8564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418322" y="1335455"/>
            <a:ext cx="1570122" cy="8564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656220" y="1513877"/>
            <a:ext cx="1188000" cy="43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Revenue</a:t>
            </a:r>
          </a:p>
        </p:txBody>
      </p: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6820604" y="1852883"/>
            <a:ext cx="585822" cy="1271265"/>
            <a:chOff x="4062" y="1164"/>
            <a:chExt cx="394" cy="855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062" y="1593"/>
              <a:ext cx="23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4297" y="1164"/>
              <a:ext cx="75" cy="42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4293" y="1585"/>
              <a:ext cx="76" cy="4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372" y="2019"/>
              <a:ext cx="7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4376" y="1170"/>
              <a:ext cx="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</p:grp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31324" y="2614155"/>
            <a:ext cx="1570122" cy="8564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418322" y="2501154"/>
            <a:ext cx="1570122" cy="8564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30182" y="2753918"/>
            <a:ext cx="796957" cy="43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Costs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850998" y="2255821"/>
            <a:ext cx="594714" cy="28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Minus</a:t>
            </a: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3311618" y="4874179"/>
            <a:ext cx="1570125" cy="8564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3192669" y="4761177"/>
            <a:ext cx="1570125" cy="8564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311618" y="3232687"/>
            <a:ext cx="1570125" cy="8564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grpSp>
        <p:nvGrpSpPr>
          <p:cNvPr id="29" name="Group 23"/>
          <p:cNvGrpSpPr>
            <a:grpSpLocks/>
          </p:cNvGrpSpPr>
          <p:nvPr/>
        </p:nvGrpSpPr>
        <p:grpSpPr bwMode="auto">
          <a:xfrm>
            <a:off x="2517633" y="3576151"/>
            <a:ext cx="670574" cy="1527004"/>
            <a:chOff x="1168" y="2323"/>
            <a:chExt cx="451" cy="1027"/>
          </a:xfrm>
        </p:grpSpPr>
        <p:sp>
          <p:nvSpPr>
            <p:cNvPr id="34" name="Line 24"/>
            <p:cNvSpPr>
              <a:spLocks noChangeShapeType="1"/>
            </p:cNvSpPr>
            <p:nvPr/>
          </p:nvSpPr>
          <p:spPr bwMode="auto">
            <a:xfrm>
              <a:off x="1168" y="2838"/>
              <a:ext cx="26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V="1">
              <a:off x="1437" y="2323"/>
              <a:ext cx="86" cy="5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1433" y="2828"/>
              <a:ext cx="86" cy="51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523" y="3350"/>
              <a:ext cx="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528" y="2330"/>
              <a:ext cx="9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351"/>
            </a:p>
          </p:txBody>
        </p:sp>
      </p:grp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192669" y="3119685"/>
            <a:ext cx="1570125" cy="8564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391907" y="3156857"/>
            <a:ext cx="1045263" cy="7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Net</a:t>
            </a:r>
          </a:p>
          <a:p>
            <a:r>
              <a:rPr lang="en-US" dirty="0">
                <a:solidFill>
                  <a:schemeClr val="tx2"/>
                </a:solidFill>
              </a:rPr>
              <a:t>Income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274446" y="4842955"/>
            <a:ext cx="1287621" cy="7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Assets</a:t>
            </a:r>
          </a:p>
          <a:p>
            <a:r>
              <a:rPr lang="en-US" dirty="0">
                <a:solidFill>
                  <a:schemeClr val="tx2"/>
                </a:solidFill>
              </a:rPr>
              <a:t>Deployed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283749" y="4274091"/>
            <a:ext cx="1040797" cy="28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Divided By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6820610" y="4770100"/>
            <a:ext cx="34941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 flipV="1">
            <a:off x="7170022" y="4132237"/>
            <a:ext cx="111515" cy="6378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7164073" y="4758205"/>
            <a:ext cx="129356" cy="63340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7287482" y="4141158"/>
            <a:ext cx="118949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7531328" y="3922590"/>
            <a:ext cx="1570123" cy="8564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7531328" y="5112078"/>
            <a:ext cx="1570123" cy="8564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7418326" y="3809589"/>
            <a:ext cx="1570123" cy="8564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7" name="Rectangle 41"/>
          <p:cNvSpPr>
            <a:spLocks noChangeArrowheads="1"/>
          </p:cNvSpPr>
          <p:nvPr/>
        </p:nvSpPr>
        <p:spPr bwMode="auto">
          <a:xfrm>
            <a:off x="7418326" y="4999076"/>
            <a:ext cx="1570123" cy="8564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7663658" y="3863116"/>
            <a:ext cx="1018498" cy="7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Market</a:t>
            </a:r>
          </a:p>
          <a:p>
            <a:r>
              <a:rPr lang="en-US" dirty="0">
                <a:solidFill>
                  <a:schemeClr val="tx2"/>
                </a:solidFill>
              </a:rPr>
              <a:t>Share</a:t>
            </a:r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7663658" y="5104643"/>
            <a:ext cx="1018498" cy="7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Market</a:t>
            </a:r>
          </a:p>
          <a:p>
            <a:r>
              <a:rPr lang="en-US" dirty="0">
                <a:solidFill>
                  <a:schemeClr val="tx2"/>
                </a:solidFill>
              </a:rPr>
              <a:t>Size</a:t>
            </a:r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7848029" y="4753744"/>
            <a:ext cx="572272" cy="28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Times</a:t>
            </a:r>
          </a:p>
        </p:txBody>
      </p:sp>
      <p:sp>
        <p:nvSpPr>
          <p:cNvPr id="52" name="Rectangle 46"/>
          <p:cNvSpPr>
            <a:spLocks noChangeArrowheads="1"/>
          </p:cNvSpPr>
          <p:nvPr/>
        </p:nvSpPr>
        <p:spPr bwMode="auto">
          <a:xfrm>
            <a:off x="5544879" y="4315122"/>
            <a:ext cx="1391700" cy="80290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5452692" y="2233520"/>
            <a:ext cx="1570123" cy="85643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4652762" y="3632654"/>
            <a:ext cx="39996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 flipV="1">
            <a:off x="5052727" y="2581445"/>
            <a:ext cx="127870" cy="105120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56" name="Line 50"/>
          <p:cNvSpPr>
            <a:spLocks noChangeShapeType="1"/>
          </p:cNvSpPr>
          <p:nvPr/>
        </p:nvSpPr>
        <p:spPr bwMode="auto">
          <a:xfrm>
            <a:off x="5046780" y="3611839"/>
            <a:ext cx="147199" cy="105418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>
            <a:off x="5180597" y="4676428"/>
            <a:ext cx="25722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5333744" y="2120518"/>
            <a:ext cx="1570123" cy="85643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5586511" y="2331652"/>
            <a:ext cx="1121091" cy="43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Margins</a:t>
            </a:r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5538931" y="4252673"/>
            <a:ext cx="1305463" cy="7791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Volume</a:t>
            </a: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5757498" y="3454231"/>
            <a:ext cx="572272" cy="28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Times</a:t>
            </a:r>
          </a:p>
        </p:txBody>
      </p:sp>
      <p:sp>
        <p:nvSpPr>
          <p:cNvPr id="64" name="Rectangle 58"/>
          <p:cNvSpPr>
            <a:spLocks noChangeArrowheads="1"/>
          </p:cNvSpPr>
          <p:nvPr/>
        </p:nvSpPr>
        <p:spPr bwMode="auto">
          <a:xfrm>
            <a:off x="1182438" y="4101020"/>
            <a:ext cx="1686099" cy="789524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sz="1351"/>
          </a:p>
        </p:txBody>
      </p:sp>
      <p:sp>
        <p:nvSpPr>
          <p:cNvPr id="65" name="Rectangle 59"/>
          <p:cNvSpPr>
            <a:spLocks noChangeArrowheads="1"/>
          </p:cNvSpPr>
          <p:nvPr/>
        </p:nvSpPr>
        <p:spPr bwMode="auto">
          <a:xfrm>
            <a:off x="1167560" y="3910506"/>
            <a:ext cx="1599856" cy="9007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Return On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Invested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0664" y="5870497"/>
            <a:ext cx="225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Invested Capital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Working Capital, tangible asset 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38238" y="1627699"/>
            <a:ext cx="2051866" cy="6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Revenue model structure &amp; drivers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238238" y="2661735"/>
            <a:ext cx="2051866" cy="6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Cost base structure &amp; drivers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8238" y="5206856"/>
            <a:ext cx="2051866" cy="92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Total available market, &amp; total accessible market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8238" y="4100344"/>
            <a:ext cx="1554752" cy="6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Share of market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86513" y="5400532"/>
            <a:ext cx="1317359" cy="6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PIMS emphasis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39279" y="1558895"/>
            <a:ext cx="1317359" cy="6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ROS emphasis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69452" y="4981323"/>
            <a:ext cx="1367169" cy="65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ROIC or ROCE</a:t>
            </a:r>
          </a:p>
        </p:txBody>
      </p:sp>
    </p:spTree>
    <p:extLst>
      <p:ext uri="{BB962C8B-B14F-4D97-AF65-F5344CB8AC3E}">
        <p14:creationId xmlns:p14="http://schemas.microsoft.com/office/powerpoint/2010/main" val="33893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Summary Comments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Strategy</a:t>
            </a:r>
            <a:r>
              <a:rPr lang="en-US" dirty="0" smtClean="0"/>
              <a:t> is an understanding of how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 is going to be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created</a:t>
            </a:r>
            <a:r>
              <a:rPr lang="en-US" dirty="0" smtClean="0"/>
              <a:t> and what an organization needs to do to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"win".</a:t>
            </a:r>
          </a:p>
          <a:p>
            <a:endParaRPr lang="en-US" dirty="0" smtClean="0"/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dirty="0" smtClean="0"/>
              <a:t> simply a set of priorities and initiatives.  It is a determination of how you plan/intend to compete.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27347" y="2504708"/>
            <a:ext cx="1571825" cy="74770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Company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3054" y="3330833"/>
            <a:ext cx="224073" cy="22407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3127347" y="3598085"/>
            <a:ext cx="1571824" cy="25545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Company is defined by an underlying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Structure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Culture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Resources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Talent Pool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Product/ Service Portfolio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031757" y="2493214"/>
            <a:ext cx="1648172" cy="733331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Current Business System and Model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838292" y="3330833"/>
            <a:ext cx="224073" cy="22407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028016" y="3598085"/>
            <a:ext cx="1640951" cy="584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Way of Doing Business</a:t>
            </a:r>
          </a:p>
        </p:txBody>
      </p:sp>
      <p:sp>
        <p:nvSpPr>
          <p:cNvPr id="13" name="Cloud 12"/>
          <p:cNvSpPr/>
          <p:nvPr/>
        </p:nvSpPr>
        <p:spPr>
          <a:xfrm>
            <a:off x="3960719" y="1269729"/>
            <a:ext cx="1855486" cy="1003821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Market Forces</a:t>
            </a:r>
          </a:p>
        </p:txBody>
      </p:sp>
      <p:sp>
        <p:nvSpPr>
          <p:cNvPr id="14" name="Cloud 13"/>
          <p:cNvSpPr/>
          <p:nvPr/>
        </p:nvSpPr>
        <p:spPr>
          <a:xfrm>
            <a:off x="6571551" y="1350153"/>
            <a:ext cx="1855486" cy="92268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Industry Forces</a:t>
            </a:r>
          </a:p>
        </p:txBody>
      </p:sp>
      <p:sp>
        <p:nvSpPr>
          <p:cNvPr id="15" name="Cloud 14"/>
          <p:cNvSpPr/>
          <p:nvPr/>
        </p:nvSpPr>
        <p:spPr>
          <a:xfrm>
            <a:off x="4755760" y="4435292"/>
            <a:ext cx="2095736" cy="113726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b="1" dirty="0"/>
              <a:t>Macro-Economic Forces</a:t>
            </a:r>
          </a:p>
        </p:txBody>
      </p:sp>
      <p:sp>
        <p:nvSpPr>
          <p:cNvPr id="16" name="Cloud 15"/>
          <p:cNvSpPr/>
          <p:nvPr/>
        </p:nvSpPr>
        <p:spPr>
          <a:xfrm>
            <a:off x="6627074" y="4475811"/>
            <a:ext cx="1932183" cy="95729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Company – 3 Cs</a:t>
            </a:r>
          </a:p>
        </p:txBody>
      </p:sp>
      <p:sp>
        <p:nvSpPr>
          <p:cNvPr id="17" name="Cloud 16"/>
          <p:cNvSpPr/>
          <p:nvPr/>
        </p:nvSpPr>
        <p:spPr>
          <a:xfrm>
            <a:off x="5266135" y="840340"/>
            <a:ext cx="1855486" cy="1003821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Mgmt. Decision Legacy</a:t>
            </a:r>
          </a:p>
        </p:txBody>
      </p:sp>
      <p:sp>
        <p:nvSpPr>
          <p:cNvPr id="18" name="Cloud 17"/>
          <p:cNvSpPr/>
          <p:nvPr/>
        </p:nvSpPr>
        <p:spPr>
          <a:xfrm>
            <a:off x="5560543" y="5297883"/>
            <a:ext cx="2316469" cy="1073856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Societal Forces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877012" y="5090149"/>
            <a:ext cx="472139" cy="670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34235" y="5780081"/>
            <a:ext cx="12900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Competencies</a:t>
            </a:r>
          </a:p>
          <a:p>
            <a:r>
              <a:rPr lang="en-US" sz="1400" dirty="0"/>
              <a:t>Capabilities</a:t>
            </a:r>
          </a:p>
          <a:p>
            <a:r>
              <a:rPr lang="en-US" sz="1400" dirty="0"/>
              <a:t>Capacity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6698415" y="2719136"/>
            <a:ext cx="298764" cy="28362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ounded Rectangle 22"/>
          <p:cNvSpPr/>
          <p:nvPr/>
        </p:nvSpPr>
        <p:spPr>
          <a:xfrm>
            <a:off x="7012416" y="2493214"/>
            <a:ext cx="1470783" cy="73333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Profitability and Growth Outcomes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8499579" y="2687309"/>
            <a:ext cx="298764" cy="28362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>
            <a:off x="4729251" y="2718068"/>
            <a:ext cx="298764" cy="283622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ounded Rectangle 25"/>
          <p:cNvSpPr/>
          <p:nvPr/>
        </p:nvSpPr>
        <p:spPr>
          <a:xfrm>
            <a:off x="8821290" y="2493214"/>
            <a:ext cx="1688590" cy="73333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sz="1600" dirty="0"/>
              <a:t>Business System and Model Evaluation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9550353" y="3330833"/>
            <a:ext cx="224073" cy="22407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8821291" y="3598085"/>
            <a:ext cx="1688590" cy="206210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Maintain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Build Upon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Rejuvenate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600" dirty="0"/>
              <a:t>Reinvent</a:t>
            </a:r>
          </a:p>
          <a:p>
            <a:endParaRPr lang="en-US" sz="1600" dirty="0"/>
          </a:p>
          <a:p>
            <a:r>
              <a:rPr lang="en-US" sz="1600" dirty="0"/>
              <a:t>Adjustments to the way we do business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503954" y="6054051"/>
            <a:ext cx="592047" cy="2888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4759" y="6368724"/>
            <a:ext cx="4052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Ethics, CSR, Environmental,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1000" y="3049545"/>
            <a:ext cx="1476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Visually,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think of the Challenge and Response in the following manner</a:t>
            </a:r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MMA 801 – Session 2</a:t>
            </a:r>
            <a:endParaRPr lang="en-US" sz="373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6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875317"/>
              </p:ext>
            </p:extLst>
          </p:nvPr>
        </p:nvGraphicFramePr>
        <p:xfrm>
          <a:off x="1920386" y="2002356"/>
          <a:ext cx="8468915" cy="3833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2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6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7105141" y="1074279"/>
            <a:ext cx="1806167" cy="1012924"/>
          </a:xfrm>
          <a:prstGeom prst="borderCallout1">
            <a:avLst>
              <a:gd name="adj1" fmla="val 18750"/>
              <a:gd name="adj2" fmla="val -8333"/>
              <a:gd name="adj3" fmla="val 90924"/>
              <a:gd name="adj4" fmla="val -35326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Recognize the forces &amp; factors impacting your Ecosystem…Porter, PESTEL, Market Structure, SWOT, etc.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8523868" y="2471430"/>
            <a:ext cx="1968569" cy="856684"/>
          </a:xfrm>
          <a:prstGeom prst="borderCallout1">
            <a:avLst>
              <a:gd name="adj1" fmla="val 18750"/>
              <a:gd name="adj2" fmla="val -8333"/>
              <a:gd name="adj3" fmla="val 42474"/>
              <a:gd name="adj4" fmla="val -19614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Draw conclusions relating to competitive strength &amp; degree of change required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8627004" y="4041484"/>
            <a:ext cx="1968569" cy="856684"/>
          </a:xfrm>
          <a:prstGeom prst="borderCallout1">
            <a:avLst>
              <a:gd name="adj1" fmla="val 18750"/>
              <a:gd name="adj2" fmla="val -8333"/>
              <a:gd name="adj3" fmla="val 37060"/>
              <a:gd name="adj4" fmla="val -19986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 &amp; destroy response and opportunity options – multiple horizons</a:t>
            </a:r>
          </a:p>
        </p:txBody>
      </p:sp>
      <p:sp>
        <p:nvSpPr>
          <p:cNvPr id="9" name="Line Callout 1 8"/>
          <p:cNvSpPr/>
          <p:nvPr/>
        </p:nvSpPr>
        <p:spPr>
          <a:xfrm flipH="1">
            <a:off x="2072866" y="3896424"/>
            <a:ext cx="1602464" cy="737704"/>
          </a:xfrm>
          <a:prstGeom prst="borderCallout1">
            <a:avLst>
              <a:gd name="adj1" fmla="val 18750"/>
              <a:gd name="adj2" fmla="val -8333"/>
              <a:gd name="adj3" fmla="val 65237"/>
              <a:gd name="adj4" fmla="val -38081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 the strategy &amp; tactics (organic and inorganic)</a:t>
            </a:r>
          </a:p>
        </p:txBody>
      </p:sp>
      <p:sp>
        <p:nvSpPr>
          <p:cNvPr id="10" name="Line Callout 1 9"/>
          <p:cNvSpPr/>
          <p:nvPr/>
        </p:nvSpPr>
        <p:spPr>
          <a:xfrm flipH="1">
            <a:off x="2072866" y="2410884"/>
            <a:ext cx="1602464" cy="488888"/>
          </a:xfrm>
          <a:prstGeom prst="borderCallout1">
            <a:avLst>
              <a:gd name="adj1" fmla="val 18750"/>
              <a:gd name="adj2" fmla="val -8333"/>
              <a:gd name="adj3" fmla="val 72892"/>
              <a:gd name="adj4" fmla="val -31620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Track (KPMs), evaluate, adjust</a:t>
            </a:r>
          </a:p>
        </p:txBody>
      </p:sp>
      <p:sp>
        <p:nvSpPr>
          <p:cNvPr id="11" name="7-Point Star 10"/>
          <p:cNvSpPr/>
          <p:nvPr/>
        </p:nvSpPr>
        <p:spPr>
          <a:xfrm>
            <a:off x="6983241" y="3504837"/>
            <a:ext cx="1437491" cy="681092"/>
          </a:xfrm>
          <a:prstGeom prst="star7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Strategic Vision</a:t>
            </a:r>
          </a:p>
        </p:txBody>
      </p:sp>
      <p:sp>
        <p:nvSpPr>
          <p:cNvPr id="12" name="Line Callout 1 (Accent Bar) 11"/>
          <p:cNvSpPr/>
          <p:nvPr/>
        </p:nvSpPr>
        <p:spPr>
          <a:xfrm>
            <a:off x="7561866" y="5356248"/>
            <a:ext cx="2879002" cy="871965"/>
          </a:xfrm>
          <a:prstGeom prst="accentCallout1">
            <a:avLst>
              <a:gd name="adj1" fmla="val 18750"/>
              <a:gd name="adj2" fmla="val -8333"/>
              <a:gd name="adj3" fmla="val 33086"/>
              <a:gd name="adj4" fmla="val -26487"/>
            </a:avLst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Create/redefine the </a:t>
            </a:r>
            <a:r>
              <a:rPr lang="en-US" sz="1350" dirty="0" smtClean="0"/>
              <a:t>"Value" </a:t>
            </a:r>
            <a:r>
              <a:rPr lang="en-US" sz="1350" dirty="0"/>
              <a:t>delivery blueprint – maintain, enhance, reduce, remove.</a:t>
            </a:r>
          </a:p>
          <a:p>
            <a:pPr algn="ctr"/>
            <a:r>
              <a:rPr lang="en-US" sz="1350" dirty="0"/>
              <a:t>Magnitude &amp; speed conclusions</a:t>
            </a:r>
          </a:p>
        </p:txBody>
      </p:sp>
      <p:sp>
        <p:nvSpPr>
          <p:cNvPr id="13" name="7-Point Star 12"/>
          <p:cNvSpPr/>
          <p:nvPr/>
        </p:nvSpPr>
        <p:spPr>
          <a:xfrm>
            <a:off x="3675330" y="5071161"/>
            <a:ext cx="1702304" cy="825560"/>
          </a:xfrm>
          <a:prstGeom prst="star7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Business Model &amp; Ecosystem Framing</a:t>
            </a:r>
          </a:p>
        </p:txBody>
      </p:sp>
      <p:sp>
        <p:nvSpPr>
          <p:cNvPr id="14" name="Oval 13"/>
          <p:cNvSpPr/>
          <p:nvPr/>
        </p:nvSpPr>
        <p:spPr>
          <a:xfrm>
            <a:off x="5567499" y="2778568"/>
            <a:ext cx="1174687" cy="6282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Creative Insight</a:t>
            </a:r>
          </a:p>
        </p:txBody>
      </p:sp>
      <p:sp>
        <p:nvSpPr>
          <p:cNvPr id="15" name="Oval 14"/>
          <p:cNvSpPr/>
          <p:nvPr/>
        </p:nvSpPr>
        <p:spPr>
          <a:xfrm>
            <a:off x="5930454" y="3647539"/>
            <a:ext cx="1174687" cy="6282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Strategic Thinking</a:t>
            </a:r>
          </a:p>
        </p:txBody>
      </p:sp>
      <p:sp>
        <p:nvSpPr>
          <p:cNvPr id="16" name="Oval 15"/>
          <p:cNvSpPr/>
          <p:nvPr/>
        </p:nvSpPr>
        <p:spPr>
          <a:xfrm>
            <a:off x="5343111" y="4563516"/>
            <a:ext cx="1174687" cy="6282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Strategic Planning</a:t>
            </a:r>
          </a:p>
        </p:txBody>
      </p:sp>
      <p:sp>
        <p:nvSpPr>
          <p:cNvPr id="17" name="Oval 16"/>
          <p:cNvSpPr/>
          <p:nvPr/>
        </p:nvSpPr>
        <p:spPr>
          <a:xfrm>
            <a:off x="4528742" y="3748084"/>
            <a:ext cx="1241870" cy="62829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Strategic Execution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632" y="1105066"/>
            <a:ext cx="531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Strategy Decision-Making Circle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801 – Session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4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Driving Towards Execution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2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1"/>
            <a:ext cx="2743200" cy="365125"/>
          </a:xfrm>
        </p:spPr>
        <p:txBody>
          <a:bodyPr/>
          <a:lstStyle/>
          <a:p>
            <a:fld id="{68B66FEB-B74C-4553-A99E-5E49813D09A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9653" y="4505462"/>
            <a:ext cx="2339596" cy="76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Create &amp; Destroy Options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2187" y="1648569"/>
            <a:ext cx="5309576" cy="460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Formulation – What, Where, Why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3944" y="2293798"/>
            <a:ext cx="11103147" cy="1839524"/>
            <a:chOff x="-1388280" y="2327903"/>
            <a:chExt cx="11938001" cy="1977839"/>
          </a:xfrm>
        </p:grpSpPr>
        <p:sp>
          <p:nvSpPr>
            <p:cNvPr id="4" name="Rectangle 3"/>
            <p:cNvSpPr/>
            <p:nvPr/>
          </p:nvSpPr>
          <p:spPr>
            <a:xfrm>
              <a:off x="-1388280" y="3035743"/>
              <a:ext cx="2167467" cy="126153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Framing &amp; Baselining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7057" y="3035740"/>
              <a:ext cx="2252133" cy="126153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Search &amp; Define</a:t>
              </a:r>
            </a:p>
            <a:p>
              <a:pPr algn="ctr"/>
              <a:r>
                <a:rPr lang="en-US" b="1" dirty="0"/>
                <a:t>3 Horizon</a:t>
              </a:r>
            </a:p>
            <a:p>
              <a:pPr algn="ctr"/>
              <a:r>
                <a:rPr lang="en-US" b="1" dirty="0"/>
                <a:t>Strategic Objectives (Thrusts)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07057" y="3035743"/>
              <a:ext cx="2252133" cy="126153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Choose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b="1" dirty="0"/>
                <a:t>Determine Strategy</a:t>
              </a:r>
            </a:p>
            <a:p>
              <a:pPr algn="ctr"/>
              <a:endParaRPr lang="en-US" sz="2000" b="1" dirty="0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1976782" y="-474127"/>
              <a:ext cx="233707" cy="583776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47057" y="3044207"/>
              <a:ext cx="2252133" cy="126153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Commit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Execute Strategy</a:t>
              </a:r>
            </a:p>
            <a:p>
              <a:pPr algn="ctr"/>
              <a:endParaRPr lang="en-US" sz="20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79190" y="3666507"/>
              <a:ext cx="287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319190" y="3666507"/>
              <a:ext cx="287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859190" y="3674969"/>
              <a:ext cx="287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399190" y="3666507"/>
              <a:ext cx="287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 rot="5400000">
              <a:off x="7017842" y="574058"/>
              <a:ext cx="201523" cy="444923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87054" y="3044207"/>
              <a:ext cx="1862667" cy="126153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  <a:p>
              <a:pPr algn="ctr"/>
              <a:r>
                <a:rPr lang="en-US" sz="2000" b="1" dirty="0"/>
                <a:t>Evaluate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70038" y="2008885"/>
            <a:ext cx="3388417" cy="460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Execution – How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3448" y="4505461"/>
            <a:ext cx="264951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Set Strategic Objectives</a:t>
            </a:r>
          </a:p>
          <a:p>
            <a:pPr algn="ctr"/>
            <a:r>
              <a:rPr lang="en-US" sz="1700" dirty="0"/>
              <a:t>(SMAC &amp; SMART)</a:t>
            </a:r>
          </a:p>
          <a:p>
            <a:pPr algn="ctr"/>
            <a:endParaRPr lang="en-US" sz="1700" dirty="0"/>
          </a:p>
          <a:p>
            <a:pPr algn="ctr"/>
            <a:r>
              <a:rPr lang="en-US" sz="1700" dirty="0"/>
              <a:t>Define Dissonance Gap &amp; Business Model </a:t>
            </a:r>
            <a:r>
              <a:rPr lang="en-US" sz="1700" dirty="0" smtClean="0"/>
              <a:t>Fit</a:t>
            </a:r>
            <a:endParaRPr lang="en-US" sz="1700" dirty="0"/>
          </a:p>
        </p:txBody>
      </p:sp>
      <p:sp>
        <p:nvSpPr>
          <p:cNvPr id="20" name="TextBox 19"/>
          <p:cNvSpPr txBox="1"/>
          <p:nvPr/>
        </p:nvSpPr>
        <p:spPr>
          <a:xfrm>
            <a:off x="8536534" y="4576665"/>
            <a:ext cx="2406726" cy="460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8920" y="4505462"/>
            <a:ext cx="2480617" cy="1745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Choose the package of activities required for success... </a:t>
            </a:r>
            <a:r>
              <a:rPr lang="en-US" sz="1700" b="1" dirty="0">
                <a:solidFill>
                  <a:srgbClr val="FF0000"/>
                </a:solidFill>
              </a:rPr>
              <a:t>Modify Business Model Accordingly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9535" y="4505462"/>
            <a:ext cx="1897011" cy="109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Operational, Marketing &amp; Financial KPIs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9886" y="4505462"/>
            <a:ext cx="1990795" cy="76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Dynamic Intuitiveness</a:t>
            </a:r>
          </a:p>
        </p:txBody>
      </p:sp>
    </p:spTree>
    <p:extLst>
      <p:ext uri="{BB962C8B-B14F-4D97-AF65-F5344CB8AC3E}">
        <p14:creationId xmlns:p14="http://schemas.microsoft.com/office/powerpoint/2010/main" val="321403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1769661" y="6250775"/>
            <a:ext cx="8259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0405" y="6355345"/>
            <a:ext cx="184440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936013" y="1785238"/>
            <a:ext cx="1402673" cy="79300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38936" y="1854940"/>
            <a:ext cx="1188829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Strategic Vision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36009" y="2638494"/>
            <a:ext cx="1402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Goals and  Aspirations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1858763" y="4186656"/>
            <a:ext cx="1238514" cy="8910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Inflection or Pivot Point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69659" y="5170780"/>
            <a:ext cx="1577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Recognition of where we are at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versus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where we want to be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3992752" y="3671420"/>
            <a:ext cx="579161" cy="40223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703506" y="3034678"/>
            <a:ext cx="579161" cy="40223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7394955" y="2377126"/>
            <a:ext cx="579161" cy="40223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23456" y="4305111"/>
            <a:ext cx="1555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Critical success markers along the way which will define future inflection points</a:t>
            </a:r>
          </a:p>
        </p:txBody>
      </p:sp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1601041942"/>
              </p:ext>
            </p:extLst>
          </p:nvPr>
        </p:nvGraphicFramePr>
        <p:xfrm>
          <a:off x="1588369" y="1680690"/>
          <a:ext cx="2245482" cy="1857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flipV="1">
            <a:off x="3012628" y="4084280"/>
            <a:ext cx="895474" cy="2785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4641707" y="3502735"/>
            <a:ext cx="895474" cy="2785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349089" y="2895426"/>
            <a:ext cx="895474" cy="2785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007325" y="2355506"/>
            <a:ext cx="895474" cy="2785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518383" y="2082220"/>
            <a:ext cx="1414392" cy="142051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89325" y="2064751"/>
            <a:ext cx="503426" cy="8564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89325" y="2064751"/>
            <a:ext cx="3225485" cy="85644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363100" y="2904722"/>
            <a:ext cx="632621" cy="128193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9823" y="3599735"/>
            <a:ext cx="3968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5925E"/>
                </a:solidFill>
              </a:rPr>
              <a:t>Four Keys</a:t>
            </a:r>
          </a:p>
          <a:p>
            <a:pPr marL="257175" indent="-257175">
              <a:buAutoNum type="arabicPeriod"/>
            </a:pPr>
            <a:r>
              <a:rPr lang="en-US" dirty="0"/>
              <a:t>We need to know and where we are</a:t>
            </a:r>
          </a:p>
          <a:p>
            <a:pPr marL="257175" indent="-257175">
              <a:buAutoNum type="arabicPeriod"/>
            </a:pPr>
            <a:r>
              <a:rPr lang="en-US" dirty="0"/>
              <a:t>We need to know and how we got there</a:t>
            </a:r>
          </a:p>
          <a:p>
            <a:pPr marL="257175" indent="-257175">
              <a:buAutoNum type="arabicPeriod"/>
            </a:pPr>
            <a:r>
              <a:rPr lang="en-US" dirty="0"/>
              <a:t>We need to know and where we are trending</a:t>
            </a:r>
          </a:p>
          <a:p>
            <a:pPr marL="257175" indent="-257175">
              <a:buAutoNum type="arabicPeriod"/>
            </a:pPr>
            <a:r>
              <a:rPr lang="en-US" dirty="0"/>
              <a:t>We need to know and when to make timely change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62701" y="1071411"/>
            <a:ext cx="6334125" cy="39834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Strategic Planning - Summarization</a:t>
            </a:r>
          </a:p>
        </p:txBody>
      </p:sp>
      <p:sp>
        <p:nvSpPr>
          <p:cNvPr id="3" name="Oval 2"/>
          <p:cNvSpPr/>
          <p:nvPr/>
        </p:nvSpPr>
        <p:spPr>
          <a:xfrm>
            <a:off x="4944225" y="3488040"/>
            <a:ext cx="330105" cy="2795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624186" y="2920343"/>
            <a:ext cx="330105" cy="2795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290010" y="2329857"/>
            <a:ext cx="330105" cy="27959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6FEB-B74C-4553-A99E-5E49813D09AD}" type="slidenum">
              <a:rPr lang="en-US" smtClean="0"/>
              <a:t>8</a:t>
            </a:fld>
            <a:endParaRPr lang="en-US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MMA 801 – Session </a:t>
            </a:r>
            <a:r>
              <a:rPr lang="en-US" sz="3730" dirty="0" smtClean="0"/>
              <a:t>2</a:t>
            </a:r>
            <a:endParaRPr lang="en-US" sz="3730" dirty="0"/>
          </a:p>
        </p:txBody>
      </p:sp>
    </p:spTree>
    <p:extLst>
      <p:ext uri="{BB962C8B-B14F-4D97-AF65-F5344CB8AC3E}">
        <p14:creationId xmlns:p14="http://schemas.microsoft.com/office/powerpoint/2010/main" val="210755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Think Across Three Horizons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 </a:t>
            </a:r>
            <a:r>
              <a:rPr lang="en-US" dirty="0"/>
              <a:t>801 – Session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6204"/>
            <a:ext cx="27432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032141" y="1890590"/>
            <a:ext cx="7893463" cy="4947979"/>
            <a:chOff x="808524" y="2255984"/>
            <a:chExt cx="5836606" cy="365864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08524" y="2535249"/>
              <a:ext cx="0" cy="3177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808524" y="5713015"/>
              <a:ext cx="58191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1352380" y="4366490"/>
              <a:ext cx="1269749" cy="1548143"/>
            </a:xfrm>
            <a:prstGeom prst="arc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8" name="Arc 7"/>
            <p:cNvSpPr/>
            <p:nvPr/>
          </p:nvSpPr>
          <p:spPr>
            <a:xfrm>
              <a:off x="2436709" y="3544801"/>
              <a:ext cx="2104931" cy="2245353"/>
            </a:xfrm>
            <a:prstGeom prst="arc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9" name="Arc 8"/>
            <p:cNvSpPr/>
            <p:nvPr/>
          </p:nvSpPr>
          <p:spPr>
            <a:xfrm>
              <a:off x="3755283" y="2676698"/>
              <a:ext cx="2889847" cy="2687324"/>
            </a:xfrm>
            <a:prstGeom prst="arc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57426" y="5302910"/>
              <a:ext cx="525714" cy="2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1" b="1" dirty="0">
                  <a:solidFill>
                    <a:srgbClr val="C00000"/>
                  </a:solidFill>
                </a:rPr>
                <a:t>H1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87647" y="5050324"/>
              <a:ext cx="525714" cy="2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1" b="1" dirty="0">
                  <a:solidFill>
                    <a:srgbClr val="C00000"/>
                  </a:solidFill>
                </a:rPr>
                <a:t>H2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10757" y="4332764"/>
              <a:ext cx="525714" cy="221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1" b="1" dirty="0">
                  <a:solidFill>
                    <a:srgbClr val="C00000"/>
                  </a:solidFill>
                </a:rPr>
                <a:t>H3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1579" y="4436936"/>
              <a:ext cx="1378388" cy="68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needs to be done </a:t>
              </a:r>
              <a:r>
                <a:rPr lang="en-US" b="1" dirty="0">
                  <a:solidFill>
                    <a:srgbClr val="C00000"/>
                  </a:solidFill>
                </a:rPr>
                <a:t>NOW</a:t>
              </a:r>
              <a:r>
                <a:rPr lang="en-US" dirty="0"/>
                <a:t>….core products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61517" y="3708716"/>
              <a:ext cx="1766375" cy="1297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</a:t>
              </a:r>
              <a:r>
                <a:rPr lang="en-US" b="1" dirty="0">
                  <a:solidFill>
                    <a:srgbClr val="C00000"/>
                  </a:solidFill>
                </a:rPr>
                <a:t>NEW</a:t>
              </a:r>
              <a:r>
                <a:rPr lang="en-US" dirty="0"/>
                <a:t> adjustments need to be made to maintain portfolio momentum and develop new market share growth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34304" y="2999536"/>
              <a:ext cx="2156739" cy="887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is </a:t>
              </a:r>
              <a:r>
                <a:rPr lang="en-US" b="1" dirty="0">
                  <a:solidFill>
                    <a:srgbClr val="C00000"/>
                  </a:solidFill>
                </a:rPr>
                <a:t>NEXT</a:t>
              </a:r>
              <a:r>
                <a:rPr lang="en-US" b="1" dirty="0"/>
                <a:t>...</a:t>
              </a:r>
            </a:p>
            <a:p>
              <a:r>
                <a:rPr lang="en-US" dirty="0"/>
                <a:t>opportunities needed to be pursued to ensure long-term growth and sustainability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504736" y="2255984"/>
              <a:ext cx="1551312" cy="43687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b="1" dirty="0"/>
                <a:t>Protect, Maintain, Enhance, Restore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743460" y="2740617"/>
              <a:ext cx="346625" cy="761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928720" y="3544801"/>
              <a:ext cx="1556960" cy="42802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b="1" dirty="0"/>
                <a:t>Short-Term Profitability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1335632" y="4035471"/>
              <a:ext cx="169104" cy="342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2573158" y="2876267"/>
              <a:ext cx="1824599" cy="43419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b="1" dirty="0"/>
                <a:t>Mid-Long-Term Growth and Profitability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821051" y="2727881"/>
              <a:ext cx="330376" cy="105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204571" y="3363401"/>
              <a:ext cx="0" cy="3524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8" idx="1"/>
            </p:cNvCxnSpPr>
            <p:nvPr/>
          </p:nvCxnSpPr>
          <p:spPr>
            <a:xfrm>
              <a:off x="4117901" y="3390816"/>
              <a:ext cx="316403" cy="52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51828" y="1195528"/>
            <a:ext cx="354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McKinsey 3 Horizon Model</a:t>
            </a:r>
          </a:p>
        </p:txBody>
      </p:sp>
    </p:spTree>
    <p:extLst>
      <p:ext uri="{BB962C8B-B14F-4D97-AF65-F5344CB8AC3E}">
        <p14:creationId xmlns:p14="http://schemas.microsoft.com/office/powerpoint/2010/main" val="19435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QSB Slide Master</Template>
  <TotalTime>1753</TotalTime>
  <Words>2922</Words>
  <Application>Microsoft Office PowerPoint</Application>
  <PresentationFormat>Widescreen</PresentationFormat>
  <Paragraphs>606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PowerPoint Presentation</vt:lpstr>
      <vt:lpstr>MMA 801 – Session 2</vt:lpstr>
      <vt:lpstr>Summary Comments – To Date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Business Model Analysis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  <vt:lpstr>Tie-in to Three Horizon</vt:lpstr>
      <vt:lpstr>Canadian Tire – Activity Map 2019</vt:lpstr>
      <vt:lpstr>Canadian Tire – Enhancing the Business Model</vt:lpstr>
      <vt:lpstr>MMA 801 – Session 2</vt:lpstr>
      <vt:lpstr>MMA 801 – Session 2</vt:lpstr>
      <vt:lpstr>MMA 801 – Session 2</vt:lpstr>
      <vt:lpstr>MMA 801 – Session 2</vt:lpstr>
      <vt:lpstr>MMA 801 – Session 2</vt:lpstr>
      <vt:lpstr>MMA 801 – Session 2</vt:lpstr>
    </vt:vector>
  </TitlesOfParts>
  <Company>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Case Initiative</dc:title>
  <dc:creator>Catherine Bates</dc:creator>
  <cp:lastModifiedBy>Gary Bissonette</cp:lastModifiedBy>
  <cp:revision>212</cp:revision>
  <cp:lastPrinted>2020-01-27T12:59:33Z</cp:lastPrinted>
  <dcterms:created xsi:type="dcterms:W3CDTF">2015-07-27T14:03:56Z</dcterms:created>
  <dcterms:modified xsi:type="dcterms:W3CDTF">2020-05-06T14:32:46Z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