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31" r:id="rId2"/>
    <p:sldId id="459" r:id="rId3"/>
    <p:sldId id="443" r:id="rId4"/>
    <p:sldId id="438" r:id="rId5"/>
    <p:sldId id="445" r:id="rId6"/>
    <p:sldId id="446" r:id="rId7"/>
    <p:sldId id="444" r:id="rId8"/>
    <p:sldId id="441" r:id="rId9"/>
    <p:sldId id="442" r:id="rId10"/>
    <p:sldId id="334" r:id="rId11"/>
    <p:sldId id="392" r:id="rId12"/>
    <p:sldId id="400" r:id="rId13"/>
    <p:sldId id="447" r:id="rId14"/>
    <p:sldId id="435" r:id="rId15"/>
    <p:sldId id="418" r:id="rId16"/>
    <p:sldId id="407" r:id="rId17"/>
    <p:sldId id="408" r:id="rId18"/>
    <p:sldId id="422" r:id="rId19"/>
    <p:sldId id="432" r:id="rId20"/>
    <p:sldId id="430" r:id="rId21"/>
    <p:sldId id="448" r:id="rId22"/>
    <p:sldId id="449" r:id="rId23"/>
  </p:sldIdLst>
  <p:sldSz cx="12192000" cy="6858000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9A13F5-2A52-4FA5-AA27-DF446945FBE2}">
          <p14:sldIdLst>
            <p14:sldId id="331"/>
            <p14:sldId id="459"/>
            <p14:sldId id="443"/>
            <p14:sldId id="438"/>
            <p14:sldId id="445"/>
            <p14:sldId id="446"/>
            <p14:sldId id="444"/>
            <p14:sldId id="441"/>
            <p14:sldId id="442"/>
            <p14:sldId id="334"/>
            <p14:sldId id="392"/>
            <p14:sldId id="400"/>
            <p14:sldId id="447"/>
            <p14:sldId id="435"/>
            <p14:sldId id="418"/>
            <p14:sldId id="407"/>
            <p14:sldId id="408"/>
            <p14:sldId id="422"/>
            <p14:sldId id="432"/>
            <p14:sldId id="430"/>
            <p14:sldId id="448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 userDrawn="1">
          <p15:clr>
            <a:srgbClr val="A4A3A4"/>
          </p15:clr>
        </p15:guide>
        <p15:guide id="2" pos="293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 Hepburn" initials="JH" lastIdx="4" clrIdx="0"/>
  <p:cmAuthor id="1" name="Queen's University - School of Business" initials="QU-SoB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85278" autoAdjust="0"/>
  </p:normalViewPr>
  <p:slideViewPr>
    <p:cSldViewPr snapToGrid="0">
      <p:cViewPr varScale="1">
        <p:scale>
          <a:sx n="63" d="100"/>
          <a:sy n="63" d="100"/>
        </p:scale>
        <p:origin x="917" y="67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748" y="66"/>
      </p:cViewPr>
      <p:guideLst>
        <p:guide orient="horz" pos="2212"/>
        <p:guide pos="29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B7F59-B380-4F48-8C75-795CF474B201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0B8F384-0ABE-4DE5-9FEC-7626E9E21E4B}">
      <dgm:prSet phldrT="[Text]" custT="1"/>
      <dgm:spPr/>
      <dgm:t>
        <a:bodyPr/>
        <a:lstStyle/>
        <a:p>
          <a:r>
            <a:rPr lang="en-US" sz="2400" b="1" dirty="0" smtClean="0"/>
            <a:t>Culture, Structure &amp; Mgmt. Systems</a:t>
          </a:r>
          <a:endParaRPr lang="en-US" sz="2400" b="1" dirty="0"/>
        </a:p>
      </dgm:t>
    </dgm:pt>
    <dgm:pt modelId="{1E026DCD-2EF5-49A9-A203-A2DC46AA0939}" type="parTrans" cxnId="{5A7AD810-59E5-4157-815B-57570BD3DD91}">
      <dgm:prSet/>
      <dgm:spPr/>
      <dgm:t>
        <a:bodyPr/>
        <a:lstStyle/>
        <a:p>
          <a:endParaRPr lang="en-US"/>
        </a:p>
      </dgm:t>
    </dgm:pt>
    <dgm:pt modelId="{4D551AA1-E195-42C0-9F11-492636A38AB1}" type="sibTrans" cxnId="{5A7AD810-59E5-4157-815B-57570BD3DD91}">
      <dgm:prSet/>
      <dgm:spPr/>
      <dgm:t>
        <a:bodyPr/>
        <a:lstStyle/>
        <a:p>
          <a:endParaRPr lang="en-US"/>
        </a:p>
      </dgm:t>
    </dgm:pt>
    <dgm:pt modelId="{4E22BBB3-C3B2-4B81-8DF6-1ED871A140D3}">
      <dgm:prSet phldrT="[Text]" custT="1"/>
      <dgm:spPr/>
      <dgm:t>
        <a:bodyPr/>
        <a:lstStyle/>
        <a:p>
          <a:pPr algn="ctr"/>
          <a:r>
            <a:rPr lang="en-US" sz="2800" b="1" dirty="0" smtClean="0"/>
            <a:t>Customer Value Proposition</a:t>
          </a:r>
        </a:p>
        <a:p>
          <a:pPr algn="l"/>
          <a:r>
            <a:rPr lang="en-US" sz="1800" b="1" dirty="0" smtClean="0"/>
            <a:t>(Effective, Reliable, Affordable, Convenient Solutions)</a:t>
          </a:r>
          <a:endParaRPr lang="en-US" sz="1800" b="1" dirty="0"/>
        </a:p>
      </dgm:t>
    </dgm:pt>
    <dgm:pt modelId="{D053C514-67B4-4ED2-8C4F-30547EB840EF}" type="parTrans" cxnId="{DDD69D51-018F-4697-88C4-A66C97BE315A}">
      <dgm:prSet/>
      <dgm:spPr/>
      <dgm:t>
        <a:bodyPr/>
        <a:lstStyle/>
        <a:p>
          <a:endParaRPr lang="en-US"/>
        </a:p>
      </dgm:t>
    </dgm:pt>
    <dgm:pt modelId="{BC3BF85E-1297-4460-A89A-36929BC35E49}" type="sibTrans" cxnId="{DDD69D51-018F-4697-88C4-A66C97BE315A}">
      <dgm:prSet/>
      <dgm:spPr/>
      <dgm:t>
        <a:bodyPr/>
        <a:lstStyle/>
        <a:p>
          <a:endParaRPr lang="en-US"/>
        </a:p>
      </dgm:t>
    </dgm:pt>
    <dgm:pt modelId="{41A0DDC5-0F80-4110-A670-65B3BF87AA5E}">
      <dgm:prSet phldrT="[Text]" custT="1"/>
      <dgm:spPr/>
      <dgm:t>
        <a:bodyPr/>
        <a:lstStyle/>
        <a:p>
          <a:r>
            <a:rPr lang="en-US" sz="2800" b="1" dirty="0" smtClean="0"/>
            <a:t>Critical Resources</a:t>
          </a:r>
        </a:p>
        <a:p>
          <a:r>
            <a:rPr lang="en-US" sz="2000" b="1" dirty="0" smtClean="0"/>
            <a:t>(People, Assets, Capital, Technology, Brand)</a:t>
          </a:r>
          <a:endParaRPr lang="en-US" sz="2000" b="1" dirty="0"/>
        </a:p>
      </dgm:t>
    </dgm:pt>
    <dgm:pt modelId="{980106DE-8AD0-4189-9A62-CD016DFB8718}" type="parTrans" cxnId="{3E59ED02-E9FE-4501-BFC9-A13AA227B6A6}">
      <dgm:prSet/>
      <dgm:spPr/>
      <dgm:t>
        <a:bodyPr/>
        <a:lstStyle/>
        <a:p>
          <a:endParaRPr lang="en-US"/>
        </a:p>
      </dgm:t>
    </dgm:pt>
    <dgm:pt modelId="{1EBA09A5-48B2-4AD1-B216-E19E8C152BE5}" type="sibTrans" cxnId="{3E59ED02-E9FE-4501-BFC9-A13AA227B6A6}">
      <dgm:prSet/>
      <dgm:spPr/>
      <dgm:t>
        <a:bodyPr/>
        <a:lstStyle/>
        <a:p>
          <a:endParaRPr lang="en-US"/>
        </a:p>
      </dgm:t>
    </dgm:pt>
    <dgm:pt modelId="{BA93B0E6-7B0A-46C1-9EBA-EE9AB4DA5BB2}">
      <dgm:prSet phldrT="[Text]" custT="1"/>
      <dgm:spPr/>
      <dgm:t>
        <a:bodyPr/>
        <a:lstStyle/>
        <a:p>
          <a:r>
            <a:rPr lang="en-US" sz="2800" b="1" dirty="0" smtClean="0"/>
            <a:t>Critical Processes</a:t>
          </a:r>
        </a:p>
        <a:p>
          <a:r>
            <a:rPr lang="en-US" sz="2000" b="1" dirty="0" smtClean="0"/>
            <a:t>(Repeatable, Scalable, Sustainable)</a:t>
          </a:r>
          <a:endParaRPr lang="en-US" sz="2000" b="1" dirty="0"/>
        </a:p>
      </dgm:t>
    </dgm:pt>
    <dgm:pt modelId="{1700F77E-C16D-4479-A7DA-BBCC7BDA5A08}" type="parTrans" cxnId="{F78FA559-B33E-4267-8853-186AA9F674E6}">
      <dgm:prSet/>
      <dgm:spPr/>
      <dgm:t>
        <a:bodyPr/>
        <a:lstStyle/>
        <a:p>
          <a:endParaRPr lang="en-US"/>
        </a:p>
      </dgm:t>
    </dgm:pt>
    <dgm:pt modelId="{08C9A582-8C83-45ED-BA3C-3B8EAEBFB64D}" type="sibTrans" cxnId="{F78FA559-B33E-4267-8853-186AA9F674E6}">
      <dgm:prSet/>
      <dgm:spPr/>
      <dgm:t>
        <a:bodyPr/>
        <a:lstStyle/>
        <a:p>
          <a:endParaRPr lang="en-US"/>
        </a:p>
      </dgm:t>
    </dgm:pt>
    <dgm:pt modelId="{C6A71A0C-ADA2-49DD-BF4D-2C63A2720CAF}">
      <dgm:prSet phldrT="[Text]" custT="1"/>
      <dgm:spPr/>
      <dgm:t>
        <a:bodyPr/>
        <a:lstStyle/>
        <a:p>
          <a:r>
            <a:rPr lang="en-US" sz="2800" b="1" dirty="0" smtClean="0"/>
            <a:t>Profit Formula</a:t>
          </a:r>
        </a:p>
        <a:p>
          <a:r>
            <a:rPr lang="en-US" sz="2000" b="1" dirty="0" smtClean="0"/>
            <a:t>(Revenue model, cost structure, target margins, resource velocity)</a:t>
          </a:r>
          <a:endParaRPr lang="en-US" sz="2000" b="1" dirty="0"/>
        </a:p>
      </dgm:t>
    </dgm:pt>
    <dgm:pt modelId="{30BC6CA6-2693-48BB-B528-57B6FFBC8B61}" type="parTrans" cxnId="{89EF54A5-C1FE-4991-BF7E-787895120E02}">
      <dgm:prSet/>
      <dgm:spPr/>
      <dgm:t>
        <a:bodyPr/>
        <a:lstStyle/>
        <a:p>
          <a:endParaRPr lang="en-US"/>
        </a:p>
      </dgm:t>
    </dgm:pt>
    <dgm:pt modelId="{9849EC6B-28BE-4935-ACAB-75755B3E180F}" type="sibTrans" cxnId="{89EF54A5-C1FE-4991-BF7E-787895120E02}">
      <dgm:prSet/>
      <dgm:spPr/>
      <dgm:t>
        <a:bodyPr/>
        <a:lstStyle/>
        <a:p>
          <a:endParaRPr lang="en-US"/>
        </a:p>
      </dgm:t>
    </dgm:pt>
    <dgm:pt modelId="{CB96F7E4-19C5-4E07-B252-2A0AA4B4334D}" type="pres">
      <dgm:prSet presAssocID="{B64B7F59-B380-4F48-8C75-795CF474B20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F818B3-DB27-419C-887D-3867854CA3BA}" type="pres">
      <dgm:prSet presAssocID="{B64B7F59-B380-4F48-8C75-795CF474B201}" presName="matrix" presStyleCnt="0"/>
      <dgm:spPr/>
      <dgm:t>
        <a:bodyPr/>
        <a:lstStyle/>
        <a:p>
          <a:endParaRPr lang="en-US"/>
        </a:p>
      </dgm:t>
    </dgm:pt>
    <dgm:pt modelId="{C97B67CE-6F53-4FCB-8D20-682ECBDFC302}" type="pres">
      <dgm:prSet presAssocID="{B64B7F59-B380-4F48-8C75-795CF474B201}" presName="tile1" presStyleLbl="node1" presStyleIdx="0" presStyleCnt="4" custLinFactNeighborX="0" custLinFactNeighborY="418"/>
      <dgm:spPr/>
      <dgm:t>
        <a:bodyPr/>
        <a:lstStyle/>
        <a:p>
          <a:endParaRPr lang="en-US"/>
        </a:p>
      </dgm:t>
    </dgm:pt>
    <dgm:pt modelId="{B265983C-3AA4-4743-961C-DFC5A64132E1}" type="pres">
      <dgm:prSet presAssocID="{B64B7F59-B380-4F48-8C75-795CF474B20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F21C0-D873-4557-9B81-D4B50A17C8F9}" type="pres">
      <dgm:prSet presAssocID="{B64B7F59-B380-4F48-8C75-795CF474B201}" presName="tile2" presStyleLbl="node1" presStyleIdx="1" presStyleCnt="4" custLinFactNeighborX="0"/>
      <dgm:spPr/>
      <dgm:t>
        <a:bodyPr/>
        <a:lstStyle/>
        <a:p>
          <a:endParaRPr lang="en-US"/>
        </a:p>
      </dgm:t>
    </dgm:pt>
    <dgm:pt modelId="{8F4742AC-5A0E-4F7E-A355-27516E1E4346}" type="pres">
      <dgm:prSet presAssocID="{B64B7F59-B380-4F48-8C75-795CF474B20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82513-9F92-4F81-B8DE-73D2C0C6F53D}" type="pres">
      <dgm:prSet presAssocID="{B64B7F59-B380-4F48-8C75-795CF474B201}" presName="tile3" presStyleLbl="node1" presStyleIdx="2" presStyleCnt="4"/>
      <dgm:spPr/>
      <dgm:t>
        <a:bodyPr/>
        <a:lstStyle/>
        <a:p>
          <a:endParaRPr lang="en-US"/>
        </a:p>
      </dgm:t>
    </dgm:pt>
    <dgm:pt modelId="{7B4973CF-71B7-45A1-B288-6CD3520163D6}" type="pres">
      <dgm:prSet presAssocID="{B64B7F59-B380-4F48-8C75-795CF474B20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12959-906D-4263-8F2E-ECF64ED64A46}" type="pres">
      <dgm:prSet presAssocID="{B64B7F59-B380-4F48-8C75-795CF474B201}" presName="tile4" presStyleLbl="node1" presStyleIdx="3" presStyleCnt="4"/>
      <dgm:spPr/>
      <dgm:t>
        <a:bodyPr/>
        <a:lstStyle/>
        <a:p>
          <a:endParaRPr lang="en-US"/>
        </a:p>
      </dgm:t>
    </dgm:pt>
    <dgm:pt modelId="{2053ACEB-BB91-465E-AB3B-122190AFB607}" type="pres">
      <dgm:prSet presAssocID="{B64B7F59-B380-4F48-8C75-795CF474B20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DF93E-F0A4-4417-8A5F-BA691CC26153}" type="pres">
      <dgm:prSet presAssocID="{B64B7F59-B380-4F48-8C75-795CF474B201}" presName="centerTile" presStyleLbl="fgShp" presStyleIdx="0" presStyleCnt="1" custScaleX="154237" custScaleY="125384" custLinFactNeighborX="0" custLinFactNeighborY="-330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7B13F6C-F097-42A0-8821-6C732D95DC6B}" type="presOf" srcId="{41A0DDC5-0F80-4110-A670-65B3BF87AA5E}" destId="{A9BF21C0-D873-4557-9B81-D4B50A17C8F9}" srcOrd="0" destOrd="0" presId="urn:microsoft.com/office/officeart/2005/8/layout/matrix1"/>
    <dgm:cxn modelId="{A0B6E066-F633-429D-BC5D-A89FCCA6EF34}" type="presOf" srcId="{41A0DDC5-0F80-4110-A670-65B3BF87AA5E}" destId="{8F4742AC-5A0E-4F7E-A355-27516E1E4346}" srcOrd="1" destOrd="0" presId="urn:microsoft.com/office/officeart/2005/8/layout/matrix1"/>
    <dgm:cxn modelId="{0CA19ACA-9518-42BB-8FD3-FBB586D05E56}" type="presOf" srcId="{BA93B0E6-7B0A-46C1-9EBA-EE9AB4DA5BB2}" destId="{7B4973CF-71B7-45A1-B288-6CD3520163D6}" srcOrd="1" destOrd="0" presId="urn:microsoft.com/office/officeart/2005/8/layout/matrix1"/>
    <dgm:cxn modelId="{212D9D98-7015-4F72-AEA2-29872184049B}" type="presOf" srcId="{C6A71A0C-ADA2-49DD-BF4D-2C63A2720CAF}" destId="{2053ACEB-BB91-465E-AB3B-122190AFB607}" srcOrd="1" destOrd="0" presId="urn:microsoft.com/office/officeart/2005/8/layout/matrix1"/>
    <dgm:cxn modelId="{DDD69D51-018F-4697-88C4-A66C97BE315A}" srcId="{50B8F384-0ABE-4DE5-9FEC-7626E9E21E4B}" destId="{4E22BBB3-C3B2-4B81-8DF6-1ED871A140D3}" srcOrd="0" destOrd="0" parTransId="{D053C514-67B4-4ED2-8C4F-30547EB840EF}" sibTransId="{BC3BF85E-1297-4460-A89A-36929BC35E49}"/>
    <dgm:cxn modelId="{5832527E-7A5D-4E5F-8E35-C2E3AADD3013}" type="presOf" srcId="{C6A71A0C-ADA2-49DD-BF4D-2C63A2720CAF}" destId="{24312959-906D-4263-8F2E-ECF64ED64A46}" srcOrd="0" destOrd="0" presId="urn:microsoft.com/office/officeart/2005/8/layout/matrix1"/>
    <dgm:cxn modelId="{8B9A124E-5D8F-4D41-ADA7-60073AB30C60}" type="presOf" srcId="{BA93B0E6-7B0A-46C1-9EBA-EE9AB4DA5BB2}" destId="{38682513-9F92-4F81-B8DE-73D2C0C6F53D}" srcOrd="0" destOrd="0" presId="urn:microsoft.com/office/officeart/2005/8/layout/matrix1"/>
    <dgm:cxn modelId="{1F44BD4D-3F71-49C1-BDE1-B73D385E7A62}" type="presOf" srcId="{B64B7F59-B380-4F48-8C75-795CF474B201}" destId="{CB96F7E4-19C5-4E07-B252-2A0AA4B4334D}" srcOrd="0" destOrd="0" presId="urn:microsoft.com/office/officeart/2005/8/layout/matrix1"/>
    <dgm:cxn modelId="{2D633F9D-345B-48A4-B18F-AEC1AC189DE1}" type="presOf" srcId="{50B8F384-0ABE-4DE5-9FEC-7626E9E21E4B}" destId="{AC6DF93E-F0A4-4417-8A5F-BA691CC26153}" srcOrd="0" destOrd="0" presId="urn:microsoft.com/office/officeart/2005/8/layout/matrix1"/>
    <dgm:cxn modelId="{9E264573-6F2B-4A55-901F-41E8DCFA27ED}" type="presOf" srcId="{4E22BBB3-C3B2-4B81-8DF6-1ED871A140D3}" destId="{C97B67CE-6F53-4FCB-8D20-682ECBDFC302}" srcOrd="0" destOrd="0" presId="urn:microsoft.com/office/officeart/2005/8/layout/matrix1"/>
    <dgm:cxn modelId="{89EF54A5-C1FE-4991-BF7E-787895120E02}" srcId="{50B8F384-0ABE-4DE5-9FEC-7626E9E21E4B}" destId="{C6A71A0C-ADA2-49DD-BF4D-2C63A2720CAF}" srcOrd="3" destOrd="0" parTransId="{30BC6CA6-2693-48BB-B528-57B6FFBC8B61}" sibTransId="{9849EC6B-28BE-4935-ACAB-75755B3E180F}"/>
    <dgm:cxn modelId="{F78FA559-B33E-4267-8853-186AA9F674E6}" srcId="{50B8F384-0ABE-4DE5-9FEC-7626E9E21E4B}" destId="{BA93B0E6-7B0A-46C1-9EBA-EE9AB4DA5BB2}" srcOrd="2" destOrd="0" parTransId="{1700F77E-C16D-4479-A7DA-BBCC7BDA5A08}" sibTransId="{08C9A582-8C83-45ED-BA3C-3B8EAEBFB64D}"/>
    <dgm:cxn modelId="{3E59ED02-E9FE-4501-BFC9-A13AA227B6A6}" srcId="{50B8F384-0ABE-4DE5-9FEC-7626E9E21E4B}" destId="{41A0DDC5-0F80-4110-A670-65B3BF87AA5E}" srcOrd="1" destOrd="0" parTransId="{980106DE-8AD0-4189-9A62-CD016DFB8718}" sibTransId="{1EBA09A5-48B2-4AD1-B216-E19E8C152BE5}"/>
    <dgm:cxn modelId="{F8245542-D9DB-49C2-9A0A-323CCD762BB3}" type="presOf" srcId="{4E22BBB3-C3B2-4B81-8DF6-1ED871A140D3}" destId="{B265983C-3AA4-4743-961C-DFC5A64132E1}" srcOrd="1" destOrd="0" presId="urn:microsoft.com/office/officeart/2005/8/layout/matrix1"/>
    <dgm:cxn modelId="{5A7AD810-59E5-4157-815B-57570BD3DD91}" srcId="{B64B7F59-B380-4F48-8C75-795CF474B201}" destId="{50B8F384-0ABE-4DE5-9FEC-7626E9E21E4B}" srcOrd="0" destOrd="0" parTransId="{1E026DCD-2EF5-49A9-A203-A2DC46AA0939}" sibTransId="{4D551AA1-E195-42C0-9F11-492636A38AB1}"/>
    <dgm:cxn modelId="{B99F6B14-110A-4468-9487-FE19BAB305C6}" type="presParOf" srcId="{CB96F7E4-19C5-4E07-B252-2A0AA4B4334D}" destId="{F1F818B3-DB27-419C-887D-3867854CA3BA}" srcOrd="0" destOrd="0" presId="urn:microsoft.com/office/officeart/2005/8/layout/matrix1"/>
    <dgm:cxn modelId="{AEB35CCE-9DC9-41D0-9E78-4F19A6841314}" type="presParOf" srcId="{F1F818B3-DB27-419C-887D-3867854CA3BA}" destId="{C97B67CE-6F53-4FCB-8D20-682ECBDFC302}" srcOrd="0" destOrd="0" presId="urn:microsoft.com/office/officeart/2005/8/layout/matrix1"/>
    <dgm:cxn modelId="{9A8D7F03-7ACC-4A8A-A0CF-B37409FF067A}" type="presParOf" srcId="{F1F818B3-DB27-419C-887D-3867854CA3BA}" destId="{B265983C-3AA4-4743-961C-DFC5A64132E1}" srcOrd="1" destOrd="0" presId="urn:microsoft.com/office/officeart/2005/8/layout/matrix1"/>
    <dgm:cxn modelId="{AE69D609-E36F-429A-B2A3-FE9E0844B79D}" type="presParOf" srcId="{F1F818B3-DB27-419C-887D-3867854CA3BA}" destId="{A9BF21C0-D873-4557-9B81-D4B50A17C8F9}" srcOrd="2" destOrd="0" presId="urn:microsoft.com/office/officeart/2005/8/layout/matrix1"/>
    <dgm:cxn modelId="{DA7F2723-CE14-4589-B03C-813798953BC6}" type="presParOf" srcId="{F1F818B3-DB27-419C-887D-3867854CA3BA}" destId="{8F4742AC-5A0E-4F7E-A355-27516E1E4346}" srcOrd="3" destOrd="0" presId="urn:microsoft.com/office/officeart/2005/8/layout/matrix1"/>
    <dgm:cxn modelId="{13FB7A15-ABFC-4553-A982-AE8360F5D27B}" type="presParOf" srcId="{F1F818B3-DB27-419C-887D-3867854CA3BA}" destId="{38682513-9F92-4F81-B8DE-73D2C0C6F53D}" srcOrd="4" destOrd="0" presId="urn:microsoft.com/office/officeart/2005/8/layout/matrix1"/>
    <dgm:cxn modelId="{9D33BC04-60DF-4B49-A2EF-F54322AB4E13}" type="presParOf" srcId="{F1F818B3-DB27-419C-887D-3867854CA3BA}" destId="{7B4973CF-71B7-45A1-B288-6CD3520163D6}" srcOrd="5" destOrd="0" presId="urn:microsoft.com/office/officeart/2005/8/layout/matrix1"/>
    <dgm:cxn modelId="{E7E42A1E-24CE-4575-B61E-76B5030661F3}" type="presParOf" srcId="{F1F818B3-DB27-419C-887D-3867854CA3BA}" destId="{24312959-906D-4263-8F2E-ECF64ED64A46}" srcOrd="6" destOrd="0" presId="urn:microsoft.com/office/officeart/2005/8/layout/matrix1"/>
    <dgm:cxn modelId="{D3043FF9-E9FA-4DAB-9E84-4AA86B1677E7}" type="presParOf" srcId="{F1F818B3-DB27-419C-887D-3867854CA3BA}" destId="{2053ACEB-BB91-465E-AB3B-122190AFB607}" srcOrd="7" destOrd="0" presId="urn:microsoft.com/office/officeart/2005/8/layout/matrix1"/>
    <dgm:cxn modelId="{8BE39FCA-36B2-4EB9-8D72-2B79CE7011E0}" type="presParOf" srcId="{CB96F7E4-19C5-4E07-B252-2A0AA4B4334D}" destId="{AC6DF93E-F0A4-4417-8A5F-BA691CC2615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52400C-C8B4-47A7-9674-CC0766F8592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F6F75CF-5A07-4FCE-A11F-B0A1FBBA6C82}">
      <dgm:prSet phldrT="[Text]" custT="1"/>
      <dgm:spPr/>
      <dgm:t>
        <a:bodyPr/>
        <a:lstStyle/>
        <a:p>
          <a:r>
            <a:rPr lang="en-US" sz="3200" dirty="0" smtClean="0"/>
            <a:t>Value Logic</a:t>
          </a:r>
        </a:p>
        <a:p>
          <a:r>
            <a:rPr lang="en-US" sz="2400" dirty="0" smtClean="0"/>
            <a:t>Matching Product/Services to Customer Needs</a:t>
          </a:r>
        </a:p>
      </dgm:t>
    </dgm:pt>
    <dgm:pt modelId="{522B080B-5A26-47B7-8488-BABEC11468F2}" type="parTrans" cxnId="{845FAC8B-D5A7-4665-A42B-2B83C1651904}">
      <dgm:prSet/>
      <dgm:spPr/>
      <dgm:t>
        <a:bodyPr/>
        <a:lstStyle/>
        <a:p>
          <a:endParaRPr lang="en-US" sz="2800"/>
        </a:p>
      </dgm:t>
    </dgm:pt>
    <dgm:pt modelId="{310187D8-CE94-4AFC-9306-ACF988C31C53}" type="sibTrans" cxnId="{845FAC8B-D5A7-4665-A42B-2B83C1651904}">
      <dgm:prSet/>
      <dgm:spPr/>
      <dgm:t>
        <a:bodyPr/>
        <a:lstStyle/>
        <a:p>
          <a:endParaRPr lang="en-US" sz="2800"/>
        </a:p>
      </dgm:t>
    </dgm:pt>
    <dgm:pt modelId="{B996AA4B-1733-4D73-BA99-5ADBF364106E}">
      <dgm:prSet phldrT="[Text]" custT="1"/>
      <dgm:spPr/>
      <dgm:t>
        <a:bodyPr/>
        <a:lstStyle/>
        <a:p>
          <a:r>
            <a:rPr lang="en-US" sz="3200" dirty="0" smtClean="0"/>
            <a:t>Market Logic</a:t>
          </a:r>
        </a:p>
        <a:p>
          <a:r>
            <a:rPr lang="en-US" sz="2400" dirty="0" smtClean="0"/>
            <a:t>Demand Creation to Revenue Conversion – are the mechanics in place?</a:t>
          </a:r>
          <a:endParaRPr lang="en-US" sz="2400" dirty="0"/>
        </a:p>
      </dgm:t>
    </dgm:pt>
    <dgm:pt modelId="{E773E19B-BD98-4E5C-A4FE-73E850DA451E}" type="parTrans" cxnId="{7DA66F9A-267C-4D72-8E46-50A660199D7C}">
      <dgm:prSet/>
      <dgm:spPr/>
      <dgm:t>
        <a:bodyPr/>
        <a:lstStyle/>
        <a:p>
          <a:endParaRPr lang="en-US" sz="2800"/>
        </a:p>
      </dgm:t>
    </dgm:pt>
    <dgm:pt modelId="{9628C0C5-F0EB-45B0-A236-20BF29D80E74}" type="sibTrans" cxnId="{7DA66F9A-267C-4D72-8E46-50A660199D7C}">
      <dgm:prSet/>
      <dgm:spPr/>
      <dgm:t>
        <a:bodyPr/>
        <a:lstStyle/>
        <a:p>
          <a:endParaRPr lang="en-US" sz="2800"/>
        </a:p>
      </dgm:t>
    </dgm:pt>
    <dgm:pt modelId="{97233A05-A128-47A1-85F0-E0B0DBC8FB01}">
      <dgm:prSet phldrT="[Text]" custT="1"/>
      <dgm:spPr/>
      <dgm:t>
        <a:bodyPr/>
        <a:lstStyle/>
        <a:p>
          <a:r>
            <a:rPr lang="en-US" sz="3200" dirty="0" smtClean="0"/>
            <a:t>Business Logic</a:t>
          </a:r>
        </a:p>
        <a:p>
          <a:r>
            <a:rPr lang="en-US" sz="2400" dirty="0" smtClean="0"/>
            <a:t>Strategic Initiatives and Outcomes</a:t>
          </a:r>
          <a:endParaRPr lang="en-US" sz="2400" dirty="0"/>
        </a:p>
      </dgm:t>
    </dgm:pt>
    <dgm:pt modelId="{7C96B8CC-A77E-4C85-A3E8-2DC4D0A71A37}" type="parTrans" cxnId="{5D6AD74A-57D9-4FBB-881C-4417F49361CA}">
      <dgm:prSet/>
      <dgm:spPr/>
      <dgm:t>
        <a:bodyPr/>
        <a:lstStyle/>
        <a:p>
          <a:endParaRPr lang="en-US" sz="2800"/>
        </a:p>
      </dgm:t>
    </dgm:pt>
    <dgm:pt modelId="{42972046-67B6-405D-87F1-DC6A4556C02F}" type="sibTrans" cxnId="{5D6AD74A-57D9-4FBB-881C-4417F49361CA}">
      <dgm:prSet/>
      <dgm:spPr/>
      <dgm:t>
        <a:bodyPr/>
        <a:lstStyle/>
        <a:p>
          <a:endParaRPr lang="en-US" sz="2800"/>
        </a:p>
      </dgm:t>
    </dgm:pt>
    <dgm:pt modelId="{3A72F3E3-3B6E-4DC1-A4E3-091D131E34BC}">
      <dgm:prSet phldrT="[Text]" custT="1"/>
      <dgm:spPr/>
      <dgm:t>
        <a:bodyPr/>
        <a:lstStyle/>
        <a:p>
          <a:r>
            <a:rPr lang="en-US" sz="3200" dirty="0" smtClean="0"/>
            <a:t>Value Creation Logic</a:t>
          </a:r>
        </a:p>
        <a:p>
          <a:r>
            <a:rPr lang="en-US" sz="2400" dirty="0" smtClean="0"/>
            <a:t>Resources &amp; Processes – can we deliver?</a:t>
          </a:r>
          <a:endParaRPr lang="en-US" sz="2400" dirty="0"/>
        </a:p>
      </dgm:t>
    </dgm:pt>
    <dgm:pt modelId="{F53F3570-2F34-48B6-952F-75D9E982976E}" type="parTrans" cxnId="{3DB74FBB-5B61-4259-90E0-40ECB2BEA294}">
      <dgm:prSet/>
      <dgm:spPr/>
      <dgm:t>
        <a:bodyPr/>
        <a:lstStyle/>
        <a:p>
          <a:endParaRPr lang="en-US" sz="2800"/>
        </a:p>
      </dgm:t>
    </dgm:pt>
    <dgm:pt modelId="{2C19345F-B97A-4614-AF6F-896CB1EA83F6}" type="sibTrans" cxnId="{3DB74FBB-5B61-4259-90E0-40ECB2BEA294}">
      <dgm:prSet/>
      <dgm:spPr/>
      <dgm:t>
        <a:bodyPr/>
        <a:lstStyle/>
        <a:p>
          <a:endParaRPr lang="en-US" sz="2800"/>
        </a:p>
      </dgm:t>
    </dgm:pt>
    <dgm:pt modelId="{E2B01E04-6E18-4215-9A24-18B6D571005F}">
      <dgm:prSet phldrT="[Text]" custT="1"/>
      <dgm:spPr/>
      <dgm:t>
        <a:bodyPr/>
        <a:lstStyle/>
        <a:p>
          <a:r>
            <a:rPr lang="en-US" sz="3200" dirty="0" smtClean="0"/>
            <a:t>Risk Logic</a:t>
          </a:r>
        </a:p>
        <a:p>
          <a:r>
            <a:rPr lang="en-US" sz="2400" dirty="0" smtClean="0"/>
            <a:t>Probability success now and going forward</a:t>
          </a:r>
          <a:endParaRPr lang="en-US" sz="2400" dirty="0"/>
        </a:p>
      </dgm:t>
    </dgm:pt>
    <dgm:pt modelId="{3A81A0EF-F1BA-48D7-A30C-4EDE95A97797}" type="parTrans" cxnId="{61475A5F-3B96-4C22-A43F-BC4CCE9D9D11}">
      <dgm:prSet/>
      <dgm:spPr/>
      <dgm:t>
        <a:bodyPr/>
        <a:lstStyle/>
        <a:p>
          <a:endParaRPr lang="en-US" sz="2800"/>
        </a:p>
      </dgm:t>
    </dgm:pt>
    <dgm:pt modelId="{38F548BA-169E-42E5-8A39-CB2C6A9AA48B}" type="sibTrans" cxnId="{61475A5F-3B96-4C22-A43F-BC4CCE9D9D11}">
      <dgm:prSet/>
      <dgm:spPr/>
      <dgm:t>
        <a:bodyPr/>
        <a:lstStyle/>
        <a:p>
          <a:endParaRPr lang="en-US" sz="2800"/>
        </a:p>
      </dgm:t>
    </dgm:pt>
    <dgm:pt modelId="{BAE2CC44-645B-4FFA-95D4-2553095C90BC}" type="pres">
      <dgm:prSet presAssocID="{0D52400C-C8B4-47A7-9674-CC0766F8592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AB0864-4A23-4F2E-9E59-E74010BCF2E0}" type="pres">
      <dgm:prSet presAssocID="{9F6F75CF-5A07-4FCE-A11F-B0A1FBBA6C8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5D24D-987F-4DEC-BB62-6120D5882772}" type="pres">
      <dgm:prSet presAssocID="{310187D8-CE94-4AFC-9306-ACF988C31C53}" presName="sibTrans" presStyleCnt="0"/>
      <dgm:spPr/>
    </dgm:pt>
    <dgm:pt modelId="{F664A4FE-8C72-4D68-9003-88E1EB09F23D}" type="pres">
      <dgm:prSet presAssocID="{B996AA4B-1733-4D73-BA99-5ADBF364106E}" presName="node" presStyleLbl="node1" presStyleIdx="1" presStyleCnt="5" custLinFactNeighborX="-1526" custLinFactNeighborY="-6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37DC6-4AA8-4022-832C-11BC43CDF910}" type="pres">
      <dgm:prSet presAssocID="{9628C0C5-F0EB-45B0-A236-20BF29D80E74}" presName="sibTrans" presStyleCnt="0"/>
      <dgm:spPr/>
    </dgm:pt>
    <dgm:pt modelId="{2EAE9146-079D-4F3F-B025-81D8B44A8DE9}" type="pres">
      <dgm:prSet presAssocID="{97233A05-A128-47A1-85F0-E0B0DBC8FB01}" presName="node" presStyleLbl="node1" presStyleIdx="2" presStyleCnt="5" custLinFactX="-88547" custLinFactY="16673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2E09D-D689-4BDA-A596-4C26528BF369}" type="pres">
      <dgm:prSet presAssocID="{42972046-67B6-405D-87F1-DC6A4556C02F}" presName="sibTrans" presStyleCnt="0"/>
      <dgm:spPr/>
    </dgm:pt>
    <dgm:pt modelId="{01EC87A7-300E-4B23-AD0C-5FB4F4C4CC05}" type="pres">
      <dgm:prSet presAssocID="{3A72F3E3-3B6E-4DC1-A4E3-091D131E34BC}" presName="node" presStyleLbl="node1" presStyleIdx="3" presStyleCnt="5" custLinFactX="61087" custLinFactY="-16674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7FA15-CA1A-49F1-BB5B-4CC45B314935}" type="pres">
      <dgm:prSet presAssocID="{2C19345F-B97A-4614-AF6F-896CB1EA83F6}" presName="sibTrans" presStyleCnt="0"/>
      <dgm:spPr/>
    </dgm:pt>
    <dgm:pt modelId="{8A219644-7AD1-4192-9AD9-8E5F296BD1E2}" type="pres">
      <dgm:prSet presAssocID="{E2B01E04-6E18-4215-9A24-18B6D571005F}" presName="node" presStyleLbl="node1" presStyleIdx="4" presStyleCnt="5" custLinFactNeighborX="9088" custLinFactNeighborY="-8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3C3E8D-EA28-47FA-8157-8693CE636B1A}" type="presOf" srcId="{3A72F3E3-3B6E-4DC1-A4E3-091D131E34BC}" destId="{01EC87A7-300E-4B23-AD0C-5FB4F4C4CC05}" srcOrd="0" destOrd="0" presId="urn:microsoft.com/office/officeart/2005/8/layout/default"/>
    <dgm:cxn modelId="{07151998-CF16-437F-8000-96CDD9A8EA16}" type="presOf" srcId="{B996AA4B-1733-4D73-BA99-5ADBF364106E}" destId="{F664A4FE-8C72-4D68-9003-88E1EB09F23D}" srcOrd="0" destOrd="0" presId="urn:microsoft.com/office/officeart/2005/8/layout/default"/>
    <dgm:cxn modelId="{07A910EC-24C9-4D38-B6AF-284913F0621F}" type="presOf" srcId="{0D52400C-C8B4-47A7-9674-CC0766F8592E}" destId="{BAE2CC44-645B-4FFA-95D4-2553095C90BC}" srcOrd="0" destOrd="0" presId="urn:microsoft.com/office/officeart/2005/8/layout/default"/>
    <dgm:cxn modelId="{5D6AD74A-57D9-4FBB-881C-4417F49361CA}" srcId="{0D52400C-C8B4-47A7-9674-CC0766F8592E}" destId="{97233A05-A128-47A1-85F0-E0B0DBC8FB01}" srcOrd="2" destOrd="0" parTransId="{7C96B8CC-A77E-4C85-A3E8-2DC4D0A71A37}" sibTransId="{42972046-67B6-405D-87F1-DC6A4556C02F}"/>
    <dgm:cxn modelId="{3DB74FBB-5B61-4259-90E0-40ECB2BEA294}" srcId="{0D52400C-C8B4-47A7-9674-CC0766F8592E}" destId="{3A72F3E3-3B6E-4DC1-A4E3-091D131E34BC}" srcOrd="3" destOrd="0" parTransId="{F53F3570-2F34-48B6-952F-75D9E982976E}" sibTransId="{2C19345F-B97A-4614-AF6F-896CB1EA83F6}"/>
    <dgm:cxn modelId="{E67A39C0-997C-4EE4-95FC-DCC6C796A5BF}" type="presOf" srcId="{E2B01E04-6E18-4215-9A24-18B6D571005F}" destId="{8A219644-7AD1-4192-9AD9-8E5F296BD1E2}" srcOrd="0" destOrd="0" presId="urn:microsoft.com/office/officeart/2005/8/layout/default"/>
    <dgm:cxn modelId="{B66B69B3-7257-4D65-93F2-603B63E297B2}" type="presOf" srcId="{9F6F75CF-5A07-4FCE-A11F-B0A1FBBA6C82}" destId="{4DAB0864-4A23-4F2E-9E59-E74010BCF2E0}" srcOrd="0" destOrd="0" presId="urn:microsoft.com/office/officeart/2005/8/layout/default"/>
    <dgm:cxn modelId="{25761813-A9C6-43B5-81E0-2431B31D8A8F}" type="presOf" srcId="{97233A05-A128-47A1-85F0-E0B0DBC8FB01}" destId="{2EAE9146-079D-4F3F-B025-81D8B44A8DE9}" srcOrd="0" destOrd="0" presId="urn:microsoft.com/office/officeart/2005/8/layout/default"/>
    <dgm:cxn modelId="{845FAC8B-D5A7-4665-A42B-2B83C1651904}" srcId="{0D52400C-C8B4-47A7-9674-CC0766F8592E}" destId="{9F6F75CF-5A07-4FCE-A11F-B0A1FBBA6C82}" srcOrd="0" destOrd="0" parTransId="{522B080B-5A26-47B7-8488-BABEC11468F2}" sibTransId="{310187D8-CE94-4AFC-9306-ACF988C31C53}"/>
    <dgm:cxn modelId="{61475A5F-3B96-4C22-A43F-BC4CCE9D9D11}" srcId="{0D52400C-C8B4-47A7-9674-CC0766F8592E}" destId="{E2B01E04-6E18-4215-9A24-18B6D571005F}" srcOrd="4" destOrd="0" parTransId="{3A81A0EF-F1BA-48D7-A30C-4EDE95A97797}" sibTransId="{38F548BA-169E-42E5-8A39-CB2C6A9AA48B}"/>
    <dgm:cxn modelId="{7DA66F9A-267C-4D72-8E46-50A660199D7C}" srcId="{0D52400C-C8B4-47A7-9674-CC0766F8592E}" destId="{B996AA4B-1733-4D73-BA99-5ADBF364106E}" srcOrd="1" destOrd="0" parTransId="{E773E19B-BD98-4E5C-A4FE-73E850DA451E}" sibTransId="{9628C0C5-F0EB-45B0-A236-20BF29D80E74}"/>
    <dgm:cxn modelId="{47E4F002-199A-45ED-A875-BCD5DE8A78C2}" type="presParOf" srcId="{BAE2CC44-645B-4FFA-95D4-2553095C90BC}" destId="{4DAB0864-4A23-4F2E-9E59-E74010BCF2E0}" srcOrd="0" destOrd="0" presId="urn:microsoft.com/office/officeart/2005/8/layout/default"/>
    <dgm:cxn modelId="{3021BBC1-FAAF-47C5-9293-8DF0EAA495EF}" type="presParOf" srcId="{BAE2CC44-645B-4FFA-95D4-2553095C90BC}" destId="{A125D24D-987F-4DEC-BB62-6120D5882772}" srcOrd="1" destOrd="0" presId="urn:microsoft.com/office/officeart/2005/8/layout/default"/>
    <dgm:cxn modelId="{4D6E214A-EF9C-43A4-ABB3-11222CD6C78F}" type="presParOf" srcId="{BAE2CC44-645B-4FFA-95D4-2553095C90BC}" destId="{F664A4FE-8C72-4D68-9003-88E1EB09F23D}" srcOrd="2" destOrd="0" presId="urn:microsoft.com/office/officeart/2005/8/layout/default"/>
    <dgm:cxn modelId="{8DB3CFA3-AE2A-40F0-B1C4-55B035DD226F}" type="presParOf" srcId="{BAE2CC44-645B-4FFA-95D4-2553095C90BC}" destId="{62F37DC6-4AA8-4022-832C-11BC43CDF910}" srcOrd="3" destOrd="0" presId="urn:microsoft.com/office/officeart/2005/8/layout/default"/>
    <dgm:cxn modelId="{CCBBEEFF-7C8C-497D-B73A-68E8C4A0CADA}" type="presParOf" srcId="{BAE2CC44-645B-4FFA-95D4-2553095C90BC}" destId="{2EAE9146-079D-4F3F-B025-81D8B44A8DE9}" srcOrd="4" destOrd="0" presId="urn:microsoft.com/office/officeart/2005/8/layout/default"/>
    <dgm:cxn modelId="{CAC1DFFF-A2C8-46F5-82A3-55DF048CE67D}" type="presParOf" srcId="{BAE2CC44-645B-4FFA-95D4-2553095C90BC}" destId="{79D2E09D-D689-4BDA-A596-4C26528BF369}" srcOrd="5" destOrd="0" presId="urn:microsoft.com/office/officeart/2005/8/layout/default"/>
    <dgm:cxn modelId="{72B30E12-2502-420C-AB53-196A46463CA9}" type="presParOf" srcId="{BAE2CC44-645B-4FFA-95D4-2553095C90BC}" destId="{01EC87A7-300E-4B23-AD0C-5FB4F4C4CC05}" srcOrd="6" destOrd="0" presId="urn:microsoft.com/office/officeart/2005/8/layout/default"/>
    <dgm:cxn modelId="{DC06143C-C107-48F7-A886-14D375BE5247}" type="presParOf" srcId="{BAE2CC44-645B-4FFA-95D4-2553095C90BC}" destId="{7357FA15-CA1A-49F1-BB5B-4CC45B314935}" srcOrd="7" destOrd="0" presId="urn:microsoft.com/office/officeart/2005/8/layout/default"/>
    <dgm:cxn modelId="{62419C50-BEA7-484D-A000-463F5114C3A4}" type="presParOf" srcId="{BAE2CC44-645B-4FFA-95D4-2553095C90BC}" destId="{8A219644-7AD1-4192-9AD9-8E5F296BD1E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B67CE-6F53-4FCB-8D20-682ECBDFC302}">
      <dsp:nvSpPr>
        <dsp:cNvPr id="0" name=""/>
        <dsp:cNvSpPr/>
      </dsp:nvSpPr>
      <dsp:spPr>
        <a:xfrm rot="16200000">
          <a:off x="634552" y="-624642"/>
          <a:ext cx="2370828" cy="363993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Customer Value Proposition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(Effective, Reliable, Affordable, Convenient Solutions)</a:t>
          </a:r>
          <a:endParaRPr lang="en-US" sz="1800" b="1" kern="1200" dirty="0"/>
        </a:p>
      </dsp:txBody>
      <dsp:txXfrm rot="5400000">
        <a:off x="0" y="9910"/>
        <a:ext cx="3639932" cy="1778121"/>
      </dsp:txXfrm>
    </dsp:sp>
    <dsp:sp modelId="{A9BF21C0-D873-4557-9B81-D4B50A17C8F9}">
      <dsp:nvSpPr>
        <dsp:cNvPr id="0" name=""/>
        <dsp:cNvSpPr/>
      </dsp:nvSpPr>
      <dsp:spPr>
        <a:xfrm>
          <a:off x="3639932" y="0"/>
          <a:ext cx="3639932" cy="2370828"/>
        </a:xfrm>
        <a:prstGeom prst="round1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Critical Resources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(People, Assets, Capital, Technology, Brand)</a:t>
          </a:r>
          <a:endParaRPr lang="en-US" sz="2000" b="1" kern="1200" dirty="0"/>
        </a:p>
      </dsp:txBody>
      <dsp:txXfrm>
        <a:off x="3639932" y="0"/>
        <a:ext cx="3639932" cy="1778121"/>
      </dsp:txXfrm>
    </dsp:sp>
    <dsp:sp modelId="{38682513-9F92-4F81-B8DE-73D2C0C6F53D}">
      <dsp:nvSpPr>
        <dsp:cNvPr id="0" name=""/>
        <dsp:cNvSpPr/>
      </dsp:nvSpPr>
      <dsp:spPr>
        <a:xfrm rot="10800000">
          <a:off x="0" y="2370828"/>
          <a:ext cx="3639932" cy="2370828"/>
        </a:xfrm>
        <a:prstGeom prst="round1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Critical Processes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(Repeatable, Scalable, Sustainable)</a:t>
          </a:r>
          <a:endParaRPr lang="en-US" sz="2000" b="1" kern="1200" dirty="0"/>
        </a:p>
      </dsp:txBody>
      <dsp:txXfrm rot="10800000">
        <a:off x="0" y="2963534"/>
        <a:ext cx="3639932" cy="1778121"/>
      </dsp:txXfrm>
    </dsp:sp>
    <dsp:sp modelId="{24312959-906D-4263-8F2E-ECF64ED64A46}">
      <dsp:nvSpPr>
        <dsp:cNvPr id="0" name=""/>
        <dsp:cNvSpPr/>
      </dsp:nvSpPr>
      <dsp:spPr>
        <a:xfrm rot="5400000">
          <a:off x="4274484" y="1736275"/>
          <a:ext cx="2370828" cy="3639932"/>
        </a:xfrm>
        <a:prstGeom prst="round1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Profit Formula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(Revenue model, cost structure, target margins, resource velocity)</a:t>
          </a:r>
          <a:endParaRPr lang="en-US" sz="2000" b="1" kern="1200" dirty="0"/>
        </a:p>
      </dsp:txBody>
      <dsp:txXfrm rot="-5400000">
        <a:off x="3639933" y="2963534"/>
        <a:ext cx="3639932" cy="1778121"/>
      </dsp:txXfrm>
    </dsp:sp>
    <dsp:sp modelId="{AC6DF93E-F0A4-4417-8A5F-BA691CC26153}">
      <dsp:nvSpPr>
        <dsp:cNvPr id="0" name=""/>
        <dsp:cNvSpPr/>
      </dsp:nvSpPr>
      <dsp:spPr>
        <a:xfrm>
          <a:off x="1955695" y="1588514"/>
          <a:ext cx="3368473" cy="1486319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Culture, Structure &amp; Mgmt. Systems</a:t>
          </a:r>
          <a:endParaRPr lang="en-US" sz="2400" b="1" kern="1200" dirty="0"/>
        </a:p>
      </dsp:txBody>
      <dsp:txXfrm>
        <a:off x="2028251" y="1661070"/>
        <a:ext cx="3223361" cy="1341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B0864-4A23-4F2E-9E59-E74010BCF2E0}">
      <dsp:nvSpPr>
        <dsp:cNvPr id="0" name=""/>
        <dsp:cNvSpPr/>
      </dsp:nvSpPr>
      <dsp:spPr>
        <a:xfrm>
          <a:off x="0" y="262210"/>
          <a:ext cx="3528714" cy="21172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Value Logic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Matching Product/Services to Customer Needs</a:t>
          </a:r>
        </a:p>
      </dsp:txBody>
      <dsp:txXfrm>
        <a:off x="0" y="262210"/>
        <a:ext cx="3528714" cy="2117228"/>
      </dsp:txXfrm>
    </dsp:sp>
    <dsp:sp modelId="{F664A4FE-8C72-4D68-9003-88E1EB09F23D}">
      <dsp:nvSpPr>
        <dsp:cNvPr id="0" name=""/>
        <dsp:cNvSpPr/>
      </dsp:nvSpPr>
      <dsp:spPr>
        <a:xfrm>
          <a:off x="3827737" y="248554"/>
          <a:ext cx="3528714" cy="21172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Market Logic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Demand Creation to Revenue Conversion – are the mechanics in place?</a:t>
          </a:r>
          <a:endParaRPr lang="en-US" sz="2400" kern="1200" dirty="0"/>
        </a:p>
      </dsp:txBody>
      <dsp:txXfrm>
        <a:off x="3827737" y="248554"/>
        <a:ext cx="3528714" cy="2117228"/>
      </dsp:txXfrm>
    </dsp:sp>
    <dsp:sp modelId="{2EAE9146-079D-4F3F-B025-81D8B44A8DE9}">
      <dsp:nvSpPr>
        <dsp:cNvPr id="0" name=""/>
        <dsp:cNvSpPr/>
      </dsp:nvSpPr>
      <dsp:spPr>
        <a:xfrm>
          <a:off x="1109886" y="2732444"/>
          <a:ext cx="3528714" cy="21172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Business Logic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Strategic Initiatives and Outcomes</a:t>
          </a:r>
          <a:endParaRPr lang="en-US" sz="2400" kern="1200" dirty="0"/>
        </a:p>
      </dsp:txBody>
      <dsp:txXfrm>
        <a:off x="1109886" y="2732444"/>
        <a:ext cx="3528714" cy="2117228"/>
      </dsp:txXfrm>
    </dsp:sp>
    <dsp:sp modelId="{01EC87A7-300E-4B23-AD0C-5FB4F4C4CC05}">
      <dsp:nvSpPr>
        <dsp:cNvPr id="0" name=""/>
        <dsp:cNvSpPr/>
      </dsp:nvSpPr>
      <dsp:spPr>
        <a:xfrm>
          <a:off x="7625093" y="262055"/>
          <a:ext cx="3528714" cy="21172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Value Creation Logic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Resources &amp; Processes – can we deliver?</a:t>
          </a:r>
          <a:endParaRPr lang="en-US" sz="2400" kern="1200" dirty="0"/>
        </a:p>
      </dsp:txBody>
      <dsp:txXfrm>
        <a:off x="7625093" y="262055"/>
        <a:ext cx="3528714" cy="2117228"/>
      </dsp:txXfrm>
    </dsp:sp>
    <dsp:sp modelId="{8A219644-7AD1-4192-9AD9-8E5F296BD1E2}">
      <dsp:nvSpPr>
        <dsp:cNvPr id="0" name=""/>
        <dsp:cNvSpPr/>
      </dsp:nvSpPr>
      <dsp:spPr>
        <a:xfrm>
          <a:off x="6143068" y="2714737"/>
          <a:ext cx="3528714" cy="21172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Risk Logic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Probability success now and going forward</a:t>
          </a:r>
          <a:endParaRPr lang="en-US" sz="2400" kern="1200" dirty="0"/>
        </a:p>
      </dsp:txBody>
      <dsp:txXfrm>
        <a:off x="6143068" y="2714737"/>
        <a:ext cx="3528714" cy="211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33943" cy="351395"/>
          </a:xfrm>
          <a:prstGeom prst="rect">
            <a:avLst/>
          </a:prstGeom>
        </p:spPr>
        <p:txBody>
          <a:bodyPr vert="horz" lIns="92433" tIns="46217" rIns="92433" bIns="46217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70507"/>
            <a:ext cx="4033943" cy="351395"/>
          </a:xfrm>
          <a:prstGeom prst="rect">
            <a:avLst/>
          </a:prstGeom>
        </p:spPr>
        <p:txBody>
          <a:bodyPr vert="horz" lIns="92433" tIns="46217" rIns="92433" bIns="46217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4" y="6670507"/>
            <a:ext cx="4033943" cy="351395"/>
          </a:xfrm>
          <a:prstGeom prst="rect">
            <a:avLst/>
          </a:prstGeom>
        </p:spPr>
        <p:txBody>
          <a:bodyPr vert="horz" lIns="92433" tIns="46217" rIns="92433" bIns="46217" rtlCol="0" anchor="b"/>
          <a:lstStyle>
            <a:lvl1pPr algn="r">
              <a:defRPr sz="1200"/>
            </a:lvl1pPr>
          </a:lstStyle>
          <a:p>
            <a:fld id="{8ABB1C8F-3422-4635-96B1-3FEBF5B5BA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922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355725" y="157163"/>
            <a:ext cx="6583363" cy="3703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3" tIns="46217" rIns="92433" bIns="46217" rtlCol="0" anchor="ctr"/>
          <a:lstStyle/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5"/>
          </p:nvPr>
        </p:nvSpPr>
        <p:spPr>
          <a:xfrm>
            <a:off x="5273004" y="6670728"/>
            <a:ext cx="4033943" cy="351155"/>
          </a:xfrm>
          <a:prstGeom prst="rect">
            <a:avLst/>
          </a:prstGeom>
        </p:spPr>
        <p:txBody>
          <a:bodyPr vert="horz" lIns="92433" tIns="46217" rIns="92433" bIns="46217" rtlCol="0" anchor="b"/>
          <a:lstStyle>
            <a:lvl1pPr algn="r">
              <a:defRPr sz="1200"/>
            </a:lvl1pPr>
          </a:lstStyle>
          <a:p>
            <a:fld id="{3C36A3A5-7BB6-4F86-88E4-3FFD01987BF6}" type="slidenum">
              <a:rPr lang="en-CA" smtClean="0"/>
              <a:t>‹#›</a:t>
            </a:fld>
            <a:endParaRPr lang="en-CA"/>
          </a:p>
        </p:txBody>
      </p:sp>
      <p:grpSp>
        <p:nvGrpSpPr>
          <p:cNvPr id="23" name="Group 22"/>
          <p:cNvGrpSpPr/>
          <p:nvPr/>
        </p:nvGrpSpPr>
        <p:grpSpPr>
          <a:xfrm>
            <a:off x="440558" y="4196063"/>
            <a:ext cx="8427992" cy="2473936"/>
            <a:chOff x="0" y="4839405"/>
            <a:chExt cx="6696075" cy="3221038"/>
          </a:xfrm>
        </p:grpSpPr>
        <p:sp>
          <p:nvSpPr>
            <p:cNvPr id="15" name="Line 3"/>
            <p:cNvSpPr>
              <a:spLocks noChangeShapeType="1"/>
            </p:cNvSpPr>
            <p:nvPr/>
          </p:nvSpPr>
          <p:spPr bwMode="auto">
            <a:xfrm>
              <a:off x="0" y="48394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0" y="5288668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0" y="5742693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0" y="62237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0" y="667455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0" y="71254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0" y="76080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0" y="8060443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2801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5725" y="157163"/>
            <a:ext cx="6583363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9227" y="3375256"/>
            <a:ext cx="7433813" cy="2761573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8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5725" y="157163"/>
            <a:ext cx="6583363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0070" y="3379808"/>
            <a:ext cx="7448963" cy="2765406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818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5725" y="157163"/>
            <a:ext cx="6583363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0070" y="3379808"/>
            <a:ext cx="7448963" cy="2765406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23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5725" y="157163"/>
            <a:ext cx="6583363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0070" y="3379808"/>
            <a:ext cx="7448963" cy="2765406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062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5725" y="157163"/>
            <a:ext cx="6583363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0070" y="3379808"/>
            <a:ext cx="7448963" cy="2765406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07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5725" y="157163"/>
            <a:ext cx="6583363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1316" y="3380332"/>
            <a:ext cx="7446471" cy="2764881"/>
          </a:xfrm>
          <a:prstGeom prst="rect">
            <a:avLst/>
          </a:prstGeom>
        </p:spPr>
        <p:txBody>
          <a:bodyPr lIns="88276" tIns="44138" rIns="88276" bIns="44138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62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2025" y="114300"/>
            <a:ext cx="4806950" cy="2705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181963" y="2467796"/>
            <a:ext cx="9466391" cy="2019185"/>
          </a:xfrm>
          <a:prstGeom prst="rect">
            <a:avLst/>
          </a:prstGeom>
        </p:spPr>
        <p:txBody>
          <a:bodyPr lIns="88135" tIns="44068" rIns="88135" bIns="44068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70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55725" y="157163"/>
            <a:ext cx="6583363" cy="3703637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3583" y="4502309"/>
            <a:ext cx="5628658" cy="42644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790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2025" y="114300"/>
            <a:ext cx="4806950" cy="2705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180894" y="3078187"/>
            <a:ext cx="9447137" cy="1402673"/>
          </a:xfrm>
          <a:prstGeom prst="rect">
            <a:avLst/>
          </a:prstGeom>
        </p:spPr>
        <p:txBody>
          <a:bodyPr lIns="88135" tIns="44068" rIns="88135" bIns="44068"/>
          <a:lstStyle/>
          <a:p>
            <a:r>
              <a:rPr lang="en-US" dirty="0" smtClean="0"/>
              <a:t>Does your current structure still make sense?  Heat</a:t>
            </a:r>
            <a:r>
              <a:rPr lang="en-US" baseline="0" dirty="0" smtClean="0"/>
              <a:t> map it…where do the key </a:t>
            </a:r>
            <a:r>
              <a:rPr lang="en-US" baseline="0" dirty="0" smtClean="0"/>
              <a:t>"value" </a:t>
            </a:r>
            <a:r>
              <a:rPr lang="en-US" baseline="0" dirty="0" smtClean="0"/>
              <a:t>points reside?....Think in terms of maintain, enhance, reduce or remove.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A12E1-6EC7-4DB7-B124-231AF4111C3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856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2025" y="114300"/>
            <a:ext cx="4806950" cy="2705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181963" y="2467796"/>
            <a:ext cx="9466391" cy="2019185"/>
          </a:xfrm>
          <a:prstGeom prst="rect">
            <a:avLst/>
          </a:prstGeom>
        </p:spPr>
        <p:txBody>
          <a:bodyPr lIns="88135" tIns="44068" rIns="88135" bIns="44068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13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5725" y="157163"/>
            <a:ext cx="6583363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0070" y="3379808"/>
            <a:ext cx="7448963" cy="2765406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3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5725" y="157163"/>
            <a:ext cx="6583363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0070" y="3379808"/>
            <a:ext cx="7448963" cy="2765406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07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55725" y="157163"/>
            <a:ext cx="6583363" cy="3703637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09026" y="3331902"/>
            <a:ext cx="7272208" cy="31558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273004" y="6670728"/>
            <a:ext cx="4033943" cy="351155"/>
          </a:xfrm>
        </p:spPr>
        <p:txBody>
          <a:bodyPr/>
          <a:lstStyle/>
          <a:p>
            <a:r>
              <a:rPr lang="en-CA" dirty="0" smtClean="0"/>
              <a:t>38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5806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E731C7-4AB0-4C63-93C9-00E59D4ECBB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270000" y="152400"/>
            <a:ext cx="6381750" cy="3590925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>
          <a:xfrm>
            <a:off x="895748" y="3281969"/>
            <a:ext cx="7162081" cy="2684426"/>
          </a:xfrm>
          <a:prstGeom prst="rect">
            <a:avLst/>
          </a:prstGeom>
        </p:spPr>
        <p:txBody>
          <a:bodyPr lIns="85349" tIns="42675" rIns="85349" bIns="4267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ltGray"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094443" y="904172"/>
            <a:ext cx="10061637" cy="1834445"/>
          </a:xfrm>
          <a:prstGeom prst="rect">
            <a:avLst/>
          </a:prstGeom>
        </p:spPr>
        <p:txBody>
          <a:bodyPr lIns="0" rIns="0" anchor="b" anchorCtr="0">
            <a:normAutofit/>
          </a:bodyPr>
          <a:lstStyle>
            <a:lvl1pPr algn="l">
              <a:defRPr sz="4800" baseline="0"/>
            </a:lvl1pPr>
          </a:lstStyle>
          <a:p>
            <a:r>
              <a:rPr lang="en-US" dirty="0" smtClean="0"/>
              <a:t>CLICK TO EDIT SESSION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4442" y="2738618"/>
            <a:ext cx="10090125" cy="1600439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l"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Program Name                                                                            Date (e.g. July 1 to July 9, 2011)                                  Speaker/Faculty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9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8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6" y="1014374"/>
            <a:ext cx="11292012" cy="51117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022360"/>
            <a:ext cx="10363200" cy="4746616"/>
          </a:xfrm>
          <a:prstGeom prst="rect">
            <a:avLst/>
          </a:prstGeom>
        </p:spPr>
        <p:txBody>
          <a:bodyPr anchor="ctr" anchorCtr="0"/>
          <a:lstStyle>
            <a:lvl1pPr algn="ctr">
              <a:defRPr sz="5333" b="1" cap="none" baseline="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9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9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9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3320" y="6492875"/>
            <a:ext cx="1488680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3320" y="6492875"/>
            <a:ext cx="1488680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4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014374"/>
            <a:ext cx="4011084" cy="1014372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014374"/>
            <a:ext cx="6815667" cy="5111791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16606"/>
            <a:ext cx="4011084" cy="4009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10703320" y="6492875"/>
            <a:ext cx="14886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z="1600" smtClean="0"/>
              <a:pPr/>
              <a:t>‹#›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9296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3320" y="6492875"/>
            <a:ext cx="1488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65667" y="1019606"/>
            <a:ext cx="11260667" cy="528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6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733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stors.spotify.com/events/investor-day-march-2018/default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06729" y="3543061"/>
            <a:ext cx="7567594" cy="1200329"/>
          </a:xfrm>
        </p:spPr>
        <p:txBody>
          <a:bodyPr/>
          <a:lstStyle/>
          <a:p>
            <a:r>
              <a:rPr lang="en-US" sz="2400" dirty="0" smtClean="0"/>
              <a:t>Master </a:t>
            </a:r>
            <a:r>
              <a:rPr lang="en-US" sz="2400" dirty="0"/>
              <a:t>of Management </a:t>
            </a:r>
            <a:r>
              <a:rPr lang="en-US" sz="2400" dirty="0" smtClean="0"/>
              <a:t>in </a:t>
            </a:r>
            <a:r>
              <a:rPr lang="en-US" sz="2400" dirty="0" smtClean="0"/>
              <a:t>Analytics</a:t>
            </a:r>
            <a:br>
              <a:rPr lang="en-US" sz="2400" dirty="0" smtClean="0"/>
            </a:br>
            <a:r>
              <a:rPr lang="en-US" sz="2400" dirty="0" smtClean="0"/>
              <a:t>May </a:t>
            </a:r>
            <a:r>
              <a:rPr lang="en-US" sz="2400" dirty="0" smtClean="0"/>
              <a:t>14, </a:t>
            </a:r>
            <a:r>
              <a:rPr lang="en-US" sz="2400" dirty="0" smtClean="0"/>
              <a:t>2020</a:t>
            </a:r>
            <a:br>
              <a:rPr lang="en-US" sz="2400" dirty="0" smtClean="0"/>
            </a:br>
            <a:r>
              <a:rPr lang="en-US" sz="2400" dirty="0" smtClean="0"/>
              <a:t>Gary </a:t>
            </a:r>
            <a:r>
              <a:rPr lang="en-US" sz="2400" dirty="0"/>
              <a:t>J. </a:t>
            </a:r>
            <a:r>
              <a:rPr lang="en-US" sz="2400" dirty="0" smtClean="0"/>
              <a:t>Bissonette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6730" y="791392"/>
            <a:ext cx="8060329" cy="82586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spc="0" baseline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MMA 801 – Introduction to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0230" y="2426269"/>
            <a:ext cx="9589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Session Three – Bringing Strategy, Business Model Analysis and Financial Modeling Together</a:t>
            </a:r>
          </a:p>
        </p:txBody>
      </p:sp>
    </p:spTree>
    <p:extLst>
      <p:ext uri="{BB962C8B-B14F-4D97-AF65-F5344CB8AC3E}">
        <p14:creationId xmlns:p14="http://schemas.microsoft.com/office/powerpoint/2010/main" val="221082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Five fundamental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"rules"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 keep in mind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Revenue does not guarantee profit.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Profit and Profitability do not guarantee liquidity and/or solvency.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Without a competitive advantage, companies have to compete by lowering the price of the product or service they are selling; this damages gross profit margin.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Managing </a:t>
            </a:r>
            <a:r>
              <a:rPr lang="en-US" dirty="0" smtClean="0"/>
              <a:t>"cash flow" </a:t>
            </a:r>
            <a:r>
              <a:rPr lang="en-US" dirty="0" smtClean="0"/>
              <a:t>is what, ultimately, generates wealth.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Return on Invested Capital (ROIC or ROCE) is the core business metric.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/>
              <a:t>MMA 801 – Session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Also…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Gross profit margins by themselves do not guarantee profit.</a:t>
            </a:r>
            <a:r>
              <a:rPr lang="en-US" dirty="0" smtClean="0"/>
              <a:t> The three key killers to gross profit margins are high R&amp;D costs, high selling and administration costs, and high interest costs on debt.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If sales begin to fall, companies can quickly cut product costs. The challenge is how quickly they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can cut committed, fixed, and semi-fixed expenses.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critical line in the income statement analysis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EBT</a:t>
            </a:r>
            <a:r>
              <a:rPr lang="en-US" dirty="0" smtClean="0"/>
              <a:t> (Earnings Before Tax); this defines the true level of earnings a company is realizing out of its operations.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/>
              <a:t>MMA 801 – Session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265679"/>
              </p:ext>
            </p:extLst>
          </p:nvPr>
        </p:nvGraphicFramePr>
        <p:xfrm>
          <a:off x="1767840" y="1213639"/>
          <a:ext cx="9997440" cy="5507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7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604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 marL="68585" marR="68585" marT="34285" marB="34285"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Analytical</a:t>
                      </a:r>
                      <a:r>
                        <a:rPr lang="en-CA" sz="2000" baseline="0" dirty="0" smtClean="0"/>
                        <a:t> Focus</a:t>
                      </a:r>
                      <a:endParaRPr lang="en-CA" sz="2000" dirty="0"/>
                    </a:p>
                  </a:txBody>
                  <a:tcPr marL="68585" marR="68585" marT="34285" marB="342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79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Strategic Intent</a:t>
                      </a:r>
                      <a:endParaRPr lang="en-CA" sz="1800" dirty="0"/>
                    </a:p>
                  </a:txBody>
                  <a:tcPr marL="68585" marR="68585" marT="34285" marB="3428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Understanding</a:t>
                      </a:r>
                      <a:r>
                        <a:rPr lang="en-CA" sz="1800" baseline="0" dirty="0" smtClean="0"/>
                        <a:t> vision, value, goals, and overarching objectives.</a:t>
                      </a:r>
                      <a:endParaRPr lang="en-CA" sz="1800" dirty="0"/>
                    </a:p>
                  </a:txBody>
                  <a:tcPr marL="68585" marR="68585" marT="34285" marB="3428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29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Market Attractiveness</a:t>
                      </a:r>
                      <a:r>
                        <a:rPr lang="en-CA" sz="1800" baseline="0" dirty="0" smtClean="0"/>
                        <a:t> and Relative Position</a:t>
                      </a:r>
                      <a:endParaRPr lang="en-CA" sz="1800" dirty="0"/>
                    </a:p>
                  </a:txBody>
                  <a:tcPr marL="68585" marR="68585" marT="34285" marB="3428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Porter's </a:t>
                      </a:r>
                      <a:r>
                        <a:rPr lang="en-CA" sz="1800" dirty="0" smtClean="0"/>
                        <a:t>Five</a:t>
                      </a:r>
                      <a:r>
                        <a:rPr lang="en-CA" sz="1800" baseline="0" dirty="0" smtClean="0"/>
                        <a:t> Forces, PESTEL, 3C Analysis…leading to OTWS Analysis, focused on competitiveness, positioning, and strategy execution.</a:t>
                      </a:r>
                      <a:endParaRPr lang="en-CA" sz="1800" dirty="0"/>
                    </a:p>
                  </a:txBody>
                  <a:tcPr marL="68585" marR="68585" marT="34285" marB="34285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975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Revenue Model Outlook</a:t>
                      </a:r>
                      <a:endParaRPr lang="en-CA" sz="1800" dirty="0"/>
                    </a:p>
                  </a:txBody>
                  <a:tcPr marL="68585" marR="68585" marT="34285" marB="342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Growth rate,</a:t>
                      </a:r>
                      <a:r>
                        <a:rPr lang="en-CA" sz="1800" baseline="0" dirty="0" smtClean="0"/>
                        <a:t> historical volatility, sources of revenue… leading to the validity of predictive model. PIMS </a:t>
                      </a:r>
                      <a:r>
                        <a:rPr lang="en-CA" sz="1800" i="1" baseline="0" dirty="0" smtClean="0"/>
                        <a:t>versus</a:t>
                      </a:r>
                      <a:r>
                        <a:rPr lang="en-CA" sz="1800" baseline="0" dirty="0" smtClean="0"/>
                        <a:t> ROS approach. Core understanding of industry specific </a:t>
                      </a:r>
                      <a:r>
                        <a:rPr lang="en-CA" sz="1800" baseline="0" dirty="0" smtClean="0"/>
                        <a:t>"comps" </a:t>
                      </a:r>
                      <a:r>
                        <a:rPr lang="en-CA" sz="1800" baseline="0" dirty="0" smtClean="0"/>
                        <a:t>in addition to macro-level metrics is required. Competing on price (which means we are competing on cost), or uniqueness/value.</a:t>
                      </a:r>
                      <a:endParaRPr lang="en-CA" sz="1800" dirty="0"/>
                    </a:p>
                  </a:txBody>
                  <a:tcPr marL="68585" marR="68585" marT="34285" marB="3428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844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Operating</a:t>
                      </a:r>
                      <a:r>
                        <a:rPr lang="en-CA" sz="1800" baseline="0" dirty="0" smtClean="0"/>
                        <a:t> Plan Viability</a:t>
                      </a:r>
                      <a:endParaRPr lang="en-CA" sz="1800" dirty="0"/>
                    </a:p>
                  </a:txBody>
                  <a:tcPr marL="68585" marR="68585" marT="34285" marB="342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Asset strength, deployment,</a:t>
                      </a:r>
                      <a:r>
                        <a:rPr lang="en-CA" sz="1800" baseline="0" dirty="0" smtClean="0"/>
                        <a:t> velocity.  Operational alignment to strategy, achievable financing plan. Cost Base, BEP and CFP.</a:t>
                      </a:r>
                    </a:p>
                  </a:txBody>
                  <a:tcPr marL="68585" marR="68585" marT="34285" marB="3428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844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Economic Performance</a:t>
                      </a:r>
                      <a:endParaRPr lang="en-CA" sz="1800" dirty="0"/>
                    </a:p>
                  </a:txBody>
                  <a:tcPr marL="68585" marR="68585" marT="34285" marB="342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Profitability,</a:t>
                      </a:r>
                      <a:r>
                        <a:rPr lang="en-CA" sz="1800" baseline="0" dirty="0" smtClean="0"/>
                        <a:t> Cash Flow, Margin Management, Liquidity, Solvency, Volatility, Predictability…trend and Comparatives. ROIC. Unit Profit = Price – Cost.</a:t>
                      </a:r>
                    </a:p>
                  </a:txBody>
                  <a:tcPr marL="68585" marR="68585" marT="34285" marB="3428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844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Adequate</a:t>
                      </a:r>
                      <a:r>
                        <a:rPr lang="en-CA" sz="1800" baseline="0" dirty="0" smtClean="0"/>
                        <a:t> Capital</a:t>
                      </a:r>
                      <a:endParaRPr lang="en-CA" sz="1800" dirty="0"/>
                    </a:p>
                  </a:txBody>
                  <a:tcPr marL="68585" marR="68585" marT="34285" marB="342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Working Capital, Retained</a:t>
                      </a:r>
                      <a:r>
                        <a:rPr lang="en-CA" sz="1800" baseline="0" dirty="0" smtClean="0"/>
                        <a:t> Earnings. Debt and Equity Capacity…amount, timing, duration, deferability, leverage capacity.</a:t>
                      </a:r>
                    </a:p>
                  </a:txBody>
                  <a:tcPr marL="68585" marR="68585" marT="34285" marB="3428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604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Viability</a:t>
                      </a:r>
                      <a:r>
                        <a:rPr lang="en-CA" sz="1800" baseline="0" dirty="0" smtClean="0"/>
                        <a:t> Conclusions</a:t>
                      </a:r>
                      <a:endParaRPr lang="en-CA" sz="1800" dirty="0"/>
                    </a:p>
                  </a:txBody>
                  <a:tcPr marL="68585" marR="68585" marT="34285" marB="342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Driven</a:t>
                      </a:r>
                      <a:r>
                        <a:rPr lang="en-CA" sz="1800" baseline="0" dirty="0" smtClean="0"/>
                        <a:t> from analyses above…covers broad risk range.</a:t>
                      </a:r>
                      <a:endParaRPr lang="en-CA" sz="1800" dirty="0"/>
                    </a:p>
                  </a:txBody>
                  <a:tcPr marL="68585" marR="68585" marT="34285" marB="3428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/>
              <a:t>MMA 801 – Session 3 (Spotify Challenge)</a:t>
            </a:r>
            <a:endParaRPr lang="en-CA" sz="3730" dirty="0"/>
          </a:p>
        </p:txBody>
      </p:sp>
      <p:sp>
        <p:nvSpPr>
          <p:cNvPr id="8" name="TextBox 7"/>
          <p:cNvSpPr txBox="1"/>
          <p:nvPr/>
        </p:nvSpPr>
        <p:spPr>
          <a:xfrm>
            <a:off x="136482" y="2693652"/>
            <a:ext cx="1529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CA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Stages </a:t>
            </a:r>
            <a:br>
              <a:rPr lang="en-CA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of Assessing Financial Requirements and Health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6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5666" y="1014374"/>
            <a:ext cx="11292012" cy="700627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>
                <a:solidFill>
                  <a:schemeClr val="accent6">
                    <a:lumMod val="75000"/>
                  </a:schemeClr>
                </a:solidFill>
              </a:rPr>
              <a:t>Financial Road Map to Success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63550" algn="l"/>
                <a:tab pos="3255963" algn="l"/>
              </a:tabLst>
            </a:pPr>
            <a:r>
              <a:rPr lang="en-US" dirty="0" smtClean="0"/>
              <a:t>MMA 801 – Session 3</a:t>
            </a:r>
            <a:endParaRPr lang="en-US" dirty="0"/>
          </a:p>
        </p:txBody>
      </p:sp>
      <p:sp>
        <p:nvSpPr>
          <p:cNvPr id="54" name="Line 48"/>
          <p:cNvSpPr>
            <a:spLocks noChangeShapeType="1"/>
          </p:cNvSpPr>
          <p:nvPr/>
        </p:nvSpPr>
        <p:spPr bwMode="auto">
          <a:xfrm>
            <a:off x="4462550" y="3677568"/>
            <a:ext cx="40018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10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7092768" y="5449396"/>
            <a:ext cx="12496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100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4998116" y="2640654"/>
            <a:ext cx="135379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10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229638" y="1379098"/>
            <a:ext cx="1570992" cy="8569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  <a:extLst/>
        </p:spPr>
        <p:txBody>
          <a:bodyPr wrap="none" anchor="ctr"/>
          <a:lstStyle/>
          <a:p>
            <a:endParaRPr lang="en-CA" sz="110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552178" y="1585166"/>
            <a:ext cx="1005228" cy="36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1792" tIns="25897" rIns="51792" bIns="25897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Revenue</a:t>
            </a:r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6631590" y="1896811"/>
            <a:ext cx="586146" cy="1271969"/>
            <a:chOff x="4062" y="1164"/>
            <a:chExt cx="394" cy="855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4062" y="1593"/>
              <a:ext cx="23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100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V="1">
              <a:off x="4297" y="1164"/>
              <a:ext cx="75" cy="42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100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4293" y="1585"/>
              <a:ext cx="76" cy="4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100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4372" y="2019"/>
              <a:ext cx="7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100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4376" y="1170"/>
              <a:ext cx="8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100"/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229638" y="2545441"/>
            <a:ext cx="1570992" cy="8569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  <a:extLst/>
        </p:spPr>
        <p:txBody>
          <a:bodyPr wrap="none" anchor="ctr"/>
          <a:lstStyle/>
          <a:p>
            <a:endParaRPr lang="en-CA" sz="11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724212" y="2825893"/>
            <a:ext cx="661158" cy="36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1792" tIns="25897" rIns="51792" bIns="25897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Costs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62553" y="2244882"/>
            <a:ext cx="688089" cy="32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1792" tIns="25897" rIns="51792" bIns="25897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Minus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3001644" y="4806718"/>
            <a:ext cx="1570992" cy="8569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  <a:extLst/>
        </p:spPr>
        <p:txBody>
          <a:bodyPr wrap="none" anchor="ctr"/>
          <a:lstStyle/>
          <a:p>
            <a:endParaRPr lang="en-CA" sz="1100"/>
          </a:p>
        </p:txBody>
      </p:sp>
      <p:grpSp>
        <p:nvGrpSpPr>
          <p:cNvPr id="29" name="Group 23"/>
          <p:cNvGrpSpPr>
            <a:grpSpLocks/>
          </p:cNvGrpSpPr>
          <p:nvPr/>
        </p:nvGrpSpPr>
        <p:grpSpPr bwMode="auto">
          <a:xfrm>
            <a:off x="2326236" y="3621035"/>
            <a:ext cx="670945" cy="1527850"/>
            <a:chOff x="1168" y="2323"/>
            <a:chExt cx="451" cy="1027"/>
          </a:xfrm>
        </p:grpSpPr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1168" y="2838"/>
              <a:ext cx="26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100"/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 flipV="1">
              <a:off x="1437" y="2323"/>
              <a:ext cx="86" cy="51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100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>
              <a:off x="1433" y="2828"/>
              <a:ext cx="86" cy="51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100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1523" y="3350"/>
              <a:ext cx="9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100"/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1528" y="2330"/>
              <a:ext cx="9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100"/>
            </a:p>
          </p:txBody>
        </p:sp>
      </p:grp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001644" y="3164317"/>
            <a:ext cx="1570992" cy="8569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  <a:extLst/>
        </p:spPr>
        <p:txBody>
          <a:bodyPr wrap="none" anchor="ctr"/>
          <a:lstStyle/>
          <a:p>
            <a:endParaRPr lang="en-CA" sz="110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312161" y="3259723"/>
            <a:ext cx="878334" cy="66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1792" tIns="25897" rIns="51792" bIns="25897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Net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Income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208864" y="4946756"/>
            <a:ext cx="1092366" cy="66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1792" tIns="25897" rIns="51792" bIns="25897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Assets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Deployed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034372" y="4154908"/>
            <a:ext cx="1201322" cy="32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1792" tIns="25897" rIns="51792" bIns="25897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Divided By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6631591" y="4815643"/>
            <a:ext cx="34960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100"/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 flipV="1">
            <a:off x="6981196" y="4177428"/>
            <a:ext cx="111576" cy="63821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100"/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>
            <a:off x="6975244" y="4803742"/>
            <a:ext cx="129429" cy="63375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100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7098723" y="4186353"/>
            <a:ext cx="11901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100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7229638" y="3854602"/>
            <a:ext cx="1570992" cy="8569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  <a:extLst/>
        </p:spPr>
        <p:txBody>
          <a:bodyPr wrap="none" anchor="ctr"/>
          <a:lstStyle/>
          <a:p>
            <a:endParaRPr lang="en-CA" sz="1100"/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7229638" y="5044748"/>
            <a:ext cx="1570992" cy="8569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  <a:extLst/>
        </p:spPr>
        <p:txBody>
          <a:bodyPr wrap="none" anchor="ctr"/>
          <a:lstStyle/>
          <a:p>
            <a:endParaRPr lang="en-CA" sz="1100"/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7624987" y="4018340"/>
            <a:ext cx="859610" cy="66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1792" tIns="25897" rIns="51792" bIns="25897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Market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Share</a:t>
            </a:r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7624987" y="5177917"/>
            <a:ext cx="859610" cy="66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1792" tIns="25897" rIns="51792" bIns="25897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Market</a:t>
            </a:r>
          </a:p>
          <a:p>
            <a:pPr algn="ctr"/>
            <a:r>
              <a:rPr lang="en-US" sz="2000">
                <a:solidFill>
                  <a:schemeClr val="tx2"/>
                </a:solidFill>
              </a:rPr>
              <a:t>Size</a:t>
            </a:r>
          </a:p>
        </p:txBody>
      </p:sp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7659578" y="4716643"/>
            <a:ext cx="659235" cy="32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1792" tIns="25897" rIns="51792" bIns="25897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Times</a:t>
            </a:r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 flipV="1">
            <a:off x="4862735" y="2625778"/>
            <a:ext cx="127941" cy="10517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100"/>
          </a:p>
        </p:txBody>
      </p:sp>
      <p:sp>
        <p:nvSpPr>
          <p:cNvPr id="56" name="Line 50"/>
          <p:cNvSpPr>
            <a:spLocks noChangeShapeType="1"/>
          </p:cNvSpPr>
          <p:nvPr/>
        </p:nvSpPr>
        <p:spPr bwMode="auto">
          <a:xfrm>
            <a:off x="4856785" y="3656740"/>
            <a:ext cx="147281" cy="105476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100"/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>
            <a:off x="4990675" y="4721919"/>
            <a:ext cx="25736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100"/>
          </a:p>
        </p:txBody>
      </p:sp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5143908" y="2164596"/>
            <a:ext cx="1570991" cy="85690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  <a:extLst/>
        </p:spPr>
        <p:txBody>
          <a:bodyPr wrap="none" anchor="ctr"/>
          <a:lstStyle/>
          <a:p>
            <a:endParaRPr lang="en-CA" sz="1100"/>
          </a:p>
        </p:txBody>
      </p:sp>
      <p:sp>
        <p:nvSpPr>
          <p:cNvPr id="59" name="Rectangle 53"/>
          <p:cNvSpPr>
            <a:spLocks noChangeArrowheads="1"/>
          </p:cNvSpPr>
          <p:nvPr/>
        </p:nvSpPr>
        <p:spPr bwMode="auto">
          <a:xfrm>
            <a:off x="5454874" y="2435051"/>
            <a:ext cx="949058" cy="36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1792" tIns="25897" rIns="51792" bIns="25897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Margins</a:t>
            </a:r>
          </a:p>
        </p:txBody>
      </p:sp>
      <p:sp>
        <p:nvSpPr>
          <p:cNvPr id="60" name="Rectangle 54"/>
          <p:cNvSpPr>
            <a:spLocks noChangeArrowheads="1"/>
          </p:cNvSpPr>
          <p:nvPr/>
        </p:nvSpPr>
        <p:spPr bwMode="auto">
          <a:xfrm>
            <a:off x="5208168" y="4297930"/>
            <a:ext cx="1447222" cy="9756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  <a:extLst/>
        </p:spPr>
        <p:txBody>
          <a:bodyPr wrap="square" lIns="51792" tIns="25897" rIns="51792" bIns="25897">
            <a:sp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Volume</a:t>
            </a:r>
          </a:p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5663419" y="3499047"/>
            <a:ext cx="659235" cy="32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1792" tIns="25897" rIns="51792" bIns="25897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Times</a:t>
            </a:r>
          </a:p>
        </p:txBody>
      </p:sp>
      <p:sp>
        <p:nvSpPr>
          <p:cNvPr id="65" name="Rectangle 59"/>
          <p:cNvSpPr>
            <a:spLocks noChangeArrowheads="1"/>
          </p:cNvSpPr>
          <p:nvPr/>
        </p:nvSpPr>
        <p:spPr bwMode="auto">
          <a:xfrm>
            <a:off x="1134602" y="4078571"/>
            <a:ext cx="1472806" cy="9756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  <a:extLst/>
        </p:spPr>
        <p:txBody>
          <a:bodyPr wrap="square" lIns="51792" tIns="25897" rIns="51792" bIns="25897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Return On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Invested 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Capital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7162" y="5754647"/>
            <a:ext cx="2353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Invested Capital,   Working Capital, tangible asset 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3068" y="1365225"/>
            <a:ext cx="233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Revenue model structure &amp; drivers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963068" y="2659188"/>
            <a:ext cx="2436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Cost base structure &amp; drivers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63068" y="5039267"/>
            <a:ext cx="2794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Total available market, &amp; total accessible market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63068" y="4065468"/>
            <a:ext cx="219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Share of market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33993" y="5446425"/>
            <a:ext cx="1318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PIMS emphasis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96812" y="1498045"/>
            <a:ext cx="1318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ROS emphasis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66589" y="5110613"/>
            <a:ext cx="1367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ROIC or ROCE</a:t>
            </a:r>
          </a:p>
        </p:txBody>
      </p:sp>
    </p:spTree>
    <p:extLst>
      <p:ext uri="{BB962C8B-B14F-4D97-AF65-F5344CB8AC3E}">
        <p14:creationId xmlns:p14="http://schemas.microsoft.com/office/powerpoint/2010/main" val="36455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	Analytics, AI and Profit Model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801 – Session 3</a:t>
            </a:r>
            <a:endParaRPr lang="en-US" altLang="en-US" dirty="0"/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blackWhite">
          <a:xfrm>
            <a:off x="1625600" y="3530600"/>
            <a:ext cx="1511300" cy="48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370" name="Rectangle 18"/>
          <p:cNvSpPr>
            <a:spLocks noChangeArrowheads="1"/>
          </p:cNvSpPr>
          <p:nvPr/>
        </p:nvSpPr>
        <p:spPr bwMode="blackWhite">
          <a:xfrm>
            <a:off x="5664200" y="1377950"/>
            <a:ext cx="1511300" cy="482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371" name="Rectangle 19"/>
          <p:cNvSpPr>
            <a:spLocks noChangeArrowheads="1"/>
          </p:cNvSpPr>
          <p:nvPr/>
        </p:nvSpPr>
        <p:spPr bwMode="blackWhite">
          <a:xfrm>
            <a:off x="5664200" y="2882900"/>
            <a:ext cx="15113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372" name="Rectangle 20"/>
          <p:cNvSpPr>
            <a:spLocks noChangeArrowheads="1"/>
          </p:cNvSpPr>
          <p:nvPr/>
        </p:nvSpPr>
        <p:spPr bwMode="blackWhite">
          <a:xfrm>
            <a:off x="5607050" y="4273550"/>
            <a:ext cx="1511300" cy="482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373" name="Rectangle 21"/>
          <p:cNvSpPr>
            <a:spLocks noChangeArrowheads="1"/>
          </p:cNvSpPr>
          <p:nvPr/>
        </p:nvSpPr>
        <p:spPr bwMode="blackWhite">
          <a:xfrm>
            <a:off x="5588000" y="5702303"/>
            <a:ext cx="15938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374" name="Rectangle 22"/>
          <p:cNvSpPr>
            <a:spLocks noChangeArrowheads="1"/>
          </p:cNvSpPr>
          <p:nvPr/>
        </p:nvSpPr>
        <p:spPr bwMode="blackWhite">
          <a:xfrm>
            <a:off x="3492500" y="2025650"/>
            <a:ext cx="1511300" cy="48260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375" name="Rectangle 23"/>
          <p:cNvSpPr>
            <a:spLocks noChangeArrowheads="1"/>
          </p:cNvSpPr>
          <p:nvPr/>
        </p:nvSpPr>
        <p:spPr bwMode="blackWhite">
          <a:xfrm>
            <a:off x="3378200" y="5016500"/>
            <a:ext cx="1511300" cy="482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392" name="Rectangle 40"/>
          <p:cNvSpPr>
            <a:spLocks noChangeArrowheads="1"/>
          </p:cNvSpPr>
          <p:nvPr/>
        </p:nvSpPr>
        <p:spPr bwMode="blackWhite">
          <a:xfrm>
            <a:off x="5661025" y="1366286"/>
            <a:ext cx="1468438" cy="5546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en-US" dirty="0"/>
              <a:t>Price Strategies</a:t>
            </a:r>
          </a:p>
        </p:txBody>
      </p:sp>
      <p:sp>
        <p:nvSpPr>
          <p:cNvPr id="612393" name="Rectangle 41"/>
          <p:cNvSpPr>
            <a:spLocks noChangeArrowheads="1"/>
          </p:cNvSpPr>
          <p:nvPr/>
        </p:nvSpPr>
        <p:spPr bwMode="blackWhite">
          <a:xfrm>
            <a:off x="5792791" y="2794730"/>
            <a:ext cx="1468437" cy="6469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dirty="0"/>
              <a:t>Cost Strategies</a:t>
            </a:r>
          </a:p>
        </p:txBody>
      </p:sp>
      <p:sp>
        <p:nvSpPr>
          <p:cNvPr id="612394" name="Rectangle 42"/>
          <p:cNvSpPr>
            <a:spLocks noChangeArrowheads="1"/>
          </p:cNvSpPr>
          <p:nvPr/>
        </p:nvSpPr>
        <p:spPr bwMode="blackWhite">
          <a:xfrm>
            <a:off x="5623583" y="4208465"/>
            <a:ext cx="1786869" cy="646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dirty="0"/>
              <a:t>Market Share </a:t>
            </a:r>
          </a:p>
          <a:p>
            <a:r>
              <a:rPr lang="en-US" altLang="en-US" dirty="0"/>
              <a:t>Strategies</a:t>
            </a:r>
          </a:p>
        </p:txBody>
      </p:sp>
      <p:sp>
        <p:nvSpPr>
          <p:cNvPr id="612395" name="Rectangle 43"/>
          <p:cNvSpPr>
            <a:spLocks noChangeArrowheads="1"/>
          </p:cNvSpPr>
          <p:nvPr/>
        </p:nvSpPr>
        <p:spPr bwMode="blackWhite">
          <a:xfrm>
            <a:off x="5729291" y="5638372"/>
            <a:ext cx="1462087" cy="646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altLang="en-US" dirty="0"/>
              <a:t>Market Size </a:t>
            </a:r>
          </a:p>
          <a:p>
            <a:r>
              <a:rPr lang="en-US" altLang="en-US" dirty="0"/>
              <a:t>Strategies</a:t>
            </a:r>
          </a:p>
        </p:txBody>
      </p:sp>
      <p:sp>
        <p:nvSpPr>
          <p:cNvPr id="612396" name="Line 44"/>
          <p:cNvSpPr>
            <a:spLocks noChangeShapeType="1"/>
          </p:cNvSpPr>
          <p:nvPr/>
        </p:nvSpPr>
        <p:spPr bwMode="blackWhite">
          <a:xfrm flipV="1">
            <a:off x="4895850" y="4481516"/>
            <a:ext cx="704850" cy="642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97" name="Line 45"/>
          <p:cNvSpPr>
            <a:spLocks noChangeShapeType="1"/>
          </p:cNvSpPr>
          <p:nvPr/>
        </p:nvSpPr>
        <p:spPr bwMode="blackWhite">
          <a:xfrm>
            <a:off x="4895853" y="5410200"/>
            <a:ext cx="690563" cy="585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98" name="Line 46"/>
          <p:cNvSpPr>
            <a:spLocks noChangeShapeType="1"/>
          </p:cNvSpPr>
          <p:nvPr/>
        </p:nvSpPr>
        <p:spPr bwMode="blackWhite">
          <a:xfrm flipV="1">
            <a:off x="5019675" y="1647825"/>
            <a:ext cx="642938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99" name="Rectangle 47"/>
          <p:cNvSpPr>
            <a:spLocks noChangeArrowheads="1"/>
          </p:cNvSpPr>
          <p:nvPr/>
        </p:nvSpPr>
        <p:spPr bwMode="blackWhite">
          <a:xfrm>
            <a:off x="3822703" y="2092510"/>
            <a:ext cx="854465" cy="369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dirty="0"/>
              <a:t>Margin</a:t>
            </a:r>
          </a:p>
        </p:txBody>
      </p:sp>
      <p:sp>
        <p:nvSpPr>
          <p:cNvPr id="612400" name="Rectangle 48"/>
          <p:cNvSpPr>
            <a:spLocks noChangeArrowheads="1"/>
          </p:cNvSpPr>
          <p:nvPr/>
        </p:nvSpPr>
        <p:spPr bwMode="blackWhite">
          <a:xfrm>
            <a:off x="3698875" y="5092885"/>
            <a:ext cx="904030" cy="3699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dirty="0"/>
              <a:t>Volume</a:t>
            </a:r>
          </a:p>
        </p:txBody>
      </p:sp>
      <p:sp>
        <p:nvSpPr>
          <p:cNvPr id="612401" name="Line 49"/>
          <p:cNvSpPr>
            <a:spLocks noChangeShapeType="1"/>
          </p:cNvSpPr>
          <p:nvPr/>
        </p:nvSpPr>
        <p:spPr bwMode="blackWhite">
          <a:xfrm>
            <a:off x="5029200" y="2400303"/>
            <a:ext cx="628650" cy="633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02" name="Line 50"/>
          <p:cNvSpPr>
            <a:spLocks noChangeShapeType="1"/>
          </p:cNvSpPr>
          <p:nvPr/>
        </p:nvSpPr>
        <p:spPr bwMode="blackWhite">
          <a:xfrm flipV="1">
            <a:off x="3143250" y="2524128"/>
            <a:ext cx="990600" cy="1171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03" name="Line 51"/>
          <p:cNvSpPr>
            <a:spLocks noChangeShapeType="1"/>
          </p:cNvSpPr>
          <p:nvPr/>
        </p:nvSpPr>
        <p:spPr bwMode="blackWhite">
          <a:xfrm>
            <a:off x="3143250" y="3924300"/>
            <a:ext cx="1047750" cy="108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04" name="Rectangle 52"/>
          <p:cNvSpPr>
            <a:spLocks noChangeArrowheads="1"/>
          </p:cNvSpPr>
          <p:nvPr/>
        </p:nvSpPr>
        <p:spPr bwMode="blackWhite">
          <a:xfrm>
            <a:off x="1713772" y="3599926"/>
            <a:ext cx="1276055" cy="3699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dirty="0"/>
              <a:t>Net Income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9330" y="1028255"/>
            <a:ext cx="26980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Data, Judgement,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to reduce the costs of inputs (prediction)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Recognize and articulate the </a:t>
            </a:r>
            <a:r>
              <a:rPr lang="en-US" dirty="0" smtClean="0"/>
              <a:t>"ripple" </a:t>
            </a:r>
            <a:r>
              <a:rPr lang="en-US" dirty="0"/>
              <a:t>effect of input reduction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and Increase the predicted value of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beyond operational efficiency to business model transformation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5600" y="4273550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we increase EBITDA by x%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5475" y="3198081"/>
            <a:ext cx="1985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critical component here is prediction accuracy…do you know what to predict?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80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Customer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Base Formula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800" dirty="0"/>
              <a:t>∆CB = (NC + EC) – DC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801 – Session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2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59248" y="2746913"/>
            <a:ext cx="8316383" cy="1362075"/>
          </a:xfrm>
        </p:spPr>
        <p:txBody>
          <a:bodyPr/>
          <a:lstStyle/>
          <a:p>
            <a:pPr algn="ctr"/>
            <a:r>
              <a:rPr lang="en-US" dirty="0" smtClean="0"/>
              <a:t>Spotify Technology S.A. </a:t>
            </a:r>
            <a:br>
              <a:rPr lang="en-US" dirty="0" smtClean="0"/>
            </a:br>
            <a:r>
              <a:rPr lang="en-US" dirty="0" smtClean="0"/>
              <a:t>Case Study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Breakout room Exercise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2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Spotify Guidance Document</a:t>
            </a:r>
          </a:p>
          <a:p>
            <a:r>
              <a:rPr lang="en-US" dirty="0" smtClean="0"/>
              <a:t>Spotify Mini-Case – Course Website</a:t>
            </a:r>
          </a:p>
          <a:p>
            <a:r>
              <a:rPr lang="en-US" dirty="0" smtClean="0"/>
              <a:t>Spotify Supporting Slide Deck – Course Website</a:t>
            </a:r>
          </a:p>
          <a:p>
            <a:endParaRPr lang="en-US" dirty="0"/>
          </a:p>
          <a:p>
            <a:r>
              <a:rPr lang="en-US" dirty="0" smtClean="0"/>
              <a:t>Requirement – preparation of a slide deck (one per team)</a:t>
            </a:r>
          </a:p>
          <a:p>
            <a:r>
              <a:rPr lang="en-US" dirty="0" smtClean="0"/>
              <a:t>Electronic posting to the course website</a:t>
            </a:r>
          </a:p>
          <a:p>
            <a:r>
              <a:rPr lang="en-US" dirty="0" smtClean="0"/>
              <a:t>Volunteer team presentations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801 – Session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investors.spotify.com/events/investor-day-march-2018/default.aspx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Our Business Model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Spotify Business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1873250" y="44624"/>
            <a:ext cx="7500665" cy="6480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spc="0" baseline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Spotify – Q1 2020 Results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237819"/>
            <a:ext cx="8763408" cy="432498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0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096766"/>
              </p:ext>
            </p:extLst>
          </p:nvPr>
        </p:nvGraphicFramePr>
        <p:xfrm>
          <a:off x="465138" y="1724679"/>
          <a:ext cx="11291889" cy="3749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3963">
                  <a:extLst>
                    <a:ext uri="{9D8B030D-6E8A-4147-A177-3AD203B41FA5}">
                      <a16:colId xmlns:a16="http://schemas.microsoft.com/office/drawing/2014/main" val="1178227840"/>
                    </a:ext>
                  </a:extLst>
                </a:gridCol>
                <a:gridCol w="3763963">
                  <a:extLst>
                    <a:ext uri="{9D8B030D-6E8A-4147-A177-3AD203B41FA5}">
                      <a16:colId xmlns:a16="http://schemas.microsoft.com/office/drawing/2014/main" val="1382992744"/>
                    </a:ext>
                  </a:extLst>
                </a:gridCol>
                <a:gridCol w="3763963">
                  <a:extLst>
                    <a:ext uri="{9D8B030D-6E8A-4147-A177-3AD203B41FA5}">
                      <a16:colId xmlns:a16="http://schemas.microsoft.com/office/drawing/2014/main" val="4184383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Agenda Item</a:t>
                      </a:r>
                      <a:endParaRPr lang="en-US" dirty="0"/>
                    </a:p>
                  </a:txBody>
                  <a:tcPr marL="122258" marR="122258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Section 1 (Morning)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2258" marR="122258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Section 2 (Afternoon)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2258" marR="12225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7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r>
                        <a:rPr lang="en-US" baseline="0" dirty="0" smtClean="0"/>
                        <a:t> 2 Review and Spotify Overview</a:t>
                      </a:r>
                      <a:endParaRPr lang="en-US" dirty="0"/>
                    </a:p>
                  </a:txBody>
                  <a:tcPr marL="122258" marR="12225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8:30 am – 9:00</a:t>
                      </a:r>
                      <a:r>
                        <a:rPr lang="en-US" baseline="0" dirty="0" smtClean="0"/>
                        <a:t> am</a:t>
                      </a:r>
                      <a:endParaRPr lang="en-US" dirty="0"/>
                    </a:p>
                  </a:txBody>
                  <a:tcPr marL="122258" marR="122258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1:00 pm – 1:30 pm</a:t>
                      </a:r>
                      <a:endParaRPr lang="en-US" dirty="0"/>
                    </a:p>
                  </a:txBody>
                  <a:tcPr marL="122258" marR="12225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Spotify Mini-case</a:t>
                      </a:r>
                    </a:p>
                    <a:p>
                      <a:r>
                        <a:rPr lang="en-US" dirty="0" smtClean="0"/>
                        <a:t>Breakout Room</a:t>
                      </a:r>
                      <a:r>
                        <a:rPr lang="en-US" baseline="0" dirty="0" smtClean="0"/>
                        <a:t> Exercise</a:t>
                      </a:r>
                      <a:endParaRPr lang="en-US" dirty="0"/>
                    </a:p>
                  </a:txBody>
                  <a:tcPr marL="122258" marR="12225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</a:t>
                      </a:r>
                      <a:r>
                        <a:rPr lang="en-US" baseline="0" dirty="0" smtClean="0"/>
                        <a:t> am</a:t>
                      </a:r>
                      <a:r>
                        <a:rPr lang="en-US" dirty="0" smtClean="0"/>
                        <a:t> – 10:50 am</a:t>
                      </a:r>
                      <a:endParaRPr lang="en-US" dirty="0"/>
                    </a:p>
                  </a:txBody>
                  <a:tcPr marL="122258" marR="122258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1:30 pm – 3:20 pm</a:t>
                      </a:r>
                      <a:endParaRPr lang="en-US" dirty="0"/>
                    </a:p>
                  </a:txBody>
                  <a:tcPr marL="122258" marR="12225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Spotify </a:t>
                      </a:r>
                      <a:r>
                        <a:rPr lang="en-US" baseline="0" dirty="0" smtClean="0"/>
                        <a:t>– </a:t>
                      </a:r>
                      <a:r>
                        <a:rPr lang="en-US" baseline="0" dirty="0" smtClean="0"/>
                        <a:t>Team Presentation</a:t>
                      </a:r>
                    </a:p>
                    <a:p>
                      <a:r>
                        <a:rPr lang="en-US" baseline="0" dirty="0" smtClean="0"/>
                        <a:t>And Q&amp;A</a:t>
                      </a:r>
                      <a:endParaRPr lang="en-US" dirty="0"/>
                    </a:p>
                  </a:txBody>
                  <a:tcPr marL="122258" marR="12225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10:50 am – 11:10 am</a:t>
                      </a:r>
                      <a:endParaRPr lang="en-US" dirty="0"/>
                    </a:p>
                  </a:txBody>
                  <a:tcPr marL="122258" marR="122258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3:20 pm – 3:40 pm</a:t>
                      </a:r>
                      <a:endParaRPr lang="en-US" dirty="0"/>
                    </a:p>
                  </a:txBody>
                  <a:tcPr marL="122258" marR="12225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3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Spotify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&amp; Business</a:t>
                      </a:r>
                      <a:r>
                        <a:rPr lang="en-US" baseline="0" dirty="0" smtClean="0"/>
                        <a:t> Model Analysis –</a:t>
                      </a:r>
                      <a:r>
                        <a:rPr lang="en-US" dirty="0" smtClean="0"/>
                        <a:t> Debriefing</a:t>
                      </a:r>
                      <a:endParaRPr lang="en-US" dirty="0"/>
                    </a:p>
                  </a:txBody>
                  <a:tcPr marL="122258" marR="12225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11:10 am – 12:00 pm</a:t>
                      </a:r>
                      <a:endParaRPr lang="en-US" dirty="0"/>
                    </a:p>
                  </a:txBody>
                  <a:tcPr marL="122258" marR="122258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3:40 pm</a:t>
                      </a:r>
                      <a:r>
                        <a:rPr lang="en-US" baseline="0" dirty="0" smtClean="0"/>
                        <a:t> – 4:30 pm</a:t>
                      </a:r>
                      <a:endParaRPr lang="en-US" dirty="0"/>
                    </a:p>
                  </a:txBody>
                  <a:tcPr marL="122258" marR="12225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7469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801 – Session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5820" y="1021081"/>
            <a:ext cx="4107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Today's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2803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First 3 months of 2020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Aggregate MAUs up 31%, and acceleration over Q1 2019.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Revenue growth estimated to be around +22% (YOY)…down from Q4 revenue growth of 31%.  Ad supported revenue was down sharply (-32%) from Q4 2019, but up 17% over Q1 2019. This would place annual revenue at an estimated €7.2+B at the end of 2020, if revenue growth is maintained.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Cost of revenue remains constant at ~75% per Euro of revenue. Gross Profit Margin is down 1% </a:t>
            </a:r>
            <a:r>
              <a:rPr lang="en-US" sz="2000" dirty="0" err="1"/>
              <a:t>QoQ</a:t>
            </a:r>
            <a:r>
              <a:rPr lang="en-US" sz="20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Operating loss for first 3 months of 2020 was - €17M. This is expected to deteriorate slightly to year-end do to promotions-based customer acquisition (3 months for $0.99) and increased investment in the </a:t>
            </a:r>
            <a:r>
              <a:rPr lang="en-US" sz="2000" dirty="0" smtClean="0"/>
              <a:t>"Podcast" </a:t>
            </a:r>
            <a:r>
              <a:rPr lang="en-US" sz="2000" dirty="0"/>
              <a:t>portfolio.  Desertion rates relating to Covid-19 remain uncertain at this time.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Positive Net Cash Flow and Free Cash Flow were both slightly negative (NCF = €9M and FCF = €21M) in Q1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Company has an estimated €1.8 Billion in liquidity (cash).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Spotify – Quick Update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6581002"/>
            <a:ext cx="3391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CNBC Reporting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53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896110" y="128444"/>
            <a:ext cx="7500665" cy="6480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spc="0" baseline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Spotify – Q3 Results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1" y="1588770"/>
            <a:ext cx="4373879" cy="3646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899" y="1643426"/>
            <a:ext cx="4416080" cy="34012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896110" y="128444"/>
            <a:ext cx="7500665" cy="6480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spc="0" baseline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Spotify – Forward Guidance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046481"/>
            <a:ext cx="108407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 2020 Guidance: </a:t>
            </a:r>
          </a:p>
          <a:p>
            <a:r>
              <a:rPr lang="en-US" dirty="0"/>
              <a:t>● </a:t>
            </a:r>
            <a:r>
              <a:rPr lang="en-US" b="1" dirty="0"/>
              <a:t>Total MAUs</a:t>
            </a:r>
            <a:r>
              <a:rPr lang="en-US" dirty="0"/>
              <a:t>: 289-299 million </a:t>
            </a:r>
          </a:p>
          <a:p>
            <a:r>
              <a:rPr lang="en-US" dirty="0"/>
              <a:t>● </a:t>
            </a:r>
            <a:r>
              <a:rPr lang="en-US" b="1" dirty="0"/>
              <a:t>Total Premium Subscribers: </a:t>
            </a:r>
            <a:r>
              <a:rPr lang="en-US" dirty="0"/>
              <a:t>133-138 million </a:t>
            </a:r>
          </a:p>
          <a:p>
            <a:r>
              <a:rPr lang="en-US" dirty="0"/>
              <a:t>● </a:t>
            </a:r>
            <a:r>
              <a:rPr lang="en-US" b="1" dirty="0"/>
              <a:t>Total Revenue: </a:t>
            </a:r>
            <a:r>
              <a:rPr lang="en-US" dirty="0"/>
              <a:t>€1.75-€1.95 billion </a:t>
            </a:r>
          </a:p>
          <a:p>
            <a:r>
              <a:rPr lang="en-US" dirty="0"/>
              <a:t>○ Assumes approximately 300 bps headwind to growth Y/Y due to movements in foreign exchange rates </a:t>
            </a:r>
          </a:p>
          <a:p>
            <a:r>
              <a:rPr lang="en-US" dirty="0"/>
              <a:t>● </a:t>
            </a:r>
            <a:r>
              <a:rPr lang="en-US" b="1" dirty="0"/>
              <a:t>Gross Margin: </a:t>
            </a:r>
            <a:r>
              <a:rPr lang="en-US" dirty="0"/>
              <a:t>23.3-25.3% </a:t>
            </a:r>
          </a:p>
          <a:p>
            <a:r>
              <a:rPr lang="en-US" dirty="0"/>
              <a:t>● </a:t>
            </a:r>
            <a:r>
              <a:rPr lang="en-US" b="1" dirty="0"/>
              <a:t>Operating Profit/Loss: </a:t>
            </a:r>
            <a:r>
              <a:rPr lang="en-US" dirty="0"/>
              <a:t>€(45)-€(95) million </a:t>
            </a:r>
          </a:p>
          <a:p>
            <a:r>
              <a:rPr lang="en-US" dirty="0"/>
              <a:t>○ Includes expected charitable contributions of roughly €(9) million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reiterating Full Year 2020 Guidance with the exception of Revenue: </a:t>
            </a:r>
          </a:p>
          <a:p>
            <a:r>
              <a:rPr lang="en-US" dirty="0"/>
              <a:t>● </a:t>
            </a:r>
            <a:r>
              <a:rPr lang="en-US" b="1" dirty="0"/>
              <a:t>Total MAUs</a:t>
            </a:r>
            <a:r>
              <a:rPr lang="en-US" dirty="0"/>
              <a:t>: 328-348 million </a:t>
            </a:r>
          </a:p>
          <a:p>
            <a:r>
              <a:rPr lang="en-US" dirty="0"/>
              <a:t>● </a:t>
            </a:r>
            <a:r>
              <a:rPr lang="en-US" b="1" dirty="0"/>
              <a:t>Total Premium Subscribers: </a:t>
            </a:r>
            <a:r>
              <a:rPr lang="en-US" dirty="0"/>
              <a:t>143-153 million </a:t>
            </a:r>
          </a:p>
          <a:p>
            <a:r>
              <a:rPr lang="en-US" dirty="0"/>
              <a:t>● </a:t>
            </a:r>
            <a:r>
              <a:rPr lang="en-US" b="1" dirty="0"/>
              <a:t>Total Revenue: </a:t>
            </a:r>
            <a:r>
              <a:rPr lang="en-US" dirty="0"/>
              <a:t>Reduced to €7.65-€8.05 billion from €8.08-€8.48 billion </a:t>
            </a:r>
          </a:p>
          <a:p>
            <a:r>
              <a:rPr lang="en-US" dirty="0"/>
              <a:t>○ The two biggest drivers of the reduction in revenue guidance relate to changes in foreign exchange rates and changes in our advertising expectations related to COVID-19. F/X is the largest impact accounting for almost half of the change </a:t>
            </a:r>
          </a:p>
          <a:p>
            <a:r>
              <a:rPr lang="en-US" dirty="0"/>
              <a:t>● </a:t>
            </a:r>
            <a:r>
              <a:rPr lang="en-US" b="1" dirty="0"/>
              <a:t>Gross Margin: </a:t>
            </a:r>
            <a:r>
              <a:rPr lang="en-US" dirty="0"/>
              <a:t>23.2-25.2% </a:t>
            </a:r>
          </a:p>
          <a:p>
            <a:r>
              <a:rPr lang="en-US" dirty="0"/>
              <a:t>● </a:t>
            </a:r>
            <a:r>
              <a:rPr lang="en-US" b="1" dirty="0"/>
              <a:t>Operating Profit/Loss: </a:t>
            </a:r>
            <a:r>
              <a:rPr lang="en-US" dirty="0"/>
              <a:t>€(150)-€(250) million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9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 Analysis – </a:t>
            </a:r>
            <a:r>
              <a:rPr lang="en-US" dirty="0" err="1" smtClean="0"/>
              <a:t>REview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4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27347" y="2504708"/>
            <a:ext cx="1571825" cy="74770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sz="1600" dirty="0"/>
              <a:t>Company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13054" y="3330833"/>
            <a:ext cx="224073" cy="224073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3127347" y="3598085"/>
            <a:ext cx="1571824" cy="255454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Company is defined by an underlying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Structure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Culture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Resources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Talent Pool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Product/ Service Portfolio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31757" y="2493214"/>
            <a:ext cx="1648172" cy="733331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sz="1600" dirty="0"/>
              <a:t>Current Business System and Model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838292" y="3330833"/>
            <a:ext cx="224073" cy="224073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5028016" y="3598085"/>
            <a:ext cx="1640951" cy="5847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Way of Doing Business</a:t>
            </a:r>
          </a:p>
        </p:txBody>
      </p:sp>
      <p:sp>
        <p:nvSpPr>
          <p:cNvPr id="13" name="Cloud 12"/>
          <p:cNvSpPr/>
          <p:nvPr/>
        </p:nvSpPr>
        <p:spPr>
          <a:xfrm>
            <a:off x="3960719" y="1269729"/>
            <a:ext cx="1855486" cy="1003821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Market Forces</a:t>
            </a:r>
          </a:p>
        </p:txBody>
      </p:sp>
      <p:sp>
        <p:nvSpPr>
          <p:cNvPr id="14" name="Cloud 13"/>
          <p:cNvSpPr/>
          <p:nvPr/>
        </p:nvSpPr>
        <p:spPr>
          <a:xfrm>
            <a:off x="6571551" y="1350153"/>
            <a:ext cx="1855486" cy="922686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Industry Forces</a:t>
            </a:r>
          </a:p>
        </p:txBody>
      </p:sp>
      <p:sp>
        <p:nvSpPr>
          <p:cNvPr id="15" name="Cloud 14"/>
          <p:cNvSpPr/>
          <p:nvPr/>
        </p:nvSpPr>
        <p:spPr>
          <a:xfrm>
            <a:off x="4755760" y="4435292"/>
            <a:ext cx="2095736" cy="1137266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b="1" dirty="0"/>
              <a:t>Macro-Economic Forces</a:t>
            </a:r>
          </a:p>
        </p:txBody>
      </p:sp>
      <p:sp>
        <p:nvSpPr>
          <p:cNvPr id="16" name="Cloud 15"/>
          <p:cNvSpPr/>
          <p:nvPr/>
        </p:nvSpPr>
        <p:spPr>
          <a:xfrm>
            <a:off x="6627074" y="4475811"/>
            <a:ext cx="1932183" cy="957296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Company – 3 Cs</a:t>
            </a:r>
          </a:p>
        </p:txBody>
      </p:sp>
      <p:sp>
        <p:nvSpPr>
          <p:cNvPr id="17" name="Cloud 16"/>
          <p:cNvSpPr/>
          <p:nvPr/>
        </p:nvSpPr>
        <p:spPr>
          <a:xfrm>
            <a:off x="5266135" y="840340"/>
            <a:ext cx="1855486" cy="1003821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Mgmt. Decision Legacy</a:t>
            </a:r>
          </a:p>
        </p:txBody>
      </p:sp>
      <p:sp>
        <p:nvSpPr>
          <p:cNvPr id="18" name="Cloud 17"/>
          <p:cNvSpPr/>
          <p:nvPr/>
        </p:nvSpPr>
        <p:spPr>
          <a:xfrm>
            <a:off x="5560543" y="5297883"/>
            <a:ext cx="2316469" cy="1073856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Societal Forces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877012" y="5090149"/>
            <a:ext cx="472139" cy="670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34235" y="5780081"/>
            <a:ext cx="1290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Competencies</a:t>
            </a:r>
          </a:p>
          <a:p>
            <a:r>
              <a:rPr lang="en-US" sz="1400" dirty="0"/>
              <a:t>Capabilities</a:t>
            </a:r>
          </a:p>
          <a:p>
            <a:r>
              <a:rPr lang="en-US" sz="1400" dirty="0"/>
              <a:t>Capacity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6698415" y="2719136"/>
            <a:ext cx="298764" cy="283622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ounded Rectangle 22"/>
          <p:cNvSpPr/>
          <p:nvPr/>
        </p:nvSpPr>
        <p:spPr>
          <a:xfrm>
            <a:off x="7012416" y="2493214"/>
            <a:ext cx="1470783" cy="73333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sz="1600" dirty="0"/>
              <a:t>Profitability and Growth Outcomes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8499579" y="2687309"/>
            <a:ext cx="298764" cy="283622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ight Arrow 24"/>
          <p:cNvSpPr/>
          <p:nvPr/>
        </p:nvSpPr>
        <p:spPr>
          <a:xfrm>
            <a:off x="4729251" y="2718068"/>
            <a:ext cx="298764" cy="283622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ounded Rectangle 25"/>
          <p:cNvSpPr/>
          <p:nvPr/>
        </p:nvSpPr>
        <p:spPr>
          <a:xfrm>
            <a:off x="8821290" y="2493214"/>
            <a:ext cx="1688590" cy="73333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sz="1600" dirty="0"/>
              <a:t>Business System and Model Evaluation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9550353" y="3330833"/>
            <a:ext cx="224073" cy="224073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8821291" y="3598085"/>
            <a:ext cx="1688590" cy="20621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Maintain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Build Upon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Rejuvenate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Reinvent</a:t>
            </a:r>
          </a:p>
          <a:p>
            <a:endParaRPr lang="en-US" sz="1600" dirty="0"/>
          </a:p>
          <a:p>
            <a:r>
              <a:rPr lang="en-US" sz="1600" dirty="0"/>
              <a:t>Adjustments to the way we do business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503954" y="6054051"/>
            <a:ext cx="592047" cy="288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94759" y="6368724"/>
            <a:ext cx="4052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Ethics, CSR, Environmental,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1000" y="3049545"/>
            <a:ext cx="1476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Visually,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think of the Challenge and Response in the following manner</a:t>
            </a:r>
          </a:p>
        </p:txBody>
      </p:sp>
      <p:sp>
        <p:nvSpPr>
          <p:cNvPr id="2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50" dirty="0"/>
              <a:t>MMA 801 – Session 3</a:t>
            </a:r>
            <a:endParaRPr lang="en-US" sz="375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2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4559642"/>
              </p:ext>
            </p:extLst>
          </p:nvPr>
        </p:nvGraphicFramePr>
        <p:xfrm>
          <a:off x="2456068" y="1825338"/>
          <a:ext cx="7279865" cy="4741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4"/>
          <p:cNvSpPr txBox="1">
            <a:spLocks/>
          </p:cNvSpPr>
          <p:nvPr/>
        </p:nvSpPr>
        <p:spPr>
          <a:xfrm>
            <a:off x="465666" y="1131579"/>
            <a:ext cx="4423326" cy="485775"/>
          </a:xfrm>
          <a:prstGeom prst="rect">
            <a:avLst/>
          </a:prstGeom>
        </p:spPr>
        <p:txBody>
          <a:bodyPr anchor="ctr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spc="-150">
                <a:solidFill>
                  <a:srgbClr val="17375E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Calibri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Calibri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Calibri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Calibri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Calibri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Calibri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Calibri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2400" kern="0" spc="0" dirty="0">
                <a:solidFill>
                  <a:schemeClr val="accent6">
                    <a:lumMod val="75000"/>
                  </a:schemeClr>
                </a:solidFill>
              </a:rPr>
              <a:t>Business Model Composition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801 – 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181425"/>
              </p:ext>
            </p:extLst>
          </p:nvPr>
        </p:nvGraphicFramePr>
        <p:xfrm>
          <a:off x="648018" y="1746250"/>
          <a:ext cx="11291887" cy="511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801 – Session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5666" y="1145218"/>
            <a:ext cx="1131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Business models reflect 5 </a:t>
            </a:r>
            <a:r>
              <a:rPr lang="en-US" sz="2800" dirty="0" smtClean="0"/>
              <a:t>"Logical Conclusions" </a:t>
            </a:r>
            <a:r>
              <a:rPr lang="en-US" sz="2800" dirty="0"/>
              <a:t>relating to how to compete: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8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721258" y="1181208"/>
            <a:ext cx="8804397" cy="55722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2674609" y="2255241"/>
            <a:ext cx="1016005" cy="248393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Key Partners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(Backward and Forward… dependencies)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6455" y="2255242"/>
            <a:ext cx="1169234" cy="12419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Key Activities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(Value Chain)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1357" y="3497209"/>
            <a:ext cx="1174332" cy="12419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Key Resources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(Composition and velocity)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5691" y="2255241"/>
            <a:ext cx="1228539" cy="248393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Portfolio of Products and Services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674608" y="4739176"/>
            <a:ext cx="3335808" cy="9143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Underlying Cost Model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(Cost structure and drivers,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scale potential, BEP, etc., capitalization requirements, COC)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8911" y="1816991"/>
            <a:ext cx="272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Company-Centric Analysis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09531" y="2255241"/>
            <a:ext cx="1254990" cy="2483934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Available Customer Segments</a:t>
            </a:r>
          </a:p>
          <a:p>
            <a:pPr algn="ctr"/>
            <a:endParaRPr lang="en-CA" sz="1350" dirty="0"/>
          </a:p>
          <a:p>
            <a:pPr algn="ctr"/>
            <a:r>
              <a:rPr lang="en-CA" sz="1100" dirty="0"/>
              <a:t>(Primary and secondary, size, penetration potential)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109485" y="1920202"/>
            <a:ext cx="1990653" cy="66963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Positioning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109487" y="2683817"/>
            <a:ext cx="1990653" cy="703085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CA" sz="1350" dirty="0"/>
              <a:t>Value Proposition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0416" y="4739176"/>
            <a:ext cx="3363498" cy="91432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Revenue Model</a:t>
            </a:r>
          </a:p>
          <a:p>
            <a:pPr algn="ctr"/>
            <a:r>
              <a:rPr lang="en-CA" sz="1100" dirty="0"/>
              <a:t>(volume, scope, purchase frequency, sales augmentation, COC, capitalization consumption, ASP degradation)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81721" y="1815735"/>
            <a:ext cx="269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Market-Centric Analysis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9" y="6601944"/>
            <a:ext cx="598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Adapted from: Business Model Generation, </a:t>
            </a:r>
            <a:r>
              <a:rPr lang="en-CA" sz="1100" dirty="0" err="1"/>
              <a:t>Osterwalder</a:t>
            </a:r>
            <a:r>
              <a:rPr lang="en-CA" sz="1100" dirty="0"/>
              <a:t>, </a:t>
            </a:r>
            <a:r>
              <a:rPr lang="en-CA" sz="1100" dirty="0" err="1"/>
              <a:t>Pigneur</a:t>
            </a:r>
            <a:endParaRPr lang="en-CA" sz="1100" dirty="0"/>
          </a:p>
        </p:txBody>
      </p:sp>
      <p:sp>
        <p:nvSpPr>
          <p:cNvPr id="19" name="Right Arrow 18"/>
          <p:cNvSpPr/>
          <p:nvPr/>
        </p:nvSpPr>
        <p:spPr>
          <a:xfrm>
            <a:off x="6109487" y="4168407"/>
            <a:ext cx="1990653" cy="718010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CA" sz="1350" dirty="0"/>
              <a:t>Opportunity Assessment</a:t>
            </a: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/>
              <a:t>MMA 801 – Session 3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6109485" y="3448561"/>
            <a:ext cx="1990653" cy="66963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CA" sz="1350" dirty="0"/>
              <a:t>Customer Relationships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9465200" y="3497208"/>
            <a:ext cx="238125" cy="17694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9629334" y="4058784"/>
            <a:ext cx="97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Logic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1339" y="6204931"/>
            <a:ext cx="380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Culture, Structure and Mgmt. Systems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22038" y="1020288"/>
            <a:ext cx="4613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Business Model 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Composition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084229" y="1181208"/>
            <a:ext cx="3049611" cy="6700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Narrative Test – Your Story</a:t>
            </a:r>
          </a:p>
        </p:txBody>
      </p:sp>
      <p:sp>
        <p:nvSpPr>
          <p:cNvPr id="26" name="Left Arrow 25"/>
          <p:cNvSpPr/>
          <p:nvPr/>
        </p:nvSpPr>
        <p:spPr>
          <a:xfrm>
            <a:off x="3612382" y="1181208"/>
            <a:ext cx="2138178" cy="61807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Numbers Test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8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873498"/>
              </p:ext>
            </p:extLst>
          </p:nvPr>
        </p:nvGraphicFramePr>
        <p:xfrm>
          <a:off x="465138" y="1677035"/>
          <a:ext cx="11291888" cy="481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45944">
                  <a:extLst>
                    <a:ext uri="{9D8B030D-6E8A-4147-A177-3AD203B41FA5}">
                      <a16:colId xmlns:a16="http://schemas.microsoft.com/office/drawing/2014/main" val="3508212482"/>
                    </a:ext>
                  </a:extLst>
                </a:gridCol>
                <a:gridCol w="5645944">
                  <a:extLst>
                    <a:ext uri="{9D8B030D-6E8A-4147-A177-3AD203B41FA5}">
                      <a16:colId xmlns:a16="http://schemas.microsoft.com/office/drawing/2014/main" val="1499708359"/>
                    </a:ext>
                  </a:extLst>
                </a:gridCol>
              </a:tblGrid>
              <a:tr h="24828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Critical</a:t>
                      </a:r>
                      <a:r>
                        <a:rPr lang="en-US" sz="2000" baseline="0" dirty="0" smtClean="0"/>
                        <a:t> Questions</a:t>
                      </a:r>
                      <a:endParaRPr lang="en-US" sz="2000" dirty="0"/>
                    </a:p>
                  </a:txBody>
                  <a:tcPr marL="122258" marR="12225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Audit</a:t>
                      </a:r>
                      <a:endParaRPr lang="en-US" sz="2000" dirty="0"/>
                    </a:p>
                  </a:txBody>
                  <a:tcPr marL="122258" marR="122258"/>
                </a:tc>
                <a:extLst>
                  <a:ext uri="{0D108BD9-81ED-4DB2-BD59-A6C34878D82A}">
                    <a16:rowId xmlns:a16="http://schemas.microsoft.com/office/drawing/2014/main" val="217001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Does the underlying</a:t>
                      </a:r>
                      <a:r>
                        <a:rPr lang="en-US" sz="2000" baseline="0" dirty="0" smtClean="0"/>
                        <a:t> value logic around which your business model is designed still resonate with market needs</a:t>
                      </a:r>
                      <a:r>
                        <a:rPr lang="en-US" sz="2000" baseline="0" dirty="0" smtClean="0"/>
                        <a:t>?</a:t>
                      </a:r>
                      <a:endParaRPr lang="en-US" sz="2000" baseline="0" dirty="0" smtClean="0"/>
                    </a:p>
                  </a:txBody>
                  <a:tcPr marL="122258" marR="12225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 your</a:t>
                      </a:r>
                      <a:r>
                        <a:rPr lang="en-US" sz="2000" baseline="0" dirty="0" smtClean="0"/>
                        <a:t> products and services still match customer needs.</a:t>
                      </a:r>
                      <a:endParaRPr lang="en-US" sz="2000" dirty="0"/>
                    </a:p>
                  </a:txBody>
                  <a:tcPr marL="122258" marR="122258"/>
                </a:tc>
                <a:extLst>
                  <a:ext uri="{0D108BD9-81ED-4DB2-BD59-A6C34878D82A}">
                    <a16:rowId xmlns:a16="http://schemas.microsoft.com/office/drawing/2014/main" val="424623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 the</a:t>
                      </a:r>
                      <a:r>
                        <a:rPr lang="en-US" sz="2000" baseline="0" dirty="0" smtClean="0"/>
                        <a:t> underlying market logic, relating to how we interact with customers, still valid</a:t>
                      </a:r>
                      <a:r>
                        <a:rPr lang="en-US" sz="2000" baseline="0" dirty="0" smtClean="0"/>
                        <a:t>?</a:t>
                      </a:r>
                      <a:endParaRPr lang="en-US" sz="2000" baseline="0" dirty="0" smtClean="0"/>
                    </a:p>
                  </a:txBody>
                  <a:tcPr marL="122258" marR="12225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Map the revenue model with customer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behaviour</a:t>
                      </a:r>
                      <a:r>
                        <a:rPr lang="en-US" sz="2000" baseline="0" dirty="0" smtClean="0"/>
                        <a:t> and emerging preferences.</a:t>
                      </a:r>
                      <a:endParaRPr lang="en-US" sz="2000" dirty="0"/>
                    </a:p>
                  </a:txBody>
                  <a:tcPr marL="122258" marR="122258"/>
                </a:tc>
                <a:extLst>
                  <a:ext uri="{0D108BD9-81ED-4DB2-BD59-A6C34878D82A}">
                    <a16:rowId xmlns:a16="http://schemas.microsoft.com/office/drawing/2014/main" val="112616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Competitive</a:t>
                      </a:r>
                      <a:r>
                        <a:rPr lang="en-US" sz="2000" baseline="0" dirty="0" smtClean="0"/>
                        <a:t> Advantage</a:t>
                      </a:r>
                      <a:endParaRPr lang="en-US" sz="2000" dirty="0"/>
                    </a:p>
                  </a:txBody>
                  <a:tcPr marL="122258" marR="12225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Does the current business model facilitate,</a:t>
                      </a:r>
                      <a:r>
                        <a:rPr lang="en-US" sz="2000" baseline="0" dirty="0" smtClean="0"/>
                        <a:t> leverage, and reinforce existing advantages which we possess, relative to rivals?</a:t>
                      </a:r>
                      <a:endParaRPr lang="en-US" sz="2000" dirty="0"/>
                    </a:p>
                  </a:txBody>
                  <a:tcPr marL="122258" marR="122258"/>
                </a:tc>
                <a:extLst>
                  <a:ext uri="{0D108BD9-81ED-4DB2-BD59-A6C34878D82A}">
                    <a16:rowId xmlns:a16="http://schemas.microsoft.com/office/drawing/2014/main" val="373010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Does</a:t>
                      </a:r>
                      <a:r>
                        <a:rPr lang="en-US" sz="2000" baseline="0" dirty="0" smtClean="0"/>
                        <a:t> the </a:t>
                      </a:r>
                      <a:r>
                        <a:rPr lang="en-US" sz="2000" baseline="0" dirty="0" smtClean="0"/>
                        <a:t>company's </a:t>
                      </a:r>
                      <a:r>
                        <a:rPr lang="en-US" sz="2000" baseline="0" dirty="0" smtClean="0"/>
                        <a:t>value creation model remain attractive and demonstrates sustainable business returns</a:t>
                      </a:r>
                      <a:r>
                        <a:rPr lang="en-US" sz="2000" baseline="0" dirty="0" smtClean="0"/>
                        <a:t>?</a:t>
                      </a:r>
                      <a:endParaRPr lang="en-US" sz="2000" baseline="0" dirty="0" smtClean="0"/>
                    </a:p>
                  </a:txBody>
                  <a:tcPr marL="122258" marR="12225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Reassess</a:t>
                      </a:r>
                      <a:r>
                        <a:rPr lang="en-US" sz="2000" baseline="0" dirty="0" smtClean="0"/>
                        <a:t> the profit model, given </a:t>
                      </a:r>
                      <a:r>
                        <a:rPr lang="en-US" sz="2000" baseline="0" dirty="0" smtClean="0"/>
                        <a:t>today's </a:t>
                      </a:r>
                      <a:r>
                        <a:rPr lang="en-US" sz="2000" baseline="0" dirty="0" smtClean="0"/>
                        <a:t>current market dynamics and competitive actions and activities.</a:t>
                      </a:r>
                      <a:endParaRPr lang="en-US" sz="2000" dirty="0"/>
                    </a:p>
                  </a:txBody>
                  <a:tcPr marL="122258" marR="122258"/>
                </a:tc>
                <a:extLst>
                  <a:ext uri="{0D108BD9-81ED-4DB2-BD59-A6C34878D82A}">
                    <a16:rowId xmlns:a16="http://schemas.microsoft.com/office/drawing/2014/main" val="367091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Has</a:t>
                      </a:r>
                      <a:r>
                        <a:rPr lang="en-US" sz="2000" baseline="0" dirty="0" smtClean="0"/>
                        <a:t> the risk environment changed? If so, how? Where does the impact lie</a:t>
                      </a:r>
                      <a:r>
                        <a:rPr lang="en-US" sz="2000" baseline="0" dirty="0" smtClean="0"/>
                        <a:t>?</a:t>
                      </a:r>
                      <a:endParaRPr lang="en-US" sz="2000" baseline="0" dirty="0" smtClean="0"/>
                    </a:p>
                  </a:txBody>
                  <a:tcPr marL="122258" marR="12225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Identify potential risk and probability of occurrence…create a risk inventory.</a:t>
                      </a:r>
                      <a:endParaRPr lang="en-US" sz="2000" dirty="0"/>
                    </a:p>
                  </a:txBody>
                  <a:tcPr marL="122258" marR="122258"/>
                </a:tc>
                <a:extLst>
                  <a:ext uri="{0D108BD9-81ED-4DB2-BD59-A6C34878D82A}">
                    <a16:rowId xmlns:a16="http://schemas.microsoft.com/office/drawing/2014/main" val="227467597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MMA 801 – Session 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5138" y="1111855"/>
            <a:ext cx="760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Business Model – Litmus Test</a:t>
            </a:r>
          </a:p>
        </p:txBody>
      </p:sp>
    </p:spTree>
    <p:extLst>
      <p:ext uri="{BB962C8B-B14F-4D97-AF65-F5344CB8AC3E}">
        <p14:creationId xmlns:p14="http://schemas.microsoft.com/office/powerpoint/2010/main" val="45526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Reminders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24169</TotalTime>
  <Words>1708</Words>
  <Application>Microsoft Office PowerPoint</Application>
  <PresentationFormat>Widescreen</PresentationFormat>
  <Paragraphs>280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MMA 801 – Session 3</vt:lpstr>
      <vt:lpstr>Business Model Analysis – REview</vt:lpstr>
      <vt:lpstr>MMA 801 – Session 3</vt:lpstr>
      <vt:lpstr>MMA 801 – Session 3</vt:lpstr>
      <vt:lpstr>MMA 801 – Session 3</vt:lpstr>
      <vt:lpstr>MMA 801 – Session 3</vt:lpstr>
      <vt:lpstr>MMA 801 – Session 3</vt:lpstr>
      <vt:lpstr>Financial Reminders</vt:lpstr>
      <vt:lpstr>MMA 801 – Session 3</vt:lpstr>
      <vt:lpstr>MMA 801 – Session 3</vt:lpstr>
      <vt:lpstr>MMA 801 – Session 3 (Spotify Challenge)</vt:lpstr>
      <vt:lpstr>MMA 801 – Session 3</vt:lpstr>
      <vt:lpstr>MMA 801 – Session 3</vt:lpstr>
      <vt:lpstr>MMA 801 – Session 3</vt:lpstr>
      <vt:lpstr>Spotify Technology S.A.  Case Study  Breakout room Exercise</vt:lpstr>
      <vt:lpstr>MMA 801 – Session 3</vt:lpstr>
      <vt:lpstr>Spotify Business Model</vt:lpstr>
      <vt:lpstr>PowerPoint Presentation</vt:lpstr>
      <vt:lpstr>Spotify – Quick Update</vt:lpstr>
      <vt:lpstr>PowerPoint Presentation</vt:lpstr>
      <vt:lpstr>PowerPoint Presentation</vt:lpstr>
    </vt:vector>
  </TitlesOfParts>
  <Company>Queen's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nvretteas</dc:creator>
  <cp:lastModifiedBy>Jennifer Bishop</cp:lastModifiedBy>
  <cp:revision>493</cp:revision>
  <cp:lastPrinted>2018-09-05T15:55:36Z</cp:lastPrinted>
  <dcterms:created xsi:type="dcterms:W3CDTF">2011-07-27T15:30:37Z</dcterms:created>
  <dcterms:modified xsi:type="dcterms:W3CDTF">2020-05-05T21:25:52Z</dcterms:modified>
</cp:coreProperties>
</file>