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371" r:id="rId2"/>
    <p:sldId id="429" r:id="rId3"/>
    <p:sldId id="440" r:id="rId4"/>
    <p:sldId id="442" r:id="rId5"/>
    <p:sldId id="444" r:id="rId6"/>
    <p:sldId id="430" r:id="rId7"/>
    <p:sldId id="443" r:id="rId8"/>
    <p:sldId id="441" r:id="rId9"/>
    <p:sldId id="431" r:id="rId10"/>
    <p:sldId id="432" r:id="rId11"/>
    <p:sldId id="433" r:id="rId12"/>
    <p:sldId id="434" r:id="rId13"/>
    <p:sldId id="436" r:id="rId14"/>
    <p:sldId id="438" r:id="rId15"/>
    <p:sldId id="435" r:id="rId16"/>
    <p:sldId id="437" r:id="rId17"/>
    <p:sldId id="419" r:id="rId18"/>
    <p:sldId id="418" r:id="rId19"/>
    <p:sldId id="414" r:id="rId20"/>
    <p:sldId id="398" r:id="rId21"/>
    <p:sldId id="424" r:id="rId22"/>
    <p:sldId id="425" r:id="rId23"/>
    <p:sldId id="406" r:id="rId24"/>
    <p:sldId id="396" r:id="rId25"/>
    <p:sldId id="397" r:id="rId26"/>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9A13F5-2A52-4FA5-AA27-DF446945FBE2}">
          <p14:sldIdLst>
            <p14:sldId id="371"/>
            <p14:sldId id="429"/>
            <p14:sldId id="440"/>
            <p14:sldId id="442"/>
            <p14:sldId id="444"/>
            <p14:sldId id="430"/>
            <p14:sldId id="443"/>
            <p14:sldId id="441"/>
            <p14:sldId id="431"/>
            <p14:sldId id="432"/>
            <p14:sldId id="433"/>
            <p14:sldId id="434"/>
            <p14:sldId id="436"/>
            <p14:sldId id="438"/>
            <p14:sldId id="435"/>
            <p14:sldId id="437"/>
            <p14:sldId id="419"/>
            <p14:sldId id="418"/>
            <p14:sldId id="414"/>
            <p14:sldId id="398"/>
            <p14:sldId id="424"/>
            <p14:sldId id="425"/>
            <p14:sldId id="406"/>
            <p14:sldId id="396"/>
            <p14:sldId id="397"/>
          </p14:sldIdLst>
        </p14:section>
      </p14:sectionLst>
    </p:ext>
    <p:ext uri="{EFAFB233-063F-42B5-8137-9DF3F51BA10A}">
      <p15:sldGuideLst xmlns:p15="http://schemas.microsoft.com/office/powerpoint/2012/main">
        <p15:guide id="1" orient="horz" pos="3072"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anette Hepburn" initials="JH" lastIdx="4" clrIdx="0"/>
  <p:cmAuthor id="1" name="Queen's University - School of Business" initials="QU-SoB"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85233" autoAdjust="0"/>
  </p:normalViewPr>
  <p:slideViewPr>
    <p:cSldViewPr snapToGrid="0">
      <p:cViewPr varScale="1">
        <p:scale>
          <a:sx n="75" d="100"/>
          <a:sy n="75" d="100"/>
        </p:scale>
        <p:origin x="1656" y="48"/>
      </p:cViewPr>
      <p:guideLst>
        <p:guide orient="horz" pos="3072"/>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766"/>
    </p:cViewPr>
  </p:sorterViewPr>
  <p:notesViewPr>
    <p:cSldViewPr snapToGrid="0">
      <p:cViewPr varScale="1">
        <p:scale>
          <a:sx n="83" d="100"/>
          <a:sy n="83" d="100"/>
        </p:scale>
        <p:origin x="3810" y="108"/>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Revenue in million euros</c:v>
                </c:pt>
              </c:strCache>
            </c:strRef>
          </c:tx>
          <c:spPr>
            <a:solidFill>
              <a:srgbClr val="2875DD"/>
            </a:solidFill>
            <a:ln>
              <a:solidFill>
                <a:srgbClr val="2875DD"/>
              </a:solidFill>
            </a:ln>
          </c:spPr>
          <c:invertIfNegative val="0"/>
          <c:dLbls>
            <c:dLbl>
              <c:idx val="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47C5-4061-B807-3A9DE7D4C822}"/>
                </c:ext>
              </c:extLst>
            </c:dLbl>
            <c:dLbl>
              <c:idx val="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47C5-4061-B807-3A9DE7D4C822}"/>
                </c:ext>
              </c:extLst>
            </c:dLbl>
            <c:dLbl>
              <c:idx val="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47C5-4061-B807-3A9DE7D4C822}"/>
                </c:ext>
              </c:extLst>
            </c:dLbl>
            <c:dLbl>
              <c:idx val="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3-47C5-4061-B807-3A9DE7D4C822}"/>
                </c:ext>
              </c:extLst>
            </c:dLbl>
            <c:dLbl>
              <c:idx val="4"/>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4-47C5-4061-B807-3A9DE7D4C822}"/>
                </c:ext>
              </c:extLst>
            </c:dLbl>
            <c:dLbl>
              <c:idx val="5"/>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5-47C5-4061-B807-3A9DE7D4C822}"/>
                </c:ext>
              </c:extLst>
            </c:dLbl>
            <c:spPr>
              <a:noFill/>
              <a:ln>
                <a:noFill/>
              </a:ln>
              <a:effectLst/>
            </c:spPr>
            <c:txPr>
              <a:bodyPr/>
              <a:lstStyle/>
              <a:p>
                <a:pPr>
                  <a:defRPr sz="9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Sheet1!$A$2:$A$7</c:f>
              <c:numCache>
                <c:formatCode>General</c:formatCode>
                <c:ptCount val="6"/>
                <c:pt idx="0">
                  <c:v>2013</c:v>
                </c:pt>
                <c:pt idx="1">
                  <c:v>2014</c:v>
                </c:pt>
                <c:pt idx="2">
                  <c:v>2015</c:v>
                </c:pt>
                <c:pt idx="3">
                  <c:v>2016</c:v>
                </c:pt>
                <c:pt idx="4">
                  <c:v>2017</c:v>
                </c:pt>
                <c:pt idx="5">
                  <c:v>2018</c:v>
                </c:pt>
              </c:numCache>
            </c:numRef>
          </c:cat>
          <c:val>
            <c:numRef>
              <c:f>Sheet1!$B$2:$B$7</c:f>
              <c:numCache>
                <c:formatCode>General</c:formatCode>
                <c:ptCount val="6"/>
                <c:pt idx="0">
                  <c:v>746</c:v>
                </c:pt>
                <c:pt idx="1">
                  <c:v>1085</c:v>
                </c:pt>
                <c:pt idx="2">
                  <c:v>1940</c:v>
                </c:pt>
                <c:pt idx="3">
                  <c:v>2952</c:v>
                </c:pt>
                <c:pt idx="4">
                  <c:v>4090</c:v>
                </c:pt>
                <c:pt idx="5">
                  <c:v>5259</c:v>
                </c:pt>
              </c:numCache>
            </c:numRef>
          </c:val>
          <c:extLst>
            <c:ext xmlns:c16="http://schemas.microsoft.com/office/drawing/2014/chart" uri="{C3380CC4-5D6E-409C-BE32-E72D297353CC}">
              <c16:uniqueId val="{00000006-47C5-4061-B807-3A9DE7D4C822}"/>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a:solidFill>
                <a:srgbClr val="2F2F2F"/>
              </a:solidFill>
              <a:prstDash val="dot"/>
            </a:ln>
          </c:spPr>
        </c:majorGridlines>
        <c:title>
          <c:tx>
            <c:rich>
              <a:bodyPr/>
              <a:lstStyle/>
              <a:p>
                <a:pPr>
                  <a:defRPr/>
                </a:pPr>
                <a:r>
                  <a:rPr lang="en-US" sz="900" b="0">
                    <a:solidFill>
                      <a:srgbClr val="0F283E"/>
                    </a:solidFill>
                    <a:latin typeface="Arial" pitchFamily="34" charset="0"/>
                  </a:rPr>
                  <a:t>Revenue in million euros</a:t>
                </a:r>
              </a:p>
            </c:rich>
          </c:tx>
          <c:layout/>
          <c:overlay val="0"/>
        </c:title>
        <c:numFmt formatCode="General" sourceLinked="1"/>
        <c:majorTickMark val="none"/>
        <c:minorTickMark val="none"/>
        <c:tickLblPos val="low"/>
        <c:spPr>
          <a:ln>
            <a:noFill/>
          </a:ln>
        </c:spPr>
        <c:txPr>
          <a:bodyPr/>
          <a:lstStyle/>
          <a:p>
            <a:pPr>
              <a:defRPr sz="900" b="0" smtId="4294967295">
                <a:solidFill>
                  <a:srgbClr val="0F283E"/>
                </a:solidFill>
                <a:latin typeface="Arial" pitchFamily="34" charset="0"/>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Share of monthly active users</c:v>
                </c:pt>
              </c:strCache>
            </c:strRef>
          </c:tx>
          <c:spPr>
            <a:solidFill>
              <a:srgbClr val="2875DD"/>
            </a:solidFill>
            <a:ln>
              <a:solidFill>
                <a:srgbClr val="2875DD"/>
              </a:solidFill>
            </a:ln>
          </c:spPr>
          <c:invertIfNegative val="0"/>
          <c:dLbls>
            <c:dLbl>
              <c:idx val="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3A1B-49C5-A782-6CB6A27A9F5E}"/>
                </c:ext>
              </c:extLst>
            </c:dLbl>
            <c:dLbl>
              <c:idx val="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3A1B-49C5-A782-6CB6A27A9F5E}"/>
                </c:ext>
              </c:extLst>
            </c:dLbl>
            <c:dLbl>
              <c:idx val="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3A1B-49C5-A782-6CB6A27A9F5E}"/>
                </c:ext>
              </c:extLst>
            </c:dLbl>
            <c:dLbl>
              <c:idx val="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3-3A1B-49C5-A782-6CB6A27A9F5E}"/>
                </c:ext>
              </c:extLst>
            </c:dLbl>
            <c:spPr>
              <a:noFill/>
              <a:ln>
                <a:noFill/>
              </a:ln>
              <a:effectLst/>
            </c:spPr>
            <c:txPr>
              <a:bodyPr/>
              <a:lstStyle/>
              <a:p>
                <a:pPr>
                  <a:defRPr sz="9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Europe</c:v>
                </c:pt>
                <c:pt idx="1">
                  <c:v>North America</c:v>
                </c:pt>
                <c:pt idx="2">
                  <c:v>Latin America</c:v>
                </c:pt>
                <c:pt idx="3">
                  <c:v>Rest of World</c:v>
                </c:pt>
              </c:strCache>
            </c:strRef>
          </c:cat>
          <c:val>
            <c:numRef>
              <c:f>Sheet1!$B$2:$B$5</c:f>
              <c:numCache>
                <c:formatCode>General</c:formatCode>
                <c:ptCount val="4"/>
                <c:pt idx="0">
                  <c:v>0.37</c:v>
                </c:pt>
                <c:pt idx="1">
                  <c:v>0.3</c:v>
                </c:pt>
                <c:pt idx="2">
                  <c:v>0.22</c:v>
                </c:pt>
                <c:pt idx="3">
                  <c:v>0.12</c:v>
                </c:pt>
              </c:numCache>
            </c:numRef>
          </c:val>
          <c:extLst>
            <c:ext xmlns:c16="http://schemas.microsoft.com/office/drawing/2014/chart" uri="{C3380CC4-5D6E-409C-BE32-E72D297353CC}">
              <c16:uniqueId val="{00000004-3A1B-49C5-A782-6CB6A27A9F5E}"/>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a:solidFill>
                <a:srgbClr val="2F2F2F"/>
              </a:solidFill>
              <a:prstDash val="dot"/>
            </a:ln>
          </c:spPr>
        </c:majorGridlines>
        <c:title>
          <c:tx>
            <c:rich>
              <a:bodyPr/>
              <a:lstStyle/>
              <a:p>
                <a:pPr>
                  <a:defRPr/>
                </a:pPr>
                <a:r>
                  <a:rPr lang="en-US" sz="900" b="0">
                    <a:solidFill>
                      <a:srgbClr val="0F283E"/>
                    </a:solidFill>
                    <a:latin typeface="Arial" pitchFamily="34" charset="0"/>
                  </a:rPr>
                  <a:t>Share of monthly active users</a:t>
                </a:r>
              </a:p>
            </c:rich>
          </c:tx>
          <c:overlay val="0"/>
        </c:title>
        <c:numFmt formatCode="#,##0.0%" sourceLinked="0"/>
        <c:majorTickMark val="none"/>
        <c:minorTickMark val="none"/>
        <c:tickLblPos val="low"/>
        <c:spPr>
          <a:ln>
            <a:noFill/>
          </a:ln>
        </c:spPr>
        <c:txPr>
          <a:bodyPr/>
          <a:lstStyle/>
          <a:p>
            <a:pPr>
              <a:defRPr sz="900" b="0" smtId="4294967295">
                <a:solidFill>
                  <a:srgbClr val="0F283E"/>
                </a:solidFill>
                <a:latin typeface="Arial" pitchFamily="34" charset="0"/>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overlay val="1"/>
    </c:title>
    <c:autoTitleDeleted val="0"/>
    <c:plotArea>
      <c:layout/>
      <c:barChart>
        <c:barDir val="col"/>
        <c:grouping val="clustered"/>
        <c:varyColors val="0"/>
        <c:ser>
          <c:idx val="0"/>
          <c:order val="0"/>
          <c:tx>
            <c:strRef>
              <c:f>Sheet1!$B$1</c:f>
              <c:strCache>
                <c:ptCount val="1"/>
                <c:pt idx="0">
                  <c:v>ARPU in U.S. dollars</c:v>
                </c:pt>
              </c:strCache>
            </c:strRef>
          </c:tx>
          <c:spPr>
            <a:solidFill>
              <a:srgbClr val="2875DD"/>
            </a:solidFill>
            <a:ln>
              <a:solidFill>
                <a:srgbClr val="2875DD"/>
              </a:solidFill>
            </a:ln>
          </c:spPr>
          <c:invertIfNegative val="0"/>
          <c:dLbls>
            <c:dLbl>
              <c:idx val="0"/>
              <c:numFmt formatCode="#,##0.0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C26-4C12-8AD1-865E9BE6FBAB}"/>
                </c:ext>
              </c:extLst>
            </c:dLbl>
            <c:dLbl>
              <c:idx val="1"/>
              <c:numFmt formatCode="#,##0.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C26-4C12-8AD1-865E9BE6FBAB}"/>
                </c:ext>
              </c:extLst>
            </c:dLbl>
            <c:dLbl>
              <c:idx val="2"/>
              <c:numFmt formatCode="#,##0.0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7C26-4C12-8AD1-865E9BE6FBAB}"/>
                </c:ext>
              </c:extLst>
            </c:dLbl>
            <c:spPr>
              <a:noFill/>
              <a:ln>
                <a:noFill/>
              </a:ln>
              <a:effectLst/>
            </c:spPr>
            <c:txPr>
              <a:bodyPr/>
              <a:lstStyle/>
              <a:p>
                <a:pPr>
                  <a:defRPr sz="9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Sheet1!$A$2:$A$4</c:f>
              <c:numCache>
                <c:formatCode>General</c:formatCode>
                <c:ptCount val="3"/>
                <c:pt idx="0">
                  <c:v>2015</c:v>
                </c:pt>
                <c:pt idx="1">
                  <c:v>2016</c:v>
                </c:pt>
                <c:pt idx="2">
                  <c:v>2017</c:v>
                </c:pt>
              </c:numCache>
            </c:numRef>
          </c:cat>
          <c:val>
            <c:numRef>
              <c:f>Sheet1!$B$2:$B$4</c:f>
              <c:numCache>
                <c:formatCode>General</c:formatCode>
                <c:ptCount val="3"/>
                <c:pt idx="0">
                  <c:v>6.84</c:v>
                </c:pt>
                <c:pt idx="1">
                  <c:v>6.2</c:v>
                </c:pt>
                <c:pt idx="2">
                  <c:v>5.32</c:v>
                </c:pt>
              </c:numCache>
            </c:numRef>
          </c:val>
          <c:extLst>
            <c:ext xmlns:c16="http://schemas.microsoft.com/office/drawing/2014/chart" uri="{C3380CC4-5D6E-409C-BE32-E72D297353CC}">
              <c16:uniqueId val="{00000003-7C26-4C12-8AD1-865E9BE6FBAB}"/>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a:solidFill>
                <a:srgbClr val="0F283E"/>
              </a:solidFill>
              <a:prstDash val="dot"/>
            </a:ln>
          </c:spPr>
        </c:majorGridlines>
        <c:title>
          <c:tx>
            <c:rich>
              <a:bodyPr/>
              <a:lstStyle/>
              <a:p>
                <a:pPr>
                  <a:defRPr/>
                </a:pPr>
                <a:r>
                  <a:rPr lang="en-US" sz="900" b="0">
                    <a:solidFill>
                      <a:srgbClr val="0F283E"/>
                    </a:solidFill>
                    <a:latin typeface="Arial" pitchFamily="34" charset="0"/>
                  </a:rPr>
                  <a:t>ARPU in U.S. dollars</a:t>
                </a:r>
              </a:p>
            </c:rich>
          </c:tx>
          <c:overlay val="0"/>
        </c:title>
        <c:numFmt formatCode="General" sourceLinked="1"/>
        <c:majorTickMark val="none"/>
        <c:minorTickMark val="none"/>
        <c:tickLblPos val="low"/>
        <c:spPr>
          <a:ln>
            <a:noFill/>
          </a:ln>
        </c:spPr>
        <c:txPr>
          <a:bodyPr/>
          <a:lstStyle/>
          <a:p>
            <a:pPr>
              <a:defRPr sz="900" b="0" smtId="4294967295">
                <a:solidFill>
                  <a:srgbClr val="0F283E"/>
                </a:solidFill>
                <a:latin typeface="Arial" pitchFamily="34" charset="0"/>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EBITDA in million euros</c:v>
                </c:pt>
              </c:strCache>
            </c:strRef>
          </c:tx>
          <c:spPr>
            <a:solidFill>
              <a:srgbClr val="2875DD"/>
            </a:solidFill>
            <a:ln>
              <a:solidFill>
                <a:srgbClr val="2875DD"/>
              </a:solidFill>
            </a:ln>
          </c:spPr>
          <c:invertIfNegative val="0"/>
          <c:dLbls>
            <c:dLbl>
              <c:idx val="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1B2C-458D-9061-64BCA620D338}"/>
                </c:ext>
              </c:extLst>
            </c:dLbl>
            <c:dLbl>
              <c:idx val="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1B2C-458D-9061-64BCA620D338}"/>
                </c:ext>
              </c:extLst>
            </c:dLbl>
            <c:dLbl>
              <c:idx val="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1B2C-458D-9061-64BCA620D338}"/>
                </c:ext>
              </c:extLst>
            </c:dLbl>
            <c:dLbl>
              <c:idx val="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3-1B2C-458D-9061-64BCA620D338}"/>
                </c:ext>
              </c:extLst>
            </c:dLbl>
            <c:dLbl>
              <c:idx val="4"/>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4-1B2C-458D-9061-64BCA620D338}"/>
                </c:ext>
              </c:extLst>
            </c:dLbl>
            <c:dLbl>
              <c:idx val="5"/>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5-1B2C-458D-9061-64BCA620D338}"/>
                </c:ext>
              </c:extLst>
            </c:dLbl>
            <c:spPr>
              <a:noFill/>
              <a:ln>
                <a:noFill/>
              </a:ln>
              <a:effectLst/>
            </c:spPr>
            <c:txPr>
              <a:bodyPr/>
              <a:lstStyle/>
              <a:p>
                <a:pPr>
                  <a:defRPr sz="9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Sheet1!$A$2:$A$7</c:f>
              <c:numCache>
                <c:formatCode>General</c:formatCode>
                <c:ptCount val="6"/>
                <c:pt idx="0">
                  <c:v>2013</c:v>
                </c:pt>
                <c:pt idx="1">
                  <c:v>2014</c:v>
                </c:pt>
                <c:pt idx="2">
                  <c:v>2015</c:v>
                </c:pt>
                <c:pt idx="3">
                  <c:v>2016</c:v>
                </c:pt>
                <c:pt idx="4">
                  <c:v>2017</c:v>
                </c:pt>
                <c:pt idx="5">
                  <c:v>2018</c:v>
                </c:pt>
              </c:numCache>
            </c:numRef>
          </c:cat>
          <c:val>
            <c:numRef>
              <c:f>Sheet1!$B$2:$B$7</c:f>
              <c:numCache>
                <c:formatCode>General</c:formatCode>
                <c:ptCount val="6"/>
                <c:pt idx="0">
                  <c:v>-88</c:v>
                </c:pt>
                <c:pt idx="1">
                  <c:v>-172</c:v>
                </c:pt>
                <c:pt idx="2">
                  <c:v>-205</c:v>
                </c:pt>
                <c:pt idx="3">
                  <c:v>-311</c:v>
                </c:pt>
                <c:pt idx="4">
                  <c:v>-324</c:v>
                </c:pt>
                <c:pt idx="5">
                  <c:v>-11</c:v>
                </c:pt>
              </c:numCache>
            </c:numRef>
          </c:val>
          <c:extLst>
            <c:ext xmlns:c16="http://schemas.microsoft.com/office/drawing/2014/chart" uri="{C3380CC4-5D6E-409C-BE32-E72D297353CC}">
              <c16:uniqueId val="{00000006-1B2C-458D-9061-64BCA620D338}"/>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66437120"/>
        <c:crosses val="autoZero"/>
        <c:auto val="0"/>
        <c:lblAlgn val="ctr"/>
        <c:lblOffset val="100"/>
        <c:noMultiLvlLbl val="0"/>
      </c:catAx>
      <c:valAx>
        <c:axId val="66437120"/>
        <c:scaling>
          <c:orientation val="minMax"/>
          <c:max val="0"/>
        </c:scaling>
        <c:delete val="0"/>
        <c:axPos val="l"/>
        <c:majorGridlines>
          <c:spPr>
            <a:ln>
              <a:solidFill>
                <a:srgbClr val="2F2F2F"/>
              </a:solidFill>
              <a:prstDash val="dot"/>
            </a:ln>
          </c:spPr>
        </c:majorGridlines>
        <c:title>
          <c:tx>
            <c:rich>
              <a:bodyPr/>
              <a:lstStyle/>
              <a:p>
                <a:pPr>
                  <a:defRPr/>
                </a:pPr>
                <a:r>
                  <a:rPr lang="en-US" sz="900" b="0">
                    <a:solidFill>
                      <a:srgbClr val="0F283E"/>
                    </a:solidFill>
                    <a:latin typeface="Arial" pitchFamily="34" charset="0"/>
                  </a:rPr>
                  <a:t>EBITDA in million euros</a:t>
                </a:r>
              </a:p>
            </c:rich>
          </c:tx>
          <c:overlay val="0"/>
        </c:title>
        <c:numFmt formatCode="General" sourceLinked="1"/>
        <c:majorTickMark val="none"/>
        <c:minorTickMark val="none"/>
        <c:tickLblPos val="low"/>
        <c:spPr>
          <a:ln>
            <a:noFill/>
          </a:ln>
        </c:spPr>
        <c:txPr>
          <a:bodyPr/>
          <a:lstStyle/>
          <a:p>
            <a:pPr>
              <a:defRPr sz="900" b="0" smtId="4294967295">
                <a:solidFill>
                  <a:srgbClr val="0F283E"/>
                </a:solidFill>
                <a:latin typeface="Arial" pitchFamily="34" charset="0"/>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Subscribers in millions</c:v>
                </c:pt>
              </c:strCache>
            </c:strRef>
          </c:tx>
          <c:spPr>
            <a:solidFill>
              <a:srgbClr val="2875DD"/>
            </a:solidFill>
            <a:ln>
              <a:solidFill>
                <a:srgbClr val="2875DD"/>
              </a:solidFill>
            </a:ln>
          </c:spPr>
          <c:invertIfNegative val="0"/>
          <c:dLbls>
            <c:dLbl>
              <c:idx val="0"/>
              <c:numFmt formatCode="#,##0.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715-4407-8C41-656491AFDCD5}"/>
                </c:ext>
              </c:extLst>
            </c:dLbl>
            <c:dLbl>
              <c:idx val="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715-4407-8C41-656491AFDCD5}"/>
                </c:ext>
              </c:extLst>
            </c:dLbl>
            <c:dLbl>
              <c:idx val="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7715-4407-8C41-656491AFDCD5}"/>
                </c:ext>
              </c:extLst>
            </c:dLbl>
            <c:dLbl>
              <c:idx val="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3-7715-4407-8C41-656491AFDCD5}"/>
                </c:ext>
              </c:extLst>
            </c:dLbl>
            <c:dLbl>
              <c:idx val="4"/>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4-7715-4407-8C41-656491AFDCD5}"/>
                </c:ext>
              </c:extLst>
            </c:dLbl>
            <c:dLbl>
              <c:idx val="5"/>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5-7715-4407-8C41-656491AFDCD5}"/>
                </c:ext>
              </c:extLst>
            </c:dLbl>
            <c:dLbl>
              <c:idx val="6"/>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6-7715-4407-8C41-656491AFDCD5}"/>
                </c:ext>
              </c:extLst>
            </c:dLbl>
            <c:dLbl>
              <c:idx val="7"/>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7-7715-4407-8C41-656491AFDCD5}"/>
                </c:ext>
              </c:extLst>
            </c:dLbl>
            <c:dLbl>
              <c:idx val="8"/>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8-7715-4407-8C41-656491AFDCD5}"/>
                </c:ext>
              </c:extLst>
            </c:dLbl>
            <c:dLbl>
              <c:idx val="9"/>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9-7715-4407-8C41-656491AFDCD5}"/>
                </c:ext>
              </c:extLst>
            </c:dLbl>
            <c:dLbl>
              <c:idx val="1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A-7715-4407-8C41-656491AFDCD5}"/>
                </c:ext>
              </c:extLst>
            </c:dLbl>
            <c:dLbl>
              <c:idx val="1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B-7715-4407-8C41-656491AFDCD5}"/>
                </c:ext>
              </c:extLst>
            </c:dLbl>
            <c:dLbl>
              <c:idx val="1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C-7715-4407-8C41-656491AFDCD5}"/>
                </c:ext>
              </c:extLst>
            </c:dLbl>
            <c:dLbl>
              <c:idx val="1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D-7715-4407-8C41-656491AFDCD5}"/>
                </c:ext>
              </c:extLst>
            </c:dLbl>
            <c:dLbl>
              <c:idx val="14"/>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E-7715-4407-8C41-656491AFDCD5}"/>
                </c:ext>
              </c:extLst>
            </c:dLbl>
            <c:dLbl>
              <c:idx val="15"/>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F-7715-4407-8C41-656491AFDCD5}"/>
                </c:ext>
              </c:extLst>
            </c:dLbl>
            <c:spPr>
              <a:noFill/>
              <a:ln>
                <a:noFill/>
              </a:ln>
              <a:effectLst/>
            </c:spPr>
            <c:txPr>
              <a:bodyPr/>
              <a:lstStyle/>
              <a:p>
                <a:pPr>
                  <a:defRPr sz="9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Sheet1!$A$2:$A$17</c:f>
              <c:strCache>
                <c:ptCount val="16"/>
                <c:pt idx="0">
                  <c:v>Oct '15*</c:v>
                </c:pt>
                <c:pt idx="1">
                  <c:v>Jan '16</c:v>
                </c:pt>
                <c:pt idx="2">
                  <c:v>Feb '16</c:v>
                </c:pt>
                <c:pt idx="3">
                  <c:v>Mar '16</c:v>
                </c:pt>
                <c:pt idx="4">
                  <c:v>Apr '16</c:v>
                </c:pt>
                <c:pt idx="5">
                  <c:v>May '16</c:v>
                </c:pt>
                <c:pt idx="6">
                  <c:v>Jun '16</c:v>
                </c:pt>
                <c:pt idx="7">
                  <c:v>Aug '16</c:v>
                </c:pt>
                <c:pt idx="8">
                  <c:v>Sep '16</c:v>
                </c:pt>
                <c:pt idx="9">
                  <c:v>Dec '16</c:v>
                </c:pt>
                <c:pt idx="10">
                  <c:v>Jun '17</c:v>
                </c:pt>
                <c:pt idx="11">
                  <c:v>Sep '17</c:v>
                </c:pt>
                <c:pt idx="12">
                  <c:v>Mar '18</c:v>
                </c:pt>
                <c:pt idx="13">
                  <c:v>Apr' 18</c:v>
                </c:pt>
                <c:pt idx="14">
                  <c:v>May '18</c:v>
                </c:pt>
                <c:pt idx="15">
                  <c:v>Nov '18</c:v>
                </c:pt>
              </c:strCache>
            </c:strRef>
          </c:cat>
          <c:val>
            <c:numRef>
              <c:f>Sheet1!$B$2:$B$17</c:f>
              <c:numCache>
                <c:formatCode>General</c:formatCode>
                <c:ptCount val="16"/>
                <c:pt idx="0">
                  <c:v>6.5</c:v>
                </c:pt>
                <c:pt idx="1">
                  <c:v>10</c:v>
                </c:pt>
                <c:pt idx="2">
                  <c:v>11</c:v>
                </c:pt>
                <c:pt idx="3">
                  <c:v>12</c:v>
                </c:pt>
                <c:pt idx="4">
                  <c:v>13</c:v>
                </c:pt>
                <c:pt idx="5">
                  <c:v>14</c:v>
                </c:pt>
                <c:pt idx="6">
                  <c:v>15</c:v>
                </c:pt>
                <c:pt idx="7">
                  <c:v>16</c:v>
                </c:pt>
                <c:pt idx="8">
                  <c:v>17</c:v>
                </c:pt>
                <c:pt idx="9">
                  <c:v>20</c:v>
                </c:pt>
                <c:pt idx="10">
                  <c:v>27</c:v>
                </c:pt>
                <c:pt idx="11">
                  <c:v>30</c:v>
                </c:pt>
                <c:pt idx="12">
                  <c:v>38</c:v>
                </c:pt>
                <c:pt idx="13">
                  <c:v>40</c:v>
                </c:pt>
                <c:pt idx="14">
                  <c:v>50</c:v>
                </c:pt>
                <c:pt idx="15">
                  <c:v>56</c:v>
                </c:pt>
              </c:numCache>
            </c:numRef>
          </c:val>
          <c:extLst>
            <c:ext xmlns:c16="http://schemas.microsoft.com/office/drawing/2014/chart" uri="{C3380CC4-5D6E-409C-BE32-E72D297353CC}">
              <c16:uniqueId val="{00000010-7715-4407-8C41-656491AFDCD5}"/>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a:solidFill>
                <a:srgbClr val="2F2F2F"/>
              </a:solidFill>
              <a:prstDash val="dot"/>
            </a:ln>
          </c:spPr>
        </c:majorGridlines>
        <c:title>
          <c:tx>
            <c:rich>
              <a:bodyPr/>
              <a:lstStyle/>
              <a:p>
                <a:pPr>
                  <a:defRPr/>
                </a:pPr>
                <a:r>
                  <a:rPr lang="en-US" sz="900" b="0">
                    <a:solidFill>
                      <a:srgbClr val="0F283E"/>
                    </a:solidFill>
                    <a:latin typeface="Arial" pitchFamily="34" charset="0"/>
                  </a:rPr>
                  <a:t>Subscribers in millions</a:t>
                </a:r>
              </a:p>
            </c:rich>
          </c:tx>
          <c:overlay val="0"/>
        </c:title>
        <c:numFmt formatCode="General" sourceLinked="1"/>
        <c:majorTickMark val="none"/>
        <c:minorTickMark val="none"/>
        <c:tickLblPos val="low"/>
        <c:spPr>
          <a:ln>
            <a:noFill/>
          </a:ln>
        </c:spPr>
        <c:txPr>
          <a:bodyPr/>
          <a:lstStyle/>
          <a:p>
            <a:pPr>
              <a:defRPr sz="900" b="0" smtId="4294967295">
                <a:solidFill>
                  <a:srgbClr val="0F283E"/>
                </a:solidFill>
                <a:latin typeface="Arial" pitchFamily="34" charset="0"/>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Weekly usage</c:v>
                </c:pt>
              </c:strCache>
            </c:strRef>
          </c:tx>
          <c:spPr>
            <a:solidFill>
              <a:srgbClr val="2875DD"/>
            </a:solidFill>
            <a:ln>
              <a:solidFill>
                <a:srgbClr val="2875DD"/>
              </a:solidFill>
            </a:ln>
          </c:spPr>
          <c:invertIfNegative val="0"/>
          <c:dLbls>
            <c:dLbl>
              <c:idx val="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6D47-44FC-BB85-2645B027477E}"/>
                </c:ext>
              </c:extLst>
            </c:dLbl>
            <c:dLbl>
              <c:idx val="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6D47-44FC-BB85-2645B027477E}"/>
                </c:ext>
              </c:extLst>
            </c:dLbl>
            <c:dLbl>
              <c:idx val="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6D47-44FC-BB85-2645B027477E}"/>
                </c:ext>
              </c:extLst>
            </c:dLbl>
            <c:dLbl>
              <c:idx val="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3-6D47-44FC-BB85-2645B027477E}"/>
                </c:ext>
              </c:extLst>
            </c:dLbl>
            <c:dLbl>
              <c:idx val="4"/>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4-6D47-44FC-BB85-2645B027477E}"/>
                </c:ext>
              </c:extLst>
            </c:dLbl>
            <c:dLbl>
              <c:idx val="5"/>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5-6D47-44FC-BB85-2645B027477E}"/>
                </c:ext>
              </c:extLst>
            </c:dLbl>
            <c:spPr>
              <a:noFill/>
              <a:ln>
                <a:noFill/>
              </a:ln>
              <a:effectLst/>
            </c:spPr>
            <c:txPr>
              <a:bodyPr/>
              <a:lstStyle/>
              <a:p>
                <a:pPr>
                  <a:defRPr sz="9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Sheet1!$A$2:$A$7</c:f>
              <c:numCache>
                <c:formatCode>General</c:formatCode>
                <c:ptCount val="6"/>
                <c:pt idx="0">
                  <c:v>2013</c:v>
                </c:pt>
                <c:pt idx="1">
                  <c:v>2014</c:v>
                </c:pt>
                <c:pt idx="2">
                  <c:v>2015</c:v>
                </c:pt>
                <c:pt idx="3">
                  <c:v>2016</c:v>
                </c:pt>
                <c:pt idx="4">
                  <c:v>2017</c:v>
                </c:pt>
                <c:pt idx="5">
                  <c:v>2018</c:v>
                </c:pt>
              </c:numCache>
            </c:numRef>
          </c:cat>
          <c:val>
            <c:numRef>
              <c:f>Sheet1!$B$2:$B$7</c:f>
              <c:numCache>
                <c:formatCode>General</c:formatCode>
                <c:ptCount val="6"/>
                <c:pt idx="0">
                  <c:v>0.03</c:v>
                </c:pt>
                <c:pt idx="1">
                  <c:v>0.04</c:v>
                </c:pt>
                <c:pt idx="2">
                  <c:v>7.0000000000000007E-2</c:v>
                </c:pt>
                <c:pt idx="3">
                  <c:v>0.1</c:v>
                </c:pt>
                <c:pt idx="4">
                  <c:v>0.15</c:v>
                </c:pt>
                <c:pt idx="5">
                  <c:v>0.16</c:v>
                </c:pt>
              </c:numCache>
            </c:numRef>
          </c:val>
          <c:extLst>
            <c:ext xmlns:c16="http://schemas.microsoft.com/office/drawing/2014/chart" uri="{C3380CC4-5D6E-409C-BE32-E72D297353CC}">
              <c16:uniqueId val="{00000006-6D47-44FC-BB85-2645B027477E}"/>
            </c:ext>
          </c:extLst>
        </c:ser>
        <c:ser>
          <c:idx val="1"/>
          <c:order val="1"/>
          <c:tx>
            <c:strRef>
              <c:f>Sheet1!$C$1</c:f>
              <c:strCache>
                <c:ptCount val="1"/>
                <c:pt idx="0">
                  <c:v>Monthly usage</c:v>
                </c:pt>
              </c:strCache>
            </c:strRef>
          </c:tx>
          <c:spPr>
            <a:solidFill>
              <a:srgbClr val="0F283E"/>
            </a:solidFill>
            <a:ln>
              <a:solidFill>
                <a:srgbClr val="0F283E"/>
              </a:solidFill>
            </a:ln>
          </c:spPr>
          <c:invertIfNegative val="0"/>
          <c:dLbls>
            <c:dLbl>
              <c:idx val="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7-6D47-44FC-BB85-2645B027477E}"/>
                </c:ext>
              </c:extLst>
            </c:dLbl>
            <c:dLbl>
              <c:idx val="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8-6D47-44FC-BB85-2645B027477E}"/>
                </c:ext>
              </c:extLst>
            </c:dLbl>
            <c:dLbl>
              <c:idx val="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9-6D47-44FC-BB85-2645B027477E}"/>
                </c:ext>
              </c:extLst>
            </c:dLbl>
            <c:dLbl>
              <c:idx val="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A-6D47-44FC-BB85-2645B027477E}"/>
                </c:ext>
              </c:extLst>
            </c:dLbl>
            <c:dLbl>
              <c:idx val="4"/>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B-6D47-44FC-BB85-2645B027477E}"/>
                </c:ext>
              </c:extLst>
            </c:dLbl>
            <c:dLbl>
              <c:idx val="5"/>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C-6D47-44FC-BB85-2645B027477E}"/>
                </c:ext>
              </c:extLst>
            </c:dLbl>
            <c:spPr>
              <a:noFill/>
              <a:ln>
                <a:noFill/>
              </a:ln>
              <a:effectLst/>
            </c:spPr>
            <c:txPr>
              <a:bodyPr/>
              <a:lstStyle/>
              <a:p>
                <a:pPr>
                  <a:defRPr sz="9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Sheet1!$A$2:$A$7</c:f>
              <c:numCache>
                <c:formatCode>General</c:formatCode>
                <c:ptCount val="6"/>
                <c:pt idx="0">
                  <c:v>2013</c:v>
                </c:pt>
                <c:pt idx="1">
                  <c:v>2014</c:v>
                </c:pt>
                <c:pt idx="2">
                  <c:v>2015</c:v>
                </c:pt>
                <c:pt idx="3">
                  <c:v>2016</c:v>
                </c:pt>
                <c:pt idx="4">
                  <c:v>2017</c:v>
                </c:pt>
                <c:pt idx="5">
                  <c:v>2018</c:v>
                </c:pt>
              </c:numCache>
            </c:numRef>
          </c:cat>
          <c:val>
            <c:numRef>
              <c:f>Sheet1!$C$2:$C$7</c:f>
              <c:numCache>
                <c:formatCode>General</c:formatCode>
                <c:ptCount val="6"/>
                <c:pt idx="0">
                  <c:v>0.04</c:v>
                </c:pt>
                <c:pt idx="1">
                  <c:v>0.06</c:v>
                </c:pt>
                <c:pt idx="2">
                  <c:v>0.1</c:v>
                </c:pt>
                <c:pt idx="3">
                  <c:v>0.13</c:v>
                </c:pt>
                <c:pt idx="4">
                  <c:v>0.18</c:v>
                </c:pt>
                <c:pt idx="5">
                  <c:v>0.2</c:v>
                </c:pt>
              </c:numCache>
            </c:numRef>
          </c:val>
          <c:extLst>
            <c:ext xmlns:c16="http://schemas.microsoft.com/office/drawing/2014/chart" uri="{C3380CC4-5D6E-409C-BE32-E72D297353CC}">
              <c16:uniqueId val="{0000000D-6D47-44FC-BB85-2645B027477E}"/>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a:solidFill>
                <a:srgbClr val="2F2F2F"/>
              </a:solidFill>
              <a:prstDash val="dot"/>
            </a:ln>
          </c:spPr>
        </c:majorGridlines>
        <c:title>
          <c:tx>
            <c:rich>
              <a:bodyPr/>
              <a:lstStyle/>
              <a:p>
                <a:pPr>
                  <a:defRPr/>
                </a:pPr>
                <a:r>
                  <a:rPr lang="en-US" sz="900" b="0">
                    <a:solidFill>
                      <a:srgbClr val="0F283E"/>
                    </a:solidFill>
                    <a:latin typeface="Arial" pitchFamily="34" charset="0"/>
                  </a:rPr>
                  <a:t>Share of respondents</a:t>
                </a:r>
              </a:p>
            </c:rich>
          </c:tx>
          <c:overlay val="0"/>
        </c:title>
        <c:numFmt formatCode="#,##0.0%" sourceLinked="0"/>
        <c:majorTickMark val="none"/>
        <c:minorTickMark val="none"/>
        <c:tickLblPos val="low"/>
        <c:spPr>
          <a:ln>
            <a:noFill/>
          </a:ln>
        </c:spPr>
        <c:txPr>
          <a:bodyPr/>
          <a:lstStyle/>
          <a:p>
            <a:pPr>
              <a:defRPr sz="900" b="0" smtId="4294967295">
                <a:solidFill>
                  <a:srgbClr val="0F283E"/>
                </a:solidFill>
                <a:latin typeface="Arial" pitchFamily="34" charset="0"/>
              </a:defRPr>
            </a:pPr>
            <a:endParaRPr lang="en-US"/>
          </a:p>
        </c:txPr>
        <c:crossAx val="67451136"/>
        <c:crosses val="autoZero"/>
        <c:crossBetween val="between"/>
      </c:valAx>
    </c:plotArea>
    <c:legend>
      <c:legendPos val="t"/>
      <c:overlay val="0"/>
      <c:txPr>
        <a:bodyPr/>
        <a:lstStyle/>
        <a:p>
          <a:pPr>
            <a:defRPr sz="900" smtId="4294967295">
              <a:solidFill>
                <a:srgbClr val="0F283E"/>
              </a:solidFill>
              <a:latin typeface="Arial" pitchFamily="34" charset="0"/>
            </a:defRPr>
          </a:pPr>
          <a:endParaRPr lang="en-US"/>
        </a:p>
      </c:txPr>
    </c:legend>
    <c:plotVisOnly val="1"/>
    <c:dispBlanksAs val="zero"/>
    <c:showDLblsOverMax val="1"/>
  </c:chart>
  <c:txPr>
    <a:bodyPr/>
    <a:lstStyle/>
    <a:p>
      <a:pPr>
        <a:defRPr sz="1800" smtId="4294967295"/>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overlay val="1"/>
    </c:title>
    <c:autoTitleDeleted val="0"/>
    <c:plotArea>
      <c:layout/>
      <c:barChart>
        <c:barDir val="bar"/>
        <c:grouping val="clustered"/>
        <c:varyColors val="0"/>
        <c:ser>
          <c:idx val="0"/>
          <c:order val="0"/>
          <c:tx>
            <c:strRef>
              <c:f>Sheet1!$B$1</c:f>
              <c:strCache>
                <c:ptCount val="1"/>
                <c:pt idx="0">
                  <c:v>Number of average active sessions</c:v>
                </c:pt>
              </c:strCache>
            </c:strRef>
          </c:tx>
          <c:spPr>
            <a:solidFill>
              <a:srgbClr val="2875DD"/>
            </a:solidFill>
            <a:ln>
              <a:solidFill>
                <a:srgbClr val="2875DD"/>
              </a:solidFill>
            </a:ln>
          </c:spPr>
          <c:invertIfNegative val="0"/>
          <c:dLbls>
            <c:dLbl>
              <c:idx val="0"/>
              <c:numFmt formatCode="#,##0" sourceLinked="0"/>
              <c:spPr/>
              <c:txPr>
                <a:bodyPr/>
                <a:lstStyle/>
                <a:p>
                  <a:pPr>
                    <a:defRPr sz="8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406-45A6-9F67-7D12F2DDA54E}"/>
                </c:ext>
              </c:extLst>
            </c:dLbl>
            <c:dLbl>
              <c:idx val="1"/>
              <c:numFmt formatCode="#,##0" sourceLinked="0"/>
              <c:spPr/>
              <c:txPr>
                <a:bodyPr/>
                <a:lstStyle/>
                <a:p>
                  <a:pPr>
                    <a:defRPr sz="8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406-45A6-9F67-7D12F2DDA54E}"/>
                </c:ext>
              </c:extLst>
            </c:dLbl>
            <c:dLbl>
              <c:idx val="2"/>
              <c:numFmt formatCode="#,##0" sourceLinked="0"/>
              <c:spPr/>
              <c:txPr>
                <a:bodyPr/>
                <a:lstStyle/>
                <a:p>
                  <a:pPr>
                    <a:defRPr sz="8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7406-45A6-9F67-7D12F2DDA54E}"/>
                </c:ext>
              </c:extLst>
            </c:dLbl>
            <c:dLbl>
              <c:idx val="3"/>
              <c:numFmt formatCode="#,##0" sourceLinked="0"/>
              <c:spPr/>
              <c:txPr>
                <a:bodyPr/>
                <a:lstStyle/>
                <a:p>
                  <a:pPr>
                    <a:defRPr sz="8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3-7406-45A6-9F67-7D12F2DDA54E}"/>
                </c:ext>
              </c:extLst>
            </c:dLbl>
            <c:dLbl>
              <c:idx val="4"/>
              <c:numFmt formatCode="#,##0" sourceLinked="0"/>
              <c:spPr/>
              <c:txPr>
                <a:bodyPr/>
                <a:lstStyle/>
                <a:p>
                  <a:pPr>
                    <a:defRPr sz="8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4-7406-45A6-9F67-7D12F2DDA54E}"/>
                </c:ext>
              </c:extLst>
            </c:dLbl>
            <c:dLbl>
              <c:idx val="5"/>
              <c:numFmt formatCode="#,##0" sourceLinked="0"/>
              <c:spPr/>
              <c:txPr>
                <a:bodyPr/>
                <a:lstStyle/>
                <a:p>
                  <a:pPr>
                    <a:defRPr sz="8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5-7406-45A6-9F67-7D12F2DDA54E}"/>
                </c:ext>
              </c:extLst>
            </c:dLbl>
            <c:dLbl>
              <c:idx val="6"/>
              <c:numFmt formatCode="#,##0" sourceLinked="0"/>
              <c:spPr/>
              <c:txPr>
                <a:bodyPr/>
                <a:lstStyle/>
                <a:p>
                  <a:pPr>
                    <a:defRPr sz="8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6-7406-45A6-9F67-7D12F2DDA54E}"/>
                </c:ext>
              </c:extLst>
            </c:dLbl>
            <c:dLbl>
              <c:idx val="7"/>
              <c:numFmt formatCode="#,##0" sourceLinked="0"/>
              <c:spPr/>
              <c:txPr>
                <a:bodyPr/>
                <a:lstStyle/>
                <a:p>
                  <a:pPr>
                    <a:defRPr sz="8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7-7406-45A6-9F67-7D12F2DDA54E}"/>
                </c:ext>
              </c:extLst>
            </c:dLbl>
            <c:dLbl>
              <c:idx val="8"/>
              <c:numFmt formatCode="#,##0" sourceLinked="0"/>
              <c:spPr/>
              <c:txPr>
                <a:bodyPr/>
                <a:lstStyle/>
                <a:p>
                  <a:pPr>
                    <a:defRPr sz="8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8-7406-45A6-9F67-7D12F2DDA54E}"/>
                </c:ext>
              </c:extLst>
            </c:dLbl>
            <c:dLbl>
              <c:idx val="9"/>
              <c:numFmt formatCode="#,##0" sourceLinked="0"/>
              <c:spPr/>
              <c:txPr>
                <a:bodyPr/>
                <a:lstStyle/>
                <a:p>
                  <a:pPr>
                    <a:defRPr sz="8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9-7406-45A6-9F67-7D12F2DDA54E}"/>
                </c:ext>
              </c:extLst>
            </c:dLbl>
            <c:dLbl>
              <c:idx val="10"/>
              <c:numFmt formatCode="#,##0" sourceLinked="0"/>
              <c:spPr/>
              <c:txPr>
                <a:bodyPr/>
                <a:lstStyle/>
                <a:p>
                  <a:pPr>
                    <a:defRPr sz="8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A-7406-45A6-9F67-7D12F2DDA54E}"/>
                </c:ext>
              </c:extLst>
            </c:dLbl>
            <c:dLbl>
              <c:idx val="11"/>
              <c:numFmt formatCode="#,##0" sourceLinked="0"/>
              <c:spPr/>
              <c:txPr>
                <a:bodyPr/>
                <a:lstStyle/>
                <a:p>
                  <a:pPr>
                    <a:defRPr sz="8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B-7406-45A6-9F67-7D12F2DDA54E}"/>
                </c:ext>
              </c:extLst>
            </c:dLbl>
            <c:dLbl>
              <c:idx val="12"/>
              <c:numFmt formatCode="#,##0" sourceLinked="0"/>
              <c:spPr/>
              <c:txPr>
                <a:bodyPr/>
                <a:lstStyle/>
                <a:p>
                  <a:pPr>
                    <a:defRPr sz="8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C-7406-45A6-9F67-7D12F2DDA54E}"/>
                </c:ext>
              </c:extLst>
            </c:dLbl>
            <c:dLbl>
              <c:idx val="13"/>
              <c:numFmt formatCode="#,##0" sourceLinked="0"/>
              <c:spPr/>
              <c:txPr>
                <a:bodyPr/>
                <a:lstStyle/>
                <a:p>
                  <a:pPr>
                    <a:defRPr sz="8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D-7406-45A6-9F67-7D12F2DDA54E}"/>
                </c:ext>
              </c:extLst>
            </c:dLbl>
            <c:dLbl>
              <c:idx val="14"/>
              <c:numFmt formatCode="#,##0" sourceLinked="0"/>
              <c:spPr/>
              <c:txPr>
                <a:bodyPr/>
                <a:lstStyle/>
                <a:p>
                  <a:pPr>
                    <a:defRPr sz="8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E-7406-45A6-9F67-7D12F2DDA54E}"/>
                </c:ext>
              </c:extLst>
            </c:dLbl>
            <c:spPr>
              <a:noFill/>
              <a:ln>
                <a:noFill/>
              </a:ln>
              <a:effectLst/>
            </c:spPr>
            <c:txPr>
              <a:bodyPr/>
              <a:lstStyle/>
              <a:p>
                <a:pPr>
                  <a:defRPr sz="7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Sheet1!$A$2:$A$16</c:f>
              <c:strCache>
                <c:ptCount val="15"/>
                <c:pt idx="0">
                  <c:v>Spotify Corporate</c:v>
                </c:pt>
                <c:pt idx="1">
                  <c:v>Pandora Corporate</c:v>
                </c:pt>
                <c:pt idx="2">
                  <c:v>iHeartRadio</c:v>
                </c:pt>
                <c:pt idx="3">
                  <c:v>NPR member stations</c:v>
                </c:pt>
                <c:pt idx="4">
                  <c:v>RADIO.COM*</c:v>
                </c:pt>
                <c:pt idx="5">
                  <c:v>Cumulus Streaming Network</c:v>
                </c:pt>
                <c:pt idx="6">
                  <c:v>Beasley Broadcating Corporate</c:v>
                </c:pt>
                <c:pt idx="7">
                  <c:v>Univision</c:v>
                </c:pt>
                <c:pt idx="8">
                  <c:v>AccuRadio</c:v>
                </c:pt>
                <c:pt idx="9">
                  <c:v>EMF Corporate</c:v>
                </c:pt>
                <c:pt idx="10">
                  <c:v>Hubbard Broadcasting</c:v>
                </c:pt>
                <c:pt idx="11">
                  <c:v>ESPN Radio Corporate</c:v>
                </c:pt>
                <c:pt idx="12">
                  <c:v>Salem Communications</c:v>
                </c:pt>
                <c:pt idx="13">
                  <c:v>Urban One</c:v>
                </c:pt>
                <c:pt idx="14">
                  <c:v>New York Public Radio</c:v>
                </c:pt>
              </c:strCache>
            </c:strRef>
          </c:cat>
          <c:val>
            <c:numRef>
              <c:f>Sheet1!$B$2:$B$16</c:f>
              <c:numCache>
                <c:formatCode>General</c:formatCode>
                <c:ptCount val="15"/>
                <c:pt idx="0">
                  <c:v>2616627</c:v>
                </c:pt>
                <c:pt idx="1">
                  <c:v>2386423</c:v>
                </c:pt>
                <c:pt idx="2">
                  <c:v>394326</c:v>
                </c:pt>
                <c:pt idx="3">
                  <c:v>71160</c:v>
                </c:pt>
                <c:pt idx="4">
                  <c:v>66624</c:v>
                </c:pt>
                <c:pt idx="5">
                  <c:v>65660</c:v>
                </c:pt>
                <c:pt idx="6">
                  <c:v>24236</c:v>
                </c:pt>
                <c:pt idx="7">
                  <c:v>23069</c:v>
                </c:pt>
                <c:pt idx="8">
                  <c:v>20110</c:v>
                </c:pt>
                <c:pt idx="9">
                  <c:v>19618</c:v>
                </c:pt>
                <c:pt idx="10">
                  <c:v>17581</c:v>
                </c:pt>
                <c:pt idx="11">
                  <c:v>16853</c:v>
                </c:pt>
                <c:pt idx="12">
                  <c:v>13309</c:v>
                </c:pt>
                <c:pt idx="13">
                  <c:v>12088</c:v>
                </c:pt>
                <c:pt idx="14">
                  <c:v>11956</c:v>
                </c:pt>
              </c:numCache>
            </c:numRef>
          </c:val>
          <c:extLst>
            <c:ext xmlns:c16="http://schemas.microsoft.com/office/drawing/2014/chart" uri="{C3380CC4-5D6E-409C-BE32-E72D297353CC}">
              <c16:uniqueId val="{0000000F-7406-45A6-9F67-7D12F2DDA54E}"/>
            </c:ext>
          </c:extLst>
        </c:ser>
        <c:dLbls>
          <c:showLegendKey val="0"/>
          <c:showVal val="0"/>
          <c:showCatName val="0"/>
          <c:showSerName val="0"/>
          <c:showPercent val="0"/>
          <c:showBubbleSize val="0"/>
        </c:dLbls>
        <c:gapWidth val="80"/>
        <c:overlap val="-10"/>
        <c:axId val="67451136"/>
        <c:axId val="66437120"/>
      </c:barChart>
      <c:catAx>
        <c:axId val="67451136"/>
        <c:scaling>
          <c:orientation val="maxMin"/>
        </c:scaling>
        <c:delete val="0"/>
        <c:axPos val="l"/>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66437120"/>
        <c:crosses val="autoZero"/>
        <c:auto val="0"/>
        <c:lblAlgn val="ctr"/>
        <c:lblOffset val="100"/>
        <c:noMultiLvlLbl val="0"/>
      </c:catAx>
      <c:valAx>
        <c:axId val="66437120"/>
        <c:scaling>
          <c:orientation val="minMax"/>
          <c:min val="0"/>
        </c:scaling>
        <c:delete val="0"/>
        <c:axPos val="t"/>
        <c:majorGridlines>
          <c:spPr>
            <a:ln>
              <a:solidFill>
                <a:srgbClr val="0F283E"/>
              </a:solidFill>
              <a:prstDash val="dot"/>
            </a:ln>
          </c:spPr>
        </c:majorGridlines>
        <c:title>
          <c:tx>
            <c:rich>
              <a:bodyPr/>
              <a:lstStyle/>
              <a:p>
                <a:pPr>
                  <a:defRPr/>
                </a:pPr>
                <a:r>
                  <a:rPr lang="en-US" sz="900" b="0">
                    <a:solidFill>
                      <a:srgbClr val="0F283E"/>
                    </a:solidFill>
                    <a:latin typeface="Arial" pitchFamily="34" charset="0"/>
                  </a:rPr>
                  <a:t>Number of average active sessions</a:t>
                </a:r>
              </a:p>
            </c:rich>
          </c:tx>
          <c:overlay val="0"/>
        </c:title>
        <c:numFmt formatCode="General" sourceLinked="1"/>
        <c:majorTickMark val="none"/>
        <c:minorTickMark val="none"/>
        <c:tickLblPos val="nextTo"/>
        <c:spPr>
          <a:ln>
            <a:noFill/>
          </a:ln>
        </c:spPr>
        <c:txPr>
          <a:bodyPr/>
          <a:lstStyle/>
          <a:p>
            <a:pPr>
              <a:defRPr sz="900" b="0" smtId="4294967295">
                <a:solidFill>
                  <a:srgbClr val="0F283E"/>
                </a:solidFill>
                <a:latin typeface="Arial" pitchFamily="34" charset="0"/>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overlay val="1"/>
    </c:title>
    <c:autoTitleDeleted val="0"/>
    <c:plotArea>
      <c:layout/>
      <c:barChart>
        <c:barDir val="col"/>
        <c:grouping val="clustered"/>
        <c:varyColors val="0"/>
        <c:ser>
          <c:idx val="0"/>
          <c:order val="0"/>
          <c:tx>
            <c:strRef>
              <c:f>Sheet1!$B$1</c:f>
              <c:strCache>
                <c:ptCount val="1"/>
                <c:pt idx="0">
                  <c:v>Share of users</c:v>
                </c:pt>
              </c:strCache>
            </c:strRef>
          </c:tx>
          <c:spPr>
            <a:solidFill>
              <a:srgbClr val="2875DD"/>
            </a:solidFill>
            <a:ln>
              <a:solidFill>
                <a:srgbClr val="2875DD"/>
              </a:solidFill>
            </a:ln>
          </c:spPr>
          <c:invertIfNegative val="0"/>
          <c:dLbls>
            <c:dLbl>
              <c:idx val="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F848-424E-9F0E-738C287E6107}"/>
                </c:ext>
              </c:extLst>
            </c:dLbl>
            <c:dLbl>
              <c:idx val="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F848-424E-9F0E-738C287E6107}"/>
                </c:ext>
              </c:extLst>
            </c:dLbl>
            <c:dLbl>
              <c:idx val="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F848-424E-9F0E-738C287E6107}"/>
                </c:ext>
              </c:extLst>
            </c:dLbl>
            <c:dLbl>
              <c:idx val="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3-F848-424E-9F0E-738C287E6107}"/>
                </c:ext>
              </c:extLst>
            </c:dLbl>
            <c:dLbl>
              <c:idx val="4"/>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4-F848-424E-9F0E-738C287E6107}"/>
                </c:ext>
              </c:extLst>
            </c:dLbl>
            <c:spPr>
              <a:noFill/>
              <a:ln>
                <a:noFill/>
              </a:ln>
              <a:effectLst/>
            </c:spPr>
            <c:txPr>
              <a:bodyPr/>
              <a:lstStyle/>
              <a:p>
                <a:pPr>
                  <a:defRPr sz="9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18-24</c:v>
                </c:pt>
                <c:pt idx="1">
                  <c:v>25-34</c:v>
                </c:pt>
                <c:pt idx="2">
                  <c:v>35-44</c:v>
                </c:pt>
                <c:pt idx="3">
                  <c:v>45-54</c:v>
                </c:pt>
                <c:pt idx="4">
                  <c:v>55+</c:v>
                </c:pt>
              </c:strCache>
            </c:strRef>
          </c:cat>
          <c:val>
            <c:numRef>
              <c:f>Sheet1!$B$2:$B$6</c:f>
              <c:numCache>
                <c:formatCode>General</c:formatCode>
                <c:ptCount val="5"/>
                <c:pt idx="0">
                  <c:v>0.26</c:v>
                </c:pt>
                <c:pt idx="1">
                  <c:v>0.28999999999999998</c:v>
                </c:pt>
                <c:pt idx="2">
                  <c:v>0.16</c:v>
                </c:pt>
                <c:pt idx="3">
                  <c:v>0.11</c:v>
                </c:pt>
                <c:pt idx="4">
                  <c:v>0.19</c:v>
                </c:pt>
              </c:numCache>
            </c:numRef>
          </c:val>
          <c:extLst>
            <c:ext xmlns:c16="http://schemas.microsoft.com/office/drawing/2014/chart" uri="{C3380CC4-5D6E-409C-BE32-E72D297353CC}">
              <c16:uniqueId val="{00000005-F848-424E-9F0E-738C287E6107}"/>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a:solidFill>
                <a:srgbClr val="0F283E"/>
              </a:solidFill>
              <a:prstDash val="dot"/>
            </a:ln>
          </c:spPr>
        </c:majorGridlines>
        <c:title>
          <c:tx>
            <c:rich>
              <a:bodyPr/>
              <a:lstStyle/>
              <a:p>
                <a:pPr>
                  <a:defRPr/>
                </a:pPr>
                <a:r>
                  <a:rPr lang="en-US" sz="900" b="0">
                    <a:solidFill>
                      <a:srgbClr val="0F283E"/>
                    </a:solidFill>
                    <a:latin typeface="Arial" pitchFamily="34" charset="0"/>
                  </a:rPr>
                  <a:t>Share of users</a:t>
                </a:r>
              </a:p>
            </c:rich>
          </c:tx>
          <c:overlay val="0"/>
        </c:title>
        <c:numFmt formatCode="#,##0.0%" sourceLinked="0"/>
        <c:majorTickMark val="none"/>
        <c:minorTickMark val="none"/>
        <c:tickLblPos val="low"/>
        <c:spPr>
          <a:ln>
            <a:noFill/>
          </a:ln>
        </c:spPr>
        <c:txPr>
          <a:bodyPr/>
          <a:lstStyle/>
          <a:p>
            <a:pPr>
              <a:defRPr sz="900" b="0" smtId="4294967295">
                <a:solidFill>
                  <a:srgbClr val="0F283E"/>
                </a:solidFill>
                <a:latin typeface="Arial" pitchFamily="34" charset="0"/>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a:p>
        </c:rich>
      </c:tx>
      <c:overlay val="1"/>
    </c:title>
    <c:autoTitleDeleted val="0"/>
    <c:plotArea>
      <c:layout/>
      <c:barChart>
        <c:barDir val="col"/>
        <c:grouping val="clustered"/>
        <c:varyColors val="0"/>
        <c:ser>
          <c:idx val="0"/>
          <c:order val="0"/>
          <c:tx>
            <c:strRef>
              <c:f>Sheet1!$B$1</c:f>
              <c:strCache>
                <c:ptCount val="1"/>
                <c:pt idx="0">
                  <c:v>Sales and marketing costs in million euros</c:v>
                </c:pt>
              </c:strCache>
            </c:strRef>
          </c:tx>
          <c:spPr>
            <a:solidFill>
              <a:srgbClr val="2875DD"/>
            </a:solidFill>
            <a:ln>
              <a:solidFill>
                <a:srgbClr val="2875DD"/>
              </a:solidFill>
            </a:ln>
          </c:spPr>
          <c:invertIfNegative val="0"/>
          <c:dLbls>
            <c:dLbl>
              <c:idx val="0"/>
              <c:numFmt formatCode="#,##0" sourceLinked="0"/>
              <c:spPr/>
              <c:txPr>
                <a:bodyPr/>
                <a:lstStyle/>
                <a:p>
                  <a:pPr>
                    <a:defRPr sz="800" b="0" smtId="4294967295">
                      <a:solidFill>
                        <a:srgbClr val="4F4F4F"/>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0FEE-408A-A7D0-FF0FA61A2635}"/>
                </c:ext>
              </c:extLst>
            </c:dLbl>
            <c:dLbl>
              <c:idx val="1"/>
              <c:numFmt formatCode="#,##0" sourceLinked="0"/>
              <c:spPr/>
              <c:txPr>
                <a:bodyPr/>
                <a:lstStyle/>
                <a:p>
                  <a:pPr>
                    <a:defRPr sz="800" b="0" smtId="4294967295">
                      <a:solidFill>
                        <a:srgbClr val="4F4F4F"/>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0FEE-408A-A7D0-FF0FA61A2635}"/>
                </c:ext>
              </c:extLst>
            </c:dLbl>
            <c:dLbl>
              <c:idx val="2"/>
              <c:numFmt formatCode="#,##0" sourceLinked="0"/>
              <c:spPr/>
              <c:txPr>
                <a:bodyPr/>
                <a:lstStyle/>
                <a:p>
                  <a:pPr>
                    <a:defRPr sz="800" b="0" smtId="4294967295">
                      <a:solidFill>
                        <a:srgbClr val="4F4F4F"/>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0FEE-408A-A7D0-FF0FA61A2635}"/>
                </c:ext>
              </c:extLst>
            </c:dLbl>
            <c:dLbl>
              <c:idx val="3"/>
              <c:numFmt formatCode="#,##0" sourceLinked="0"/>
              <c:spPr/>
              <c:txPr>
                <a:bodyPr/>
                <a:lstStyle/>
                <a:p>
                  <a:pPr>
                    <a:defRPr sz="800" b="0" smtId="4294967295">
                      <a:solidFill>
                        <a:srgbClr val="4F4F4F"/>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3-0FEE-408A-A7D0-FF0FA61A2635}"/>
                </c:ext>
              </c:extLst>
            </c:dLbl>
            <c:dLbl>
              <c:idx val="4"/>
              <c:numFmt formatCode="#,##0" sourceLinked="0"/>
              <c:spPr/>
              <c:txPr>
                <a:bodyPr/>
                <a:lstStyle/>
                <a:p>
                  <a:pPr>
                    <a:defRPr sz="800" b="0" smtId="4294967295">
                      <a:solidFill>
                        <a:srgbClr val="4F4F4F"/>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4-0FEE-408A-A7D0-FF0FA61A2635}"/>
                </c:ext>
              </c:extLst>
            </c:dLbl>
            <c:spPr>
              <a:noFill/>
              <a:ln>
                <a:noFill/>
              </a:ln>
              <a:effectLst/>
            </c:spPr>
            <c:txPr>
              <a:bodyPr/>
              <a:lstStyle/>
              <a:p>
                <a:pPr>
                  <a:defRPr sz="800" b="0" smtId="4294967295">
                    <a:solidFill>
                      <a:srgbClr val="4F4F4F"/>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pt idx="0">
                  <c:v>2013</c:v>
                </c:pt>
                <c:pt idx="1">
                  <c:v>2014</c:v>
                </c:pt>
                <c:pt idx="2">
                  <c:v>2015</c:v>
                </c:pt>
                <c:pt idx="3">
                  <c:v>2016</c:v>
                </c:pt>
                <c:pt idx="4">
                  <c:v>2017</c:v>
                </c:pt>
              </c:numCache>
            </c:numRef>
          </c:cat>
          <c:val>
            <c:numRef>
              <c:f>Sheet1!$B$2:$B$6</c:f>
              <c:numCache>
                <c:formatCode>General</c:formatCode>
                <c:ptCount val="5"/>
                <c:pt idx="0">
                  <c:v>111</c:v>
                </c:pt>
                <c:pt idx="1">
                  <c:v>184</c:v>
                </c:pt>
                <c:pt idx="2">
                  <c:v>219</c:v>
                </c:pt>
                <c:pt idx="3">
                  <c:v>368</c:v>
                </c:pt>
                <c:pt idx="4">
                  <c:v>567</c:v>
                </c:pt>
              </c:numCache>
            </c:numRef>
          </c:val>
          <c:extLst>
            <c:ext xmlns:c16="http://schemas.microsoft.com/office/drawing/2014/chart" uri="{C3380CC4-5D6E-409C-BE32-E72D297353CC}">
              <c16:uniqueId val="{00000005-0FEE-408A-A7D0-FF0FA61A2635}"/>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800" b="0" smtId="4294967295">
                <a:solidFill>
                  <a:srgbClr val="4F4F4F"/>
                </a:solidFill>
                <a:latin typeface="Arial" pitchFamily="34" charset="0"/>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a:solidFill>
                <a:srgbClr val="4F4F4F"/>
              </a:solidFill>
              <a:prstDash val="dot"/>
            </a:ln>
          </c:spPr>
        </c:majorGridlines>
        <c:title>
          <c:tx>
            <c:rich>
              <a:bodyPr/>
              <a:lstStyle/>
              <a:p>
                <a:pPr>
                  <a:defRPr/>
                </a:pPr>
                <a:r>
                  <a:rPr lang="en-US" sz="800" b="0">
                    <a:solidFill>
                      <a:srgbClr val="4F4F4F"/>
                    </a:solidFill>
                    <a:latin typeface="Arial" pitchFamily="34" charset="0"/>
                  </a:rPr>
                  <a:t>Sales and marketing costs in million euros</a:t>
                </a:r>
              </a:p>
            </c:rich>
          </c:tx>
          <c:overlay val="0"/>
        </c:title>
        <c:numFmt formatCode="General" sourceLinked="1"/>
        <c:majorTickMark val="none"/>
        <c:minorTickMark val="none"/>
        <c:tickLblPos val="low"/>
        <c:spPr>
          <a:ln>
            <a:noFill/>
          </a:ln>
        </c:spPr>
        <c:txPr>
          <a:bodyPr/>
          <a:lstStyle/>
          <a:p>
            <a:pPr>
              <a:defRPr sz="800" b="0" smtId="4294967295">
                <a:solidFill>
                  <a:srgbClr val="4F4F4F"/>
                </a:solidFill>
                <a:latin typeface="Arial" pitchFamily="34" charset="0"/>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Premium</c:v>
                </c:pt>
              </c:strCache>
            </c:strRef>
          </c:tx>
          <c:spPr>
            <a:solidFill>
              <a:srgbClr val="2875DD"/>
            </a:solidFill>
            <a:ln>
              <a:solidFill>
                <a:srgbClr val="2875DD"/>
              </a:solidFill>
            </a:ln>
          </c:spPr>
          <c:invertIfNegative val="0"/>
          <c:dLbls>
            <c:dLbl>
              <c:idx val="0"/>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0-8DDE-4B81-8679-FFDA1349F32A}"/>
                </c:ext>
              </c:extLst>
            </c:dLbl>
            <c:dLbl>
              <c:idx val="1"/>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1-8DDE-4B81-8679-FFDA1349F32A}"/>
                </c:ext>
              </c:extLst>
            </c:dLbl>
            <c:dLbl>
              <c:idx val="2"/>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2-8DDE-4B81-8679-FFDA1349F32A}"/>
                </c:ext>
              </c:extLst>
            </c:dLbl>
            <c:dLbl>
              <c:idx val="3"/>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3-8DDE-4B81-8679-FFDA1349F32A}"/>
                </c:ext>
              </c:extLst>
            </c:dLbl>
            <c:dLbl>
              <c:idx val="4"/>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4-8DDE-4B81-8679-FFDA1349F32A}"/>
                </c:ext>
              </c:extLst>
            </c:dLbl>
            <c:dLbl>
              <c:idx val="5"/>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5-8DDE-4B81-8679-FFDA1349F32A}"/>
                </c:ext>
              </c:extLst>
            </c:dLbl>
            <c:dLbl>
              <c:idx val="6"/>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6-8DDE-4B81-8679-FFDA1349F32A}"/>
                </c:ext>
              </c:extLst>
            </c:dLbl>
            <c:dLbl>
              <c:idx val="7"/>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7-8DDE-4B81-8679-FFDA1349F32A}"/>
                </c:ext>
              </c:extLst>
            </c:dLbl>
            <c:dLbl>
              <c:idx val="8"/>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8-8DDE-4B81-8679-FFDA1349F32A}"/>
                </c:ext>
              </c:extLst>
            </c:dLbl>
            <c:dLbl>
              <c:idx val="9"/>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9-8DDE-4B81-8679-FFDA1349F32A}"/>
                </c:ext>
              </c:extLst>
            </c:dLbl>
            <c:dLbl>
              <c:idx val="10"/>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A-8DDE-4B81-8679-FFDA1349F32A}"/>
                </c:ext>
              </c:extLst>
            </c:dLbl>
            <c:dLbl>
              <c:idx val="11"/>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B-8DDE-4B81-8679-FFDA1349F32A}"/>
                </c:ext>
              </c:extLst>
            </c:dLbl>
            <c:spPr>
              <a:noFill/>
              <a:ln>
                <a:noFill/>
              </a:ln>
              <a:effectLst/>
            </c:spPr>
            <c:txPr>
              <a:bodyPr/>
              <a:lstStyle/>
              <a:p>
                <a:pPr>
                  <a:defRPr sz="900" b="0"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Q1 2016</c:v>
                </c:pt>
                <c:pt idx="1">
                  <c:v>Q2 2016</c:v>
                </c:pt>
                <c:pt idx="2">
                  <c:v>Q3 2016</c:v>
                </c:pt>
                <c:pt idx="3">
                  <c:v>Q4 2016</c:v>
                </c:pt>
                <c:pt idx="4">
                  <c:v>Q1 2017</c:v>
                </c:pt>
                <c:pt idx="5">
                  <c:v>Q2 2017</c:v>
                </c:pt>
                <c:pt idx="6">
                  <c:v>Q3 2017</c:v>
                </c:pt>
                <c:pt idx="7">
                  <c:v>Q4 2017</c:v>
                </c:pt>
                <c:pt idx="8">
                  <c:v>Q1 2018</c:v>
                </c:pt>
                <c:pt idx="9">
                  <c:v>Q2 2018</c:v>
                </c:pt>
                <c:pt idx="10">
                  <c:v>Q3 2018</c:v>
                </c:pt>
                <c:pt idx="11">
                  <c:v>Q4 2018</c:v>
                </c:pt>
              </c:strCache>
            </c:strRef>
          </c:cat>
          <c:val>
            <c:numRef>
              <c:f>Sheet1!$B$2:$B$13</c:f>
              <c:numCache>
                <c:formatCode>General</c:formatCode>
                <c:ptCount val="12"/>
                <c:pt idx="0">
                  <c:v>566</c:v>
                </c:pt>
                <c:pt idx="1">
                  <c:v>643</c:v>
                </c:pt>
                <c:pt idx="2">
                  <c:v>673</c:v>
                </c:pt>
                <c:pt idx="3">
                  <c:v>775</c:v>
                </c:pt>
                <c:pt idx="4">
                  <c:v>828</c:v>
                </c:pt>
                <c:pt idx="5">
                  <c:v>904</c:v>
                </c:pt>
                <c:pt idx="6">
                  <c:v>923</c:v>
                </c:pt>
                <c:pt idx="7">
                  <c:v>1018</c:v>
                </c:pt>
                <c:pt idx="8">
                  <c:v>1150</c:v>
                </c:pt>
                <c:pt idx="9">
                  <c:v>1037</c:v>
                </c:pt>
                <c:pt idx="10">
                  <c:v>1210</c:v>
                </c:pt>
                <c:pt idx="11">
                  <c:v>1320</c:v>
                </c:pt>
              </c:numCache>
            </c:numRef>
          </c:val>
          <c:extLst>
            <c:ext xmlns:c16="http://schemas.microsoft.com/office/drawing/2014/chart" uri="{C3380CC4-5D6E-409C-BE32-E72D297353CC}">
              <c16:uniqueId val="{0000000C-8DDE-4B81-8679-FFDA1349F32A}"/>
            </c:ext>
          </c:extLst>
        </c:ser>
        <c:ser>
          <c:idx val="1"/>
          <c:order val="1"/>
          <c:tx>
            <c:strRef>
              <c:f>Sheet1!$C$1</c:f>
              <c:strCache>
                <c:ptCount val="1"/>
                <c:pt idx="0">
                  <c:v>Ad-Supported</c:v>
                </c:pt>
              </c:strCache>
            </c:strRef>
          </c:tx>
          <c:spPr>
            <a:solidFill>
              <a:srgbClr val="0F283E"/>
            </a:solidFill>
            <a:ln>
              <a:solidFill>
                <a:srgbClr val="0F283E"/>
              </a:solidFill>
            </a:ln>
          </c:spPr>
          <c:invertIfNegative val="0"/>
          <c:dLbls>
            <c:dLbl>
              <c:idx val="0"/>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D-8DDE-4B81-8679-FFDA1349F32A}"/>
                </c:ext>
              </c:extLst>
            </c:dLbl>
            <c:dLbl>
              <c:idx val="1"/>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E-8DDE-4B81-8679-FFDA1349F32A}"/>
                </c:ext>
              </c:extLst>
            </c:dLbl>
            <c:dLbl>
              <c:idx val="2"/>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F-8DDE-4B81-8679-FFDA1349F32A}"/>
                </c:ext>
              </c:extLst>
            </c:dLbl>
            <c:dLbl>
              <c:idx val="3"/>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10-8DDE-4B81-8679-FFDA1349F32A}"/>
                </c:ext>
              </c:extLst>
            </c:dLbl>
            <c:dLbl>
              <c:idx val="4"/>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11-8DDE-4B81-8679-FFDA1349F32A}"/>
                </c:ext>
              </c:extLst>
            </c:dLbl>
            <c:dLbl>
              <c:idx val="5"/>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12-8DDE-4B81-8679-FFDA1349F32A}"/>
                </c:ext>
              </c:extLst>
            </c:dLbl>
            <c:dLbl>
              <c:idx val="6"/>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13-8DDE-4B81-8679-FFDA1349F32A}"/>
                </c:ext>
              </c:extLst>
            </c:dLbl>
            <c:dLbl>
              <c:idx val="7"/>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14-8DDE-4B81-8679-FFDA1349F32A}"/>
                </c:ext>
              </c:extLst>
            </c:dLbl>
            <c:dLbl>
              <c:idx val="8"/>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15-8DDE-4B81-8679-FFDA1349F32A}"/>
                </c:ext>
              </c:extLst>
            </c:dLbl>
            <c:dLbl>
              <c:idx val="9"/>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16-8DDE-4B81-8679-FFDA1349F32A}"/>
                </c:ext>
              </c:extLst>
            </c:dLbl>
            <c:dLbl>
              <c:idx val="10"/>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17-8DDE-4B81-8679-FFDA1349F32A}"/>
                </c:ext>
              </c:extLst>
            </c:dLbl>
            <c:dLbl>
              <c:idx val="11"/>
              <c:numFmt formatCode="#,##0" sourceLinked="0"/>
              <c:spPr/>
              <c:txPr>
                <a:bodyPr/>
                <a:lstStyle/>
                <a:p>
                  <a:pPr>
                    <a:defRPr sz="900" b="1"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18-8DDE-4B81-8679-FFDA1349F32A}"/>
                </c:ext>
              </c:extLst>
            </c:dLbl>
            <c:spPr>
              <a:noFill/>
              <a:ln>
                <a:noFill/>
              </a:ln>
              <a:effectLst/>
            </c:spPr>
            <c:txPr>
              <a:bodyPr/>
              <a:lstStyle/>
              <a:p>
                <a:pPr>
                  <a:defRPr sz="900" b="0" smtId="4294967295">
                    <a:solidFill>
                      <a:srgbClr val="FFFFFF"/>
                    </a:solidFill>
                    <a:effectLst>
                      <a:outerShdw dist="38100" dir="2700000">
                        <a:srgbClr val="0F283E"/>
                      </a:outerShdw>
                    </a:effectLst>
                    <a:latin typeface="Arial"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Q1 2016</c:v>
                </c:pt>
                <c:pt idx="1">
                  <c:v>Q2 2016</c:v>
                </c:pt>
                <c:pt idx="2">
                  <c:v>Q3 2016</c:v>
                </c:pt>
                <c:pt idx="3">
                  <c:v>Q4 2016</c:v>
                </c:pt>
                <c:pt idx="4">
                  <c:v>Q1 2017</c:v>
                </c:pt>
                <c:pt idx="5">
                  <c:v>Q2 2017</c:v>
                </c:pt>
                <c:pt idx="6">
                  <c:v>Q3 2017</c:v>
                </c:pt>
                <c:pt idx="7">
                  <c:v>Q4 2017</c:v>
                </c:pt>
                <c:pt idx="8">
                  <c:v>Q1 2018</c:v>
                </c:pt>
                <c:pt idx="9">
                  <c:v>Q2 2018</c:v>
                </c:pt>
                <c:pt idx="10">
                  <c:v>Q3 2018</c:v>
                </c:pt>
                <c:pt idx="11">
                  <c:v>Q4 2018</c:v>
                </c:pt>
              </c:strCache>
            </c:strRef>
          </c:cat>
          <c:val>
            <c:numRef>
              <c:f>Sheet1!$C$2:$C$13</c:f>
              <c:numCache>
                <c:formatCode>General</c:formatCode>
                <c:ptCount val="12"/>
                <c:pt idx="0">
                  <c:v>53</c:v>
                </c:pt>
                <c:pt idx="1">
                  <c:v>71</c:v>
                </c:pt>
                <c:pt idx="2">
                  <c:v>74</c:v>
                </c:pt>
                <c:pt idx="3">
                  <c:v>97</c:v>
                </c:pt>
                <c:pt idx="4">
                  <c:v>74</c:v>
                </c:pt>
                <c:pt idx="5">
                  <c:v>103</c:v>
                </c:pt>
                <c:pt idx="6">
                  <c:v>109</c:v>
                </c:pt>
                <c:pt idx="7">
                  <c:v>130</c:v>
                </c:pt>
                <c:pt idx="8">
                  <c:v>123</c:v>
                </c:pt>
                <c:pt idx="9">
                  <c:v>102</c:v>
                </c:pt>
                <c:pt idx="10">
                  <c:v>142</c:v>
                </c:pt>
                <c:pt idx="11">
                  <c:v>175</c:v>
                </c:pt>
              </c:numCache>
            </c:numRef>
          </c:val>
          <c:extLst>
            <c:ext xmlns:c16="http://schemas.microsoft.com/office/drawing/2014/chart" uri="{C3380CC4-5D6E-409C-BE32-E72D297353CC}">
              <c16:uniqueId val="{00000019-8DDE-4B81-8679-FFDA1349F32A}"/>
            </c:ext>
          </c:extLst>
        </c:ser>
        <c:dLbls>
          <c:showLegendKey val="0"/>
          <c:showVal val="0"/>
          <c:showCatName val="0"/>
          <c:showSerName val="0"/>
          <c:showPercent val="0"/>
          <c:showBubbleSize val="0"/>
        </c:dLbls>
        <c:gapWidth val="80"/>
        <c:overlap val="10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a:solidFill>
                <a:srgbClr val="2F2F2F"/>
              </a:solidFill>
              <a:prstDash val="dot"/>
            </a:ln>
          </c:spPr>
        </c:majorGridlines>
        <c:title>
          <c:tx>
            <c:rich>
              <a:bodyPr/>
              <a:lstStyle/>
              <a:p>
                <a:pPr>
                  <a:defRPr/>
                </a:pPr>
                <a:r>
                  <a:rPr lang="en-US" sz="900" b="0">
                    <a:solidFill>
                      <a:srgbClr val="0F283E"/>
                    </a:solidFill>
                    <a:latin typeface="Arial" pitchFamily="34" charset="0"/>
                  </a:rPr>
                  <a:t>Revenue in million euros</a:t>
                </a:r>
              </a:p>
            </c:rich>
          </c:tx>
          <c:overlay val="0"/>
        </c:title>
        <c:numFmt formatCode="General" sourceLinked="1"/>
        <c:majorTickMark val="none"/>
        <c:minorTickMark val="none"/>
        <c:tickLblPos val="low"/>
        <c:spPr>
          <a:ln>
            <a:noFill/>
          </a:ln>
        </c:spPr>
        <c:txPr>
          <a:bodyPr/>
          <a:lstStyle/>
          <a:p>
            <a:pPr>
              <a:defRPr sz="900" b="0" smtId="4294967295">
                <a:solidFill>
                  <a:srgbClr val="0F283E"/>
                </a:solidFill>
                <a:latin typeface="Arial" pitchFamily="34" charset="0"/>
              </a:defRPr>
            </a:pPr>
            <a:endParaRPr lang="en-US"/>
          </a:p>
        </c:txPr>
        <c:crossAx val="67451136"/>
        <c:crosses val="autoZero"/>
        <c:crossBetween val="between"/>
      </c:valAx>
    </c:plotArea>
    <c:legend>
      <c:legendPos val="t"/>
      <c:overlay val="0"/>
      <c:txPr>
        <a:bodyPr/>
        <a:lstStyle/>
        <a:p>
          <a:pPr>
            <a:defRPr sz="900" smtId="4294967295">
              <a:solidFill>
                <a:srgbClr val="0F283E"/>
              </a:solidFill>
              <a:latin typeface="Arial" pitchFamily="34" charset="0"/>
            </a:defRPr>
          </a:pPr>
          <a:endParaRPr lang="en-US"/>
        </a:p>
      </c:txPr>
    </c:legend>
    <c:plotVisOnly val="1"/>
    <c:dispBlanksAs val="zero"/>
    <c:showDLblsOverMax val="1"/>
  </c:chart>
  <c:txPr>
    <a:bodyPr/>
    <a:lstStyle/>
    <a:p>
      <a:pPr>
        <a:defRPr sz="1800" smtId="4294967295"/>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Share of costs in revenue</c:v>
                </c:pt>
              </c:strCache>
            </c:strRef>
          </c:tx>
          <c:spPr>
            <a:solidFill>
              <a:srgbClr val="2875DD"/>
            </a:solidFill>
            <a:ln>
              <a:solidFill>
                <a:srgbClr val="2875DD"/>
              </a:solidFill>
            </a:ln>
          </c:spPr>
          <c:invertIfNegative val="0"/>
          <c:dLbls>
            <c:dLbl>
              <c:idx val="0"/>
              <c:numFmt formatCode="#,##0.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3A49-4F43-9A28-BBB83328B06A}"/>
                </c:ext>
              </c:extLst>
            </c:dLbl>
            <c:dLbl>
              <c:idx val="1"/>
              <c:numFmt formatCode="#,##0.0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3A49-4F43-9A28-BBB83328B06A}"/>
                </c:ext>
              </c:extLst>
            </c:dLbl>
            <c:dLbl>
              <c:idx val="2"/>
              <c:numFmt formatCode="#,##0.0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3A49-4F43-9A28-BBB83328B06A}"/>
                </c:ext>
              </c:extLst>
            </c:dLbl>
            <c:dLbl>
              <c:idx val="3"/>
              <c:numFmt formatCode="#,##0.0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3-3A49-4F43-9A28-BBB83328B06A}"/>
                </c:ext>
              </c:extLst>
            </c:dLbl>
            <c:dLbl>
              <c:idx val="4"/>
              <c:numFmt formatCode="#,##0.0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4-3A49-4F43-9A28-BBB83328B06A}"/>
                </c:ext>
              </c:extLst>
            </c:dLbl>
            <c:dLbl>
              <c:idx val="5"/>
              <c:numFmt formatCode="#,##0.0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5-3A49-4F43-9A28-BBB83328B06A}"/>
                </c:ext>
              </c:extLst>
            </c:dLbl>
            <c:dLbl>
              <c:idx val="6"/>
              <c:numFmt formatCode="#,##0.0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6-3A49-4F43-9A28-BBB83328B06A}"/>
                </c:ext>
              </c:extLst>
            </c:dLbl>
            <c:dLbl>
              <c:idx val="7"/>
              <c:numFmt formatCode="#,##0.0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7-3A49-4F43-9A28-BBB83328B06A}"/>
                </c:ext>
              </c:extLst>
            </c:dLbl>
            <c:spPr>
              <a:noFill/>
              <a:ln>
                <a:noFill/>
              </a:ln>
              <a:effectLst/>
            </c:spPr>
            <c:txPr>
              <a:bodyPr/>
              <a:lstStyle/>
              <a:p>
                <a:pPr>
                  <a:defRPr sz="9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Sheet1!$A$2:$A$9</c:f>
              <c:numCache>
                <c:formatCode>General</c:formatCode>
                <c:ptCount val="8"/>
                <c:pt idx="0">
                  <c:v>2011</c:v>
                </c:pt>
                <c:pt idx="1">
                  <c:v>2012</c:v>
                </c:pt>
                <c:pt idx="2">
                  <c:v>2013</c:v>
                </c:pt>
                <c:pt idx="3">
                  <c:v>2014</c:v>
                </c:pt>
                <c:pt idx="4">
                  <c:v>2015</c:v>
                </c:pt>
                <c:pt idx="5">
                  <c:v>2016</c:v>
                </c:pt>
                <c:pt idx="6">
                  <c:v>2017</c:v>
                </c:pt>
                <c:pt idx="7">
                  <c:v>2018</c:v>
                </c:pt>
              </c:numCache>
            </c:numRef>
          </c:cat>
          <c:val>
            <c:numRef>
              <c:f>Sheet1!$B$2:$B$9</c:f>
              <c:numCache>
                <c:formatCode>General</c:formatCode>
                <c:ptCount val="8"/>
                <c:pt idx="0">
                  <c:v>0.97699999999999998</c:v>
                </c:pt>
                <c:pt idx="1">
                  <c:v>0.8982</c:v>
                </c:pt>
                <c:pt idx="2">
                  <c:v>0.82840000000000003</c:v>
                </c:pt>
                <c:pt idx="3">
                  <c:v>0.83960000000000001</c:v>
                </c:pt>
                <c:pt idx="4">
                  <c:v>0.88349999999999995</c:v>
                </c:pt>
                <c:pt idx="5">
                  <c:v>0.86409999999999998</c:v>
                </c:pt>
                <c:pt idx="6">
                  <c:v>0.79239999999999999</c:v>
                </c:pt>
                <c:pt idx="7">
                  <c:v>0.74270000000000003</c:v>
                </c:pt>
              </c:numCache>
            </c:numRef>
          </c:val>
          <c:extLst>
            <c:ext xmlns:c16="http://schemas.microsoft.com/office/drawing/2014/chart" uri="{C3380CC4-5D6E-409C-BE32-E72D297353CC}">
              <c16:uniqueId val="{00000008-3A49-4F43-9A28-BBB83328B06A}"/>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a:solidFill>
                <a:srgbClr val="2F2F2F"/>
              </a:solidFill>
              <a:prstDash val="dot"/>
            </a:ln>
          </c:spPr>
        </c:majorGridlines>
        <c:title>
          <c:tx>
            <c:rich>
              <a:bodyPr/>
              <a:lstStyle/>
              <a:p>
                <a:pPr>
                  <a:defRPr/>
                </a:pPr>
                <a:r>
                  <a:rPr lang="en-US" sz="900" b="0">
                    <a:solidFill>
                      <a:srgbClr val="0F283E"/>
                    </a:solidFill>
                    <a:latin typeface="Arial" pitchFamily="34" charset="0"/>
                  </a:rPr>
                  <a:t>Share of costs in revenue</a:t>
                </a:r>
              </a:p>
            </c:rich>
          </c:tx>
          <c:overlay val="0"/>
        </c:title>
        <c:numFmt formatCode="#,##0.0%" sourceLinked="0"/>
        <c:majorTickMark val="none"/>
        <c:minorTickMark val="none"/>
        <c:tickLblPos val="low"/>
        <c:spPr>
          <a:ln>
            <a:noFill/>
          </a:ln>
        </c:spPr>
        <c:txPr>
          <a:bodyPr/>
          <a:lstStyle/>
          <a:p>
            <a:pPr>
              <a:defRPr sz="900" b="0" smtId="4294967295">
                <a:solidFill>
                  <a:srgbClr val="0F283E"/>
                </a:solidFill>
                <a:latin typeface="Arial" pitchFamily="34" charset="0"/>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R&amp;D costs in million euros</c:v>
                </c:pt>
              </c:strCache>
            </c:strRef>
          </c:tx>
          <c:spPr>
            <a:solidFill>
              <a:srgbClr val="2875DD"/>
            </a:solidFill>
            <a:ln>
              <a:solidFill>
                <a:srgbClr val="2875DD"/>
              </a:solidFill>
            </a:ln>
          </c:spPr>
          <c:invertIfNegative val="0"/>
          <c:dLbls>
            <c:dLbl>
              <c:idx val="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B8F3-4757-B6F4-C45380DE3293}"/>
                </c:ext>
              </c:extLst>
            </c:dLbl>
            <c:dLbl>
              <c:idx val="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B8F3-4757-B6F4-C45380DE3293}"/>
                </c:ext>
              </c:extLst>
            </c:dLbl>
            <c:dLbl>
              <c:idx val="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B8F3-4757-B6F4-C45380DE3293}"/>
                </c:ext>
              </c:extLst>
            </c:dLbl>
            <c:dLbl>
              <c:idx val="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3-B8F3-4757-B6F4-C45380DE3293}"/>
                </c:ext>
              </c:extLst>
            </c:dLbl>
            <c:dLbl>
              <c:idx val="4"/>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4-B8F3-4757-B6F4-C45380DE3293}"/>
                </c:ext>
              </c:extLst>
            </c:dLbl>
            <c:dLbl>
              <c:idx val="5"/>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5-B8F3-4757-B6F4-C45380DE3293}"/>
                </c:ext>
              </c:extLst>
            </c:dLbl>
            <c:spPr>
              <a:noFill/>
              <a:ln>
                <a:noFill/>
              </a:ln>
              <a:effectLst/>
            </c:spPr>
            <c:txPr>
              <a:bodyPr/>
              <a:lstStyle/>
              <a:p>
                <a:pPr>
                  <a:defRPr sz="9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Sheet1!$A$2:$A$7</c:f>
              <c:numCache>
                <c:formatCode>General</c:formatCode>
                <c:ptCount val="6"/>
                <c:pt idx="0">
                  <c:v>2013</c:v>
                </c:pt>
                <c:pt idx="1">
                  <c:v>2014</c:v>
                </c:pt>
                <c:pt idx="2">
                  <c:v>2015</c:v>
                </c:pt>
                <c:pt idx="3">
                  <c:v>2016</c:v>
                </c:pt>
                <c:pt idx="4">
                  <c:v>2017</c:v>
                </c:pt>
                <c:pt idx="5">
                  <c:v>2018</c:v>
                </c:pt>
              </c:numCache>
            </c:numRef>
          </c:cat>
          <c:val>
            <c:numRef>
              <c:f>Sheet1!$B$2:$B$7</c:f>
              <c:numCache>
                <c:formatCode>General</c:formatCode>
                <c:ptCount val="6"/>
                <c:pt idx="0">
                  <c:v>73</c:v>
                </c:pt>
                <c:pt idx="1">
                  <c:v>114</c:v>
                </c:pt>
                <c:pt idx="2">
                  <c:v>136</c:v>
                </c:pt>
                <c:pt idx="3">
                  <c:v>207</c:v>
                </c:pt>
                <c:pt idx="4">
                  <c:v>396</c:v>
                </c:pt>
                <c:pt idx="5">
                  <c:v>493</c:v>
                </c:pt>
              </c:numCache>
            </c:numRef>
          </c:val>
          <c:extLst>
            <c:ext xmlns:c16="http://schemas.microsoft.com/office/drawing/2014/chart" uri="{C3380CC4-5D6E-409C-BE32-E72D297353CC}">
              <c16:uniqueId val="{00000006-B8F3-4757-B6F4-C45380DE3293}"/>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a:solidFill>
                <a:srgbClr val="2F2F2F"/>
              </a:solidFill>
              <a:prstDash val="dot"/>
            </a:ln>
          </c:spPr>
        </c:majorGridlines>
        <c:title>
          <c:tx>
            <c:rich>
              <a:bodyPr/>
              <a:lstStyle/>
              <a:p>
                <a:pPr>
                  <a:defRPr/>
                </a:pPr>
                <a:r>
                  <a:rPr lang="en-US" sz="900" b="0">
                    <a:solidFill>
                      <a:srgbClr val="0F283E"/>
                    </a:solidFill>
                    <a:latin typeface="Arial" pitchFamily="34" charset="0"/>
                  </a:rPr>
                  <a:t>R&amp;D costs in million euros</a:t>
                </a:r>
              </a:p>
            </c:rich>
          </c:tx>
          <c:overlay val="0"/>
        </c:title>
        <c:numFmt formatCode="General" sourceLinked="1"/>
        <c:majorTickMark val="none"/>
        <c:minorTickMark val="none"/>
        <c:tickLblPos val="low"/>
        <c:spPr>
          <a:ln>
            <a:noFill/>
          </a:ln>
        </c:spPr>
        <c:txPr>
          <a:bodyPr/>
          <a:lstStyle/>
          <a:p>
            <a:pPr>
              <a:defRPr sz="900" b="0" smtId="4294967295">
                <a:solidFill>
                  <a:srgbClr val="0F283E"/>
                </a:solidFill>
                <a:latin typeface="Arial" pitchFamily="34" charset="0"/>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Sales and marketing costs in million euros</c:v>
                </c:pt>
              </c:strCache>
            </c:strRef>
          </c:tx>
          <c:spPr>
            <a:solidFill>
              <a:srgbClr val="2875DD"/>
            </a:solidFill>
            <a:ln>
              <a:solidFill>
                <a:srgbClr val="2875DD"/>
              </a:solidFill>
            </a:ln>
          </c:spPr>
          <c:invertIfNegative val="0"/>
          <c:dLbls>
            <c:dLbl>
              <c:idx val="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EA19-4C53-AB28-C9179F7374A0}"/>
                </c:ext>
              </c:extLst>
            </c:dLbl>
            <c:dLbl>
              <c:idx val="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EA19-4C53-AB28-C9179F7374A0}"/>
                </c:ext>
              </c:extLst>
            </c:dLbl>
            <c:dLbl>
              <c:idx val="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EA19-4C53-AB28-C9179F7374A0}"/>
                </c:ext>
              </c:extLst>
            </c:dLbl>
            <c:dLbl>
              <c:idx val="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3-EA19-4C53-AB28-C9179F7374A0}"/>
                </c:ext>
              </c:extLst>
            </c:dLbl>
            <c:dLbl>
              <c:idx val="4"/>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4-EA19-4C53-AB28-C9179F7374A0}"/>
                </c:ext>
              </c:extLst>
            </c:dLbl>
            <c:dLbl>
              <c:idx val="5"/>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5-EA19-4C53-AB28-C9179F7374A0}"/>
                </c:ext>
              </c:extLst>
            </c:dLbl>
            <c:spPr>
              <a:noFill/>
              <a:ln>
                <a:noFill/>
              </a:ln>
              <a:effectLst/>
            </c:spPr>
            <c:txPr>
              <a:bodyPr/>
              <a:lstStyle/>
              <a:p>
                <a:pPr>
                  <a:defRPr sz="9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Sheet1!$A$2:$A$7</c:f>
              <c:numCache>
                <c:formatCode>General</c:formatCode>
                <c:ptCount val="6"/>
                <c:pt idx="0">
                  <c:v>2013</c:v>
                </c:pt>
                <c:pt idx="1">
                  <c:v>2014</c:v>
                </c:pt>
                <c:pt idx="2">
                  <c:v>2015</c:v>
                </c:pt>
                <c:pt idx="3">
                  <c:v>2016</c:v>
                </c:pt>
                <c:pt idx="4">
                  <c:v>2017</c:v>
                </c:pt>
                <c:pt idx="5">
                  <c:v>2018</c:v>
                </c:pt>
              </c:numCache>
            </c:numRef>
          </c:cat>
          <c:val>
            <c:numRef>
              <c:f>Sheet1!$B$2:$B$7</c:f>
              <c:numCache>
                <c:formatCode>General</c:formatCode>
                <c:ptCount val="6"/>
                <c:pt idx="0">
                  <c:v>111</c:v>
                </c:pt>
                <c:pt idx="1">
                  <c:v>184</c:v>
                </c:pt>
                <c:pt idx="2">
                  <c:v>219</c:v>
                </c:pt>
                <c:pt idx="3">
                  <c:v>368</c:v>
                </c:pt>
                <c:pt idx="4">
                  <c:v>567</c:v>
                </c:pt>
                <c:pt idx="5">
                  <c:v>620</c:v>
                </c:pt>
              </c:numCache>
            </c:numRef>
          </c:val>
          <c:extLst>
            <c:ext xmlns:c16="http://schemas.microsoft.com/office/drawing/2014/chart" uri="{C3380CC4-5D6E-409C-BE32-E72D297353CC}">
              <c16:uniqueId val="{00000006-EA19-4C53-AB28-C9179F7374A0}"/>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a:solidFill>
                <a:srgbClr val="2F2F2F"/>
              </a:solidFill>
              <a:prstDash val="dot"/>
            </a:ln>
          </c:spPr>
        </c:majorGridlines>
        <c:title>
          <c:tx>
            <c:rich>
              <a:bodyPr/>
              <a:lstStyle/>
              <a:p>
                <a:pPr>
                  <a:defRPr/>
                </a:pPr>
                <a:r>
                  <a:rPr lang="en-US" sz="900" b="0">
                    <a:solidFill>
                      <a:srgbClr val="0F283E"/>
                    </a:solidFill>
                    <a:latin typeface="Arial" pitchFamily="34" charset="0"/>
                  </a:rPr>
                  <a:t>Sales and marketing costs in million euros</a:t>
                </a:r>
              </a:p>
            </c:rich>
          </c:tx>
          <c:overlay val="0"/>
        </c:title>
        <c:numFmt formatCode="General" sourceLinked="1"/>
        <c:majorTickMark val="none"/>
        <c:minorTickMark val="none"/>
        <c:tickLblPos val="low"/>
        <c:spPr>
          <a:ln>
            <a:noFill/>
          </a:ln>
        </c:spPr>
        <c:txPr>
          <a:bodyPr/>
          <a:lstStyle/>
          <a:p>
            <a:pPr>
              <a:defRPr sz="900" b="0" smtId="4294967295">
                <a:solidFill>
                  <a:srgbClr val="0F283E"/>
                </a:solidFill>
                <a:latin typeface="Arial" pitchFamily="34" charset="0"/>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Operating income in million euros</c:v>
                </c:pt>
              </c:strCache>
            </c:strRef>
          </c:tx>
          <c:spPr>
            <a:solidFill>
              <a:srgbClr val="2875DD"/>
            </a:solidFill>
            <a:ln>
              <a:solidFill>
                <a:srgbClr val="2875DD"/>
              </a:solidFill>
            </a:ln>
          </c:spPr>
          <c:invertIfNegative val="0"/>
          <c:dLbls>
            <c:dLbl>
              <c:idx val="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5E78-4DE6-990A-8285B084A113}"/>
                </c:ext>
              </c:extLst>
            </c:dLbl>
            <c:dLbl>
              <c:idx val="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5E78-4DE6-990A-8285B084A113}"/>
                </c:ext>
              </c:extLst>
            </c:dLbl>
            <c:dLbl>
              <c:idx val="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5E78-4DE6-990A-8285B084A113}"/>
                </c:ext>
              </c:extLst>
            </c:dLbl>
            <c:dLbl>
              <c:idx val="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3-5E78-4DE6-990A-8285B084A113}"/>
                </c:ext>
              </c:extLst>
            </c:dLbl>
            <c:dLbl>
              <c:idx val="4"/>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4-5E78-4DE6-990A-8285B084A113}"/>
                </c:ext>
              </c:extLst>
            </c:dLbl>
            <c:dLbl>
              <c:idx val="5"/>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5-5E78-4DE6-990A-8285B084A113}"/>
                </c:ext>
              </c:extLst>
            </c:dLbl>
            <c:spPr>
              <a:noFill/>
              <a:ln>
                <a:noFill/>
              </a:ln>
              <a:effectLst/>
            </c:spPr>
            <c:txPr>
              <a:bodyPr/>
              <a:lstStyle/>
              <a:p>
                <a:pPr>
                  <a:defRPr sz="9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Sheet1!$A$2:$A$7</c:f>
              <c:numCache>
                <c:formatCode>General</c:formatCode>
                <c:ptCount val="6"/>
                <c:pt idx="0">
                  <c:v>2013</c:v>
                </c:pt>
                <c:pt idx="1">
                  <c:v>2014</c:v>
                </c:pt>
                <c:pt idx="2">
                  <c:v>2015</c:v>
                </c:pt>
                <c:pt idx="3">
                  <c:v>2016</c:v>
                </c:pt>
                <c:pt idx="4">
                  <c:v>2017</c:v>
                </c:pt>
                <c:pt idx="5">
                  <c:v>2018</c:v>
                </c:pt>
              </c:numCache>
            </c:numRef>
          </c:cat>
          <c:val>
            <c:numRef>
              <c:f>Sheet1!$B$2:$B$7</c:f>
              <c:numCache>
                <c:formatCode>General</c:formatCode>
                <c:ptCount val="6"/>
                <c:pt idx="0">
                  <c:v>-98</c:v>
                </c:pt>
                <c:pt idx="1">
                  <c:v>-191</c:v>
                </c:pt>
                <c:pt idx="2">
                  <c:v>-235</c:v>
                </c:pt>
                <c:pt idx="3">
                  <c:v>-349</c:v>
                </c:pt>
                <c:pt idx="4">
                  <c:v>-378</c:v>
                </c:pt>
                <c:pt idx="5">
                  <c:v>-43</c:v>
                </c:pt>
              </c:numCache>
            </c:numRef>
          </c:val>
          <c:extLst>
            <c:ext xmlns:c16="http://schemas.microsoft.com/office/drawing/2014/chart" uri="{C3380CC4-5D6E-409C-BE32-E72D297353CC}">
              <c16:uniqueId val="{00000006-5E78-4DE6-990A-8285B084A113}"/>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66437120"/>
        <c:crosses val="autoZero"/>
        <c:auto val="0"/>
        <c:lblAlgn val="ctr"/>
        <c:lblOffset val="100"/>
        <c:noMultiLvlLbl val="0"/>
      </c:catAx>
      <c:valAx>
        <c:axId val="66437120"/>
        <c:scaling>
          <c:orientation val="minMax"/>
          <c:max val="0"/>
        </c:scaling>
        <c:delete val="0"/>
        <c:axPos val="l"/>
        <c:majorGridlines>
          <c:spPr>
            <a:ln>
              <a:solidFill>
                <a:srgbClr val="2F2F2F"/>
              </a:solidFill>
              <a:prstDash val="dot"/>
            </a:ln>
          </c:spPr>
        </c:majorGridlines>
        <c:title>
          <c:tx>
            <c:rich>
              <a:bodyPr/>
              <a:lstStyle/>
              <a:p>
                <a:pPr>
                  <a:defRPr/>
                </a:pPr>
                <a:r>
                  <a:rPr lang="en-US" sz="900" b="0">
                    <a:solidFill>
                      <a:srgbClr val="0F283E"/>
                    </a:solidFill>
                    <a:latin typeface="Arial" pitchFamily="34" charset="0"/>
                  </a:rPr>
                  <a:t>Operating income in million euros</a:t>
                </a:r>
              </a:p>
            </c:rich>
          </c:tx>
          <c:overlay val="0"/>
        </c:title>
        <c:numFmt formatCode="General" sourceLinked="1"/>
        <c:majorTickMark val="none"/>
        <c:minorTickMark val="none"/>
        <c:tickLblPos val="low"/>
        <c:spPr>
          <a:ln>
            <a:noFill/>
          </a:ln>
        </c:spPr>
        <c:txPr>
          <a:bodyPr/>
          <a:lstStyle/>
          <a:p>
            <a:pPr>
              <a:defRPr sz="900" b="0" smtId="4294967295">
                <a:solidFill>
                  <a:srgbClr val="0F283E"/>
                </a:solidFill>
                <a:latin typeface="Arial" pitchFamily="34" charset="0"/>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Monthly active users in millions</c:v>
                </c:pt>
              </c:strCache>
            </c:strRef>
          </c:tx>
          <c:spPr>
            <a:solidFill>
              <a:srgbClr val="2875DD"/>
            </a:solidFill>
            <a:ln>
              <a:solidFill>
                <a:srgbClr val="2875DD"/>
              </a:solidFill>
            </a:ln>
          </c:spPr>
          <c:invertIfNegative val="0"/>
          <c:dLbls>
            <c:dLbl>
              <c:idx val="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4B27-4808-8A3B-5F3B5E4DCB75}"/>
                </c:ext>
              </c:extLst>
            </c:dLbl>
            <c:dLbl>
              <c:idx val="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4B27-4808-8A3B-5F3B5E4DCB75}"/>
                </c:ext>
              </c:extLst>
            </c:dLbl>
            <c:dLbl>
              <c:idx val="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4B27-4808-8A3B-5F3B5E4DCB75}"/>
                </c:ext>
              </c:extLst>
            </c:dLbl>
            <c:dLbl>
              <c:idx val="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3-4B27-4808-8A3B-5F3B5E4DCB75}"/>
                </c:ext>
              </c:extLst>
            </c:dLbl>
            <c:dLbl>
              <c:idx val="4"/>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4-4B27-4808-8A3B-5F3B5E4DCB75}"/>
                </c:ext>
              </c:extLst>
            </c:dLbl>
            <c:dLbl>
              <c:idx val="5"/>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5-4B27-4808-8A3B-5F3B5E4DCB75}"/>
                </c:ext>
              </c:extLst>
            </c:dLbl>
            <c:dLbl>
              <c:idx val="6"/>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6-4B27-4808-8A3B-5F3B5E4DCB75}"/>
                </c:ext>
              </c:extLst>
            </c:dLbl>
            <c:dLbl>
              <c:idx val="7"/>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7-4B27-4808-8A3B-5F3B5E4DCB75}"/>
                </c:ext>
              </c:extLst>
            </c:dLbl>
            <c:dLbl>
              <c:idx val="8"/>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8-4B27-4808-8A3B-5F3B5E4DCB75}"/>
                </c:ext>
              </c:extLst>
            </c:dLbl>
            <c:dLbl>
              <c:idx val="9"/>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9-4B27-4808-8A3B-5F3B5E4DCB75}"/>
                </c:ext>
              </c:extLst>
            </c:dLbl>
            <c:dLbl>
              <c:idx val="1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A-4B27-4808-8A3B-5F3B5E4DCB75}"/>
                </c:ext>
              </c:extLst>
            </c:dLbl>
            <c:dLbl>
              <c:idx val="1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B-4B27-4808-8A3B-5F3B5E4DCB75}"/>
                </c:ext>
              </c:extLst>
            </c:dLbl>
            <c:dLbl>
              <c:idx val="1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C-4B27-4808-8A3B-5F3B5E4DCB75}"/>
                </c:ext>
              </c:extLst>
            </c:dLbl>
            <c:dLbl>
              <c:idx val="1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D-4B27-4808-8A3B-5F3B5E4DCB75}"/>
                </c:ext>
              </c:extLst>
            </c:dLbl>
            <c:dLbl>
              <c:idx val="14"/>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E-4B27-4808-8A3B-5F3B5E4DCB75}"/>
                </c:ext>
              </c:extLst>
            </c:dLbl>
            <c:dLbl>
              <c:idx val="15"/>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F-4B27-4808-8A3B-5F3B5E4DCB75}"/>
                </c:ext>
              </c:extLst>
            </c:dLbl>
            <c:spPr>
              <a:noFill/>
              <a:ln>
                <a:noFill/>
              </a:ln>
              <a:effectLst/>
            </c:spPr>
            <c:txPr>
              <a:bodyPr/>
              <a:lstStyle/>
              <a:p>
                <a:pPr>
                  <a:defRPr sz="9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Sheet1!$A$2:$A$17</c:f>
              <c:strCache>
                <c:ptCount val="16"/>
                <c:pt idx="0">
                  <c:v>Q1 2015</c:v>
                </c:pt>
                <c:pt idx="1">
                  <c:v>Q2 2015</c:v>
                </c:pt>
                <c:pt idx="2">
                  <c:v>Q3 2015</c:v>
                </c:pt>
                <c:pt idx="3">
                  <c:v>Q4 2015</c:v>
                </c:pt>
                <c:pt idx="4">
                  <c:v>Q1 2016</c:v>
                </c:pt>
                <c:pt idx="5">
                  <c:v>Q2 2016</c:v>
                </c:pt>
                <c:pt idx="6">
                  <c:v>Q3 2016</c:v>
                </c:pt>
                <c:pt idx="7">
                  <c:v>Q4 2016</c:v>
                </c:pt>
                <c:pt idx="8">
                  <c:v>Q1 2017</c:v>
                </c:pt>
                <c:pt idx="9">
                  <c:v>Q2 2017</c:v>
                </c:pt>
                <c:pt idx="10">
                  <c:v>Q3 2017</c:v>
                </c:pt>
                <c:pt idx="11">
                  <c:v>Q4 2017</c:v>
                </c:pt>
                <c:pt idx="12">
                  <c:v>Q1 2018</c:v>
                </c:pt>
                <c:pt idx="13">
                  <c:v>Q2 2018</c:v>
                </c:pt>
                <c:pt idx="14">
                  <c:v>Q3 2018</c:v>
                </c:pt>
                <c:pt idx="15">
                  <c:v>Q4 2018</c:v>
                </c:pt>
              </c:strCache>
            </c:strRef>
          </c:cat>
          <c:val>
            <c:numRef>
              <c:f>Sheet1!$B$2:$B$17</c:f>
              <c:numCache>
                <c:formatCode>General</c:formatCode>
                <c:ptCount val="16"/>
                <c:pt idx="0">
                  <c:v>68</c:v>
                </c:pt>
                <c:pt idx="1">
                  <c:v>77</c:v>
                </c:pt>
                <c:pt idx="2">
                  <c:v>82</c:v>
                </c:pt>
                <c:pt idx="3">
                  <c:v>91</c:v>
                </c:pt>
                <c:pt idx="4">
                  <c:v>96</c:v>
                </c:pt>
                <c:pt idx="5">
                  <c:v>104</c:v>
                </c:pt>
                <c:pt idx="6">
                  <c:v>113</c:v>
                </c:pt>
                <c:pt idx="7">
                  <c:v>123</c:v>
                </c:pt>
                <c:pt idx="8">
                  <c:v>132</c:v>
                </c:pt>
                <c:pt idx="9">
                  <c:v>138</c:v>
                </c:pt>
                <c:pt idx="10">
                  <c:v>149</c:v>
                </c:pt>
                <c:pt idx="11">
                  <c:v>160</c:v>
                </c:pt>
                <c:pt idx="12">
                  <c:v>157</c:v>
                </c:pt>
                <c:pt idx="13">
                  <c:v>180</c:v>
                </c:pt>
                <c:pt idx="14">
                  <c:v>191</c:v>
                </c:pt>
                <c:pt idx="15">
                  <c:v>207</c:v>
                </c:pt>
              </c:numCache>
            </c:numRef>
          </c:val>
          <c:extLst>
            <c:ext xmlns:c16="http://schemas.microsoft.com/office/drawing/2014/chart" uri="{C3380CC4-5D6E-409C-BE32-E72D297353CC}">
              <c16:uniqueId val="{00000010-4B27-4808-8A3B-5F3B5E4DCB75}"/>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a:solidFill>
                <a:srgbClr val="2F2F2F"/>
              </a:solidFill>
              <a:prstDash val="dot"/>
            </a:ln>
          </c:spPr>
        </c:majorGridlines>
        <c:title>
          <c:tx>
            <c:rich>
              <a:bodyPr/>
              <a:lstStyle/>
              <a:p>
                <a:pPr>
                  <a:defRPr/>
                </a:pPr>
                <a:r>
                  <a:rPr lang="en-US" sz="900" b="0">
                    <a:solidFill>
                      <a:srgbClr val="0F283E"/>
                    </a:solidFill>
                    <a:latin typeface="Arial" pitchFamily="34" charset="0"/>
                  </a:rPr>
                  <a:t>Monthly active users in millions</a:t>
                </a:r>
              </a:p>
            </c:rich>
          </c:tx>
          <c:overlay val="0"/>
        </c:title>
        <c:numFmt formatCode="General" sourceLinked="1"/>
        <c:majorTickMark val="none"/>
        <c:minorTickMark val="none"/>
        <c:tickLblPos val="low"/>
        <c:spPr>
          <a:ln>
            <a:noFill/>
          </a:ln>
        </c:spPr>
        <c:txPr>
          <a:bodyPr/>
          <a:lstStyle/>
          <a:p>
            <a:pPr>
              <a:defRPr sz="900" b="0" smtId="4294967295">
                <a:solidFill>
                  <a:srgbClr val="0F283E"/>
                </a:solidFill>
                <a:latin typeface="Arial" pitchFamily="34" charset="0"/>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Monthly active users in millions</c:v>
                </c:pt>
              </c:strCache>
            </c:strRef>
          </c:tx>
          <c:spPr>
            <a:solidFill>
              <a:srgbClr val="2875DD"/>
            </a:solidFill>
            <a:ln>
              <a:solidFill>
                <a:srgbClr val="2875DD"/>
              </a:solidFill>
            </a:ln>
          </c:spPr>
          <c:invertIfNegative val="0"/>
          <c:dLbls>
            <c:dLbl>
              <c:idx val="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10F3-4900-9173-CEFFC6F72B5B}"/>
                </c:ext>
              </c:extLst>
            </c:dLbl>
            <c:dLbl>
              <c:idx val="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10F3-4900-9173-CEFFC6F72B5B}"/>
                </c:ext>
              </c:extLst>
            </c:dLbl>
            <c:dLbl>
              <c:idx val="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10F3-4900-9173-CEFFC6F72B5B}"/>
                </c:ext>
              </c:extLst>
            </c:dLbl>
            <c:dLbl>
              <c:idx val="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3-10F3-4900-9173-CEFFC6F72B5B}"/>
                </c:ext>
              </c:extLst>
            </c:dLbl>
            <c:dLbl>
              <c:idx val="4"/>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4-10F3-4900-9173-CEFFC6F72B5B}"/>
                </c:ext>
              </c:extLst>
            </c:dLbl>
            <c:dLbl>
              <c:idx val="5"/>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5-10F3-4900-9173-CEFFC6F72B5B}"/>
                </c:ext>
              </c:extLst>
            </c:dLbl>
            <c:dLbl>
              <c:idx val="6"/>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6-10F3-4900-9173-CEFFC6F72B5B}"/>
                </c:ext>
              </c:extLst>
            </c:dLbl>
            <c:dLbl>
              <c:idx val="7"/>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7-10F3-4900-9173-CEFFC6F72B5B}"/>
                </c:ext>
              </c:extLst>
            </c:dLbl>
            <c:dLbl>
              <c:idx val="8"/>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8-10F3-4900-9173-CEFFC6F72B5B}"/>
                </c:ext>
              </c:extLst>
            </c:dLbl>
            <c:dLbl>
              <c:idx val="9"/>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9-10F3-4900-9173-CEFFC6F72B5B}"/>
                </c:ext>
              </c:extLst>
            </c:dLbl>
            <c:dLbl>
              <c:idx val="1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A-10F3-4900-9173-CEFFC6F72B5B}"/>
                </c:ext>
              </c:extLst>
            </c:dLbl>
            <c:dLbl>
              <c:idx val="1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B-10F3-4900-9173-CEFFC6F72B5B}"/>
                </c:ext>
              </c:extLst>
            </c:dLbl>
            <c:dLbl>
              <c:idx val="1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C-10F3-4900-9173-CEFFC6F72B5B}"/>
                </c:ext>
              </c:extLst>
            </c:dLbl>
            <c:dLbl>
              <c:idx val="1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D-10F3-4900-9173-CEFFC6F72B5B}"/>
                </c:ext>
              </c:extLst>
            </c:dLbl>
            <c:dLbl>
              <c:idx val="14"/>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E-10F3-4900-9173-CEFFC6F72B5B}"/>
                </c:ext>
              </c:extLst>
            </c:dLbl>
            <c:dLbl>
              <c:idx val="15"/>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F-10F3-4900-9173-CEFFC6F72B5B}"/>
                </c:ext>
              </c:extLst>
            </c:dLbl>
            <c:spPr>
              <a:noFill/>
              <a:ln>
                <a:noFill/>
              </a:ln>
              <a:effectLst/>
            </c:spPr>
            <c:txPr>
              <a:bodyPr/>
              <a:lstStyle/>
              <a:p>
                <a:pPr>
                  <a:defRPr sz="9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Sheet1!$A$2:$A$17</c:f>
              <c:strCache>
                <c:ptCount val="16"/>
                <c:pt idx="0">
                  <c:v>Q1 2015</c:v>
                </c:pt>
                <c:pt idx="1">
                  <c:v>Q2 2015</c:v>
                </c:pt>
                <c:pt idx="2">
                  <c:v>Q3 2015</c:v>
                </c:pt>
                <c:pt idx="3">
                  <c:v>Q4 2015</c:v>
                </c:pt>
                <c:pt idx="4">
                  <c:v>Q1 2016</c:v>
                </c:pt>
                <c:pt idx="5">
                  <c:v>Q2 2016</c:v>
                </c:pt>
                <c:pt idx="6">
                  <c:v>Q3 2016</c:v>
                </c:pt>
                <c:pt idx="7">
                  <c:v>Q4 2016</c:v>
                </c:pt>
                <c:pt idx="8">
                  <c:v>Q1 2017</c:v>
                </c:pt>
                <c:pt idx="9">
                  <c:v>Q2 2017</c:v>
                </c:pt>
                <c:pt idx="10">
                  <c:v>Q3 2017</c:v>
                </c:pt>
                <c:pt idx="11">
                  <c:v>Q4 2017</c:v>
                </c:pt>
                <c:pt idx="12">
                  <c:v>Q1 2018</c:v>
                </c:pt>
                <c:pt idx="13">
                  <c:v>Q2 2018</c:v>
                </c:pt>
                <c:pt idx="14">
                  <c:v>Q3 2018</c:v>
                </c:pt>
                <c:pt idx="15">
                  <c:v>Q4 2018</c:v>
                </c:pt>
              </c:strCache>
            </c:strRef>
          </c:cat>
          <c:val>
            <c:numRef>
              <c:f>Sheet1!$B$2:$B$17</c:f>
              <c:numCache>
                <c:formatCode>General</c:formatCode>
                <c:ptCount val="16"/>
                <c:pt idx="0">
                  <c:v>51</c:v>
                </c:pt>
                <c:pt idx="1">
                  <c:v>56</c:v>
                </c:pt>
                <c:pt idx="2">
                  <c:v>60</c:v>
                </c:pt>
                <c:pt idx="3">
                  <c:v>64</c:v>
                </c:pt>
                <c:pt idx="4">
                  <c:v>67</c:v>
                </c:pt>
                <c:pt idx="5">
                  <c:v>70</c:v>
                </c:pt>
                <c:pt idx="6">
                  <c:v>75</c:v>
                </c:pt>
                <c:pt idx="7">
                  <c:v>77</c:v>
                </c:pt>
                <c:pt idx="8">
                  <c:v>83</c:v>
                </c:pt>
                <c:pt idx="9">
                  <c:v>82</c:v>
                </c:pt>
                <c:pt idx="10">
                  <c:v>91</c:v>
                </c:pt>
                <c:pt idx="11">
                  <c:v>93</c:v>
                </c:pt>
                <c:pt idx="12">
                  <c:v>99</c:v>
                </c:pt>
                <c:pt idx="13">
                  <c:v>101</c:v>
                </c:pt>
                <c:pt idx="14">
                  <c:v>109</c:v>
                </c:pt>
                <c:pt idx="15">
                  <c:v>116</c:v>
                </c:pt>
              </c:numCache>
            </c:numRef>
          </c:val>
          <c:extLst>
            <c:ext xmlns:c16="http://schemas.microsoft.com/office/drawing/2014/chart" uri="{C3380CC4-5D6E-409C-BE32-E72D297353CC}">
              <c16:uniqueId val="{00000010-10F3-4900-9173-CEFFC6F72B5B}"/>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a:solidFill>
                <a:srgbClr val="2F2F2F"/>
              </a:solidFill>
              <a:prstDash val="dot"/>
            </a:ln>
          </c:spPr>
        </c:majorGridlines>
        <c:title>
          <c:tx>
            <c:rich>
              <a:bodyPr/>
              <a:lstStyle/>
              <a:p>
                <a:pPr>
                  <a:defRPr/>
                </a:pPr>
                <a:r>
                  <a:rPr lang="en-US" sz="900" b="0">
                    <a:solidFill>
                      <a:srgbClr val="0F283E"/>
                    </a:solidFill>
                    <a:latin typeface="Arial" pitchFamily="34" charset="0"/>
                  </a:rPr>
                  <a:t>Monthly active users in millions</a:t>
                </a:r>
              </a:p>
            </c:rich>
          </c:tx>
          <c:overlay val="0"/>
        </c:title>
        <c:numFmt formatCode="General" sourceLinked="1"/>
        <c:majorTickMark val="none"/>
        <c:minorTickMark val="none"/>
        <c:tickLblPos val="low"/>
        <c:spPr>
          <a:ln>
            <a:noFill/>
          </a:ln>
        </c:spPr>
        <c:txPr>
          <a:bodyPr/>
          <a:lstStyle/>
          <a:p>
            <a:pPr>
              <a:defRPr sz="900" b="0" smtId="4294967295">
                <a:solidFill>
                  <a:srgbClr val="0F283E"/>
                </a:solidFill>
                <a:latin typeface="Arial" pitchFamily="34" charset="0"/>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Paying subscribers in millions</c:v>
                </c:pt>
              </c:strCache>
            </c:strRef>
          </c:tx>
          <c:spPr>
            <a:solidFill>
              <a:srgbClr val="2875DD"/>
            </a:solidFill>
            <a:ln>
              <a:solidFill>
                <a:srgbClr val="2875DD"/>
              </a:solidFill>
            </a:ln>
          </c:spPr>
          <c:invertIfNegative val="0"/>
          <c:dLbls>
            <c:dLbl>
              <c:idx val="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0-0CF0-44F2-9701-1415E46DE564}"/>
                </c:ext>
              </c:extLst>
            </c:dLbl>
            <c:dLbl>
              <c:idx val="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0CF0-44F2-9701-1415E46DE564}"/>
                </c:ext>
              </c:extLst>
            </c:dLbl>
            <c:dLbl>
              <c:idx val="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2-0CF0-44F2-9701-1415E46DE564}"/>
                </c:ext>
              </c:extLst>
            </c:dLbl>
            <c:dLbl>
              <c:idx val="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3-0CF0-44F2-9701-1415E46DE564}"/>
                </c:ext>
              </c:extLst>
            </c:dLbl>
            <c:dLbl>
              <c:idx val="4"/>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4-0CF0-44F2-9701-1415E46DE564}"/>
                </c:ext>
              </c:extLst>
            </c:dLbl>
            <c:dLbl>
              <c:idx val="5"/>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5-0CF0-44F2-9701-1415E46DE564}"/>
                </c:ext>
              </c:extLst>
            </c:dLbl>
            <c:dLbl>
              <c:idx val="6"/>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6-0CF0-44F2-9701-1415E46DE564}"/>
                </c:ext>
              </c:extLst>
            </c:dLbl>
            <c:dLbl>
              <c:idx val="7"/>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7-0CF0-44F2-9701-1415E46DE564}"/>
                </c:ext>
              </c:extLst>
            </c:dLbl>
            <c:dLbl>
              <c:idx val="8"/>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8-0CF0-44F2-9701-1415E46DE564}"/>
                </c:ext>
              </c:extLst>
            </c:dLbl>
            <c:dLbl>
              <c:idx val="9"/>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9-0CF0-44F2-9701-1415E46DE564}"/>
                </c:ext>
              </c:extLst>
            </c:dLbl>
            <c:dLbl>
              <c:idx val="10"/>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A-0CF0-44F2-9701-1415E46DE564}"/>
                </c:ext>
              </c:extLst>
            </c:dLbl>
            <c:dLbl>
              <c:idx val="11"/>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B-0CF0-44F2-9701-1415E46DE564}"/>
                </c:ext>
              </c:extLst>
            </c:dLbl>
            <c:dLbl>
              <c:idx val="12"/>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C-0CF0-44F2-9701-1415E46DE564}"/>
                </c:ext>
              </c:extLst>
            </c:dLbl>
            <c:dLbl>
              <c:idx val="13"/>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D-0CF0-44F2-9701-1415E46DE564}"/>
                </c:ext>
              </c:extLst>
            </c:dLbl>
            <c:dLbl>
              <c:idx val="14"/>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E-0CF0-44F2-9701-1415E46DE564}"/>
                </c:ext>
              </c:extLst>
            </c:dLbl>
            <c:dLbl>
              <c:idx val="15"/>
              <c:numFmt formatCode="#,##0" sourceLinked="0"/>
              <c:spPr/>
              <c:txPr>
                <a:bodyPr/>
                <a:lstStyle/>
                <a:p>
                  <a:pPr>
                    <a:defRPr sz="1000" b="1" smtId="4294967295">
                      <a:solidFill>
                        <a:srgbClr val="0F283E"/>
                      </a:solidFill>
                      <a:latin typeface="Arial"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F-0CF0-44F2-9701-1415E46DE564}"/>
                </c:ext>
              </c:extLst>
            </c:dLbl>
            <c:spPr>
              <a:noFill/>
              <a:ln>
                <a:noFill/>
              </a:ln>
              <a:effectLst/>
            </c:spPr>
            <c:txPr>
              <a:bodyPr/>
              <a:lstStyle/>
              <a:p>
                <a:pPr>
                  <a:defRPr sz="900" b="0" smtId="4294967295">
                    <a:solidFill>
                      <a:srgbClr val="0F283E"/>
                    </a:solidFill>
                    <a:latin typeface="Arial"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Sheet1!$A$2:$A$17</c:f>
              <c:strCache>
                <c:ptCount val="16"/>
                <c:pt idx="0">
                  <c:v>Q1 2015</c:v>
                </c:pt>
                <c:pt idx="1">
                  <c:v>Q2 2015</c:v>
                </c:pt>
                <c:pt idx="2">
                  <c:v>Q3 2015</c:v>
                </c:pt>
                <c:pt idx="3">
                  <c:v>Q4 2015</c:v>
                </c:pt>
                <c:pt idx="4">
                  <c:v>Q1 2016</c:v>
                </c:pt>
                <c:pt idx="5">
                  <c:v>Q2 2016</c:v>
                </c:pt>
                <c:pt idx="6">
                  <c:v>Q3 2016</c:v>
                </c:pt>
                <c:pt idx="7">
                  <c:v>Q4 2016</c:v>
                </c:pt>
                <c:pt idx="8">
                  <c:v>Q1 2017</c:v>
                </c:pt>
                <c:pt idx="9">
                  <c:v>Q2 2017</c:v>
                </c:pt>
                <c:pt idx="10">
                  <c:v>Q3 2017</c:v>
                </c:pt>
                <c:pt idx="11">
                  <c:v>Q4 2017</c:v>
                </c:pt>
                <c:pt idx="12">
                  <c:v>Q1 2018</c:v>
                </c:pt>
                <c:pt idx="13">
                  <c:v>Q2 2018</c:v>
                </c:pt>
                <c:pt idx="14">
                  <c:v>Q3 2018</c:v>
                </c:pt>
                <c:pt idx="15">
                  <c:v>Q4 2018</c:v>
                </c:pt>
              </c:strCache>
            </c:strRef>
          </c:cat>
          <c:val>
            <c:numRef>
              <c:f>Sheet1!$B$2:$B$17</c:f>
              <c:numCache>
                <c:formatCode>General</c:formatCode>
                <c:ptCount val="16"/>
                <c:pt idx="0">
                  <c:v>18</c:v>
                </c:pt>
                <c:pt idx="1">
                  <c:v>22</c:v>
                </c:pt>
                <c:pt idx="2">
                  <c:v>24</c:v>
                </c:pt>
                <c:pt idx="3">
                  <c:v>28</c:v>
                </c:pt>
                <c:pt idx="4">
                  <c:v>30</c:v>
                </c:pt>
                <c:pt idx="5">
                  <c:v>36</c:v>
                </c:pt>
                <c:pt idx="6">
                  <c:v>40</c:v>
                </c:pt>
                <c:pt idx="7">
                  <c:v>48</c:v>
                </c:pt>
                <c:pt idx="8">
                  <c:v>52</c:v>
                </c:pt>
                <c:pt idx="9">
                  <c:v>59</c:v>
                </c:pt>
                <c:pt idx="10">
                  <c:v>62</c:v>
                </c:pt>
                <c:pt idx="11">
                  <c:v>71</c:v>
                </c:pt>
                <c:pt idx="12">
                  <c:v>75</c:v>
                </c:pt>
                <c:pt idx="13">
                  <c:v>83</c:v>
                </c:pt>
                <c:pt idx="14">
                  <c:v>87</c:v>
                </c:pt>
                <c:pt idx="15">
                  <c:v>96</c:v>
                </c:pt>
              </c:numCache>
            </c:numRef>
          </c:val>
          <c:extLst>
            <c:ext xmlns:c16="http://schemas.microsoft.com/office/drawing/2014/chart" uri="{C3380CC4-5D6E-409C-BE32-E72D297353CC}">
              <c16:uniqueId val="{00000010-0CF0-44F2-9701-1415E46DE564}"/>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en-US"/>
          </a:p>
        </c:txPr>
        <c:crossAx val="66437120"/>
        <c:crosses val="autoZero"/>
        <c:auto val="0"/>
        <c:lblAlgn val="ctr"/>
        <c:lblOffset val="100"/>
        <c:noMultiLvlLbl val="0"/>
      </c:catAx>
      <c:valAx>
        <c:axId val="66437120"/>
        <c:scaling>
          <c:orientation val="minMax"/>
          <c:min val="0"/>
        </c:scaling>
        <c:delete val="0"/>
        <c:axPos val="l"/>
        <c:majorGridlines>
          <c:spPr>
            <a:ln>
              <a:solidFill>
                <a:srgbClr val="2F2F2F"/>
              </a:solidFill>
              <a:prstDash val="dot"/>
            </a:ln>
          </c:spPr>
        </c:majorGridlines>
        <c:title>
          <c:tx>
            <c:rich>
              <a:bodyPr/>
              <a:lstStyle/>
              <a:p>
                <a:pPr>
                  <a:defRPr/>
                </a:pPr>
                <a:r>
                  <a:rPr lang="en-US" sz="900" b="0">
                    <a:solidFill>
                      <a:srgbClr val="0F283E"/>
                    </a:solidFill>
                    <a:latin typeface="Arial" pitchFamily="34" charset="0"/>
                  </a:rPr>
                  <a:t>Paying subscribers in millions</a:t>
                </a:r>
              </a:p>
            </c:rich>
          </c:tx>
          <c:overlay val="0"/>
        </c:title>
        <c:numFmt formatCode="General" sourceLinked="1"/>
        <c:majorTickMark val="none"/>
        <c:minorTickMark val="none"/>
        <c:tickLblPos val="low"/>
        <c:spPr>
          <a:ln>
            <a:noFill/>
          </a:ln>
        </c:spPr>
        <c:txPr>
          <a:bodyPr/>
          <a:lstStyle/>
          <a:p>
            <a:pPr>
              <a:defRPr sz="900" b="0" smtId="4294967295">
                <a:solidFill>
                  <a:srgbClr val="0F283E"/>
                </a:solidFill>
                <a:latin typeface="Arial" pitchFamily="34" charset="0"/>
              </a:defRPr>
            </a:pPr>
            <a:endParaRPr lang="en-US"/>
          </a:p>
        </c:txPr>
        <c:crossAx val="67451136"/>
        <c:crosses val="autoZero"/>
        <c:crossBetween val="between"/>
      </c:valAx>
    </c:plotArea>
    <c:plotVisOnly val="1"/>
    <c:dispBlanksAs val="zero"/>
    <c:showDLblsOverMax val="1"/>
  </c:chart>
  <c:txPr>
    <a:bodyPr/>
    <a:lstStyle/>
    <a:p>
      <a:pPr>
        <a:defRPr sz="1800" smtId="4294967295"/>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773"/>
          </a:xfrm>
          <a:prstGeom prst="rect">
            <a:avLst/>
          </a:prstGeom>
        </p:spPr>
        <p:txBody>
          <a:bodyPr vert="horz" lIns="92436" tIns="46218" rIns="92436" bIns="46218" rtlCol="0"/>
          <a:lstStyle>
            <a:lvl1pPr algn="l">
              <a:defRPr sz="1200"/>
            </a:lvl1pPr>
          </a:lstStyle>
          <a:p>
            <a:endParaRPr lang="en-CA"/>
          </a:p>
        </p:txBody>
      </p:sp>
      <p:sp>
        <p:nvSpPr>
          <p:cNvPr id="4" name="Footer Placeholder 3"/>
          <p:cNvSpPr>
            <a:spLocks noGrp="1"/>
          </p:cNvSpPr>
          <p:nvPr>
            <p:ph type="ftr" sz="quarter" idx="2"/>
          </p:nvPr>
        </p:nvSpPr>
        <p:spPr>
          <a:xfrm>
            <a:off x="0" y="8841739"/>
            <a:ext cx="3043343" cy="465773"/>
          </a:xfrm>
          <a:prstGeom prst="rect">
            <a:avLst/>
          </a:prstGeom>
        </p:spPr>
        <p:txBody>
          <a:bodyPr vert="horz" lIns="92436" tIns="46218" rIns="92436" bIns="46218" rtlCol="0" anchor="b"/>
          <a:lstStyle>
            <a:lvl1pPr algn="l">
              <a:defRPr sz="1200"/>
            </a:lvl1pPr>
          </a:lstStyle>
          <a:p>
            <a:endParaRPr lang="en-CA"/>
          </a:p>
        </p:txBody>
      </p:sp>
      <p:sp>
        <p:nvSpPr>
          <p:cNvPr id="5" name="Slide Number Placeholder 4"/>
          <p:cNvSpPr>
            <a:spLocks noGrp="1"/>
          </p:cNvSpPr>
          <p:nvPr>
            <p:ph type="sldNum" sz="quarter" idx="3"/>
          </p:nvPr>
        </p:nvSpPr>
        <p:spPr>
          <a:xfrm>
            <a:off x="3978133" y="8841739"/>
            <a:ext cx="3043343" cy="465773"/>
          </a:xfrm>
          <a:prstGeom prst="rect">
            <a:avLst/>
          </a:prstGeom>
        </p:spPr>
        <p:txBody>
          <a:bodyPr vert="horz" lIns="92436" tIns="46218" rIns="92436" bIns="46218" rtlCol="0" anchor="b"/>
          <a:lstStyle>
            <a:lvl1pPr algn="r">
              <a:defRPr sz="1200"/>
            </a:lvl1pPr>
          </a:lstStyle>
          <a:p>
            <a:fld id="{8ABB1C8F-3422-4635-96B1-3FEBF5B5BA23}" type="slidenum">
              <a:rPr lang="en-CA" smtClean="0"/>
              <a:t>‹#›</a:t>
            </a:fld>
            <a:endParaRPr lang="en-CA"/>
          </a:p>
        </p:txBody>
      </p:sp>
    </p:spTree>
    <p:extLst>
      <p:ext uri="{BB962C8B-B14F-4D97-AF65-F5344CB8AC3E}">
        <p14:creationId xmlns:p14="http://schemas.microsoft.com/office/powerpoint/2010/main" val="31839229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231775" y="207963"/>
            <a:ext cx="6548438" cy="4910137"/>
          </a:xfrm>
          <a:prstGeom prst="rect">
            <a:avLst/>
          </a:prstGeom>
          <a:noFill/>
          <a:ln w="12700">
            <a:solidFill>
              <a:prstClr val="black"/>
            </a:solidFill>
          </a:ln>
        </p:spPr>
        <p:txBody>
          <a:bodyPr vert="horz" lIns="92436" tIns="46218" rIns="92436" bIns="46218" rtlCol="0" anchor="ctr"/>
          <a:lstStyle/>
          <a:p>
            <a:endParaRPr lang="en-CA"/>
          </a:p>
        </p:txBody>
      </p:sp>
      <p:sp>
        <p:nvSpPr>
          <p:cNvPr id="11" name="Slide Number Placeholder 10"/>
          <p:cNvSpPr>
            <a:spLocks noGrp="1"/>
          </p:cNvSpPr>
          <p:nvPr>
            <p:ph type="sldNum" sz="quarter" idx="5"/>
          </p:nvPr>
        </p:nvSpPr>
        <p:spPr>
          <a:xfrm>
            <a:off x="3978133" y="8842031"/>
            <a:ext cx="3043343" cy="465455"/>
          </a:xfrm>
          <a:prstGeom prst="rect">
            <a:avLst/>
          </a:prstGeom>
        </p:spPr>
        <p:txBody>
          <a:bodyPr vert="horz" lIns="92436" tIns="46218" rIns="92436" bIns="46218" rtlCol="0" anchor="b"/>
          <a:lstStyle>
            <a:lvl1pPr algn="r">
              <a:defRPr sz="1200"/>
            </a:lvl1pPr>
          </a:lstStyle>
          <a:p>
            <a:fld id="{3C36A3A5-7BB6-4F86-88E4-3FFD01987BF6}" type="slidenum">
              <a:rPr lang="en-CA" smtClean="0"/>
              <a:t>‹#›</a:t>
            </a:fld>
            <a:endParaRPr lang="en-CA"/>
          </a:p>
        </p:txBody>
      </p:sp>
      <p:grpSp>
        <p:nvGrpSpPr>
          <p:cNvPr id="23" name="Group 22"/>
          <p:cNvGrpSpPr/>
          <p:nvPr/>
        </p:nvGrpSpPr>
        <p:grpSpPr>
          <a:xfrm>
            <a:off x="332371" y="5561870"/>
            <a:ext cx="6358362" cy="3279196"/>
            <a:chOff x="0" y="4839405"/>
            <a:chExt cx="6696075" cy="3221038"/>
          </a:xfrm>
        </p:grpSpPr>
        <p:sp>
          <p:nvSpPr>
            <p:cNvPr id="15" name="Line 3"/>
            <p:cNvSpPr>
              <a:spLocks noChangeShapeType="1"/>
            </p:cNvSpPr>
            <p:nvPr/>
          </p:nvSpPr>
          <p:spPr bwMode="auto">
            <a:xfrm>
              <a:off x="0" y="48394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16" name="Line 4"/>
            <p:cNvSpPr>
              <a:spLocks noChangeShapeType="1"/>
            </p:cNvSpPr>
            <p:nvPr/>
          </p:nvSpPr>
          <p:spPr bwMode="auto">
            <a:xfrm>
              <a:off x="0" y="5288668"/>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17" name="Line 5"/>
            <p:cNvSpPr>
              <a:spLocks noChangeShapeType="1"/>
            </p:cNvSpPr>
            <p:nvPr/>
          </p:nvSpPr>
          <p:spPr bwMode="auto">
            <a:xfrm>
              <a:off x="0" y="5742693"/>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18" name="Line 6"/>
            <p:cNvSpPr>
              <a:spLocks noChangeShapeType="1"/>
            </p:cNvSpPr>
            <p:nvPr/>
          </p:nvSpPr>
          <p:spPr bwMode="auto">
            <a:xfrm>
              <a:off x="0" y="62237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19" name="Line 7"/>
            <p:cNvSpPr>
              <a:spLocks noChangeShapeType="1"/>
            </p:cNvSpPr>
            <p:nvPr/>
          </p:nvSpPr>
          <p:spPr bwMode="auto">
            <a:xfrm>
              <a:off x="0" y="667455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20" name="Line 8"/>
            <p:cNvSpPr>
              <a:spLocks noChangeShapeType="1"/>
            </p:cNvSpPr>
            <p:nvPr/>
          </p:nvSpPr>
          <p:spPr bwMode="auto">
            <a:xfrm>
              <a:off x="0" y="71254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21" name="Line 9"/>
            <p:cNvSpPr>
              <a:spLocks noChangeShapeType="1"/>
            </p:cNvSpPr>
            <p:nvPr/>
          </p:nvSpPr>
          <p:spPr bwMode="auto">
            <a:xfrm>
              <a:off x="0" y="7608005"/>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sp>
          <p:nvSpPr>
            <p:cNvPr id="22" name="Line 10"/>
            <p:cNvSpPr>
              <a:spLocks noChangeShapeType="1"/>
            </p:cNvSpPr>
            <p:nvPr/>
          </p:nvSpPr>
          <p:spPr bwMode="auto">
            <a:xfrm>
              <a:off x="0" y="8060443"/>
              <a:ext cx="6696075" cy="0"/>
            </a:xfrm>
            <a:prstGeom prst="line">
              <a:avLst/>
            </a:prstGeom>
            <a:noFill/>
            <a:ln w="12699">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p>
          </p:txBody>
        </p:sp>
      </p:grpSp>
    </p:spTree>
    <p:extLst>
      <p:ext uri="{BB962C8B-B14F-4D97-AF65-F5344CB8AC3E}">
        <p14:creationId xmlns:p14="http://schemas.microsoft.com/office/powerpoint/2010/main" val="3628019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1675" y="4479925"/>
            <a:ext cx="5619750" cy="36655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fld id="{3C36A3A5-7BB6-4F86-88E4-3FFD01987BF6}" type="slidenum">
              <a:rPr lang="en-CA" smtClean="0"/>
              <a:t>4</a:t>
            </a:fld>
            <a:endParaRPr lang="en-CA"/>
          </a:p>
        </p:txBody>
      </p:sp>
    </p:spTree>
    <p:extLst>
      <p:ext uri="{BB962C8B-B14F-4D97-AF65-F5344CB8AC3E}">
        <p14:creationId xmlns:p14="http://schemas.microsoft.com/office/powerpoint/2010/main" val="2410293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bwMode="ltGray">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20831" y="1414948"/>
            <a:ext cx="7546228" cy="1375834"/>
          </a:xfrm>
        </p:spPr>
        <p:txBody>
          <a:bodyPr lIns="0" rIns="0" anchor="b" anchorCtr="0">
            <a:normAutofit/>
          </a:bodyPr>
          <a:lstStyle>
            <a:lvl1pPr algn="l">
              <a:defRPr sz="3600" baseline="0"/>
            </a:lvl1pPr>
          </a:lstStyle>
          <a:p>
            <a:r>
              <a:rPr lang="en-US" dirty="0" smtClean="0"/>
              <a:t>CLICK TO EDIT SESSION TITLE</a:t>
            </a:r>
            <a:endParaRPr lang="en-US" dirty="0"/>
          </a:p>
        </p:txBody>
      </p:sp>
      <p:sp>
        <p:nvSpPr>
          <p:cNvPr id="3" name="Subtitle 2"/>
          <p:cNvSpPr>
            <a:spLocks noGrp="1"/>
          </p:cNvSpPr>
          <p:nvPr>
            <p:ph type="subTitle" idx="1" hasCustomPrompt="1"/>
          </p:nvPr>
        </p:nvSpPr>
        <p:spPr>
          <a:xfrm>
            <a:off x="820830" y="2790782"/>
            <a:ext cx="7567594" cy="1200329"/>
          </a:xfrm>
        </p:spPr>
        <p:txBody>
          <a:bodyPr wrap="square" lIns="0" rIns="0">
            <a:spAutoFit/>
          </a:bodyPr>
          <a:lstStyle>
            <a:lvl1pPr marL="0" indent="0" algn="l">
              <a:buNone/>
              <a:defRPr sz="2400"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Program Name                                                                            Date (e.g. July 1 to July 9, 2011)                                  Speaker/Faculty Name</a:t>
            </a:r>
            <a:endParaRPr lang="en-US" dirty="0"/>
          </a:p>
        </p:txBody>
      </p:sp>
    </p:spTree>
    <p:extLst>
      <p:ext uri="{BB962C8B-B14F-4D97-AF65-F5344CB8AC3E}">
        <p14:creationId xmlns:p14="http://schemas.microsoft.com/office/powerpoint/2010/main" val="1875842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906"/>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1002659"/>
            <a:ext cx="5111750" cy="52063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2336523"/>
            <a:ext cx="3008313" cy="38725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cxnSp>
        <p:nvCxnSpPr>
          <p:cNvPr id="8" name="Straight Connector 7"/>
          <p:cNvCxnSpPr/>
          <p:nvPr/>
        </p:nvCxnSpPr>
        <p:spPr>
          <a:xfrm flipV="1">
            <a:off x="457200" y="1435100"/>
            <a:ext cx="3008313" cy="25400"/>
          </a:xfrm>
          <a:prstGeom prst="line">
            <a:avLst/>
          </a:prstGeom>
          <a:ln w="635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6" name="Slide Number Placeholder 4"/>
          <p:cNvSpPr>
            <a:spLocks noGrp="1"/>
          </p:cNvSpPr>
          <p:nvPr>
            <p:ph type="sldNum" sz="quarter" idx="4"/>
          </p:nvPr>
        </p:nvSpPr>
        <p:spPr>
          <a:xfrm>
            <a:off x="67373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3106326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7142" y="4950686"/>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07142" y="762861"/>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807142" y="5517424"/>
            <a:ext cx="5486400" cy="85486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cxnSp>
        <p:nvCxnSpPr>
          <p:cNvPr id="8" name="Straight Connector 7"/>
          <p:cNvCxnSpPr/>
          <p:nvPr/>
        </p:nvCxnSpPr>
        <p:spPr>
          <a:xfrm>
            <a:off x="1792288" y="5061215"/>
            <a:ext cx="5486400" cy="0"/>
          </a:xfrm>
          <a:prstGeom prst="line">
            <a:avLst/>
          </a:prstGeom>
          <a:ln w="635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6" name="Slide Number Placeholder 4"/>
          <p:cNvSpPr>
            <a:spLocks noGrp="1"/>
          </p:cNvSpPr>
          <p:nvPr>
            <p:ph type="sldNum" sz="quarter" idx="4"/>
          </p:nvPr>
        </p:nvSpPr>
        <p:spPr>
          <a:xfrm>
            <a:off x="67373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38812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4"/>
            <a:ext cx="4040188" cy="639763"/>
          </a:xfrm>
          <a:prstGeom prst="rect">
            <a:avLst/>
          </a:prstGeo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4"/>
            <a:ext cx="4041775" cy="639763"/>
          </a:xfrm>
          <a:prstGeom prst="rect">
            <a:avLst/>
          </a:prstGeo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a:xfrm>
            <a:off x="8027490" y="6492876"/>
            <a:ext cx="1116510" cy="365125"/>
          </a:xfrm>
          <a:prstGeom prst="rect">
            <a:avLst/>
          </a:prstGeom>
        </p:spPr>
        <p:txBody>
          <a:bodyPr/>
          <a:lstStyle/>
          <a:p>
            <a:fld id="{2066355A-084C-D24E-9AD2-7E4FC41EA627}" type="slidenum">
              <a:rPr lang="en-US" smtClean="0"/>
              <a:t>‹#›</a:t>
            </a:fld>
            <a:endParaRPr lang="en-US"/>
          </a:p>
        </p:txBody>
      </p:sp>
      <p:sp>
        <p:nvSpPr>
          <p:cNvPr id="10" name="Footer Placeholder 4"/>
          <p:cNvSpPr>
            <a:spLocks noGrp="1"/>
          </p:cNvSpPr>
          <p:nvPr>
            <p:ph type="ftr" sz="quarter" idx="13"/>
          </p:nvPr>
        </p:nvSpPr>
        <p:spPr>
          <a:xfrm>
            <a:off x="0" y="6510470"/>
            <a:ext cx="4942830" cy="347531"/>
          </a:xfrm>
          <a:prstGeom prst="rect">
            <a:avLst/>
          </a:prstGeom>
          <a:noFill/>
          <a:ln>
            <a:noFill/>
          </a:ln>
          <a:effectLst/>
        </p:spPr>
        <p:txBody>
          <a:bodyPr anchor="ctr"/>
          <a:lstStyle>
            <a:lvl1pPr algn="l">
              <a:defRPr sz="1000" b="0">
                <a:solidFill>
                  <a:srgbClr val="000000"/>
                </a:solidFill>
                <a:effectLst/>
              </a:defRPr>
            </a:lvl1pPr>
          </a:lstStyle>
          <a:p>
            <a:endParaRPr lang="en-CA" dirty="0"/>
          </a:p>
        </p:txBody>
      </p:sp>
    </p:spTree>
    <p:extLst>
      <p:ext uri="{BB962C8B-B14F-4D97-AF65-F5344CB8AC3E}">
        <p14:creationId xmlns:p14="http://schemas.microsoft.com/office/powerpoint/2010/main" val="416630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250" y="772003"/>
            <a:ext cx="8445500" cy="553347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hasCustomPrompt="1"/>
          </p:nvPr>
        </p:nvSpPr>
        <p:spPr/>
        <p:txBody>
          <a:bodyPr/>
          <a:lstStyle>
            <a:lvl1pPr>
              <a:defRPr/>
            </a:lvl1pPr>
          </a:lstStyle>
          <a:p>
            <a:r>
              <a:rPr lang="en-US" dirty="0" smtClean="0"/>
              <a:t>Click to edit slide title</a:t>
            </a:r>
            <a:endParaRPr lang="en-CA" dirty="0"/>
          </a:p>
        </p:txBody>
      </p:sp>
      <p:sp>
        <p:nvSpPr>
          <p:cNvPr id="4" name="Slide Number Placeholder 4"/>
          <p:cNvSpPr>
            <a:spLocks noGrp="1"/>
          </p:cNvSpPr>
          <p:nvPr>
            <p:ph type="sldNum" sz="quarter" idx="4"/>
          </p:nvPr>
        </p:nvSpPr>
        <p:spPr>
          <a:xfrm>
            <a:off x="67373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748316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9250" y="274637"/>
            <a:ext cx="8445500" cy="5686891"/>
          </a:xfrm>
        </p:spPr>
        <p:txBody>
          <a:bodyPr lIns="0" rIns="0"/>
          <a:lstStyle>
            <a:lvl1pPr algn="ctr">
              <a:defRPr/>
            </a:lvl1pPr>
          </a:lstStyle>
          <a:p>
            <a:r>
              <a:rPr lang="en-US" smtClean="0"/>
              <a:t>Click to edit Master title style</a:t>
            </a:r>
            <a:endParaRPr lang="en-US" dirty="0"/>
          </a:p>
        </p:txBody>
      </p:sp>
      <p:sp>
        <p:nvSpPr>
          <p:cNvPr id="3" name="Slide Number Placeholder 4"/>
          <p:cNvSpPr>
            <a:spLocks noGrp="1"/>
          </p:cNvSpPr>
          <p:nvPr>
            <p:ph type="sldNum" sz="quarter" idx="4"/>
          </p:nvPr>
        </p:nvSpPr>
        <p:spPr>
          <a:xfrm>
            <a:off x="67373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222750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0416" y="4406900"/>
            <a:ext cx="8316383"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370416" y="2906713"/>
            <a:ext cx="8316383" cy="1500187"/>
          </a:xfrm>
        </p:spPr>
        <p:txBody>
          <a:bodyPr anchor="b"/>
          <a:lstStyle>
            <a:lvl1pPr marL="0" indent="0">
              <a:buNone/>
              <a:defRPr sz="2000">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Slide Number Placeholder 4"/>
          <p:cNvSpPr>
            <a:spLocks noGrp="1"/>
          </p:cNvSpPr>
          <p:nvPr>
            <p:ph type="sldNum" sz="quarter" idx="4"/>
          </p:nvPr>
        </p:nvSpPr>
        <p:spPr>
          <a:xfrm>
            <a:off x="67373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236887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9250" y="789880"/>
            <a:ext cx="41481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49250" y="1429642"/>
            <a:ext cx="4148138" cy="45916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789880"/>
            <a:ext cx="41497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429642"/>
            <a:ext cx="4149725" cy="45916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4"/>
          <p:cNvSpPr>
            <a:spLocks noGrp="1"/>
          </p:cNvSpPr>
          <p:nvPr>
            <p:ph type="sldNum" sz="quarter" idx="10"/>
          </p:nvPr>
        </p:nvSpPr>
        <p:spPr>
          <a:xfrm>
            <a:off x="67373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3562054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4"/>
          <p:cNvSpPr>
            <a:spLocks noGrp="1"/>
          </p:cNvSpPr>
          <p:nvPr>
            <p:ph type="sldNum" sz="quarter" idx="4"/>
          </p:nvPr>
        </p:nvSpPr>
        <p:spPr>
          <a:xfrm>
            <a:off x="67373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1182493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0" y="4941168"/>
            <a:ext cx="4402044" cy="888020"/>
          </a:xfrm>
        </p:spPr>
        <p:txBody>
          <a:bodyPr>
            <a:normAutofit/>
          </a:bodyPr>
          <a:lstStyle>
            <a:lvl1pPr>
              <a:defRPr sz="2000" b="0" i="1">
                <a:latin typeface="Georgia"/>
              </a:defRPr>
            </a:lvl1pPr>
          </a:lstStyle>
          <a:p>
            <a:r>
              <a:rPr lang="en-US" smtClean="0"/>
              <a:t>Click to edit Master title style</a:t>
            </a:r>
            <a:endParaRPr lang="en-US" dirty="0"/>
          </a:p>
        </p:txBody>
      </p:sp>
      <p:sp>
        <p:nvSpPr>
          <p:cNvPr id="9" name="Text Placeholder 8"/>
          <p:cNvSpPr>
            <a:spLocks noGrp="1"/>
          </p:cNvSpPr>
          <p:nvPr>
            <p:ph type="body" sz="quarter" idx="13"/>
          </p:nvPr>
        </p:nvSpPr>
        <p:spPr>
          <a:xfrm>
            <a:off x="4619120" y="1628800"/>
            <a:ext cx="4402044" cy="3062941"/>
          </a:xfrm>
        </p:spPr>
        <p:txBody>
          <a:bodyPr>
            <a:normAutofit/>
          </a:bodyPr>
          <a:lstStyle>
            <a:lvl1pPr marL="0" indent="0">
              <a:lnSpc>
                <a:spcPct val="100000"/>
              </a:lnSpc>
              <a:buFontTx/>
              <a:buNone/>
              <a:defRPr sz="2000" b="0" i="1">
                <a:latin typeface="Georgia"/>
              </a:defRPr>
            </a:lvl1pPr>
            <a:lvl2pPr marL="457200" indent="0">
              <a:lnSpc>
                <a:spcPct val="100000"/>
              </a:lnSpc>
              <a:buFontTx/>
              <a:buNone/>
              <a:defRPr/>
            </a:lvl2pPr>
            <a:lvl3pPr marL="914400" indent="0">
              <a:lnSpc>
                <a:spcPct val="100000"/>
              </a:lnSpc>
              <a:buFontTx/>
              <a:buNone/>
              <a:defRPr/>
            </a:lvl3pPr>
            <a:lvl4pPr marL="1371600" indent="0">
              <a:lnSpc>
                <a:spcPct val="100000"/>
              </a:lnSpc>
              <a:buFontTx/>
              <a:buNone/>
              <a:defRPr/>
            </a:lvl4pPr>
            <a:lvl5pPr marL="1828800" indent="0">
              <a:lnSpc>
                <a:spcPct val="100000"/>
              </a:lnSpc>
              <a:buFontTx/>
              <a:buNone/>
              <a:defRPr/>
            </a:lvl5pPr>
          </a:lstStyle>
          <a:p>
            <a:pPr lvl="0"/>
            <a:r>
              <a:rPr lang="en-US" smtClean="0"/>
              <a:t>Click to edit Master text styles</a:t>
            </a:r>
          </a:p>
        </p:txBody>
      </p:sp>
      <p:sp>
        <p:nvSpPr>
          <p:cNvPr id="13" name="ClipArt Placeholder 12"/>
          <p:cNvSpPr>
            <a:spLocks noGrp="1"/>
          </p:cNvSpPr>
          <p:nvPr>
            <p:ph type="clipArt" sz="quarter" idx="14"/>
          </p:nvPr>
        </p:nvSpPr>
        <p:spPr>
          <a:xfrm>
            <a:off x="2296" y="1628800"/>
            <a:ext cx="4377018" cy="3062941"/>
          </a:xfrm>
        </p:spPr>
        <p:txBody>
          <a:bodyPr/>
          <a:lstStyle/>
          <a:p>
            <a:r>
              <a:rPr lang="en-US" dirty="0" smtClean="0"/>
              <a:t>Click icon to add clip art</a:t>
            </a:r>
            <a:endParaRPr lang="en-US" dirty="0"/>
          </a:p>
        </p:txBody>
      </p:sp>
      <p:sp>
        <p:nvSpPr>
          <p:cNvPr id="14" name="Text Placeholder 15"/>
          <p:cNvSpPr>
            <a:spLocks noGrp="1"/>
          </p:cNvSpPr>
          <p:nvPr>
            <p:ph type="body" sz="quarter" idx="15"/>
          </p:nvPr>
        </p:nvSpPr>
        <p:spPr>
          <a:xfrm>
            <a:off x="381000" y="5013512"/>
            <a:ext cx="3367088" cy="369888"/>
          </a:xfrm>
        </p:spPr>
        <p:txBody>
          <a:bodyPr>
            <a:normAutofit/>
          </a:bodyPr>
          <a:lstStyle>
            <a:lvl1pPr marL="0" indent="0">
              <a:buNone/>
              <a:defRPr sz="1400" b="0" i="1"/>
            </a:lvl1pPr>
          </a:lstStyle>
          <a:p>
            <a:pPr lvl="0"/>
            <a:r>
              <a:rPr lang="en-US" smtClean="0"/>
              <a:t>Click to edit Master text styles</a:t>
            </a:r>
          </a:p>
        </p:txBody>
      </p:sp>
      <p:sp>
        <p:nvSpPr>
          <p:cNvPr id="6" name="Slide Number Placeholder 4"/>
          <p:cNvSpPr>
            <a:spLocks noGrp="1"/>
          </p:cNvSpPr>
          <p:nvPr>
            <p:ph type="sldNum" sz="quarter" idx="4"/>
          </p:nvPr>
        </p:nvSpPr>
        <p:spPr>
          <a:xfrm>
            <a:off x="67373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67989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67373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3966205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Slide Number Placeholder 4"/>
          <p:cNvSpPr>
            <a:spLocks noGrp="1"/>
          </p:cNvSpPr>
          <p:nvPr>
            <p:ph type="sldNum" sz="quarter" idx="4"/>
          </p:nvPr>
        </p:nvSpPr>
        <p:spPr>
          <a:xfrm>
            <a:off x="67373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3904013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9249" y="44624"/>
            <a:ext cx="7500665" cy="648072"/>
          </a:xfrm>
          <a:prstGeom prst="rect">
            <a:avLst/>
          </a:prstGeom>
        </p:spPr>
        <p:txBody>
          <a:bodyPr vert="horz" lIns="91440" tIns="45720" rIns="91440" bIns="45720" rtlCol="0" anchor="ctr">
            <a:noAutofit/>
          </a:bodyPr>
          <a:lstStyle/>
          <a:p>
            <a:r>
              <a:rPr lang="en-US" dirty="0" smtClean="0"/>
              <a:t>Click to edit slide title</a:t>
            </a:r>
            <a:endParaRPr lang="en-US" dirty="0"/>
          </a:p>
        </p:txBody>
      </p:sp>
      <p:sp>
        <p:nvSpPr>
          <p:cNvPr id="3" name="Text Placeholder 2"/>
          <p:cNvSpPr>
            <a:spLocks noGrp="1"/>
          </p:cNvSpPr>
          <p:nvPr>
            <p:ph type="body" idx="1"/>
          </p:nvPr>
        </p:nvSpPr>
        <p:spPr>
          <a:xfrm>
            <a:off x="349250" y="764704"/>
            <a:ext cx="8445500" cy="553347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4"/>
          </p:nvPr>
        </p:nvSpPr>
        <p:spPr>
          <a:xfrm>
            <a:off x="67373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66FEB-B74C-4553-A99E-5E49813D09AD}" type="slidenum">
              <a:rPr lang="en-US" smtClean="0"/>
              <a:t>‹#›</a:t>
            </a:fld>
            <a:endParaRPr lang="en-US"/>
          </a:p>
        </p:txBody>
      </p:sp>
    </p:spTree>
    <p:extLst>
      <p:ext uri="{BB962C8B-B14F-4D97-AF65-F5344CB8AC3E}">
        <p14:creationId xmlns:p14="http://schemas.microsoft.com/office/powerpoint/2010/main" val="160158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1" r:id="rId9"/>
    <p:sldLayoutId id="2147483669" r:id="rId10"/>
    <p:sldLayoutId id="2147483670" r:id="rId11"/>
    <p:sldLayoutId id="2147483672"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chart" Target="../charts/chart8.xml"/><Relationship Id="rId4" Type="http://schemas.openxmlformats.org/officeDocument/2006/relationships/hyperlink" Target="http://www.statista.com/statistics/813787/spotify-ad-supported-monthly-active-users" TargetMode="Externa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chart" Target="../charts/chart9.xml"/><Relationship Id="rId4" Type="http://schemas.openxmlformats.org/officeDocument/2006/relationships/hyperlink" Target="http://www.statista.com/statistics/244995/number-of-paying-spotify-subscribers" TargetMode="Externa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chart" Target="../charts/chart10.xml"/><Relationship Id="rId4" Type="http://schemas.openxmlformats.org/officeDocument/2006/relationships/hyperlink" Target="http://www.statista.com/statistics/813902/spotify-share-monthly-active-users-by-region" TargetMode="External"/></Relationships>
</file>

<file path=ppt/slides/_rels/slide1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chart" Target="../charts/chart11.xml"/><Relationship Id="rId4" Type="http://schemas.openxmlformats.org/officeDocument/2006/relationships/hyperlink" Target="http://www.statista.com/statistics/813789/spotify-premium-arpu" TargetMode="Externa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chart" Target="../charts/chart12.xml"/><Relationship Id="rId4" Type="http://schemas.openxmlformats.org/officeDocument/2006/relationships/hyperlink" Target="http://www.statista.com/statistics/813765/spotify-ebitda" TargetMode="External"/></Relationships>
</file>

<file path=ppt/slides/_rels/slide1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chart" Target="../charts/chart13.xml"/><Relationship Id="rId4" Type="http://schemas.openxmlformats.org/officeDocument/2006/relationships/hyperlink" Target="http://www.statista.com/statistics/604959/number-of-apple-music-subscribers" TargetMode="External"/></Relationships>
</file>

<file path=ppt/slides/_rels/slide1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chart" Target="../charts/chart14.xml"/><Relationship Id="rId4" Type="http://schemas.openxmlformats.org/officeDocument/2006/relationships/hyperlink" Target="http://www.statista.com/statistics/294640/spotify-listenership-in-the-u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chart" Target="../charts/chart1.xml"/><Relationship Id="rId4" Type="http://schemas.openxmlformats.org/officeDocument/2006/relationships/hyperlink" Target="http://www.statista.com/statistics/813713/spotify-revenu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chart" Target="../charts/chart15.xml"/><Relationship Id="rId5" Type="http://schemas.openxmlformats.org/officeDocument/2006/relationships/hyperlink" Target="http://www.statista.com/statistics/253260/leading-online-radio-companies-in-the-us-by-active-sessions" TargetMode="External"/><Relationship Id="rId4" Type="http://schemas.openxmlformats.org/officeDocument/2006/relationships/slide" Target="slide8.xml"/><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chart" Target="../charts/chart16.xml"/><Relationship Id="rId4" Type="http://schemas.openxmlformats.org/officeDocument/2006/relationships/hyperlink" Target="http://www.statista.com/statistics/475821/spotify-users-age-usa"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statista.com/statistics/813757/spotify-sales-marketing-costs/" TargetMode="External"/><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slide" Target="slide23.xml"/><Relationship Id="rId4" Type="http://schemas.openxmlformats.org/officeDocument/2006/relationships/chart" Target="../charts/char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chart" Target="../charts/chart2.xml"/><Relationship Id="rId4" Type="http://schemas.openxmlformats.org/officeDocument/2006/relationships/hyperlink" Target="http://www.statista.com/statistics/813835/spotify-revenue-quarterly-by-segmen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chart" Target="../charts/chart3.xml"/><Relationship Id="rId5" Type="http://schemas.openxmlformats.org/officeDocument/2006/relationships/hyperlink" Target="http://www.statista.com/statistics/370618/spotifys-cost-of-goods-sold-share" TargetMode="External"/><Relationship Id="rId4" Type="http://schemas.openxmlformats.org/officeDocument/2006/relationships/slide" Target="slide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chart" Target="../charts/chart4.xml"/><Relationship Id="rId4" Type="http://schemas.openxmlformats.org/officeDocument/2006/relationships/hyperlink" Target="http://www.statista.com/statistics/813751/spotify-research-development-costs" TargetMode="Externa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chart" Target="../charts/chart5.xml"/><Relationship Id="rId4" Type="http://schemas.openxmlformats.org/officeDocument/2006/relationships/hyperlink" Target="http://www.statista.com/statistics/813757/spotify-sales-marketing-costs" TargetMode="External"/></Relationships>
</file>

<file path=ppt/slides/_rels/slide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chart" Target="../charts/chart6.xml"/><Relationship Id="rId4" Type="http://schemas.openxmlformats.org/officeDocument/2006/relationships/hyperlink" Target="http://www.statista.com/statistics/813758/spotify-operating-income" TargetMode="Externa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chart" Target="../charts/chart7.xml"/><Relationship Id="rId4" Type="http://schemas.openxmlformats.org/officeDocument/2006/relationships/hyperlink" Target="http://www.statista.com/statistics/367739/spotify-global-ma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42197" y="803003"/>
            <a:ext cx="7546228" cy="1375834"/>
          </a:xfrm>
        </p:spPr>
        <p:txBody>
          <a:bodyPr/>
          <a:lstStyle/>
          <a:p>
            <a:r>
              <a:rPr lang="en-US" dirty="0" smtClean="0"/>
              <a:t>Spotify – Support Information</a:t>
            </a:r>
            <a:endParaRPr lang="en-US" dirty="0"/>
          </a:p>
        </p:txBody>
      </p:sp>
      <p:sp>
        <p:nvSpPr>
          <p:cNvPr id="6" name="Subtitle 5"/>
          <p:cNvSpPr>
            <a:spLocks noGrp="1"/>
          </p:cNvSpPr>
          <p:nvPr>
            <p:ph type="subTitle" idx="1"/>
          </p:nvPr>
        </p:nvSpPr>
        <p:spPr>
          <a:xfrm>
            <a:off x="820831" y="3022899"/>
            <a:ext cx="7567594" cy="1348061"/>
          </a:xfrm>
        </p:spPr>
        <p:txBody>
          <a:bodyPr/>
          <a:lstStyle/>
          <a:p>
            <a:r>
              <a:rPr lang="en-US" smtClean="0"/>
              <a:t>MMAI 801 </a:t>
            </a:r>
            <a:r>
              <a:rPr lang="en-US" dirty="0" smtClean="0"/>
              <a:t>– Introduction to Management</a:t>
            </a:r>
          </a:p>
          <a:p>
            <a:r>
              <a:rPr lang="en-US" dirty="0" smtClean="0"/>
              <a:t>Breakout Room Exercise</a:t>
            </a:r>
          </a:p>
          <a:p>
            <a:r>
              <a:rPr lang="en-US" dirty="0" smtClean="0"/>
              <a:t>Gary J. Bissonette</a:t>
            </a:r>
            <a:endParaRPr lang="en-US" dirty="0"/>
          </a:p>
        </p:txBody>
      </p:sp>
      <p:sp>
        <p:nvSpPr>
          <p:cNvPr id="4" name="Slide Number Placeholder 3"/>
          <p:cNvSpPr>
            <a:spLocks noGrp="1"/>
          </p:cNvSpPr>
          <p:nvPr>
            <p:ph type="sldNum" sz="quarter" idx="4294967295"/>
          </p:nvPr>
        </p:nvSpPr>
        <p:spPr>
          <a:xfrm>
            <a:off x="7086600" y="6356350"/>
            <a:ext cx="2057400" cy="365125"/>
          </a:xfrm>
        </p:spPr>
        <p:txBody>
          <a:bodyPr/>
          <a:lstStyle/>
          <a:p>
            <a:fld id="{2066355A-084C-D24E-9AD2-7E4FC41EA627}" type="slidenum">
              <a:rPr lang="en-US" smtClean="0"/>
              <a:t>1</a:t>
            </a:fld>
            <a:endParaRPr lang="en-US"/>
          </a:p>
        </p:txBody>
      </p:sp>
    </p:spTree>
    <p:extLst>
      <p:ext uri="{BB962C8B-B14F-4D97-AF65-F5344CB8AC3E}">
        <p14:creationId xmlns:p14="http://schemas.microsoft.com/office/powerpoint/2010/main" val="3742035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575100" y="5709149"/>
            <a:ext cx="156600" cy="291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New shape"/>
          <p:cNvSpPr/>
          <p:nvPr/>
        </p:nvSpPr>
        <p:spPr>
          <a:xfrm>
            <a:off x="507600" y="1159650"/>
            <a:ext cx="8124300" cy="44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5000" lnSpcReduction="20000"/>
          </a:bodyPr>
          <a:lstStyle/>
          <a:p>
            <a:pPr algn="l">
              <a:lnSpc>
                <a:spcPct val="100000"/>
              </a:lnSpc>
            </a:pPr>
            <a:r>
              <a:rPr>
                <a:solidFill>
                  <a:srgbClr val="0A85E6"/>
                </a:solidFill>
                <a:latin typeface="Arial" pitchFamily="34" charset="0"/>
              </a:rPr>
              <a:t>Number of Spotify ad-supported monthly active users (MAUs) worldwide from 1st quarter 2015 to 4th quarter 2018 (in millions)</a:t>
            </a:r>
          </a:p>
        </p:txBody>
      </p:sp>
      <p:sp>
        <p:nvSpPr>
          <p:cNvPr id="3" name="New shape"/>
          <p:cNvSpPr/>
          <p:nvPr/>
        </p:nvSpPr>
        <p:spPr>
          <a:xfrm>
            <a:off x="507600" y="1591650"/>
            <a:ext cx="81243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0000" lnSpcReduction="10000"/>
          </a:bodyPr>
          <a:lstStyle/>
          <a:p>
            <a:pPr algn="l">
              <a:lnSpc>
                <a:spcPct val="100000"/>
              </a:lnSpc>
            </a:pPr>
            <a:r>
              <a:rPr sz="1200">
                <a:solidFill>
                  <a:srgbClr val="919191"/>
                </a:solidFill>
                <a:latin typeface="Arial" pitchFamily="34" charset="0"/>
              </a:rPr>
              <a:t>Spotify's ad-supported monthly active users 2015-2018</a:t>
            </a:r>
          </a:p>
        </p:txBody>
      </p:sp>
      <p:sp>
        <p:nvSpPr>
          <p:cNvPr id="4" name="New shape"/>
          <p:cNvSpPr/>
          <p:nvPr/>
        </p:nvSpPr>
        <p:spPr>
          <a:xfrm>
            <a:off x="783000" y="5347350"/>
            <a:ext cx="6210000" cy="45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600" b="1">
                <a:solidFill>
                  <a:srgbClr val="555555"/>
                </a:solidFill>
                <a:latin typeface="Arial" pitchFamily="34" charset="0"/>
              </a:rPr>
              <a:t>Note: </a:t>
            </a:r>
            <a:r>
              <a:rPr sz="600">
                <a:solidFill>
                  <a:srgbClr val="555555"/>
                </a:solidFill>
                <a:latin typeface="Arial" pitchFamily="34" charset="0"/>
              </a:rPr>
              <a:t> Worldwide; Q1 2015 to Q4 2018</a:t>
            </a:r>
          </a:p>
          <a:p>
            <a:pPr algn="l"/>
            <a:r>
              <a:rPr sz="600">
                <a:solidFill>
                  <a:srgbClr val="555555"/>
                </a:solidFill>
                <a:latin typeface="Arial" pitchFamily="34" charset="0"/>
              </a:rPr>
              <a:t>Further information regarding this statistic can be found on </a:t>
            </a:r>
            <a:r>
              <a:rPr sz="600">
                <a:solidFill>
                  <a:srgbClr val="555555"/>
                </a:solidFill>
                <a:latin typeface="Arial" pitchFamily="34" charset="0"/>
                <a:hlinkClick r:id="rId3" action="ppaction://hlinksldjump"/>
              </a:rPr>
              <a:t>page 8</a:t>
            </a:r>
            <a:r>
              <a:rPr sz="600">
                <a:solidFill>
                  <a:srgbClr val="555555"/>
                </a:solidFill>
                <a:latin typeface="Arial" pitchFamily="34" charset="0"/>
              </a:rPr>
              <a:t>.</a:t>
            </a:r>
          </a:p>
          <a:p>
            <a:pPr algn="l"/>
            <a:r>
              <a:rPr sz="600" b="1">
                <a:solidFill>
                  <a:srgbClr val="555555"/>
                </a:solidFill>
                <a:latin typeface="Arial" pitchFamily="34" charset="0"/>
              </a:rPr>
              <a:t>Source(s): </a:t>
            </a:r>
            <a:r>
              <a:rPr sz="600">
                <a:solidFill>
                  <a:srgbClr val="555555"/>
                </a:solidFill>
                <a:latin typeface="Arial" pitchFamily="34" charset="0"/>
              </a:rPr>
              <a:t>Spotify; </a:t>
            </a:r>
            <a:r>
              <a:rPr sz="600">
                <a:solidFill>
                  <a:srgbClr val="555555"/>
                </a:solidFill>
                <a:latin typeface="Arial" pitchFamily="34" charset="0"/>
                <a:hlinkClick r:id="rId4"/>
              </a:rPr>
              <a:t>ID 813787</a:t>
            </a:r>
          </a:p>
        </p:txBody>
      </p:sp>
      <p:graphicFrame>
        <p:nvGraphicFramePr>
          <p:cNvPr id="5" name="ChartObject"/>
          <p:cNvGraphicFramePr/>
          <p:nvPr/>
        </p:nvGraphicFramePr>
        <p:xfrm>
          <a:off x="507600" y="1937250"/>
          <a:ext cx="7992000" cy="3429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477900" y="5728050"/>
            <a:ext cx="342900" cy="1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750">
                <a:solidFill>
                  <a:srgbClr val="FFFFFF"/>
                </a:solidFill>
                <a:latin typeface="Arial" pitchFamily="34" charset="0"/>
              </a:rPr>
              <a:t>2</a:t>
            </a:r>
          </a:p>
        </p:txBody>
      </p:sp>
    </p:spTree>
    <p:extLst>
      <p:ext uri="{BB962C8B-B14F-4D97-AF65-F5344CB8AC3E}">
        <p14:creationId xmlns:p14="http://schemas.microsoft.com/office/powerpoint/2010/main" val="3715963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575100" y="5709149"/>
            <a:ext cx="156600" cy="291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New shape"/>
          <p:cNvSpPr/>
          <p:nvPr/>
        </p:nvSpPr>
        <p:spPr>
          <a:xfrm>
            <a:off x="507600" y="1159650"/>
            <a:ext cx="8124300" cy="44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7500" lnSpcReduction="20000"/>
          </a:bodyPr>
          <a:lstStyle/>
          <a:p>
            <a:pPr algn="l">
              <a:lnSpc>
                <a:spcPct val="100000"/>
              </a:lnSpc>
            </a:pPr>
            <a:r>
              <a:rPr>
                <a:solidFill>
                  <a:srgbClr val="0A85E6"/>
                </a:solidFill>
                <a:latin typeface="Arial" pitchFamily="34" charset="0"/>
              </a:rPr>
              <a:t>Number of Spotify premium subscribers worldwide from 1st quarter 2015 to 4th quarter 2018 (in millions)</a:t>
            </a:r>
          </a:p>
        </p:txBody>
      </p:sp>
      <p:sp>
        <p:nvSpPr>
          <p:cNvPr id="3" name="New shape"/>
          <p:cNvSpPr/>
          <p:nvPr/>
        </p:nvSpPr>
        <p:spPr>
          <a:xfrm>
            <a:off x="507600" y="1591650"/>
            <a:ext cx="81243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0000" lnSpcReduction="10000"/>
          </a:bodyPr>
          <a:lstStyle/>
          <a:p>
            <a:pPr algn="l">
              <a:lnSpc>
                <a:spcPct val="100000"/>
              </a:lnSpc>
            </a:pPr>
            <a:r>
              <a:rPr sz="1200">
                <a:solidFill>
                  <a:srgbClr val="919191"/>
                </a:solidFill>
                <a:latin typeface="Arial" pitchFamily="34" charset="0"/>
              </a:rPr>
              <a:t>Spotify's premium subscribers 2015-2018</a:t>
            </a:r>
          </a:p>
        </p:txBody>
      </p:sp>
      <p:sp>
        <p:nvSpPr>
          <p:cNvPr id="4" name="New shape"/>
          <p:cNvSpPr/>
          <p:nvPr/>
        </p:nvSpPr>
        <p:spPr>
          <a:xfrm>
            <a:off x="783000" y="5347350"/>
            <a:ext cx="6210000" cy="45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600" b="1">
                <a:solidFill>
                  <a:srgbClr val="555555"/>
                </a:solidFill>
                <a:latin typeface="Arial" pitchFamily="34" charset="0"/>
              </a:rPr>
              <a:t>Note: </a:t>
            </a:r>
            <a:r>
              <a:rPr sz="600">
                <a:solidFill>
                  <a:srgbClr val="555555"/>
                </a:solidFill>
                <a:latin typeface="Arial" pitchFamily="34" charset="0"/>
              </a:rPr>
              <a:t> Worldwide; Q1 2015 to Q4 2018</a:t>
            </a:r>
          </a:p>
          <a:p>
            <a:pPr algn="l"/>
            <a:r>
              <a:rPr sz="600">
                <a:solidFill>
                  <a:srgbClr val="555555"/>
                </a:solidFill>
                <a:latin typeface="Arial" pitchFamily="34" charset="0"/>
              </a:rPr>
              <a:t>Further information regarding this statistic can be found on </a:t>
            </a:r>
            <a:r>
              <a:rPr sz="600">
                <a:solidFill>
                  <a:srgbClr val="555555"/>
                </a:solidFill>
                <a:latin typeface="Arial" pitchFamily="34" charset="0"/>
                <a:hlinkClick r:id="rId3" action="ppaction://hlinksldjump"/>
              </a:rPr>
              <a:t>page 8</a:t>
            </a:r>
            <a:r>
              <a:rPr sz="600">
                <a:solidFill>
                  <a:srgbClr val="555555"/>
                </a:solidFill>
                <a:latin typeface="Arial" pitchFamily="34" charset="0"/>
              </a:rPr>
              <a:t>.</a:t>
            </a:r>
          </a:p>
          <a:p>
            <a:pPr algn="l"/>
            <a:r>
              <a:rPr sz="600" b="1">
                <a:solidFill>
                  <a:srgbClr val="555555"/>
                </a:solidFill>
                <a:latin typeface="Arial" pitchFamily="34" charset="0"/>
              </a:rPr>
              <a:t>Source(s): </a:t>
            </a:r>
            <a:r>
              <a:rPr sz="600">
                <a:solidFill>
                  <a:srgbClr val="555555"/>
                </a:solidFill>
                <a:latin typeface="Arial" pitchFamily="34" charset="0"/>
              </a:rPr>
              <a:t>Spotify; Music Business Worldwide; </a:t>
            </a:r>
            <a:r>
              <a:rPr sz="600">
                <a:solidFill>
                  <a:srgbClr val="555555"/>
                </a:solidFill>
                <a:latin typeface="Arial" pitchFamily="34" charset="0"/>
                <a:hlinkClick r:id="rId4"/>
              </a:rPr>
              <a:t>ID 244995</a:t>
            </a:r>
          </a:p>
        </p:txBody>
      </p:sp>
      <p:graphicFrame>
        <p:nvGraphicFramePr>
          <p:cNvPr id="5" name="ChartObject"/>
          <p:cNvGraphicFramePr/>
          <p:nvPr/>
        </p:nvGraphicFramePr>
        <p:xfrm>
          <a:off x="507600" y="1937250"/>
          <a:ext cx="7992000" cy="3429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477900" y="5728050"/>
            <a:ext cx="342900" cy="1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750">
                <a:solidFill>
                  <a:srgbClr val="FFFFFF"/>
                </a:solidFill>
                <a:latin typeface="Arial" pitchFamily="34" charset="0"/>
              </a:rPr>
              <a:t>2</a:t>
            </a:r>
          </a:p>
        </p:txBody>
      </p:sp>
    </p:spTree>
    <p:extLst>
      <p:ext uri="{BB962C8B-B14F-4D97-AF65-F5344CB8AC3E}">
        <p14:creationId xmlns:p14="http://schemas.microsoft.com/office/powerpoint/2010/main" val="4224371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575100" y="5709149"/>
            <a:ext cx="156600" cy="291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New shape"/>
          <p:cNvSpPr/>
          <p:nvPr/>
        </p:nvSpPr>
        <p:spPr>
          <a:xfrm>
            <a:off x="507600" y="1159650"/>
            <a:ext cx="8124300" cy="44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a:solidFill>
                  <a:srgbClr val="0A85E6"/>
                </a:solidFill>
                <a:latin typeface="Arial" pitchFamily="34" charset="0"/>
              </a:rPr>
              <a:t>Share of Spotify`s monthly active users worldwide in 2018, by region</a:t>
            </a:r>
          </a:p>
        </p:txBody>
      </p:sp>
      <p:sp>
        <p:nvSpPr>
          <p:cNvPr id="3" name="New shape"/>
          <p:cNvSpPr/>
          <p:nvPr/>
        </p:nvSpPr>
        <p:spPr>
          <a:xfrm>
            <a:off x="507600" y="1591650"/>
            <a:ext cx="81243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0000" lnSpcReduction="10000"/>
          </a:bodyPr>
          <a:lstStyle/>
          <a:p>
            <a:pPr algn="l">
              <a:lnSpc>
                <a:spcPct val="100000"/>
              </a:lnSpc>
            </a:pPr>
            <a:r>
              <a:rPr sz="1200">
                <a:solidFill>
                  <a:srgbClr val="919191"/>
                </a:solidFill>
                <a:latin typeface="Arial" pitchFamily="34" charset="0"/>
              </a:rPr>
              <a:t>Spotify's share of monthly active users 2018, by region</a:t>
            </a:r>
          </a:p>
        </p:txBody>
      </p:sp>
      <p:sp>
        <p:nvSpPr>
          <p:cNvPr id="4" name="New shape"/>
          <p:cNvSpPr/>
          <p:nvPr/>
        </p:nvSpPr>
        <p:spPr>
          <a:xfrm>
            <a:off x="783000" y="5347350"/>
            <a:ext cx="6210000" cy="45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600" b="1">
                <a:solidFill>
                  <a:srgbClr val="555555"/>
                </a:solidFill>
                <a:latin typeface="Arial" pitchFamily="34" charset="0"/>
              </a:rPr>
              <a:t>Note: </a:t>
            </a:r>
            <a:r>
              <a:rPr sz="600">
                <a:solidFill>
                  <a:srgbClr val="555555"/>
                </a:solidFill>
                <a:latin typeface="Arial" pitchFamily="34" charset="0"/>
              </a:rPr>
              <a:t> Worldwide; December 31, 2017 to December 31, 2018</a:t>
            </a:r>
          </a:p>
          <a:p>
            <a:pPr algn="l"/>
            <a:r>
              <a:rPr sz="600">
                <a:solidFill>
                  <a:srgbClr val="555555"/>
                </a:solidFill>
                <a:latin typeface="Arial" pitchFamily="34" charset="0"/>
              </a:rPr>
              <a:t>Further information regarding this statistic can be found on </a:t>
            </a:r>
            <a:r>
              <a:rPr sz="600">
                <a:solidFill>
                  <a:srgbClr val="555555"/>
                </a:solidFill>
                <a:latin typeface="Arial" pitchFamily="34" charset="0"/>
                <a:hlinkClick r:id="rId3" action="ppaction://hlinksldjump"/>
              </a:rPr>
              <a:t>page 8</a:t>
            </a:r>
            <a:r>
              <a:rPr sz="600">
                <a:solidFill>
                  <a:srgbClr val="555555"/>
                </a:solidFill>
                <a:latin typeface="Arial" pitchFamily="34" charset="0"/>
              </a:rPr>
              <a:t>.</a:t>
            </a:r>
          </a:p>
          <a:p>
            <a:pPr algn="l"/>
            <a:r>
              <a:rPr sz="600" b="1">
                <a:solidFill>
                  <a:srgbClr val="555555"/>
                </a:solidFill>
                <a:latin typeface="Arial" pitchFamily="34" charset="0"/>
              </a:rPr>
              <a:t>Source(s): </a:t>
            </a:r>
            <a:r>
              <a:rPr sz="600">
                <a:solidFill>
                  <a:srgbClr val="555555"/>
                </a:solidFill>
                <a:latin typeface="Arial" pitchFamily="34" charset="0"/>
              </a:rPr>
              <a:t>Spotify; </a:t>
            </a:r>
            <a:r>
              <a:rPr sz="600">
                <a:solidFill>
                  <a:srgbClr val="555555"/>
                </a:solidFill>
                <a:latin typeface="Arial" pitchFamily="34" charset="0"/>
                <a:hlinkClick r:id="rId4"/>
              </a:rPr>
              <a:t>ID 813902</a:t>
            </a:r>
          </a:p>
        </p:txBody>
      </p:sp>
      <p:graphicFrame>
        <p:nvGraphicFramePr>
          <p:cNvPr id="5" name="ChartObject"/>
          <p:cNvGraphicFramePr/>
          <p:nvPr/>
        </p:nvGraphicFramePr>
        <p:xfrm>
          <a:off x="507600" y="1937250"/>
          <a:ext cx="7992000" cy="3429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477900" y="5728050"/>
            <a:ext cx="342900" cy="1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750">
                <a:solidFill>
                  <a:srgbClr val="FFFFFF"/>
                </a:solidFill>
                <a:latin typeface="Arial" pitchFamily="34" charset="0"/>
              </a:rPr>
              <a:t>2</a:t>
            </a:r>
          </a:p>
        </p:txBody>
      </p:sp>
    </p:spTree>
    <p:extLst>
      <p:ext uri="{BB962C8B-B14F-4D97-AF65-F5344CB8AC3E}">
        <p14:creationId xmlns:p14="http://schemas.microsoft.com/office/powerpoint/2010/main" val="2974231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575100" y="5709149"/>
            <a:ext cx="156600" cy="291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New shape"/>
          <p:cNvSpPr/>
          <p:nvPr/>
        </p:nvSpPr>
        <p:spPr>
          <a:xfrm>
            <a:off x="507600" y="1159650"/>
            <a:ext cx="8124300" cy="44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7500" lnSpcReduction="20000"/>
          </a:bodyPr>
          <a:lstStyle/>
          <a:p>
            <a:pPr algn="l">
              <a:lnSpc>
                <a:spcPct val="100000"/>
              </a:lnSpc>
            </a:pPr>
            <a:r>
              <a:rPr>
                <a:solidFill>
                  <a:srgbClr val="0A85E6"/>
                </a:solidFill>
                <a:latin typeface="Arial" pitchFamily="34" charset="0"/>
              </a:rPr>
              <a:t>Spotify`s premium average revenue per user (ARPU) worldwide from 2015 to 2017 (in U.S. dollars)</a:t>
            </a:r>
          </a:p>
        </p:txBody>
      </p:sp>
      <p:sp>
        <p:nvSpPr>
          <p:cNvPr id="3" name="New shape"/>
          <p:cNvSpPr/>
          <p:nvPr/>
        </p:nvSpPr>
        <p:spPr>
          <a:xfrm>
            <a:off x="507600" y="1591650"/>
            <a:ext cx="81243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0000" lnSpcReduction="10000"/>
          </a:bodyPr>
          <a:lstStyle/>
          <a:p>
            <a:pPr algn="l">
              <a:lnSpc>
                <a:spcPct val="100000"/>
              </a:lnSpc>
            </a:pPr>
            <a:r>
              <a:rPr sz="1200">
                <a:solidFill>
                  <a:srgbClr val="919191"/>
                </a:solidFill>
                <a:latin typeface="Arial" pitchFamily="34" charset="0"/>
              </a:rPr>
              <a:t>Spotify's premium ARPU 2015-2017</a:t>
            </a:r>
          </a:p>
        </p:txBody>
      </p:sp>
      <p:sp>
        <p:nvSpPr>
          <p:cNvPr id="4" name="New shape"/>
          <p:cNvSpPr/>
          <p:nvPr/>
        </p:nvSpPr>
        <p:spPr>
          <a:xfrm>
            <a:off x="783000" y="5347350"/>
            <a:ext cx="6210000" cy="45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600" b="1">
                <a:solidFill>
                  <a:srgbClr val="555555"/>
                </a:solidFill>
                <a:latin typeface="Arial" pitchFamily="34" charset="0"/>
              </a:rPr>
              <a:t>Note: </a:t>
            </a:r>
            <a:r>
              <a:rPr sz="600">
                <a:solidFill>
                  <a:srgbClr val="555555"/>
                </a:solidFill>
                <a:latin typeface="Arial" pitchFamily="34" charset="0"/>
              </a:rPr>
              <a:t> Worldwide; 2015 to 2017</a:t>
            </a:r>
          </a:p>
          <a:p>
            <a:pPr algn="l"/>
            <a:r>
              <a:rPr sz="600">
                <a:solidFill>
                  <a:srgbClr val="555555"/>
                </a:solidFill>
                <a:latin typeface="Arial" pitchFamily="34" charset="0"/>
              </a:rPr>
              <a:t>Further information regarding this statistic can be found on </a:t>
            </a:r>
            <a:r>
              <a:rPr sz="600">
                <a:solidFill>
                  <a:srgbClr val="555555"/>
                </a:solidFill>
                <a:latin typeface="Arial" pitchFamily="34" charset="0"/>
                <a:hlinkClick r:id="rId3" action="ppaction://hlinksldjump"/>
              </a:rPr>
              <a:t>page 8</a:t>
            </a:r>
            <a:r>
              <a:rPr sz="600">
                <a:solidFill>
                  <a:srgbClr val="555555"/>
                </a:solidFill>
                <a:latin typeface="Arial" pitchFamily="34" charset="0"/>
              </a:rPr>
              <a:t>.</a:t>
            </a:r>
          </a:p>
          <a:p>
            <a:pPr algn="l"/>
            <a:r>
              <a:rPr sz="600" b="1">
                <a:solidFill>
                  <a:srgbClr val="555555"/>
                </a:solidFill>
                <a:latin typeface="Arial" pitchFamily="34" charset="0"/>
              </a:rPr>
              <a:t>Source(s): </a:t>
            </a:r>
            <a:r>
              <a:rPr sz="600">
                <a:solidFill>
                  <a:srgbClr val="555555"/>
                </a:solidFill>
                <a:latin typeface="Arial" pitchFamily="34" charset="0"/>
              </a:rPr>
              <a:t>Spotify; </a:t>
            </a:r>
            <a:r>
              <a:rPr sz="600">
                <a:solidFill>
                  <a:srgbClr val="555555"/>
                </a:solidFill>
                <a:latin typeface="Arial" pitchFamily="34" charset="0"/>
                <a:hlinkClick r:id="rId4"/>
              </a:rPr>
              <a:t>ID 813789</a:t>
            </a:r>
          </a:p>
        </p:txBody>
      </p:sp>
      <p:graphicFrame>
        <p:nvGraphicFramePr>
          <p:cNvPr id="5" name="ChartObject"/>
          <p:cNvGraphicFramePr/>
          <p:nvPr/>
        </p:nvGraphicFramePr>
        <p:xfrm>
          <a:off x="507600" y="1937250"/>
          <a:ext cx="7992000" cy="3429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477900" y="5728050"/>
            <a:ext cx="342900" cy="1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750">
                <a:solidFill>
                  <a:srgbClr val="FFFFFF"/>
                </a:solidFill>
                <a:latin typeface="Arial" pitchFamily="34" charset="0"/>
              </a:rPr>
              <a:t>2</a:t>
            </a:r>
          </a:p>
        </p:txBody>
      </p:sp>
      <p:sp>
        <p:nvSpPr>
          <p:cNvPr id="8" name="TextBox 7"/>
          <p:cNvSpPr txBox="1"/>
          <p:nvPr/>
        </p:nvSpPr>
        <p:spPr>
          <a:xfrm>
            <a:off x="1544320" y="5800950"/>
            <a:ext cx="5448680" cy="376330"/>
          </a:xfrm>
          <a:prstGeom prst="rect">
            <a:avLst/>
          </a:prstGeom>
          <a:noFill/>
        </p:spPr>
        <p:txBody>
          <a:bodyPr wrap="square" rtlCol="0">
            <a:spAutoFit/>
          </a:bodyPr>
          <a:lstStyle/>
          <a:p>
            <a:r>
              <a:rPr lang="en-US" dirty="0" smtClean="0">
                <a:solidFill>
                  <a:srgbClr val="FF0000"/>
                </a:solidFill>
              </a:rPr>
              <a:t>Average Revenue per User (ARPU) in Q3 2018 was 4.73</a:t>
            </a:r>
            <a:endParaRPr lang="en-US" dirty="0">
              <a:solidFill>
                <a:srgbClr val="FF0000"/>
              </a:solidFill>
            </a:endParaRPr>
          </a:p>
        </p:txBody>
      </p:sp>
    </p:spTree>
    <p:extLst>
      <p:ext uri="{BB962C8B-B14F-4D97-AF65-F5344CB8AC3E}">
        <p14:creationId xmlns:p14="http://schemas.microsoft.com/office/powerpoint/2010/main" val="3790359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575100" y="5709149"/>
            <a:ext cx="156600" cy="291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New shape"/>
          <p:cNvSpPr/>
          <p:nvPr/>
        </p:nvSpPr>
        <p:spPr>
          <a:xfrm>
            <a:off x="507600" y="1159650"/>
            <a:ext cx="8124300" cy="44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a:solidFill>
                  <a:srgbClr val="0A85E6"/>
                </a:solidFill>
                <a:latin typeface="Arial" pitchFamily="34" charset="0"/>
              </a:rPr>
              <a:t>EBITDA of Spotify worldwide from 2013 to 2018 (in million euros)</a:t>
            </a:r>
          </a:p>
        </p:txBody>
      </p:sp>
      <p:sp>
        <p:nvSpPr>
          <p:cNvPr id="3" name="New shape"/>
          <p:cNvSpPr/>
          <p:nvPr/>
        </p:nvSpPr>
        <p:spPr>
          <a:xfrm>
            <a:off x="507600" y="1591650"/>
            <a:ext cx="81243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0000" lnSpcReduction="10000"/>
          </a:bodyPr>
          <a:lstStyle/>
          <a:p>
            <a:pPr algn="l">
              <a:lnSpc>
                <a:spcPct val="100000"/>
              </a:lnSpc>
            </a:pPr>
            <a:r>
              <a:rPr sz="1200">
                <a:solidFill>
                  <a:srgbClr val="919191"/>
                </a:solidFill>
                <a:latin typeface="Arial" pitchFamily="34" charset="0"/>
              </a:rPr>
              <a:t>Spotify's EBITDA 2013-2018</a:t>
            </a:r>
          </a:p>
        </p:txBody>
      </p:sp>
      <p:sp>
        <p:nvSpPr>
          <p:cNvPr id="4" name="New shape"/>
          <p:cNvSpPr/>
          <p:nvPr/>
        </p:nvSpPr>
        <p:spPr>
          <a:xfrm>
            <a:off x="783000" y="5347350"/>
            <a:ext cx="6210000" cy="45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600" b="1">
                <a:solidFill>
                  <a:srgbClr val="555555"/>
                </a:solidFill>
                <a:latin typeface="Arial" pitchFamily="34" charset="0"/>
              </a:rPr>
              <a:t>Note: </a:t>
            </a:r>
            <a:r>
              <a:rPr sz="600">
                <a:solidFill>
                  <a:srgbClr val="555555"/>
                </a:solidFill>
                <a:latin typeface="Arial" pitchFamily="34" charset="0"/>
              </a:rPr>
              <a:t> Worldwide; 2013 to 2018</a:t>
            </a:r>
          </a:p>
          <a:p>
            <a:pPr algn="l"/>
            <a:r>
              <a:rPr sz="600">
                <a:solidFill>
                  <a:srgbClr val="555555"/>
                </a:solidFill>
                <a:latin typeface="Arial" pitchFamily="34" charset="0"/>
              </a:rPr>
              <a:t>Further information regarding this statistic can be found on </a:t>
            </a:r>
            <a:r>
              <a:rPr sz="600">
                <a:solidFill>
                  <a:srgbClr val="555555"/>
                </a:solidFill>
                <a:latin typeface="Arial" pitchFamily="34" charset="0"/>
                <a:hlinkClick r:id="rId3" action="ppaction://hlinksldjump"/>
              </a:rPr>
              <a:t>page 8</a:t>
            </a:r>
            <a:r>
              <a:rPr sz="600">
                <a:solidFill>
                  <a:srgbClr val="555555"/>
                </a:solidFill>
                <a:latin typeface="Arial" pitchFamily="34" charset="0"/>
              </a:rPr>
              <a:t>.</a:t>
            </a:r>
          </a:p>
          <a:p>
            <a:pPr algn="l"/>
            <a:r>
              <a:rPr sz="600" b="1">
                <a:solidFill>
                  <a:srgbClr val="555555"/>
                </a:solidFill>
                <a:latin typeface="Arial" pitchFamily="34" charset="0"/>
              </a:rPr>
              <a:t>Source(s): </a:t>
            </a:r>
            <a:r>
              <a:rPr sz="600">
                <a:solidFill>
                  <a:srgbClr val="555555"/>
                </a:solidFill>
                <a:latin typeface="Arial" pitchFamily="34" charset="0"/>
              </a:rPr>
              <a:t>Spotify; </a:t>
            </a:r>
            <a:r>
              <a:rPr sz="600">
                <a:solidFill>
                  <a:srgbClr val="555555"/>
                </a:solidFill>
                <a:latin typeface="Arial" pitchFamily="34" charset="0"/>
                <a:hlinkClick r:id="rId4"/>
              </a:rPr>
              <a:t>ID 813765</a:t>
            </a:r>
          </a:p>
        </p:txBody>
      </p:sp>
      <p:graphicFrame>
        <p:nvGraphicFramePr>
          <p:cNvPr id="5" name="ChartObject"/>
          <p:cNvGraphicFramePr/>
          <p:nvPr/>
        </p:nvGraphicFramePr>
        <p:xfrm>
          <a:off x="507600" y="1937250"/>
          <a:ext cx="7992000" cy="3429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477900" y="5728050"/>
            <a:ext cx="342900" cy="1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750">
                <a:solidFill>
                  <a:srgbClr val="FFFFFF"/>
                </a:solidFill>
                <a:latin typeface="Arial" pitchFamily="34" charset="0"/>
              </a:rPr>
              <a:t>2</a:t>
            </a:r>
          </a:p>
        </p:txBody>
      </p:sp>
    </p:spTree>
    <p:extLst>
      <p:ext uri="{BB962C8B-B14F-4D97-AF65-F5344CB8AC3E}">
        <p14:creationId xmlns:p14="http://schemas.microsoft.com/office/powerpoint/2010/main" val="969316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575100" y="5709149"/>
            <a:ext cx="156600" cy="291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New shape"/>
          <p:cNvSpPr/>
          <p:nvPr/>
        </p:nvSpPr>
        <p:spPr>
          <a:xfrm>
            <a:off x="507600" y="1159650"/>
            <a:ext cx="8124300" cy="44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7500" lnSpcReduction="20000"/>
          </a:bodyPr>
          <a:lstStyle/>
          <a:p>
            <a:pPr algn="l">
              <a:lnSpc>
                <a:spcPct val="100000"/>
              </a:lnSpc>
            </a:pPr>
            <a:r>
              <a:rPr>
                <a:solidFill>
                  <a:srgbClr val="0A85E6"/>
                </a:solidFill>
                <a:latin typeface="Arial" pitchFamily="34" charset="0"/>
              </a:rPr>
              <a:t>Number of Apple Music subscribers worldwide from October 2015 to November 2018 (in millions)</a:t>
            </a:r>
          </a:p>
        </p:txBody>
      </p:sp>
      <p:sp>
        <p:nvSpPr>
          <p:cNvPr id="3" name="New shape"/>
          <p:cNvSpPr/>
          <p:nvPr/>
        </p:nvSpPr>
        <p:spPr>
          <a:xfrm>
            <a:off x="507600" y="1591650"/>
            <a:ext cx="81243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0000" lnSpcReduction="10000"/>
          </a:bodyPr>
          <a:lstStyle/>
          <a:p>
            <a:pPr algn="l">
              <a:lnSpc>
                <a:spcPct val="100000"/>
              </a:lnSpc>
            </a:pPr>
            <a:r>
              <a:rPr sz="1200">
                <a:solidFill>
                  <a:srgbClr val="919191"/>
                </a:solidFill>
                <a:latin typeface="Arial" pitchFamily="34" charset="0"/>
              </a:rPr>
              <a:t>Number of Apple Music subscribers worldwide 2015-2018</a:t>
            </a:r>
          </a:p>
        </p:txBody>
      </p:sp>
      <p:sp>
        <p:nvSpPr>
          <p:cNvPr id="4" name="New shape"/>
          <p:cNvSpPr/>
          <p:nvPr/>
        </p:nvSpPr>
        <p:spPr>
          <a:xfrm>
            <a:off x="783000" y="5347350"/>
            <a:ext cx="6210000" cy="45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600" b="1">
                <a:solidFill>
                  <a:srgbClr val="555555"/>
                </a:solidFill>
                <a:latin typeface="Arial" pitchFamily="34" charset="0"/>
              </a:rPr>
              <a:t>Note: </a:t>
            </a:r>
            <a:r>
              <a:rPr sz="600">
                <a:solidFill>
                  <a:srgbClr val="555555"/>
                </a:solidFill>
                <a:latin typeface="Arial" pitchFamily="34" charset="0"/>
              </a:rPr>
              <a:t> Worldwide; October 2015 to November 2018</a:t>
            </a:r>
          </a:p>
          <a:p>
            <a:pPr algn="l"/>
            <a:r>
              <a:rPr sz="600">
                <a:solidFill>
                  <a:srgbClr val="555555"/>
                </a:solidFill>
                <a:latin typeface="Arial" pitchFamily="34" charset="0"/>
              </a:rPr>
              <a:t>Further information regarding this statistic can be found on </a:t>
            </a:r>
            <a:r>
              <a:rPr sz="600">
                <a:solidFill>
                  <a:srgbClr val="555555"/>
                </a:solidFill>
                <a:latin typeface="Arial" pitchFamily="34" charset="0"/>
                <a:hlinkClick r:id="rId3" action="ppaction://hlinksldjump"/>
              </a:rPr>
              <a:t>page 8</a:t>
            </a:r>
            <a:r>
              <a:rPr sz="600">
                <a:solidFill>
                  <a:srgbClr val="555555"/>
                </a:solidFill>
                <a:latin typeface="Arial" pitchFamily="34" charset="0"/>
              </a:rPr>
              <a:t>.</a:t>
            </a:r>
          </a:p>
          <a:p>
            <a:pPr algn="l"/>
            <a:r>
              <a:rPr sz="600" b="1">
                <a:solidFill>
                  <a:srgbClr val="555555"/>
                </a:solidFill>
                <a:latin typeface="Arial" pitchFamily="34" charset="0"/>
              </a:rPr>
              <a:t>Source(s): </a:t>
            </a:r>
            <a:r>
              <a:rPr sz="600">
                <a:solidFill>
                  <a:srgbClr val="555555"/>
                </a:solidFill>
                <a:latin typeface="Arial" pitchFamily="34" charset="0"/>
              </a:rPr>
              <a:t>Apple; Music Business Worldwide; </a:t>
            </a:r>
            <a:r>
              <a:rPr sz="600">
                <a:solidFill>
                  <a:srgbClr val="555555"/>
                </a:solidFill>
                <a:latin typeface="Arial" pitchFamily="34" charset="0"/>
                <a:hlinkClick r:id="rId4"/>
              </a:rPr>
              <a:t>ID 604959</a:t>
            </a:r>
          </a:p>
        </p:txBody>
      </p:sp>
      <p:graphicFrame>
        <p:nvGraphicFramePr>
          <p:cNvPr id="5" name="ChartObject"/>
          <p:cNvGraphicFramePr/>
          <p:nvPr/>
        </p:nvGraphicFramePr>
        <p:xfrm>
          <a:off x="507600" y="1937250"/>
          <a:ext cx="7992000" cy="3429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477900" y="5728050"/>
            <a:ext cx="342900" cy="1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750">
                <a:solidFill>
                  <a:srgbClr val="FFFFFF"/>
                </a:solidFill>
                <a:latin typeface="Arial" pitchFamily="34" charset="0"/>
              </a:rPr>
              <a:t>2</a:t>
            </a:r>
          </a:p>
        </p:txBody>
      </p:sp>
    </p:spTree>
    <p:extLst>
      <p:ext uri="{BB962C8B-B14F-4D97-AF65-F5344CB8AC3E}">
        <p14:creationId xmlns:p14="http://schemas.microsoft.com/office/powerpoint/2010/main" val="2351868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575100" y="5709149"/>
            <a:ext cx="156600" cy="291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New shape"/>
          <p:cNvSpPr/>
          <p:nvPr/>
        </p:nvSpPr>
        <p:spPr>
          <a:xfrm>
            <a:off x="507600" y="1159650"/>
            <a:ext cx="8124300" cy="44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a:solidFill>
                  <a:srgbClr val="0A85E6"/>
                </a:solidFill>
                <a:latin typeface="Arial" pitchFamily="34" charset="0"/>
              </a:rPr>
              <a:t>Share of Spotify users in the United States from 2013 to 2018, by frequency</a:t>
            </a:r>
          </a:p>
        </p:txBody>
      </p:sp>
      <p:sp>
        <p:nvSpPr>
          <p:cNvPr id="3" name="New shape"/>
          <p:cNvSpPr/>
          <p:nvPr/>
        </p:nvSpPr>
        <p:spPr>
          <a:xfrm>
            <a:off x="507600" y="1591650"/>
            <a:ext cx="81243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0000" lnSpcReduction="10000"/>
          </a:bodyPr>
          <a:lstStyle/>
          <a:p>
            <a:pPr algn="l">
              <a:lnSpc>
                <a:spcPct val="100000"/>
              </a:lnSpc>
            </a:pPr>
            <a:r>
              <a:rPr sz="1200">
                <a:solidFill>
                  <a:srgbClr val="919191"/>
                </a:solidFill>
                <a:latin typeface="Arial" pitchFamily="34" charset="0"/>
              </a:rPr>
              <a:t>Share of Spotify users in the U.S. 2013-2018</a:t>
            </a:r>
          </a:p>
        </p:txBody>
      </p:sp>
      <p:sp>
        <p:nvSpPr>
          <p:cNvPr id="4" name="New shape"/>
          <p:cNvSpPr/>
          <p:nvPr/>
        </p:nvSpPr>
        <p:spPr>
          <a:xfrm>
            <a:off x="783000" y="5347350"/>
            <a:ext cx="6210000" cy="45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600" b="1">
                <a:solidFill>
                  <a:srgbClr val="555555"/>
                </a:solidFill>
                <a:latin typeface="Arial" pitchFamily="34" charset="0"/>
              </a:rPr>
              <a:t>Note: </a:t>
            </a:r>
            <a:r>
              <a:rPr sz="600">
                <a:solidFill>
                  <a:srgbClr val="555555"/>
                </a:solidFill>
                <a:latin typeface="Arial" pitchFamily="34" charset="0"/>
              </a:rPr>
              <a:t> United States; January to February 2018; 12 years and older; 2017: n = 2,000</a:t>
            </a:r>
          </a:p>
          <a:p>
            <a:pPr algn="l"/>
            <a:r>
              <a:rPr sz="600">
                <a:solidFill>
                  <a:srgbClr val="555555"/>
                </a:solidFill>
                <a:latin typeface="Arial" pitchFamily="34" charset="0"/>
              </a:rPr>
              <a:t>Further information regarding this statistic can be found on </a:t>
            </a:r>
            <a:r>
              <a:rPr sz="600">
                <a:solidFill>
                  <a:srgbClr val="555555"/>
                </a:solidFill>
                <a:latin typeface="Arial" pitchFamily="34" charset="0"/>
                <a:hlinkClick r:id="rId3" action="ppaction://hlinksldjump"/>
              </a:rPr>
              <a:t>page 8</a:t>
            </a:r>
            <a:r>
              <a:rPr sz="600">
                <a:solidFill>
                  <a:srgbClr val="555555"/>
                </a:solidFill>
                <a:latin typeface="Arial" pitchFamily="34" charset="0"/>
              </a:rPr>
              <a:t>.</a:t>
            </a:r>
          </a:p>
          <a:p>
            <a:pPr algn="l"/>
            <a:r>
              <a:rPr sz="600" b="1">
                <a:solidFill>
                  <a:srgbClr val="555555"/>
                </a:solidFill>
                <a:latin typeface="Arial" pitchFamily="34" charset="0"/>
              </a:rPr>
              <a:t>Source(s): </a:t>
            </a:r>
            <a:r>
              <a:rPr sz="600">
                <a:solidFill>
                  <a:srgbClr val="555555"/>
                </a:solidFill>
                <a:latin typeface="Arial" pitchFamily="34" charset="0"/>
              </a:rPr>
              <a:t>Edison Research; Nielsen Audio; Triton Digital; </a:t>
            </a:r>
            <a:r>
              <a:rPr sz="600">
                <a:solidFill>
                  <a:srgbClr val="555555"/>
                </a:solidFill>
                <a:latin typeface="Arial" pitchFamily="34" charset="0"/>
                <a:hlinkClick r:id="rId4"/>
              </a:rPr>
              <a:t>ID 294640</a:t>
            </a:r>
          </a:p>
        </p:txBody>
      </p:sp>
      <p:graphicFrame>
        <p:nvGraphicFramePr>
          <p:cNvPr id="5" name="ChartObject"/>
          <p:cNvGraphicFramePr/>
          <p:nvPr/>
        </p:nvGraphicFramePr>
        <p:xfrm>
          <a:off x="507600" y="1937250"/>
          <a:ext cx="7992000" cy="3429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477900" y="5728050"/>
            <a:ext cx="342900" cy="1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750">
                <a:solidFill>
                  <a:srgbClr val="FFFFFF"/>
                </a:solidFill>
                <a:latin typeface="Arial" pitchFamily="34" charset="0"/>
              </a:rPr>
              <a:t>2</a:t>
            </a:r>
          </a:p>
        </p:txBody>
      </p:sp>
    </p:spTree>
    <p:extLst>
      <p:ext uri="{BB962C8B-B14F-4D97-AF65-F5344CB8AC3E}">
        <p14:creationId xmlns:p14="http://schemas.microsoft.com/office/powerpoint/2010/main" val="129041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Historical Statistical &amp; Financial Data</a:t>
            </a:r>
            <a:endParaRPr lang="en-US" dirty="0"/>
          </a:p>
        </p:txBody>
      </p:sp>
      <p:sp>
        <p:nvSpPr>
          <p:cNvPr id="6" name="Text Placeholder 5"/>
          <p:cNvSpPr>
            <a:spLocks noGrp="1"/>
          </p:cNvSpPr>
          <p:nvPr>
            <p:ph type="body" idx="1"/>
          </p:nvPr>
        </p:nvSpPr>
        <p:spPr>
          <a:xfrm>
            <a:off x="370415" y="2144713"/>
            <a:ext cx="8316383" cy="1500187"/>
          </a:xfrm>
        </p:spPr>
        <p:txBody>
          <a:bodyPr>
            <a:normAutofit/>
          </a:bodyPr>
          <a:lstStyle/>
          <a:p>
            <a:r>
              <a:rPr lang="en-US" sz="3600" dirty="0" smtClean="0"/>
              <a:t>Spotify Technology S.A.	</a:t>
            </a:r>
            <a:endParaRPr lang="en-US" sz="3600" dirty="0"/>
          </a:p>
        </p:txBody>
      </p:sp>
      <p:sp>
        <p:nvSpPr>
          <p:cNvPr id="4" name="Slide Number Placeholder 3"/>
          <p:cNvSpPr>
            <a:spLocks noGrp="1"/>
          </p:cNvSpPr>
          <p:nvPr>
            <p:ph type="sldNum" sz="quarter" idx="4"/>
          </p:nvPr>
        </p:nvSpPr>
        <p:spPr/>
        <p:txBody>
          <a:bodyPr/>
          <a:lstStyle/>
          <a:p>
            <a:fld id="{68B66FEB-B74C-4553-A99E-5E49813D09AD}" type="slidenum">
              <a:rPr lang="en-US" smtClean="0"/>
              <a:t>17</a:t>
            </a:fld>
            <a:endParaRPr lang="en-US"/>
          </a:p>
        </p:txBody>
      </p:sp>
    </p:spTree>
    <p:extLst>
      <p:ext uri="{BB962C8B-B14F-4D97-AF65-F5344CB8AC3E}">
        <p14:creationId xmlns:p14="http://schemas.microsoft.com/office/powerpoint/2010/main" val="1068625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Spotify – Q3 Reported Statistical &amp; Financial Data</a:t>
            </a:r>
            <a:endParaRPr lang="en-US" dirty="0"/>
          </a:p>
        </p:txBody>
      </p:sp>
      <p:sp>
        <p:nvSpPr>
          <p:cNvPr id="4" name="Slide Number Placeholder 3"/>
          <p:cNvSpPr>
            <a:spLocks noGrp="1"/>
          </p:cNvSpPr>
          <p:nvPr>
            <p:ph type="sldNum" sz="quarter" idx="4"/>
          </p:nvPr>
        </p:nvSpPr>
        <p:spPr/>
        <p:txBody>
          <a:bodyPr/>
          <a:lstStyle/>
          <a:p>
            <a:fld id="{68B66FEB-B74C-4553-A99E-5E49813D09AD}" type="slidenum">
              <a:rPr lang="en-US" smtClean="0"/>
              <a:t>18</a:t>
            </a:fld>
            <a:endParaRPr lang="en-US"/>
          </a:p>
        </p:txBody>
      </p:sp>
      <p:pic>
        <p:nvPicPr>
          <p:cNvPr id="1026" name="Picture 2" descr="(Graphic: Business Wi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531" y="1229360"/>
            <a:ext cx="8233302" cy="423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293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68B66FEB-B74C-4553-A99E-5E49813D09AD}" type="slidenum">
              <a:rPr lang="en-US" smtClean="0"/>
              <a:t>19</a:t>
            </a:fld>
            <a:endParaRPr lang="en-US" dirty="0"/>
          </a:p>
        </p:txBody>
      </p:sp>
      <p:pic>
        <p:nvPicPr>
          <p:cNvPr id="5" name="Picture 4"/>
          <p:cNvPicPr>
            <a:picLocks noChangeAspect="1"/>
          </p:cNvPicPr>
          <p:nvPr/>
        </p:nvPicPr>
        <p:blipFill>
          <a:blip r:embed="rId2"/>
          <a:stretch>
            <a:fillRect/>
          </a:stretch>
        </p:blipFill>
        <p:spPr>
          <a:xfrm>
            <a:off x="349249" y="1512843"/>
            <a:ext cx="8844032" cy="4023360"/>
          </a:xfrm>
          <a:prstGeom prst="rect">
            <a:avLst/>
          </a:prstGeom>
        </p:spPr>
      </p:pic>
      <p:sp>
        <p:nvSpPr>
          <p:cNvPr id="7" name="Title 2"/>
          <p:cNvSpPr>
            <a:spLocks noGrp="1"/>
          </p:cNvSpPr>
          <p:nvPr>
            <p:ph type="title"/>
          </p:nvPr>
        </p:nvSpPr>
        <p:spPr>
          <a:xfrm>
            <a:off x="349249" y="44624"/>
            <a:ext cx="7500665" cy="648072"/>
          </a:xfrm>
        </p:spPr>
        <p:txBody>
          <a:bodyPr/>
          <a:lstStyle/>
          <a:p>
            <a:r>
              <a:rPr lang="en-US" dirty="0" smtClean="0"/>
              <a:t>Spotify – Q2 Reported Statistical &amp; Financial Data</a:t>
            </a:r>
            <a:endParaRPr lang="en-US" dirty="0"/>
          </a:p>
        </p:txBody>
      </p:sp>
    </p:spTree>
    <p:extLst>
      <p:ext uri="{BB962C8B-B14F-4D97-AF65-F5344CB8AC3E}">
        <p14:creationId xmlns:p14="http://schemas.microsoft.com/office/powerpoint/2010/main" val="3129112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575100" y="5709149"/>
            <a:ext cx="156600" cy="291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New shape"/>
          <p:cNvSpPr/>
          <p:nvPr/>
        </p:nvSpPr>
        <p:spPr>
          <a:xfrm>
            <a:off x="507600" y="1159650"/>
            <a:ext cx="8124300" cy="44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a:solidFill>
                  <a:srgbClr val="0A85E6"/>
                </a:solidFill>
                <a:latin typeface="Arial" pitchFamily="34" charset="0"/>
              </a:rPr>
              <a:t>Spotify's revenue worldwide from 2013 to 2018 (in million euros)</a:t>
            </a:r>
          </a:p>
        </p:txBody>
      </p:sp>
      <p:sp>
        <p:nvSpPr>
          <p:cNvPr id="3" name="New shape"/>
          <p:cNvSpPr/>
          <p:nvPr/>
        </p:nvSpPr>
        <p:spPr>
          <a:xfrm>
            <a:off x="507600" y="1591650"/>
            <a:ext cx="81243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0000" lnSpcReduction="10000"/>
          </a:bodyPr>
          <a:lstStyle/>
          <a:p>
            <a:pPr algn="l">
              <a:lnSpc>
                <a:spcPct val="100000"/>
              </a:lnSpc>
            </a:pPr>
            <a:r>
              <a:rPr sz="1200">
                <a:solidFill>
                  <a:srgbClr val="919191"/>
                </a:solidFill>
                <a:latin typeface="Arial" pitchFamily="34" charset="0"/>
              </a:rPr>
              <a:t>Spotify revenue 2013-2018</a:t>
            </a:r>
          </a:p>
        </p:txBody>
      </p:sp>
      <p:sp>
        <p:nvSpPr>
          <p:cNvPr id="4" name="New shape"/>
          <p:cNvSpPr/>
          <p:nvPr/>
        </p:nvSpPr>
        <p:spPr>
          <a:xfrm>
            <a:off x="783000" y="5347350"/>
            <a:ext cx="6210000" cy="45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600" b="1">
                <a:solidFill>
                  <a:srgbClr val="555555"/>
                </a:solidFill>
                <a:latin typeface="Arial" pitchFamily="34" charset="0"/>
              </a:rPr>
              <a:t>Note: </a:t>
            </a:r>
            <a:r>
              <a:rPr sz="600">
                <a:solidFill>
                  <a:srgbClr val="555555"/>
                </a:solidFill>
                <a:latin typeface="Arial" pitchFamily="34" charset="0"/>
              </a:rPr>
              <a:t> Worldwide; 2013 to 2018</a:t>
            </a:r>
          </a:p>
          <a:p>
            <a:pPr algn="l"/>
            <a:r>
              <a:rPr sz="600">
                <a:solidFill>
                  <a:srgbClr val="555555"/>
                </a:solidFill>
                <a:latin typeface="Arial" pitchFamily="34" charset="0"/>
              </a:rPr>
              <a:t>Further information regarding this statistic can be found on </a:t>
            </a:r>
            <a:r>
              <a:rPr sz="600">
                <a:solidFill>
                  <a:srgbClr val="555555"/>
                </a:solidFill>
                <a:latin typeface="Arial" pitchFamily="34" charset="0"/>
                <a:hlinkClick r:id="rId3" action="ppaction://hlinksldjump"/>
              </a:rPr>
              <a:t>page 8</a:t>
            </a:r>
            <a:r>
              <a:rPr sz="600">
                <a:solidFill>
                  <a:srgbClr val="555555"/>
                </a:solidFill>
                <a:latin typeface="Arial" pitchFamily="34" charset="0"/>
              </a:rPr>
              <a:t>.</a:t>
            </a:r>
          </a:p>
          <a:p>
            <a:pPr algn="l"/>
            <a:r>
              <a:rPr sz="600" b="1">
                <a:solidFill>
                  <a:srgbClr val="555555"/>
                </a:solidFill>
                <a:latin typeface="Arial" pitchFamily="34" charset="0"/>
              </a:rPr>
              <a:t>Source(s): </a:t>
            </a:r>
            <a:r>
              <a:rPr sz="600">
                <a:solidFill>
                  <a:srgbClr val="555555"/>
                </a:solidFill>
                <a:latin typeface="Arial" pitchFamily="34" charset="0"/>
              </a:rPr>
              <a:t>Spotify; </a:t>
            </a:r>
            <a:r>
              <a:rPr sz="600">
                <a:solidFill>
                  <a:srgbClr val="555555"/>
                </a:solidFill>
                <a:latin typeface="Arial" pitchFamily="34" charset="0"/>
                <a:hlinkClick r:id="rId4"/>
              </a:rPr>
              <a:t>ID 813713</a:t>
            </a:r>
          </a:p>
        </p:txBody>
      </p:sp>
      <p:graphicFrame>
        <p:nvGraphicFramePr>
          <p:cNvPr id="5" name="ChartObject"/>
          <p:cNvGraphicFramePr/>
          <p:nvPr/>
        </p:nvGraphicFramePr>
        <p:xfrm>
          <a:off x="507600" y="1937250"/>
          <a:ext cx="7992000" cy="3429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477900" y="5728050"/>
            <a:ext cx="342900" cy="1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750">
                <a:solidFill>
                  <a:srgbClr val="FFFFFF"/>
                </a:solidFill>
                <a:latin typeface="Arial" pitchFamily="34" charset="0"/>
              </a:rPr>
              <a:t>2</a:t>
            </a:r>
          </a:p>
        </p:txBody>
      </p:sp>
    </p:spTree>
    <p:extLst>
      <p:ext uri="{BB962C8B-B14F-4D97-AF65-F5344CB8AC3E}">
        <p14:creationId xmlns:p14="http://schemas.microsoft.com/office/powerpoint/2010/main" val="2172747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68B66FEB-B74C-4553-A99E-5E49813D09AD}" type="slidenum">
              <a:rPr lang="en-US" smtClean="0"/>
              <a:t>20</a:t>
            </a:fld>
            <a:endParaRPr lang="en-US" dirty="0"/>
          </a:p>
        </p:txBody>
      </p:sp>
      <p:sp>
        <p:nvSpPr>
          <p:cNvPr id="5" name="Title 2"/>
          <p:cNvSpPr>
            <a:spLocks noGrp="1"/>
          </p:cNvSpPr>
          <p:nvPr>
            <p:ph type="title"/>
          </p:nvPr>
        </p:nvSpPr>
        <p:spPr>
          <a:xfrm>
            <a:off x="349249" y="44624"/>
            <a:ext cx="7500665" cy="648072"/>
          </a:xfrm>
        </p:spPr>
        <p:txBody>
          <a:bodyPr/>
          <a:lstStyle/>
          <a:p>
            <a:r>
              <a:rPr lang="en-US" dirty="0" smtClean="0"/>
              <a:t>Spotify.com</a:t>
            </a:r>
            <a:endParaRPr lang="en-US" dirty="0"/>
          </a:p>
        </p:txBody>
      </p:sp>
      <p:sp>
        <p:nvSpPr>
          <p:cNvPr id="2" name="TextBox 1"/>
          <p:cNvSpPr txBox="1"/>
          <p:nvPr/>
        </p:nvSpPr>
        <p:spPr>
          <a:xfrm>
            <a:off x="721360" y="692696"/>
            <a:ext cx="7995920" cy="6032421"/>
          </a:xfrm>
          <a:prstGeom prst="rect">
            <a:avLst/>
          </a:prstGeom>
          <a:noFill/>
        </p:spPr>
        <p:txBody>
          <a:bodyPr wrap="square" rtlCol="0">
            <a:spAutoFit/>
          </a:bodyPr>
          <a:lstStyle/>
          <a:p>
            <a:r>
              <a:rPr lang="en-US" b="1" dirty="0" smtClean="0">
                <a:solidFill>
                  <a:schemeClr val="accent6">
                    <a:lumMod val="75000"/>
                  </a:schemeClr>
                </a:solidFill>
              </a:rPr>
              <a:t>Additional Pertinent Information</a:t>
            </a:r>
          </a:p>
          <a:p>
            <a:endParaRPr lang="en-US" dirty="0"/>
          </a:p>
          <a:p>
            <a:pPr marL="342900" indent="-342900">
              <a:buAutoNum type="arabicPeriod"/>
            </a:pPr>
            <a:r>
              <a:rPr lang="en-US" sz="1400" dirty="0" smtClean="0"/>
              <a:t>Spotify initiated a direct IPO in April 2018.   Current share value is $156.60 (USD).  Current “market cap” is estimated at $27.89B (USD).  Share price 52 week high was $171.23 (USD).  52 week low was $135.51 (USD).  Share price is currently $189.21 (August 31, 2018).</a:t>
            </a:r>
          </a:p>
          <a:p>
            <a:pPr marL="342900" indent="-342900">
              <a:buAutoNum type="arabicPeriod"/>
            </a:pPr>
            <a:endParaRPr lang="en-US" sz="1400" dirty="0" smtClean="0"/>
          </a:p>
          <a:p>
            <a:pPr marL="342900" indent="-342900">
              <a:buAutoNum type="arabicPeriod"/>
            </a:pPr>
            <a:r>
              <a:rPr lang="en-US" sz="1400" dirty="0" smtClean="0"/>
              <a:t>In 2015, Spotify sold private equity at a valuation of $8.5 billion (USD).</a:t>
            </a:r>
          </a:p>
          <a:p>
            <a:pPr marL="342900" indent="-342900">
              <a:buAutoNum type="arabicPeriod"/>
            </a:pPr>
            <a:endParaRPr lang="en-US" sz="1400" dirty="0" smtClean="0"/>
          </a:p>
          <a:p>
            <a:pPr marL="342900" indent="-342900">
              <a:buAutoNum type="arabicPeriod"/>
            </a:pPr>
            <a:r>
              <a:rPr lang="en-US" sz="1400" dirty="0" smtClean="0"/>
              <a:t>The company issued $1 billion (USD): in convertible debt in first quarter 2016.  Specifics associated with this debt issuance are as follows:</a:t>
            </a:r>
          </a:p>
          <a:p>
            <a:pPr marL="800100" lvl="1" indent="-342900">
              <a:buFont typeface="+mj-lt"/>
              <a:buAutoNum type="alphaLcParenR"/>
            </a:pPr>
            <a:r>
              <a:rPr lang="en-US" sz="1400" dirty="0" smtClean="0"/>
              <a:t>Conversion of debt to equity shares, following the IPO, is at a 20% discount</a:t>
            </a:r>
          </a:p>
          <a:p>
            <a:pPr marL="800100" lvl="1" indent="-342900">
              <a:buFont typeface="+mj-lt"/>
              <a:buAutoNum type="alphaLcParenR"/>
            </a:pPr>
            <a:r>
              <a:rPr lang="en-US" sz="1400" dirty="0" smtClean="0"/>
              <a:t>The interest rate on the debt accelerates from 5% to 10%, with the rate increasing by 1% for each six-month period that the IPO is delayed.</a:t>
            </a:r>
          </a:p>
          <a:p>
            <a:pPr marL="800100" lvl="1" indent="-342900">
              <a:buAutoNum type="alphaLcParenR"/>
            </a:pPr>
            <a:endParaRPr lang="en-US" sz="1400" dirty="0" smtClean="0"/>
          </a:p>
          <a:p>
            <a:pPr marL="342900" indent="-342900">
              <a:buAutoNum type="arabicPeriod"/>
            </a:pPr>
            <a:r>
              <a:rPr lang="en-US" sz="1400" dirty="0" smtClean="0"/>
              <a:t>Spotify has yet to make a profit in each of the last 10 years of operation.</a:t>
            </a:r>
          </a:p>
          <a:p>
            <a:pPr marL="342900" indent="-342900">
              <a:buAutoNum type="arabicPeriod"/>
            </a:pPr>
            <a:endParaRPr lang="en-US" sz="1400" dirty="0" smtClean="0"/>
          </a:p>
          <a:p>
            <a:pPr marL="342900" indent="-342900">
              <a:buAutoNum type="arabicPeriod"/>
            </a:pPr>
            <a:r>
              <a:rPr lang="en-US" sz="1400" dirty="0" smtClean="0"/>
              <a:t>In 2015, Spotify had an annual average of 18 million customers paying approximately 106 Euros per year for its premium service.</a:t>
            </a:r>
          </a:p>
          <a:p>
            <a:pPr marL="342900" indent="-342900">
              <a:buAutoNum type="arabicPeriod"/>
            </a:pPr>
            <a:endParaRPr lang="en-US" sz="1400" dirty="0" smtClean="0"/>
          </a:p>
          <a:p>
            <a:pPr marL="342900" indent="-342900">
              <a:buAutoNum type="arabicPeriod"/>
            </a:pPr>
            <a:r>
              <a:rPr lang="en-US" sz="1400" dirty="0" smtClean="0"/>
              <a:t>Spotify estimates that it has between 90 and 100 million subscribers in total (2016).  Its active user base is estimated at estimated at 80 million, with an average desertion rate (inactivity) of 50%.</a:t>
            </a:r>
          </a:p>
          <a:p>
            <a:pPr marL="342900" indent="-342900">
              <a:buAutoNum type="arabicPeriod"/>
            </a:pPr>
            <a:endParaRPr lang="en-US" sz="1400" dirty="0" smtClean="0"/>
          </a:p>
          <a:p>
            <a:pPr marL="342900" indent="-342900">
              <a:buAutoNum type="arabicPeriod"/>
            </a:pPr>
            <a:r>
              <a:rPr lang="en-US" sz="1400" dirty="0" smtClean="0"/>
              <a:t>Spotify delivered 3 billion playlist streams in 2015, with a library of over one million songs.  The company has indicated that the future is in videos and will be looking to add this to its product portfolio.</a:t>
            </a:r>
          </a:p>
          <a:p>
            <a:pPr marL="342900" indent="-342900">
              <a:buAutoNum type="arabicPeriod"/>
            </a:pPr>
            <a:endParaRPr lang="en-US" sz="1400" dirty="0" smtClean="0"/>
          </a:p>
          <a:p>
            <a:pPr marL="342900" indent="-342900">
              <a:buAutoNum type="arabicPeriod"/>
            </a:pPr>
            <a:r>
              <a:rPr lang="en-US" sz="1400" dirty="0" smtClean="0"/>
              <a:t>Euros to US Dollar conversion rate, at the time of preparation was approximately 1 Euro to $.87 USD</a:t>
            </a:r>
          </a:p>
        </p:txBody>
      </p:sp>
    </p:spTree>
    <p:extLst>
      <p:ext uri="{BB962C8B-B14F-4D97-AF65-F5344CB8AC3E}">
        <p14:creationId xmlns:p14="http://schemas.microsoft.com/office/powerpoint/2010/main" val="2862951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ew shape"/>
          <p:cNvSpPr/>
          <p:nvPr/>
        </p:nvSpPr>
        <p:spPr>
          <a:xfrm>
            <a:off x="575100" y="5709149"/>
            <a:ext cx="156600" cy="291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New shape"/>
          <p:cNvSpPr/>
          <p:nvPr/>
        </p:nvSpPr>
        <p:spPr>
          <a:xfrm>
            <a:off x="507600" y="1159650"/>
            <a:ext cx="8124300" cy="44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7500" lnSpcReduction="20000"/>
          </a:bodyPr>
          <a:lstStyle/>
          <a:p>
            <a:pPr algn="l">
              <a:lnSpc>
                <a:spcPct val="100000"/>
              </a:lnSpc>
            </a:pPr>
            <a:r>
              <a:rPr>
                <a:solidFill>
                  <a:srgbClr val="0A85E6"/>
                </a:solidFill>
                <a:latin typeface="Arial" pitchFamily="34" charset="0"/>
              </a:rPr>
              <a:t>Leading online radio companies in the United States in August 2018, by average active sessions</a:t>
            </a:r>
          </a:p>
        </p:txBody>
      </p:sp>
      <p:sp>
        <p:nvSpPr>
          <p:cNvPr id="3" name="New shape"/>
          <p:cNvSpPr/>
          <p:nvPr/>
        </p:nvSpPr>
        <p:spPr>
          <a:xfrm>
            <a:off x="507600" y="1591650"/>
            <a:ext cx="81243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0000" lnSpcReduction="10000"/>
          </a:bodyPr>
          <a:lstStyle/>
          <a:p>
            <a:pPr algn="l">
              <a:lnSpc>
                <a:spcPct val="100000"/>
              </a:lnSpc>
            </a:pPr>
            <a:r>
              <a:rPr sz="1200">
                <a:solidFill>
                  <a:srgbClr val="919191"/>
                </a:solidFill>
                <a:latin typeface="Arial" pitchFamily="34" charset="0"/>
              </a:rPr>
              <a:t>Leading online radio companies in the U.S. 2018, by active sessions</a:t>
            </a:r>
          </a:p>
        </p:txBody>
      </p:sp>
      <p:sp>
        <p:nvSpPr>
          <p:cNvPr id="4" name="New shape"/>
          <p:cNvSpPr/>
          <p:nvPr/>
        </p:nvSpPr>
        <p:spPr>
          <a:xfrm>
            <a:off x="783000" y="5347350"/>
            <a:ext cx="6210000" cy="45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600" b="1">
                <a:solidFill>
                  <a:srgbClr val="555555"/>
                </a:solidFill>
                <a:latin typeface="Arial" pitchFamily="34" charset="0"/>
              </a:rPr>
              <a:t>Note: </a:t>
            </a:r>
            <a:r>
              <a:rPr sz="600">
                <a:solidFill>
                  <a:srgbClr val="555555"/>
                </a:solidFill>
                <a:latin typeface="Arial" pitchFamily="34" charset="0"/>
              </a:rPr>
              <a:t> United States; August 2018; from 6:00 am to 8:00 pm, Monday through Friday</a:t>
            </a:r>
          </a:p>
          <a:p>
            <a:pPr algn="l"/>
            <a:r>
              <a:rPr sz="600">
                <a:solidFill>
                  <a:srgbClr val="555555"/>
                </a:solidFill>
                <a:latin typeface="Arial" pitchFamily="34" charset="0"/>
              </a:rPr>
              <a:t>Further information regarding this statistic can be found on </a:t>
            </a:r>
            <a:r>
              <a:rPr sz="600">
                <a:solidFill>
                  <a:srgbClr val="555555"/>
                </a:solidFill>
                <a:latin typeface="Arial" pitchFamily="34" charset="0"/>
                <a:hlinkClick r:id="rId4" action="ppaction://hlinksldjump"/>
              </a:rPr>
              <a:t>page 8</a:t>
            </a:r>
            <a:r>
              <a:rPr sz="600">
                <a:solidFill>
                  <a:srgbClr val="555555"/>
                </a:solidFill>
                <a:latin typeface="Arial" pitchFamily="34" charset="0"/>
              </a:rPr>
              <a:t>.</a:t>
            </a:r>
          </a:p>
          <a:p>
            <a:pPr algn="l"/>
            <a:r>
              <a:rPr sz="600" b="1">
                <a:solidFill>
                  <a:srgbClr val="555555"/>
                </a:solidFill>
                <a:latin typeface="Arial" pitchFamily="34" charset="0"/>
              </a:rPr>
              <a:t>Source(s): </a:t>
            </a:r>
            <a:r>
              <a:rPr sz="600">
                <a:solidFill>
                  <a:srgbClr val="555555"/>
                </a:solidFill>
                <a:latin typeface="Arial" pitchFamily="34" charset="0"/>
              </a:rPr>
              <a:t>Triton Digital; </a:t>
            </a:r>
            <a:r>
              <a:rPr sz="600">
                <a:solidFill>
                  <a:srgbClr val="555555"/>
                </a:solidFill>
                <a:latin typeface="Arial" pitchFamily="34" charset="0"/>
                <a:hlinkClick r:id="rId5"/>
              </a:rPr>
              <a:t>ID 253260</a:t>
            </a:r>
          </a:p>
        </p:txBody>
      </p:sp>
      <p:graphicFrame>
        <p:nvGraphicFramePr>
          <p:cNvPr id="5" name="ChartObject"/>
          <p:cNvGraphicFramePr/>
          <p:nvPr/>
        </p:nvGraphicFramePr>
        <p:xfrm>
          <a:off x="507600" y="1937250"/>
          <a:ext cx="7992000" cy="3429000"/>
        </p:xfrm>
        <a:graphic>
          <a:graphicData uri="http://schemas.openxmlformats.org/drawingml/2006/chart">
            <c:chart xmlns:c="http://schemas.openxmlformats.org/drawingml/2006/chart" xmlns:r="http://schemas.openxmlformats.org/officeDocument/2006/relationships" r:id="rId6"/>
          </a:graphicData>
        </a:graphic>
      </p:graphicFrame>
      <p:sp>
        <p:nvSpPr>
          <p:cNvPr id="6" name="New shape"/>
          <p:cNvSpPr/>
          <p:nvPr/>
        </p:nvSpPr>
        <p:spPr>
          <a:xfrm>
            <a:off x="364725" y="4880475"/>
            <a:ext cx="8220600" cy="48577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aphicFrame>
        <p:nvGraphicFramePr>
          <p:cNvPr id="7" name="OleObject"/>
          <p:cNvGraphicFramePr>
            <a:graphicFrameLocks noChangeAspect="1"/>
          </p:cNvGraphicFramePr>
          <p:nvPr/>
        </p:nvGraphicFramePr>
        <p:xfrm>
          <a:off x="6978419" y="4880925"/>
          <a:ext cx="1401300" cy="399600"/>
        </p:xfrm>
        <a:graphic>
          <a:graphicData uri="http://schemas.openxmlformats.org/presentationml/2006/ole">
            <mc:AlternateContent xmlns:mc="http://schemas.openxmlformats.org/markup-compatibility/2006">
              <mc:Choice xmlns:v="urn:schemas-microsoft-com:vml" Requires="v">
                <p:oleObj spid="_x0000_s2056" showAsIcon="1" r:id="rId8" imgW="0" imgH="0" progId="Excel.Sheet.253260">
                  <p:embed/>
                </p:oleObj>
              </mc:Choice>
              <mc:Fallback>
                <p:oleObj showAsIcon="1" r:id="rId8" imgW="0" imgH="0" progId="Excel.Sheet.253260">
                  <p:embed/>
                  <p:pic>
                    <p:nvPicPr>
                      <p:cNvPr id="7" name="OleObject"/>
                      <p:cNvPicPr/>
                      <p:nvPr/>
                    </p:nvPicPr>
                    <p:blipFill>
                      <a:blip r:embed="rId9"/>
                      <a:stretch>
                        <a:fillRect/>
                      </a:stretch>
                    </p:blipFill>
                    <p:spPr>
                      <a:xfrm>
                        <a:off x="6978419" y="4880925"/>
                        <a:ext cx="1401300" cy="399600"/>
                      </a:xfrm>
                      <a:prstGeom prst="rect">
                        <a:avLst/>
                      </a:prstGeom>
                    </p:spPr>
                  </p:pic>
                </p:oleObj>
              </mc:Fallback>
            </mc:AlternateContent>
          </a:graphicData>
        </a:graphic>
      </p:graphicFrame>
      <p:sp>
        <p:nvSpPr>
          <p:cNvPr id="8" name="New shape"/>
          <p:cNvSpPr/>
          <p:nvPr/>
        </p:nvSpPr>
        <p:spPr>
          <a:xfrm>
            <a:off x="477900" y="5728050"/>
            <a:ext cx="342900" cy="1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750">
                <a:solidFill>
                  <a:srgbClr val="FFFFFF"/>
                </a:solidFill>
                <a:latin typeface="Arial" pitchFamily="34" charset="0"/>
              </a:rPr>
              <a:t>2</a:t>
            </a:r>
          </a:p>
        </p:txBody>
      </p:sp>
    </p:spTree>
    <p:extLst>
      <p:ext uri="{BB962C8B-B14F-4D97-AF65-F5344CB8AC3E}">
        <p14:creationId xmlns:p14="http://schemas.microsoft.com/office/powerpoint/2010/main" val="217385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575100" y="5709149"/>
            <a:ext cx="156600" cy="291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New shape"/>
          <p:cNvSpPr/>
          <p:nvPr/>
        </p:nvSpPr>
        <p:spPr>
          <a:xfrm>
            <a:off x="507600" y="1159650"/>
            <a:ext cx="8124300" cy="44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a:solidFill>
                  <a:srgbClr val="0A85E6"/>
                </a:solidFill>
                <a:latin typeface="Arial" pitchFamily="34" charset="0"/>
              </a:rPr>
              <a:t>Share of Spotify users in the United States as of March 2018, by age</a:t>
            </a:r>
          </a:p>
        </p:txBody>
      </p:sp>
      <p:sp>
        <p:nvSpPr>
          <p:cNvPr id="3" name="New shape"/>
          <p:cNvSpPr/>
          <p:nvPr/>
        </p:nvSpPr>
        <p:spPr>
          <a:xfrm>
            <a:off x="507600" y="1591650"/>
            <a:ext cx="81243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0000" lnSpcReduction="10000"/>
          </a:bodyPr>
          <a:lstStyle/>
          <a:p>
            <a:pPr algn="l">
              <a:lnSpc>
                <a:spcPct val="100000"/>
              </a:lnSpc>
            </a:pPr>
            <a:r>
              <a:rPr sz="1200">
                <a:solidFill>
                  <a:srgbClr val="919191"/>
                </a:solidFill>
                <a:latin typeface="Arial" pitchFamily="34" charset="0"/>
              </a:rPr>
              <a:t>Spotify users in the U.S. 2018, by age</a:t>
            </a:r>
          </a:p>
        </p:txBody>
      </p:sp>
      <p:sp>
        <p:nvSpPr>
          <p:cNvPr id="4" name="New shape"/>
          <p:cNvSpPr/>
          <p:nvPr/>
        </p:nvSpPr>
        <p:spPr>
          <a:xfrm>
            <a:off x="783000" y="5347350"/>
            <a:ext cx="6210000" cy="45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600" b="1">
                <a:solidFill>
                  <a:srgbClr val="555555"/>
                </a:solidFill>
                <a:latin typeface="Arial" pitchFamily="34" charset="0"/>
              </a:rPr>
              <a:t>Note: </a:t>
            </a:r>
            <a:r>
              <a:rPr sz="600">
                <a:solidFill>
                  <a:srgbClr val="555555"/>
                </a:solidFill>
                <a:latin typeface="Arial" pitchFamily="34" charset="0"/>
              </a:rPr>
              <a:t> United States; March 2018</a:t>
            </a:r>
          </a:p>
          <a:p>
            <a:pPr algn="l"/>
            <a:r>
              <a:rPr sz="600">
                <a:solidFill>
                  <a:srgbClr val="555555"/>
                </a:solidFill>
                <a:latin typeface="Arial" pitchFamily="34" charset="0"/>
              </a:rPr>
              <a:t>Further information regarding this statistic can be found on </a:t>
            </a:r>
            <a:r>
              <a:rPr sz="600">
                <a:solidFill>
                  <a:srgbClr val="555555"/>
                </a:solidFill>
                <a:latin typeface="Arial" pitchFamily="34" charset="0"/>
                <a:hlinkClick r:id="rId3" action="ppaction://hlinksldjump"/>
              </a:rPr>
              <a:t>page 8</a:t>
            </a:r>
            <a:r>
              <a:rPr sz="600">
                <a:solidFill>
                  <a:srgbClr val="555555"/>
                </a:solidFill>
                <a:latin typeface="Arial" pitchFamily="34" charset="0"/>
              </a:rPr>
              <a:t>.</a:t>
            </a:r>
          </a:p>
          <a:p>
            <a:pPr algn="l"/>
            <a:r>
              <a:rPr sz="600" b="1">
                <a:solidFill>
                  <a:srgbClr val="555555"/>
                </a:solidFill>
                <a:latin typeface="Arial" pitchFamily="34" charset="0"/>
              </a:rPr>
              <a:t>Source(s): </a:t>
            </a:r>
            <a:r>
              <a:rPr sz="600">
                <a:solidFill>
                  <a:srgbClr val="555555"/>
                </a:solidFill>
                <a:latin typeface="Arial" pitchFamily="34" charset="0"/>
              </a:rPr>
              <a:t>Verto Analytics; </a:t>
            </a:r>
            <a:r>
              <a:rPr sz="600">
                <a:solidFill>
                  <a:srgbClr val="555555"/>
                </a:solidFill>
                <a:latin typeface="Arial" pitchFamily="34" charset="0"/>
                <a:hlinkClick r:id="rId4"/>
              </a:rPr>
              <a:t>ID 475821</a:t>
            </a:r>
          </a:p>
        </p:txBody>
      </p:sp>
      <p:graphicFrame>
        <p:nvGraphicFramePr>
          <p:cNvPr id="5" name="ChartObject"/>
          <p:cNvGraphicFramePr/>
          <p:nvPr/>
        </p:nvGraphicFramePr>
        <p:xfrm>
          <a:off x="507600" y="1937250"/>
          <a:ext cx="7992000" cy="3429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477900" y="5728050"/>
            <a:ext cx="342900" cy="1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750">
                <a:solidFill>
                  <a:srgbClr val="FFFFFF"/>
                </a:solidFill>
                <a:latin typeface="Arial" pitchFamily="34" charset="0"/>
              </a:rPr>
              <a:t>2</a:t>
            </a:r>
          </a:p>
        </p:txBody>
      </p:sp>
    </p:spTree>
    <p:extLst>
      <p:ext uri="{BB962C8B-B14F-4D97-AF65-F5344CB8AC3E}">
        <p14:creationId xmlns:p14="http://schemas.microsoft.com/office/powerpoint/2010/main" val="29836944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393700" y="254000"/>
            <a:ext cx="8216900" cy="254000"/>
          </a:xfr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200">
                <a:solidFill>
                  <a:srgbClr val="808080"/>
                </a:solidFill>
                <a:latin typeface="Arial" pitchFamily="34" charset="0"/>
              </a:rPr>
              <a:t>Spotify's sales and marketing costs 2013-2017</a:t>
            </a:r>
          </a:p>
        </p:txBody>
      </p:sp>
      <p:sp>
        <p:nvSpPr>
          <p:cNvPr id="3" name="New shape"/>
          <p:cNvSpPr/>
          <p:nvPr/>
        </p:nvSpPr>
        <p:spPr>
          <a:xfrm>
            <a:off x="393700" y="457200"/>
            <a:ext cx="8216900" cy="863600"/>
          </a:xfr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a:bodyPr>
          <a:lstStyle/>
          <a:p>
            <a:pPr algn="l">
              <a:lnSpc>
                <a:spcPct val="100000"/>
              </a:lnSpc>
            </a:pPr>
            <a:r>
              <a:rPr b="1">
                <a:solidFill>
                  <a:srgbClr val="4F4F4F"/>
                </a:solidFill>
                <a:latin typeface="Arial" pitchFamily="34" charset="0"/>
              </a:rPr>
              <a:t>Sales and marketing costs of Spotify worldwide from 2013 to 2017 (in million euros)</a:t>
            </a:r>
          </a:p>
        </p:txBody>
      </p:sp>
      <p:sp>
        <p:nvSpPr>
          <p:cNvPr id="4" name="New shape"/>
          <p:cNvSpPr/>
          <p:nvPr/>
        </p:nvSpPr>
        <p:spPr>
          <a:xfrm>
            <a:off x="-6350" y="6223000"/>
            <a:ext cx="9169400" cy="6477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New shape"/>
          <p:cNvSpPr/>
          <p:nvPr/>
        </p:nvSpPr>
        <p:spPr>
          <a:xfrm>
            <a:off x="393700" y="6540500"/>
            <a:ext cx="6350000" cy="203200"/>
          </a:xfr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b="1">
                <a:solidFill>
                  <a:srgbClr val="808080"/>
                </a:solidFill>
                <a:latin typeface="Arial" pitchFamily="34" charset="0"/>
              </a:rPr>
              <a:t>Source: </a:t>
            </a:r>
            <a:r>
              <a:rPr sz="700">
                <a:solidFill>
                  <a:srgbClr val="808080"/>
                </a:solidFill>
                <a:latin typeface="Arial" pitchFamily="34" charset="0"/>
              </a:rPr>
              <a:t>Spotify </a:t>
            </a:r>
            <a:r>
              <a:rPr sz="700">
                <a:solidFill>
                  <a:srgbClr val="808080"/>
                </a:solidFill>
                <a:latin typeface="Arial" pitchFamily="34" charset="0"/>
                <a:hlinkClick r:id="rId3"/>
              </a:rPr>
              <a:t>ID 813757</a:t>
            </a:r>
          </a:p>
        </p:txBody>
      </p:sp>
      <p:sp>
        <p:nvSpPr>
          <p:cNvPr id="6" name="New shape"/>
          <p:cNvSpPr/>
          <p:nvPr/>
        </p:nvSpPr>
        <p:spPr>
          <a:xfrm>
            <a:off x="393700" y="6159500"/>
            <a:ext cx="6350000" cy="203200"/>
          </a:xfr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lstStyle/>
          <a:p>
            <a:pPr algn="l"/>
            <a:r>
              <a:rPr sz="700" b="1">
                <a:solidFill>
                  <a:srgbClr val="808080"/>
                </a:solidFill>
                <a:latin typeface="Arial" pitchFamily="34" charset="0"/>
              </a:rPr>
              <a:t>Note: </a:t>
            </a:r>
            <a:r>
              <a:rPr sz="700">
                <a:solidFill>
                  <a:srgbClr val="808080"/>
                </a:solidFill>
                <a:latin typeface="Arial" pitchFamily="34" charset="0"/>
              </a:rPr>
              <a:t>Worldwide; 2013 to 2017</a:t>
            </a:r>
          </a:p>
        </p:txBody>
      </p:sp>
      <p:graphicFrame>
        <p:nvGraphicFramePr>
          <p:cNvPr id="7" name="ChartObject"/>
          <p:cNvGraphicFramePr/>
          <p:nvPr/>
        </p:nvGraphicFramePr>
        <p:xfrm>
          <a:off x="539750" y="1460500"/>
          <a:ext cx="8064500" cy="4445000"/>
        </p:xfrm>
        <a:graphic>
          <a:graphicData uri="http://schemas.openxmlformats.org/drawingml/2006/chart">
            <c:chart xmlns:c="http://schemas.openxmlformats.org/drawingml/2006/chart" xmlns:r="http://schemas.openxmlformats.org/officeDocument/2006/relationships" r:id="rId4"/>
          </a:graphicData>
        </a:graphic>
      </p:graphicFrame>
      <p:sp>
        <p:nvSpPr>
          <p:cNvPr id="8" name="New shape"/>
          <p:cNvSpPr/>
          <p:nvPr/>
        </p:nvSpPr>
        <p:spPr>
          <a:xfrm>
            <a:off x="393700" y="6350000"/>
            <a:ext cx="6350000" cy="203200"/>
          </a:xfr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700">
                <a:solidFill>
                  <a:srgbClr val="808080"/>
                </a:solidFill>
                <a:latin typeface="Arial" pitchFamily="34" charset="0"/>
              </a:rPr>
              <a:t>Further information regarding this statistic can be found on </a:t>
            </a:r>
            <a:r>
              <a:rPr sz="700">
                <a:solidFill>
                  <a:srgbClr val="808080"/>
                </a:solidFill>
                <a:latin typeface="Arial" pitchFamily="34" charset="0"/>
                <a:hlinkClick r:id="rId5" action="ppaction://hlinksldjump"/>
              </a:rPr>
              <a:t>page 8</a:t>
            </a:r>
            <a:r>
              <a:rPr sz="700">
                <a:solidFill>
                  <a:srgbClr val="808080"/>
                </a:solidFill>
                <a:latin typeface="Arial" pitchFamily="34" charset="0"/>
              </a:rPr>
              <a:t>.</a:t>
            </a:r>
          </a:p>
        </p:txBody>
      </p:sp>
    </p:spTree>
    <p:extLst>
      <p:ext uri="{BB962C8B-B14F-4D97-AF65-F5344CB8AC3E}">
        <p14:creationId xmlns:p14="http://schemas.microsoft.com/office/powerpoint/2010/main" val="106738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68B66FEB-B74C-4553-A99E-5E49813D09AD}" type="slidenum">
              <a:rPr lang="en-US" smtClean="0"/>
              <a:t>24</a:t>
            </a:fld>
            <a:endParaRPr lang="en-US"/>
          </a:p>
        </p:txBody>
      </p:sp>
      <p:pic>
        <p:nvPicPr>
          <p:cNvPr id="5" name="Picture 4"/>
          <p:cNvPicPr>
            <a:picLocks noChangeAspect="1"/>
          </p:cNvPicPr>
          <p:nvPr/>
        </p:nvPicPr>
        <p:blipFill>
          <a:blip r:embed="rId2"/>
          <a:stretch>
            <a:fillRect/>
          </a:stretch>
        </p:blipFill>
        <p:spPr>
          <a:xfrm>
            <a:off x="1101090" y="1622959"/>
            <a:ext cx="6361821" cy="4915953"/>
          </a:xfrm>
          <a:prstGeom prst="rect">
            <a:avLst/>
          </a:prstGeom>
        </p:spPr>
      </p:pic>
      <p:sp>
        <p:nvSpPr>
          <p:cNvPr id="6" name="Title 2"/>
          <p:cNvSpPr>
            <a:spLocks noGrp="1"/>
          </p:cNvSpPr>
          <p:nvPr>
            <p:ph type="title"/>
          </p:nvPr>
        </p:nvSpPr>
        <p:spPr>
          <a:xfrm>
            <a:off x="349249" y="44624"/>
            <a:ext cx="7500665" cy="648072"/>
          </a:xfrm>
        </p:spPr>
        <p:txBody>
          <a:bodyPr/>
          <a:lstStyle/>
          <a:p>
            <a:r>
              <a:rPr lang="en-US" dirty="0" smtClean="0"/>
              <a:t>Spotify.com</a:t>
            </a:r>
            <a:endParaRPr lang="en-US" dirty="0"/>
          </a:p>
        </p:txBody>
      </p:sp>
      <p:sp>
        <p:nvSpPr>
          <p:cNvPr id="7" name="TextBox 6"/>
          <p:cNvSpPr txBox="1"/>
          <p:nvPr/>
        </p:nvSpPr>
        <p:spPr>
          <a:xfrm>
            <a:off x="711200" y="914400"/>
            <a:ext cx="5232400" cy="369332"/>
          </a:xfrm>
          <a:prstGeom prst="rect">
            <a:avLst/>
          </a:prstGeom>
          <a:noFill/>
        </p:spPr>
        <p:txBody>
          <a:bodyPr wrap="square" rtlCol="0">
            <a:spAutoFit/>
          </a:bodyPr>
          <a:lstStyle/>
          <a:p>
            <a:r>
              <a:rPr lang="en-US" dirty="0" smtClean="0"/>
              <a:t>Most Popular Streaming Services in U.S.A. - 2017</a:t>
            </a:r>
            <a:endParaRPr lang="en-US" dirty="0"/>
          </a:p>
        </p:txBody>
      </p:sp>
    </p:spTree>
    <p:extLst>
      <p:ext uri="{BB962C8B-B14F-4D97-AF65-F5344CB8AC3E}">
        <p14:creationId xmlns:p14="http://schemas.microsoft.com/office/powerpoint/2010/main" val="2832553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68B66FEB-B74C-4553-A99E-5E49813D09AD}" type="slidenum">
              <a:rPr lang="en-US" smtClean="0"/>
              <a:t>25</a:t>
            </a:fld>
            <a:endParaRPr lang="en-US"/>
          </a:p>
        </p:txBody>
      </p:sp>
      <p:pic>
        <p:nvPicPr>
          <p:cNvPr id="5" name="Picture 4"/>
          <p:cNvPicPr>
            <a:picLocks noChangeAspect="1"/>
          </p:cNvPicPr>
          <p:nvPr/>
        </p:nvPicPr>
        <p:blipFill>
          <a:blip r:embed="rId2"/>
          <a:stretch>
            <a:fillRect/>
          </a:stretch>
        </p:blipFill>
        <p:spPr>
          <a:xfrm>
            <a:off x="1385667" y="1623888"/>
            <a:ext cx="6146263" cy="5031741"/>
          </a:xfrm>
          <a:prstGeom prst="rect">
            <a:avLst/>
          </a:prstGeom>
        </p:spPr>
      </p:pic>
      <p:sp>
        <p:nvSpPr>
          <p:cNvPr id="6" name="Title 2"/>
          <p:cNvSpPr>
            <a:spLocks noGrp="1"/>
          </p:cNvSpPr>
          <p:nvPr>
            <p:ph type="title"/>
          </p:nvPr>
        </p:nvSpPr>
        <p:spPr>
          <a:xfrm>
            <a:off x="349249" y="44624"/>
            <a:ext cx="7500665" cy="648072"/>
          </a:xfrm>
        </p:spPr>
        <p:txBody>
          <a:bodyPr/>
          <a:lstStyle/>
          <a:p>
            <a:r>
              <a:rPr lang="en-US" dirty="0" smtClean="0"/>
              <a:t>Spotify.com</a:t>
            </a:r>
            <a:endParaRPr lang="en-US" dirty="0"/>
          </a:p>
        </p:txBody>
      </p:sp>
      <p:sp>
        <p:nvSpPr>
          <p:cNvPr id="7" name="TextBox 6"/>
          <p:cNvSpPr txBox="1"/>
          <p:nvPr/>
        </p:nvSpPr>
        <p:spPr>
          <a:xfrm>
            <a:off x="711200" y="914400"/>
            <a:ext cx="5232400" cy="369332"/>
          </a:xfrm>
          <a:prstGeom prst="rect">
            <a:avLst/>
          </a:prstGeom>
          <a:noFill/>
        </p:spPr>
        <p:txBody>
          <a:bodyPr wrap="square" rtlCol="0">
            <a:spAutoFit/>
          </a:bodyPr>
          <a:lstStyle/>
          <a:p>
            <a:r>
              <a:rPr lang="en-US" dirty="0" smtClean="0"/>
              <a:t>Awareness Rate of Music Services in U.S.A. - 2017</a:t>
            </a:r>
            <a:endParaRPr lang="en-US" dirty="0"/>
          </a:p>
        </p:txBody>
      </p:sp>
    </p:spTree>
    <p:extLst>
      <p:ext uri="{BB962C8B-B14F-4D97-AF65-F5344CB8AC3E}">
        <p14:creationId xmlns:p14="http://schemas.microsoft.com/office/powerpoint/2010/main" val="3292437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575100" y="5709149"/>
            <a:ext cx="156600" cy="291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New shape"/>
          <p:cNvSpPr/>
          <p:nvPr/>
        </p:nvSpPr>
        <p:spPr>
          <a:xfrm>
            <a:off x="507600" y="1159650"/>
            <a:ext cx="8124300" cy="44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7500" lnSpcReduction="20000"/>
          </a:bodyPr>
          <a:lstStyle/>
          <a:p>
            <a:pPr algn="l">
              <a:lnSpc>
                <a:spcPct val="100000"/>
              </a:lnSpc>
            </a:pPr>
            <a:r>
              <a:rPr>
                <a:solidFill>
                  <a:srgbClr val="0A85E6"/>
                </a:solidFill>
                <a:latin typeface="Arial" pitchFamily="34" charset="0"/>
              </a:rPr>
              <a:t>Revenue of Spotify worldwide from 1st quarter 2016 to 4th quarter 2018, by segment (in million euros)</a:t>
            </a:r>
          </a:p>
        </p:txBody>
      </p:sp>
      <p:sp>
        <p:nvSpPr>
          <p:cNvPr id="3" name="New shape"/>
          <p:cNvSpPr/>
          <p:nvPr/>
        </p:nvSpPr>
        <p:spPr>
          <a:xfrm>
            <a:off x="507600" y="1591650"/>
            <a:ext cx="81243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0000" lnSpcReduction="10000"/>
          </a:bodyPr>
          <a:lstStyle/>
          <a:p>
            <a:pPr algn="l">
              <a:lnSpc>
                <a:spcPct val="100000"/>
              </a:lnSpc>
            </a:pPr>
            <a:r>
              <a:rPr sz="1200">
                <a:solidFill>
                  <a:srgbClr val="919191"/>
                </a:solidFill>
                <a:latin typeface="Arial" pitchFamily="34" charset="0"/>
              </a:rPr>
              <a:t>Spotify's quarterly revenue 2016-2018, by segment</a:t>
            </a:r>
          </a:p>
        </p:txBody>
      </p:sp>
      <p:sp>
        <p:nvSpPr>
          <p:cNvPr id="4" name="New shape"/>
          <p:cNvSpPr/>
          <p:nvPr/>
        </p:nvSpPr>
        <p:spPr>
          <a:xfrm>
            <a:off x="783000" y="5347350"/>
            <a:ext cx="6210000" cy="45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600" b="1">
                <a:solidFill>
                  <a:srgbClr val="555555"/>
                </a:solidFill>
                <a:latin typeface="Arial" pitchFamily="34" charset="0"/>
              </a:rPr>
              <a:t>Note: </a:t>
            </a:r>
            <a:r>
              <a:rPr sz="600">
                <a:solidFill>
                  <a:srgbClr val="555555"/>
                </a:solidFill>
                <a:latin typeface="Arial" pitchFamily="34" charset="0"/>
              </a:rPr>
              <a:t> Worldwide; Q1 2016 to Q4 2018</a:t>
            </a:r>
          </a:p>
          <a:p>
            <a:pPr algn="l"/>
            <a:r>
              <a:rPr sz="600">
                <a:solidFill>
                  <a:srgbClr val="555555"/>
                </a:solidFill>
                <a:latin typeface="Arial" pitchFamily="34" charset="0"/>
              </a:rPr>
              <a:t>Further information regarding this statistic can be found on </a:t>
            </a:r>
            <a:r>
              <a:rPr sz="600">
                <a:solidFill>
                  <a:srgbClr val="555555"/>
                </a:solidFill>
                <a:latin typeface="Arial" pitchFamily="34" charset="0"/>
                <a:hlinkClick r:id="rId3" action="ppaction://hlinksldjump"/>
              </a:rPr>
              <a:t>page 8</a:t>
            </a:r>
            <a:r>
              <a:rPr sz="600">
                <a:solidFill>
                  <a:srgbClr val="555555"/>
                </a:solidFill>
                <a:latin typeface="Arial" pitchFamily="34" charset="0"/>
              </a:rPr>
              <a:t>.</a:t>
            </a:r>
          </a:p>
          <a:p>
            <a:pPr algn="l"/>
            <a:r>
              <a:rPr sz="600" b="1">
                <a:solidFill>
                  <a:srgbClr val="555555"/>
                </a:solidFill>
                <a:latin typeface="Arial" pitchFamily="34" charset="0"/>
              </a:rPr>
              <a:t>Source(s): </a:t>
            </a:r>
            <a:r>
              <a:rPr sz="600">
                <a:solidFill>
                  <a:srgbClr val="555555"/>
                </a:solidFill>
                <a:latin typeface="Arial" pitchFamily="34" charset="0"/>
              </a:rPr>
              <a:t>Spotify; </a:t>
            </a:r>
            <a:r>
              <a:rPr sz="600">
                <a:solidFill>
                  <a:srgbClr val="555555"/>
                </a:solidFill>
                <a:latin typeface="Arial" pitchFamily="34" charset="0"/>
                <a:hlinkClick r:id="rId4"/>
              </a:rPr>
              <a:t>ID 813835</a:t>
            </a:r>
          </a:p>
        </p:txBody>
      </p:sp>
      <p:graphicFrame>
        <p:nvGraphicFramePr>
          <p:cNvPr id="5" name="ChartObject"/>
          <p:cNvGraphicFramePr/>
          <p:nvPr/>
        </p:nvGraphicFramePr>
        <p:xfrm>
          <a:off x="507600" y="1937250"/>
          <a:ext cx="7992000" cy="3429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477900" y="5728050"/>
            <a:ext cx="342900" cy="1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750">
                <a:solidFill>
                  <a:srgbClr val="FFFFFF"/>
                </a:solidFill>
                <a:latin typeface="Arial" pitchFamily="34" charset="0"/>
              </a:rPr>
              <a:t>2</a:t>
            </a:r>
          </a:p>
        </p:txBody>
      </p:sp>
    </p:spTree>
    <p:extLst>
      <p:ext uri="{BB962C8B-B14F-4D97-AF65-F5344CB8AC3E}">
        <p14:creationId xmlns:p14="http://schemas.microsoft.com/office/powerpoint/2010/main" val="553997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575100" y="5709149"/>
            <a:ext cx="156600" cy="291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New shape"/>
          <p:cNvSpPr/>
          <p:nvPr/>
        </p:nvSpPr>
        <p:spPr>
          <a:xfrm>
            <a:off x="507600" y="1159650"/>
            <a:ext cx="8124300" cy="44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a:solidFill>
                  <a:srgbClr val="0A85E6"/>
                </a:solidFill>
                <a:latin typeface="Arial" pitchFamily="34" charset="0"/>
              </a:rPr>
              <a:t>Share of Spotify's cost of revenue from 2011 to 2018</a:t>
            </a:r>
          </a:p>
        </p:txBody>
      </p:sp>
      <p:sp>
        <p:nvSpPr>
          <p:cNvPr id="3" name="New shape"/>
          <p:cNvSpPr/>
          <p:nvPr/>
        </p:nvSpPr>
        <p:spPr>
          <a:xfrm>
            <a:off x="507600" y="1591650"/>
            <a:ext cx="81243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0000" lnSpcReduction="10000"/>
          </a:bodyPr>
          <a:lstStyle/>
          <a:p>
            <a:pPr algn="l">
              <a:lnSpc>
                <a:spcPct val="100000"/>
              </a:lnSpc>
            </a:pPr>
            <a:r>
              <a:rPr sz="1200">
                <a:solidFill>
                  <a:srgbClr val="919191"/>
                </a:solidFill>
                <a:latin typeface="Arial" pitchFamily="34" charset="0"/>
              </a:rPr>
              <a:t>Spotify: cost of revenue share 2011-2018</a:t>
            </a:r>
          </a:p>
        </p:txBody>
      </p:sp>
      <p:sp>
        <p:nvSpPr>
          <p:cNvPr id="4" name="New shape"/>
          <p:cNvSpPr/>
          <p:nvPr/>
        </p:nvSpPr>
        <p:spPr>
          <a:xfrm>
            <a:off x="783000" y="5347350"/>
            <a:ext cx="6210000" cy="45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600" b="1">
                <a:solidFill>
                  <a:srgbClr val="555555"/>
                </a:solidFill>
                <a:latin typeface="Arial" pitchFamily="34" charset="0"/>
              </a:rPr>
              <a:t>Note: </a:t>
            </a:r>
            <a:r>
              <a:rPr sz="600">
                <a:solidFill>
                  <a:srgbClr val="555555"/>
                </a:solidFill>
                <a:latin typeface="Arial" pitchFamily="34" charset="0"/>
              </a:rPr>
              <a:t> Worldwide; 2011 to 2018</a:t>
            </a:r>
          </a:p>
          <a:p>
            <a:pPr algn="l"/>
            <a:r>
              <a:rPr sz="600">
                <a:solidFill>
                  <a:srgbClr val="555555"/>
                </a:solidFill>
                <a:latin typeface="Arial" pitchFamily="34" charset="0"/>
              </a:rPr>
              <a:t>Further information regarding this statistic can be found on </a:t>
            </a:r>
            <a:r>
              <a:rPr sz="600">
                <a:solidFill>
                  <a:srgbClr val="555555"/>
                </a:solidFill>
                <a:latin typeface="Arial" pitchFamily="34" charset="0"/>
                <a:hlinkClick r:id="rId4" action="ppaction://hlinksldjump"/>
              </a:rPr>
              <a:t>page 8</a:t>
            </a:r>
            <a:r>
              <a:rPr sz="600">
                <a:solidFill>
                  <a:srgbClr val="555555"/>
                </a:solidFill>
                <a:latin typeface="Arial" pitchFamily="34" charset="0"/>
              </a:rPr>
              <a:t>.</a:t>
            </a:r>
          </a:p>
          <a:p>
            <a:pPr algn="l"/>
            <a:r>
              <a:rPr sz="600" b="1">
                <a:solidFill>
                  <a:srgbClr val="555555"/>
                </a:solidFill>
                <a:latin typeface="Arial" pitchFamily="34" charset="0"/>
              </a:rPr>
              <a:t>Source(s): </a:t>
            </a:r>
            <a:r>
              <a:rPr sz="600">
                <a:solidFill>
                  <a:srgbClr val="555555"/>
                </a:solidFill>
                <a:latin typeface="Arial" pitchFamily="34" charset="0"/>
              </a:rPr>
              <a:t>Spotify; Statista; </a:t>
            </a:r>
            <a:r>
              <a:rPr sz="600">
                <a:solidFill>
                  <a:srgbClr val="555555"/>
                </a:solidFill>
                <a:latin typeface="Arial" pitchFamily="34" charset="0"/>
                <a:hlinkClick r:id="rId5"/>
              </a:rPr>
              <a:t>ID 370618</a:t>
            </a:r>
          </a:p>
        </p:txBody>
      </p:sp>
      <p:graphicFrame>
        <p:nvGraphicFramePr>
          <p:cNvPr id="5" name="ChartObject"/>
          <p:cNvGraphicFramePr/>
          <p:nvPr/>
        </p:nvGraphicFramePr>
        <p:xfrm>
          <a:off x="507600" y="1937250"/>
          <a:ext cx="7992000" cy="3429000"/>
        </p:xfrm>
        <a:graphic>
          <a:graphicData uri="http://schemas.openxmlformats.org/drawingml/2006/chart">
            <c:chart xmlns:c="http://schemas.openxmlformats.org/drawingml/2006/chart" xmlns:r="http://schemas.openxmlformats.org/officeDocument/2006/relationships" r:id="rId6"/>
          </a:graphicData>
        </a:graphic>
      </p:graphicFrame>
      <p:sp>
        <p:nvSpPr>
          <p:cNvPr id="6" name="New shape"/>
          <p:cNvSpPr/>
          <p:nvPr/>
        </p:nvSpPr>
        <p:spPr>
          <a:xfrm>
            <a:off x="477900" y="5728050"/>
            <a:ext cx="342900" cy="1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750">
                <a:solidFill>
                  <a:srgbClr val="FFFFFF"/>
                </a:solidFill>
                <a:latin typeface="Arial" pitchFamily="34" charset="0"/>
              </a:rPr>
              <a:t>2</a:t>
            </a:r>
          </a:p>
        </p:txBody>
      </p:sp>
    </p:spTree>
    <p:extLst>
      <p:ext uri="{BB962C8B-B14F-4D97-AF65-F5344CB8AC3E}">
        <p14:creationId xmlns:p14="http://schemas.microsoft.com/office/powerpoint/2010/main" val="1663728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68B66FEB-B74C-4553-A99E-5E49813D09AD}" type="slidenum">
              <a:rPr lang="en-US" smtClean="0"/>
              <a:t>5</a:t>
            </a:fld>
            <a:endParaRPr lang="en-US"/>
          </a:p>
        </p:txBody>
      </p:sp>
      <p:pic>
        <p:nvPicPr>
          <p:cNvPr id="3" name="Picture 2"/>
          <p:cNvPicPr>
            <a:picLocks noChangeAspect="1"/>
          </p:cNvPicPr>
          <p:nvPr/>
        </p:nvPicPr>
        <p:blipFill>
          <a:blip r:embed="rId2"/>
          <a:stretch>
            <a:fillRect/>
          </a:stretch>
        </p:blipFill>
        <p:spPr>
          <a:xfrm>
            <a:off x="579120" y="738886"/>
            <a:ext cx="7884160" cy="5617464"/>
          </a:xfrm>
          <a:prstGeom prst="rect">
            <a:avLst/>
          </a:prstGeom>
        </p:spPr>
      </p:pic>
    </p:spTree>
    <p:extLst>
      <p:ext uri="{BB962C8B-B14F-4D97-AF65-F5344CB8AC3E}">
        <p14:creationId xmlns:p14="http://schemas.microsoft.com/office/powerpoint/2010/main" val="163515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575100" y="5709149"/>
            <a:ext cx="156600" cy="291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New shape"/>
          <p:cNvSpPr/>
          <p:nvPr/>
        </p:nvSpPr>
        <p:spPr>
          <a:xfrm>
            <a:off x="507600" y="1159650"/>
            <a:ext cx="8124300" cy="44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10000"/>
          </a:bodyPr>
          <a:lstStyle/>
          <a:p>
            <a:pPr algn="l">
              <a:lnSpc>
                <a:spcPct val="100000"/>
              </a:lnSpc>
            </a:pPr>
            <a:r>
              <a:rPr>
                <a:solidFill>
                  <a:srgbClr val="0A85E6"/>
                </a:solidFill>
                <a:latin typeface="Arial" pitchFamily="34" charset="0"/>
              </a:rPr>
              <a:t>Research and development costs of Spotify worldwide from 2013 to 2018 (in million euros)</a:t>
            </a:r>
          </a:p>
        </p:txBody>
      </p:sp>
      <p:sp>
        <p:nvSpPr>
          <p:cNvPr id="3" name="New shape"/>
          <p:cNvSpPr/>
          <p:nvPr/>
        </p:nvSpPr>
        <p:spPr>
          <a:xfrm>
            <a:off x="507600" y="1591650"/>
            <a:ext cx="81243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0000" lnSpcReduction="10000"/>
          </a:bodyPr>
          <a:lstStyle/>
          <a:p>
            <a:pPr algn="l">
              <a:lnSpc>
                <a:spcPct val="100000"/>
              </a:lnSpc>
            </a:pPr>
            <a:r>
              <a:rPr sz="1200">
                <a:solidFill>
                  <a:srgbClr val="919191"/>
                </a:solidFill>
                <a:latin typeface="Arial" pitchFamily="34" charset="0"/>
              </a:rPr>
              <a:t>Spotify's R&amp;D costs 2013-2018</a:t>
            </a:r>
          </a:p>
        </p:txBody>
      </p:sp>
      <p:sp>
        <p:nvSpPr>
          <p:cNvPr id="4" name="New shape"/>
          <p:cNvSpPr/>
          <p:nvPr/>
        </p:nvSpPr>
        <p:spPr>
          <a:xfrm>
            <a:off x="783000" y="5347350"/>
            <a:ext cx="6210000" cy="45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600" b="1">
                <a:solidFill>
                  <a:srgbClr val="555555"/>
                </a:solidFill>
                <a:latin typeface="Arial" pitchFamily="34" charset="0"/>
              </a:rPr>
              <a:t>Note: </a:t>
            </a:r>
            <a:r>
              <a:rPr sz="600">
                <a:solidFill>
                  <a:srgbClr val="555555"/>
                </a:solidFill>
                <a:latin typeface="Arial" pitchFamily="34" charset="0"/>
              </a:rPr>
              <a:t> Worldwide; 2013 to 2018</a:t>
            </a:r>
          </a:p>
          <a:p>
            <a:pPr algn="l"/>
            <a:r>
              <a:rPr sz="600">
                <a:solidFill>
                  <a:srgbClr val="555555"/>
                </a:solidFill>
                <a:latin typeface="Arial" pitchFamily="34" charset="0"/>
              </a:rPr>
              <a:t>Further information regarding this statistic can be found on </a:t>
            </a:r>
            <a:r>
              <a:rPr sz="600">
                <a:solidFill>
                  <a:srgbClr val="555555"/>
                </a:solidFill>
                <a:latin typeface="Arial" pitchFamily="34" charset="0"/>
                <a:hlinkClick r:id="rId3" action="ppaction://hlinksldjump"/>
              </a:rPr>
              <a:t>page 8</a:t>
            </a:r>
            <a:r>
              <a:rPr sz="600">
                <a:solidFill>
                  <a:srgbClr val="555555"/>
                </a:solidFill>
                <a:latin typeface="Arial" pitchFamily="34" charset="0"/>
              </a:rPr>
              <a:t>.</a:t>
            </a:r>
          </a:p>
          <a:p>
            <a:pPr algn="l"/>
            <a:r>
              <a:rPr sz="600" b="1">
                <a:solidFill>
                  <a:srgbClr val="555555"/>
                </a:solidFill>
                <a:latin typeface="Arial" pitchFamily="34" charset="0"/>
              </a:rPr>
              <a:t>Source(s): </a:t>
            </a:r>
            <a:r>
              <a:rPr sz="600">
                <a:solidFill>
                  <a:srgbClr val="555555"/>
                </a:solidFill>
                <a:latin typeface="Arial" pitchFamily="34" charset="0"/>
              </a:rPr>
              <a:t>Spotify; </a:t>
            </a:r>
            <a:r>
              <a:rPr sz="600">
                <a:solidFill>
                  <a:srgbClr val="555555"/>
                </a:solidFill>
                <a:latin typeface="Arial" pitchFamily="34" charset="0"/>
                <a:hlinkClick r:id="rId4"/>
              </a:rPr>
              <a:t>ID 813751</a:t>
            </a:r>
          </a:p>
        </p:txBody>
      </p:sp>
      <p:graphicFrame>
        <p:nvGraphicFramePr>
          <p:cNvPr id="5" name="ChartObject"/>
          <p:cNvGraphicFramePr/>
          <p:nvPr/>
        </p:nvGraphicFramePr>
        <p:xfrm>
          <a:off x="507600" y="1937250"/>
          <a:ext cx="7992000" cy="3429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477900" y="5728050"/>
            <a:ext cx="342900" cy="1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750">
                <a:solidFill>
                  <a:srgbClr val="FFFFFF"/>
                </a:solidFill>
                <a:latin typeface="Arial" pitchFamily="34" charset="0"/>
              </a:rPr>
              <a:t>2</a:t>
            </a:r>
          </a:p>
        </p:txBody>
      </p:sp>
    </p:spTree>
    <p:extLst>
      <p:ext uri="{BB962C8B-B14F-4D97-AF65-F5344CB8AC3E}">
        <p14:creationId xmlns:p14="http://schemas.microsoft.com/office/powerpoint/2010/main" val="2733585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575100" y="5709149"/>
            <a:ext cx="156600" cy="291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New shape"/>
          <p:cNvSpPr/>
          <p:nvPr/>
        </p:nvSpPr>
        <p:spPr>
          <a:xfrm>
            <a:off x="507600" y="1159650"/>
            <a:ext cx="8124300" cy="44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10000"/>
          </a:bodyPr>
          <a:lstStyle/>
          <a:p>
            <a:pPr algn="l">
              <a:lnSpc>
                <a:spcPct val="100000"/>
              </a:lnSpc>
            </a:pPr>
            <a:r>
              <a:rPr>
                <a:solidFill>
                  <a:srgbClr val="0A85E6"/>
                </a:solidFill>
                <a:latin typeface="Arial" pitchFamily="34" charset="0"/>
              </a:rPr>
              <a:t>Sales and marketing costs of Spotify worldwide from 2013 to 2018 (in million euros)</a:t>
            </a:r>
          </a:p>
        </p:txBody>
      </p:sp>
      <p:sp>
        <p:nvSpPr>
          <p:cNvPr id="3" name="New shape"/>
          <p:cNvSpPr/>
          <p:nvPr/>
        </p:nvSpPr>
        <p:spPr>
          <a:xfrm>
            <a:off x="507600" y="1591650"/>
            <a:ext cx="81243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0000" lnSpcReduction="10000"/>
          </a:bodyPr>
          <a:lstStyle/>
          <a:p>
            <a:pPr algn="l">
              <a:lnSpc>
                <a:spcPct val="100000"/>
              </a:lnSpc>
            </a:pPr>
            <a:r>
              <a:rPr sz="1200">
                <a:solidFill>
                  <a:srgbClr val="919191"/>
                </a:solidFill>
                <a:latin typeface="Arial" pitchFamily="34" charset="0"/>
              </a:rPr>
              <a:t>Spotify's sales and marketing costs 2013-2018</a:t>
            </a:r>
          </a:p>
        </p:txBody>
      </p:sp>
      <p:sp>
        <p:nvSpPr>
          <p:cNvPr id="4" name="New shape"/>
          <p:cNvSpPr/>
          <p:nvPr/>
        </p:nvSpPr>
        <p:spPr>
          <a:xfrm>
            <a:off x="783000" y="5347350"/>
            <a:ext cx="6210000" cy="45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600" b="1">
                <a:solidFill>
                  <a:srgbClr val="555555"/>
                </a:solidFill>
                <a:latin typeface="Arial" pitchFamily="34" charset="0"/>
              </a:rPr>
              <a:t>Note: </a:t>
            </a:r>
            <a:r>
              <a:rPr sz="600">
                <a:solidFill>
                  <a:srgbClr val="555555"/>
                </a:solidFill>
                <a:latin typeface="Arial" pitchFamily="34" charset="0"/>
              </a:rPr>
              <a:t> Worldwide; 2013 to 2018</a:t>
            </a:r>
          </a:p>
          <a:p>
            <a:pPr algn="l"/>
            <a:r>
              <a:rPr sz="600">
                <a:solidFill>
                  <a:srgbClr val="555555"/>
                </a:solidFill>
                <a:latin typeface="Arial" pitchFamily="34" charset="0"/>
              </a:rPr>
              <a:t>Further information regarding this statistic can be found on </a:t>
            </a:r>
            <a:r>
              <a:rPr sz="600">
                <a:solidFill>
                  <a:srgbClr val="555555"/>
                </a:solidFill>
                <a:latin typeface="Arial" pitchFamily="34" charset="0"/>
                <a:hlinkClick r:id="rId3" action="ppaction://hlinksldjump"/>
              </a:rPr>
              <a:t>page 8</a:t>
            </a:r>
            <a:r>
              <a:rPr sz="600">
                <a:solidFill>
                  <a:srgbClr val="555555"/>
                </a:solidFill>
                <a:latin typeface="Arial" pitchFamily="34" charset="0"/>
              </a:rPr>
              <a:t>.</a:t>
            </a:r>
          </a:p>
          <a:p>
            <a:pPr algn="l"/>
            <a:r>
              <a:rPr sz="600" b="1">
                <a:solidFill>
                  <a:srgbClr val="555555"/>
                </a:solidFill>
                <a:latin typeface="Arial" pitchFamily="34" charset="0"/>
              </a:rPr>
              <a:t>Source(s): </a:t>
            </a:r>
            <a:r>
              <a:rPr sz="600">
                <a:solidFill>
                  <a:srgbClr val="555555"/>
                </a:solidFill>
                <a:latin typeface="Arial" pitchFamily="34" charset="0"/>
              </a:rPr>
              <a:t>Spotify; </a:t>
            </a:r>
            <a:r>
              <a:rPr sz="600">
                <a:solidFill>
                  <a:srgbClr val="555555"/>
                </a:solidFill>
                <a:latin typeface="Arial" pitchFamily="34" charset="0"/>
                <a:hlinkClick r:id="rId4"/>
              </a:rPr>
              <a:t>ID 813757</a:t>
            </a:r>
          </a:p>
        </p:txBody>
      </p:sp>
      <p:graphicFrame>
        <p:nvGraphicFramePr>
          <p:cNvPr id="5" name="ChartObject"/>
          <p:cNvGraphicFramePr/>
          <p:nvPr/>
        </p:nvGraphicFramePr>
        <p:xfrm>
          <a:off x="507600" y="1937250"/>
          <a:ext cx="7992000" cy="3429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477900" y="5728050"/>
            <a:ext cx="342900" cy="1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750">
                <a:solidFill>
                  <a:srgbClr val="FFFFFF"/>
                </a:solidFill>
                <a:latin typeface="Arial" pitchFamily="34" charset="0"/>
              </a:rPr>
              <a:t>2</a:t>
            </a:r>
          </a:p>
        </p:txBody>
      </p:sp>
    </p:spTree>
    <p:extLst>
      <p:ext uri="{BB962C8B-B14F-4D97-AF65-F5344CB8AC3E}">
        <p14:creationId xmlns:p14="http://schemas.microsoft.com/office/powerpoint/2010/main" val="180932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575100" y="5709149"/>
            <a:ext cx="156600" cy="291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New shape"/>
          <p:cNvSpPr/>
          <p:nvPr/>
        </p:nvSpPr>
        <p:spPr>
          <a:xfrm>
            <a:off x="507600" y="1159650"/>
            <a:ext cx="8124300" cy="44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a:solidFill>
                  <a:srgbClr val="0A85E6"/>
                </a:solidFill>
                <a:latin typeface="Arial" pitchFamily="34" charset="0"/>
              </a:rPr>
              <a:t>Operating income of Spotify worldwide from 2013 to 2018 (in million euros)</a:t>
            </a:r>
          </a:p>
        </p:txBody>
      </p:sp>
      <p:sp>
        <p:nvSpPr>
          <p:cNvPr id="3" name="New shape"/>
          <p:cNvSpPr/>
          <p:nvPr/>
        </p:nvSpPr>
        <p:spPr>
          <a:xfrm>
            <a:off x="507600" y="1591650"/>
            <a:ext cx="81243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0000" lnSpcReduction="10000"/>
          </a:bodyPr>
          <a:lstStyle/>
          <a:p>
            <a:pPr algn="l">
              <a:lnSpc>
                <a:spcPct val="100000"/>
              </a:lnSpc>
            </a:pPr>
            <a:r>
              <a:rPr sz="1200">
                <a:solidFill>
                  <a:srgbClr val="919191"/>
                </a:solidFill>
                <a:latin typeface="Arial" pitchFamily="34" charset="0"/>
              </a:rPr>
              <a:t>Spotify's operating income 2013-2018</a:t>
            </a:r>
          </a:p>
        </p:txBody>
      </p:sp>
      <p:sp>
        <p:nvSpPr>
          <p:cNvPr id="4" name="New shape"/>
          <p:cNvSpPr/>
          <p:nvPr/>
        </p:nvSpPr>
        <p:spPr>
          <a:xfrm>
            <a:off x="783000" y="5347350"/>
            <a:ext cx="6210000" cy="45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600" b="1">
                <a:solidFill>
                  <a:srgbClr val="555555"/>
                </a:solidFill>
                <a:latin typeface="Arial" pitchFamily="34" charset="0"/>
              </a:rPr>
              <a:t>Note: </a:t>
            </a:r>
            <a:r>
              <a:rPr sz="600">
                <a:solidFill>
                  <a:srgbClr val="555555"/>
                </a:solidFill>
                <a:latin typeface="Arial" pitchFamily="34" charset="0"/>
              </a:rPr>
              <a:t> Worldwide; 2013 to 2018</a:t>
            </a:r>
          </a:p>
          <a:p>
            <a:pPr algn="l"/>
            <a:r>
              <a:rPr sz="600">
                <a:solidFill>
                  <a:srgbClr val="555555"/>
                </a:solidFill>
                <a:latin typeface="Arial" pitchFamily="34" charset="0"/>
              </a:rPr>
              <a:t>Further information regarding this statistic can be found on </a:t>
            </a:r>
            <a:r>
              <a:rPr sz="600">
                <a:solidFill>
                  <a:srgbClr val="555555"/>
                </a:solidFill>
                <a:latin typeface="Arial" pitchFamily="34" charset="0"/>
                <a:hlinkClick r:id="rId3" action="ppaction://hlinksldjump"/>
              </a:rPr>
              <a:t>page 8</a:t>
            </a:r>
            <a:r>
              <a:rPr sz="600">
                <a:solidFill>
                  <a:srgbClr val="555555"/>
                </a:solidFill>
                <a:latin typeface="Arial" pitchFamily="34" charset="0"/>
              </a:rPr>
              <a:t>.</a:t>
            </a:r>
          </a:p>
          <a:p>
            <a:pPr algn="l"/>
            <a:r>
              <a:rPr sz="600" b="1">
                <a:solidFill>
                  <a:srgbClr val="555555"/>
                </a:solidFill>
                <a:latin typeface="Arial" pitchFamily="34" charset="0"/>
              </a:rPr>
              <a:t>Source(s): </a:t>
            </a:r>
            <a:r>
              <a:rPr sz="600">
                <a:solidFill>
                  <a:srgbClr val="555555"/>
                </a:solidFill>
                <a:latin typeface="Arial" pitchFamily="34" charset="0"/>
              </a:rPr>
              <a:t>Spotify; </a:t>
            </a:r>
            <a:r>
              <a:rPr sz="600">
                <a:solidFill>
                  <a:srgbClr val="555555"/>
                </a:solidFill>
                <a:latin typeface="Arial" pitchFamily="34" charset="0"/>
                <a:hlinkClick r:id="rId4"/>
              </a:rPr>
              <a:t>ID 813758</a:t>
            </a:r>
          </a:p>
        </p:txBody>
      </p:sp>
      <p:graphicFrame>
        <p:nvGraphicFramePr>
          <p:cNvPr id="5" name="ChartObject"/>
          <p:cNvGraphicFramePr/>
          <p:nvPr/>
        </p:nvGraphicFramePr>
        <p:xfrm>
          <a:off x="507600" y="1937250"/>
          <a:ext cx="7992000" cy="3429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477900" y="5728050"/>
            <a:ext cx="342900" cy="1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750">
                <a:solidFill>
                  <a:srgbClr val="FFFFFF"/>
                </a:solidFill>
                <a:latin typeface="Arial" pitchFamily="34" charset="0"/>
              </a:rPr>
              <a:t>2</a:t>
            </a:r>
          </a:p>
        </p:txBody>
      </p:sp>
    </p:spTree>
    <p:extLst>
      <p:ext uri="{BB962C8B-B14F-4D97-AF65-F5344CB8AC3E}">
        <p14:creationId xmlns:p14="http://schemas.microsoft.com/office/powerpoint/2010/main" val="1744598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575100" y="5709149"/>
            <a:ext cx="156600" cy="291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New shape"/>
          <p:cNvSpPr/>
          <p:nvPr/>
        </p:nvSpPr>
        <p:spPr>
          <a:xfrm>
            <a:off x="507600" y="1159650"/>
            <a:ext cx="8124300" cy="44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75000" lnSpcReduction="20000"/>
          </a:bodyPr>
          <a:lstStyle/>
          <a:p>
            <a:pPr algn="l">
              <a:lnSpc>
                <a:spcPct val="100000"/>
              </a:lnSpc>
            </a:pPr>
            <a:r>
              <a:rPr>
                <a:solidFill>
                  <a:srgbClr val="0A85E6"/>
                </a:solidFill>
                <a:latin typeface="Arial" pitchFamily="34" charset="0"/>
              </a:rPr>
              <a:t>Number of Spotify monthly active users (MAUs) worldwide from 1st quarter 2015 to 4th quarter 2018 (in millions)</a:t>
            </a:r>
          </a:p>
        </p:txBody>
      </p:sp>
      <p:sp>
        <p:nvSpPr>
          <p:cNvPr id="3" name="New shape"/>
          <p:cNvSpPr/>
          <p:nvPr/>
        </p:nvSpPr>
        <p:spPr>
          <a:xfrm>
            <a:off x="507600" y="1591650"/>
            <a:ext cx="81243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0000" lnSpcReduction="10000"/>
          </a:bodyPr>
          <a:lstStyle/>
          <a:p>
            <a:pPr algn="l">
              <a:lnSpc>
                <a:spcPct val="100000"/>
              </a:lnSpc>
            </a:pPr>
            <a:r>
              <a:rPr sz="1200">
                <a:solidFill>
                  <a:srgbClr val="919191"/>
                </a:solidFill>
                <a:latin typeface="Arial" pitchFamily="34" charset="0"/>
              </a:rPr>
              <a:t>Spotify's monthly active users 2015-2018</a:t>
            </a:r>
          </a:p>
        </p:txBody>
      </p:sp>
      <p:sp>
        <p:nvSpPr>
          <p:cNvPr id="4" name="New shape"/>
          <p:cNvSpPr/>
          <p:nvPr/>
        </p:nvSpPr>
        <p:spPr>
          <a:xfrm>
            <a:off x="783000" y="5347350"/>
            <a:ext cx="6210000" cy="45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600" b="1">
                <a:solidFill>
                  <a:srgbClr val="555555"/>
                </a:solidFill>
                <a:latin typeface="Arial" pitchFamily="34" charset="0"/>
              </a:rPr>
              <a:t>Note: </a:t>
            </a:r>
            <a:r>
              <a:rPr sz="600">
                <a:solidFill>
                  <a:srgbClr val="555555"/>
                </a:solidFill>
                <a:latin typeface="Arial" pitchFamily="34" charset="0"/>
              </a:rPr>
              <a:t> Worldwide; 2015 to 2018</a:t>
            </a:r>
          </a:p>
          <a:p>
            <a:pPr algn="l"/>
            <a:r>
              <a:rPr sz="600">
                <a:solidFill>
                  <a:srgbClr val="555555"/>
                </a:solidFill>
                <a:latin typeface="Arial" pitchFamily="34" charset="0"/>
              </a:rPr>
              <a:t>Further information regarding this statistic can be found on </a:t>
            </a:r>
            <a:r>
              <a:rPr sz="600">
                <a:solidFill>
                  <a:srgbClr val="555555"/>
                </a:solidFill>
                <a:latin typeface="Arial" pitchFamily="34" charset="0"/>
                <a:hlinkClick r:id="rId3" action="ppaction://hlinksldjump"/>
              </a:rPr>
              <a:t>page 8</a:t>
            </a:r>
            <a:r>
              <a:rPr sz="600">
                <a:solidFill>
                  <a:srgbClr val="555555"/>
                </a:solidFill>
                <a:latin typeface="Arial" pitchFamily="34" charset="0"/>
              </a:rPr>
              <a:t>.</a:t>
            </a:r>
          </a:p>
          <a:p>
            <a:pPr algn="l"/>
            <a:r>
              <a:rPr sz="600" b="1">
                <a:solidFill>
                  <a:srgbClr val="555555"/>
                </a:solidFill>
                <a:latin typeface="Arial" pitchFamily="34" charset="0"/>
              </a:rPr>
              <a:t>Source(s): </a:t>
            </a:r>
            <a:r>
              <a:rPr sz="600">
                <a:solidFill>
                  <a:srgbClr val="555555"/>
                </a:solidFill>
                <a:latin typeface="Arial" pitchFamily="34" charset="0"/>
              </a:rPr>
              <a:t>Spotify; </a:t>
            </a:r>
            <a:r>
              <a:rPr sz="600">
                <a:solidFill>
                  <a:srgbClr val="555555"/>
                </a:solidFill>
                <a:latin typeface="Arial" pitchFamily="34" charset="0"/>
                <a:hlinkClick r:id="rId4"/>
              </a:rPr>
              <a:t>ID 367739</a:t>
            </a:r>
          </a:p>
        </p:txBody>
      </p:sp>
      <p:graphicFrame>
        <p:nvGraphicFramePr>
          <p:cNvPr id="5" name="ChartObject"/>
          <p:cNvGraphicFramePr/>
          <p:nvPr/>
        </p:nvGraphicFramePr>
        <p:xfrm>
          <a:off x="507600" y="1937250"/>
          <a:ext cx="7992000" cy="3429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477900" y="5728050"/>
            <a:ext cx="342900" cy="186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750">
                <a:solidFill>
                  <a:srgbClr val="FFFFFF"/>
                </a:solidFill>
                <a:latin typeface="Arial" pitchFamily="34" charset="0"/>
              </a:rPr>
              <a:t>2</a:t>
            </a:r>
          </a:p>
        </p:txBody>
      </p:sp>
    </p:spTree>
    <p:extLst>
      <p:ext uri="{BB962C8B-B14F-4D97-AF65-F5344CB8AC3E}">
        <p14:creationId xmlns:p14="http://schemas.microsoft.com/office/powerpoint/2010/main" val="2183181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QSB Theme -Final- July 20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QSB Theme -Final- July 2011</Template>
  <TotalTime>23954</TotalTime>
  <Words>1345</Words>
  <Application>Microsoft Office PowerPoint</Application>
  <PresentationFormat>On-screen Show (4:3)</PresentationFormat>
  <Paragraphs>166</Paragraphs>
  <Slides>25</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Arial</vt:lpstr>
      <vt:lpstr>Calibri</vt:lpstr>
      <vt:lpstr>Georgia</vt:lpstr>
      <vt:lpstr>QSB Theme -Final- July 2011</vt:lpstr>
      <vt:lpstr>Excel.Sheet.253260</vt:lpstr>
      <vt:lpstr>Spotify – Support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Historical Statistical &amp; Financial Data</vt:lpstr>
      <vt:lpstr>Spotify – Q3 Reported Statistical &amp; Financial Data</vt:lpstr>
      <vt:lpstr>Spotify – Q2 Reported Statistical &amp; Financial Data</vt:lpstr>
      <vt:lpstr>Spotify.com</vt:lpstr>
      <vt:lpstr>PowerPoint Presentation</vt:lpstr>
      <vt:lpstr>PowerPoint Presentation</vt:lpstr>
      <vt:lpstr>PowerPoint Presentation</vt:lpstr>
      <vt:lpstr>Spotify.com</vt:lpstr>
      <vt:lpstr>Spotify.com</vt:lpstr>
    </vt:vector>
  </TitlesOfParts>
  <Company>Queen's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nvretteas</dc:creator>
  <cp:lastModifiedBy>Gary Bissonette</cp:lastModifiedBy>
  <cp:revision>437</cp:revision>
  <cp:lastPrinted>2017-05-23T18:15:04Z</cp:lastPrinted>
  <dcterms:created xsi:type="dcterms:W3CDTF">2011-07-27T15:30:37Z</dcterms:created>
  <dcterms:modified xsi:type="dcterms:W3CDTF">2019-07-31T16:59:27Z</dcterms:modified>
</cp:coreProperties>
</file>