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2"/>
  </p:sldMasterIdLst>
  <p:notesMasterIdLst>
    <p:notesMasterId r:id="rId55"/>
  </p:notesMasterIdLst>
  <p:handoutMasterIdLst>
    <p:handoutMasterId r:id="rId56"/>
  </p:handoutMasterIdLst>
  <p:sldIdLst>
    <p:sldId id="281" r:id="rId3"/>
    <p:sldId id="415" r:id="rId4"/>
    <p:sldId id="408" r:id="rId5"/>
    <p:sldId id="416" r:id="rId6"/>
    <p:sldId id="417" r:id="rId7"/>
    <p:sldId id="418" r:id="rId8"/>
    <p:sldId id="419" r:id="rId9"/>
    <p:sldId id="420" r:id="rId10"/>
    <p:sldId id="421" r:id="rId11"/>
    <p:sldId id="347" r:id="rId12"/>
    <p:sldId id="286" r:id="rId13"/>
    <p:sldId id="392" r:id="rId14"/>
    <p:sldId id="288" r:id="rId15"/>
    <p:sldId id="289" r:id="rId16"/>
    <p:sldId id="403" r:id="rId17"/>
    <p:sldId id="290" r:id="rId18"/>
    <p:sldId id="291" r:id="rId19"/>
    <p:sldId id="292" r:id="rId20"/>
    <p:sldId id="342" r:id="rId21"/>
    <p:sldId id="391" r:id="rId22"/>
    <p:sldId id="413" r:id="rId23"/>
    <p:sldId id="414" r:id="rId24"/>
    <p:sldId id="412" r:id="rId25"/>
    <p:sldId id="368" r:id="rId26"/>
    <p:sldId id="378" r:id="rId27"/>
    <p:sldId id="380" r:id="rId28"/>
    <p:sldId id="379" r:id="rId29"/>
    <p:sldId id="345" r:id="rId30"/>
    <p:sldId id="370" r:id="rId31"/>
    <p:sldId id="346" r:id="rId32"/>
    <p:sldId id="367" r:id="rId33"/>
    <p:sldId id="389" r:id="rId34"/>
    <p:sldId id="353" r:id="rId35"/>
    <p:sldId id="365" r:id="rId36"/>
    <p:sldId id="348" r:id="rId37"/>
    <p:sldId id="304" r:id="rId38"/>
    <p:sldId id="361" r:id="rId39"/>
    <p:sldId id="363" r:id="rId40"/>
    <p:sldId id="376" r:id="rId41"/>
    <p:sldId id="294" r:id="rId42"/>
    <p:sldId id="386" r:id="rId43"/>
    <p:sldId id="388" r:id="rId44"/>
    <p:sldId id="316" r:id="rId45"/>
    <p:sldId id="317" r:id="rId46"/>
    <p:sldId id="319" r:id="rId47"/>
    <p:sldId id="320" r:id="rId48"/>
    <p:sldId id="322" r:id="rId49"/>
    <p:sldId id="323" r:id="rId50"/>
    <p:sldId id="327" r:id="rId51"/>
    <p:sldId id="328" r:id="rId52"/>
    <p:sldId id="329" r:id="rId53"/>
    <p:sldId id="330" r:id="rId5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652" autoAdjust="0"/>
  </p:normalViewPr>
  <p:slideViewPr>
    <p:cSldViewPr snapToGrid="0">
      <p:cViewPr varScale="1">
        <p:scale>
          <a:sx n="71" d="100"/>
          <a:sy n="71" d="100"/>
        </p:scale>
        <p:origin x="624" y="43"/>
      </p:cViewPr>
      <p:guideLst>
        <p:guide orient="horz" pos="936"/>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4" d="100"/>
          <a:sy n="74" d="100"/>
        </p:scale>
        <p:origin x="2748" y="66"/>
      </p:cViewPr>
      <p:guideLst>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Granulated</a:t>
            </a:r>
            <a:r>
              <a:rPr lang="en-US" baseline="0" dirty="0" smtClean="0"/>
              <a:t> Segmentation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EF-4179-B73A-18DDD7B78A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EF-4179-B73A-18DDD7B78A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EF-4179-B73A-18DDD7B78A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5EF-4179-B73A-18DDD7B78AD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5EF-4179-B73A-18DDD7B78AD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5EF-4179-B73A-18DDD7B78AD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5EF-4179-B73A-18DDD7B78AD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5EF-4179-B73A-18DDD7B78AD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5EF-4179-B73A-18DDD7B78AD9}"/>
              </c:ext>
            </c:extLst>
          </c:dPt>
          <c:cat>
            <c:strRef>
              <c:f>Sheet1!$A$2:$A$10</c:f>
              <c:strCache>
                <c:ptCount val="9"/>
                <c:pt idx="0">
                  <c:v>Segment A</c:v>
                </c:pt>
                <c:pt idx="1">
                  <c:v>Segment B</c:v>
                </c:pt>
                <c:pt idx="2">
                  <c:v>Segment C</c:v>
                </c:pt>
                <c:pt idx="3">
                  <c:v>Segment D</c:v>
                </c:pt>
                <c:pt idx="4">
                  <c:v>Segment E</c:v>
                </c:pt>
                <c:pt idx="5">
                  <c:v>Segment F</c:v>
                </c:pt>
                <c:pt idx="6">
                  <c:v>Segment G</c:v>
                </c:pt>
                <c:pt idx="7">
                  <c:v>Segment H</c:v>
                </c:pt>
                <c:pt idx="8">
                  <c:v>Segment I</c:v>
                </c:pt>
              </c:strCache>
            </c:strRef>
          </c:cat>
          <c:val>
            <c:numRef>
              <c:f>Sheet1!$B$2:$B$10</c:f>
              <c:numCache>
                <c:formatCode>General</c:formatCode>
                <c:ptCount val="9"/>
                <c:pt idx="0">
                  <c:v>8.1999999999999993</c:v>
                </c:pt>
                <c:pt idx="1">
                  <c:v>3.2</c:v>
                </c:pt>
                <c:pt idx="2">
                  <c:v>1.4</c:v>
                </c:pt>
                <c:pt idx="3">
                  <c:v>1.2</c:v>
                </c:pt>
                <c:pt idx="4">
                  <c:v>1</c:v>
                </c:pt>
                <c:pt idx="5">
                  <c:v>0.8</c:v>
                </c:pt>
                <c:pt idx="6">
                  <c:v>0.6</c:v>
                </c:pt>
                <c:pt idx="7">
                  <c:v>0.4</c:v>
                </c:pt>
                <c:pt idx="8">
                  <c:v>0.2</c:v>
                </c:pt>
              </c:numCache>
            </c:numRef>
          </c:val>
          <c:extLst>
            <c:ext xmlns:c16="http://schemas.microsoft.com/office/drawing/2014/chart" uri="{C3380CC4-5D6E-409C-BE32-E72D297353CC}">
              <c16:uniqueId val="{00000000-9F88-4BFE-B1F9-87A8C90425F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4D70C-14C6-4A7D-A8E8-F740AF90C58E}"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n-CA"/>
        </a:p>
      </dgm:t>
    </dgm:pt>
    <dgm:pt modelId="{09363C5E-EDAE-44DA-BC83-A42FC1D86CB7}">
      <dgm:prSet phldrT="[Text]"/>
      <dgm:spPr/>
      <dgm:t>
        <a:bodyPr/>
        <a:lstStyle/>
        <a:p>
          <a:r>
            <a:rPr lang="en-CA" dirty="0" smtClean="0"/>
            <a:t>Marketing Research</a:t>
          </a:r>
          <a:endParaRPr lang="en-CA" dirty="0"/>
        </a:p>
      </dgm:t>
    </dgm:pt>
    <dgm:pt modelId="{67F1C930-A89A-4BF1-B78F-70A3B691BB65}" type="parTrans" cxnId="{6253186C-D1DB-4DBD-AF9F-727802869F99}">
      <dgm:prSet/>
      <dgm:spPr/>
      <dgm:t>
        <a:bodyPr/>
        <a:lstStyle/>
        <a:p>
          <a:endParaRPr lang="en-CA"/>
        </a:p>
      </dgm:t>
    </dgm:pt>
    <dgm:pt modelId="{DA475315-B890-46B4-AC21-CA9D7BF680F3}" type="sibTrans" cxnId="{6253186C-D1DB-4DBD-AF9F-727802869F99}">
      <dgm:prSet/>
      <dgm:spPr/>
      <dgm:t>
        <a:bodyPr/>
        <a:lstStyle/>
        <a:p>
          <a:endParaRPr lang="en-CA"/>
        </a:p>
      </dgm:t>
    </dgm:pt>
    <dgm:pt modelId="{DFAE8F0C-CD2C-4618-B9F1-73B1542E74E5}">
      <dgm:prSet phldrT="[Text]"/>
      <dgm:spPr/>
      <dgm:t>
        <a:bodyPr/>
        <a:lstStyle/>
        <a:p>
          <a:r>
            <a:rPr lang="en-CA" dirty="0" smtClean="0"/>
            <a:t>Segmentation</a:t>
          </a:r>
          <a:endParaRPr lang="en-CA" dirty="0"/>
        </a:p>
      </dgm:t>
    </dgm:pt>
    <dgm:pt modelId="{AE2238D9-773E-42B7-8E34-41486001E2F5}" type="parTrans" cxnId="{1DDE39EC-5111-4311-A404-8F60302D0939}">
      <dgm:prSet/>
      <dgm:spPr/>
      <dgm:t>
        <a:bodyPr/>
        <a:lstStyle/>
        <a:p>
          <a:endParaRPr lang="en-CA"/>
        </a:p>
      </dgm:t>
    </dgm:pt>
    <dgm:pt modelId="{65C1218E-71E6-49A5-8102-4A56B3C10EE4}" type="sibTrans" cxnId="{1DDE39EC-5111-4311-A404-8F60302D0939}">
      <dgm:prSet/>
      <dgm:spPr/>
      <dgm:t>
        <a:bodyPr/>
        <a:lstStyle/>
        <a:p>
          <a:endParaRPr lang="en-CA"/>
        </a:p>
      </dgm:t>
    </dgm:pt>
    <dgm:pt modelId="{C1B0FA16-5901-4B11-AA80-D8D0AC073ED0}">
      <dgm:prSet phldrT="[Text]"/>
      <dgm:spPr/>
      <dgm:t>
        <a:bodyPr/>
        <a:lstStyle/>
        <a:p>
          <a:r>
            <a:rPr lang="en-CA" dirty="0" smtClean="0"/>
            <a:t>Target Market Selection</a:t>
          </a:r>
        </a:p>
      </dgm:t>
    </dgm:pt>
    <dgm:pt modelId="{45097B80-E050-4926-91B7-CB365BD32FC0}" type="parTrans" cxnId="{B0378C09-3775-4C8F-BE45-4066BA0687B9}">
      <dgm:prSet/>
      <dgm:spPr/>
      <dgm:t>
        <a:bodyPr/>
        <a:lstStyle/>
        <a:p>
          <a:endParaRPr lang="en-CA"/>
        </a:p>
      </dgm:t>
    </dgm:pt>
    <dgm:pt modelId="{11CC7747-2F7A-4D1D-A23A-26A073DDA170}" type="sibTrans" cxnId="{B0378C09-3775-4C8F-BE45-4066BA0687B9}">
      <dgm:prSet/>
      <dgm:spPr/>
      <dgm:t>
        <a:bodyPr/>
        <a:lstStyle/>
        <a:p>
          <a:endParaRPr lang="en-CA"/>
        </a:p>
      </dgm:t>
    </dgm:pt>
    <dgm:pt modelId="{8B5AE5C7-8E9C-4F2E-BFC9-CFDC7D0E857F}">
      <dgm:prSet/>
      <dgm:spPr/>
      <dgm:t>
        <a:bodyPr/>
        <a:lstStyle/>
        <a:p>
          <a:r>
            <a:rPr lang="en-CA" dirty="0" smtClean="0"/>
            <a:t>Value Proposition Development and Profiling (Positioning)</a:t>
          </a:r>
          <a:endParaRPr lang="en-CA" dirty="0"/>
        </a:p>
      </dgm:t>
    </dgm:pt>
    <dgm:pt modelId="{99B6D70F-F670-4331-867A-8DEAF1FD17A4}" type="parTrans" cxnId="{144CD3F6-7CF3-4D94-BD24-73934987ABF7}">
      <dgm:prSet/>
      <dgm:spPr/>
      <dgm:t>
        <a:bodyPr/>
        <a:lstStyle/>
        <a:p>
          <a:endParaRPr lang="en-CA"/>
        </a:p>
      </dgm:t>
    </dgm:pt>
    <dgm:pt modelId="{4566CF7A-35A6-4357-A640-6923F216FC88}" type="sibTrans" cxnId="{144CD3F6-7CF3-4D94-BD24-73934987ABF7}">
      <dgm:prSet/>
      <dgm:spPr/>
      <dgm:t>
        <a:bodyPr/>
        <a:lstStyle/>
        <a:p>
          <a:endParaRPr lang="en-CA"/>
        </a:p>
      </dgm:t>
    </dgm:pt>
    <dgm:pt modelId="{F62CE7C1-F4E7-4D48-8206-FBB13AC3A60A}">
      <dgm:prSet/>
      <dgm:spPr/>
      <dgm:t>
        <a:bodyPr/>
        <a:lstStyle/>
        <a:p>
          <a:r>
            <a:rPr lang="en-CA" dirty="0" smtClean="0"/>
            <a:t>Marketing Mix Development</a:t>
          </a:r>
          <a:endParaRPr lang="en-CA" dirty="0"/>
        </a:p>
      </dgm:t>
    </dgm:pt>
    <dgm:pt modelId="{FE06716E-45E6-482A-AB16-5B0B44470E85}" type="parTrans" cxnId="{72B2BD5C-D346-4A8C-AB23-6EC5D30464BF}">
      <dgm:prSet/>
      <dgm:spPr/>
      <dgm:t>
        <a:bodyPr/>
        <a:lstStyle/>
        <a:p>
          <a:endParaRPr lang="en-CA"/>
        </a:p>
      </dgm:t>
    </dgm:pt>
    <dgm:pt modelId="{D29CF140-7734-4A90-924C-8FB4C97EFAD9}" type="sibTrans" cxnId="{72B2BD5C-D346-4A8C-AB23-6EC5D30464BF}">
      <dgm:prSet/>
      <dgm:spPr/>
      <dgm:t>
        <a:bodyPr/>
        <a:lstStyle/>
        <a:p>
          <a:endParaRPr lang="en-CA"/>
        </a:p>
      </dgm:t>
    </dgm:pt>
    <dgm:pt modelId="{ED147038-BDDD-4D58-9ACF-2E088493B656}">
      <dgm:prSet/>
      <dgm:spPr/>
      <dgm:t>
        <a:bodyPr/>
        <a:lstStyle/>
        <a:p>
          <a:r>
            <a:rPr lang="en-CA" dirty="0" smtClean="0"/>
            <a:t>Message rifling and concentration</a:t>
          </a:r>
          <a:endParaRPr lang="en-CA" dirty="0"/>
        </a:p>
      </dgm:t>
    </dgm:pt>
    <dgm:pt modelId="{78970C1A-91E8-481C-B73C-7E8C407D320F}" type="parTrans" cxnId="{D7C9B8B4-0177-4995-BB5A-C25C37809F12}">
      <dgm:prSet/>
      <dgm:spPr/>
      <dgm:t>
        <a:bodyPr/>
        <a:lstStyle/>
        <a:p>
          <a:endParaRPr lang="en-CA"/>
        </a:p>
      </dgm:t>
    </dgm:pt>
    <dgm:pt modelId="{DFB6270A-EFB7-44D7-A0CC-27FCC0D42A7F}" type="sibTrans" cxnId="{D7C9B8B4-0177-4995-BB5A-C25C37809F12}">
      <dgm:prSet/>
      <dgm:spPr/>
      <dgm:t>
        <a:bodyPr/>
        <a:lstStyle/>
        <a:p>
          <a:endParaRPr lang="en-CA"/>
        </a:p>
      </dgm:t>
    </dgm:pt>
    <dgm:pt modelId="{49DF6618-80FB-45AE-A49F-7FA06761FCE0}" type="pres">
      <dgm:prSet presAssocID="{6994D70C-14C6-4A7D-A8E8-F740AF90C58E}" presName="rootnode" presStyleCnt="0">
        <dgm:presLayoutVars>
          <dgm:chMax/>
          <dgm:chPref/>
          <dgm:dir/>
          <dgm:animLvl val="lvl"/>
        </dgm:presLayoutVars>
      </dgm:prSet>
      <dgm:spPr/>
      <dgm:t>
        <a:bodyPr/>
        <a:lstStyle/>
        <a:p>
          <a:endParaRPr lang="en-CA"/>
        </a:p>
      </dgm:t>
    </dgm:pt>
    <dgm:pt modelId="{78BB9E84-12EF-4D01-B9CB-E459A17AA97A}" type="pres">
      <dgm:prSet presAssocID="{09363C5E-EDAE-44DA-BC83-A42FC1D86CB7}" presName="composite" presStyleCnt="0"/>
      <dgm:spPr/>
      <dgm:t>
        <a:bodyPr/>
        <a:lstStyle/>
        <a:p>
          <a:endParaRPr lang="en-CA"/>
        </a:p>
      </dgm:t>
    </dgm:pt>
    <dgm:pt modelId="{04B91B8C-174D-424F-B9EE-743ECC66DD56}" type="pres">
      <dgm:prSet presAssocID="{09363C5E-EDAE-44DA-BC83-A42FC1D86CB7}" presName="LShape" presStyleLbl="alignNode1" presStyleIdx="0" presStyleCnt="11"/>
      <dgm:spPr/>
      <dgm:t>
        <a:bodyPr/>
        <a:lstStyle/>
        <a:p>
          <a:endParaRPr lang="en-CA"/>
        </a:p>
      </dgm:t>
    </dgm:pt>
    <dgm:pt modelId="{BDA3CF06-D0B4-46D8-9031-66FB064DFFFD}" type="pres">
      <dgm:prSet presAssocID="{09363C5E-EDAE-44DA-BC83-A42FC1D86CB7}" presName="ParentText" presStyleLbl="revTx" presStyleIdx="0" presStyleCnt="6">
        <dgm:presLayoutVars>
          <dgm:chMax val="0"/>
          <dgm:chPref val="0"/>
          <dgm:bulletEnabled val="1"/>
        </dgm:presLayoutVars>
      </dgm:prSet>
      <dgm:spPr/>
      <dgm:t>
        <a:bodyPr/>
        <a:lstStyle/>
        <a:p>
          <a:endParaRPr lang="en-CA"/>
        </a:p>
      </dgm:t>
    </dgm:pt>
    <dgm:pt modelId="{451026D2-5A63-40DD-ADA8-531926B1A690}" type="pres">
      <dgm:prSet presAssocID="{09363C5E-EDAE-44DA-BC83-A42FC1D86CB7}" presName="Triangle" presStyleLbl="alignNode1" presStyleIdx="1" presStyleCnt="11"/>
      <dgm:spPr/>
      <dgm:t>
        <a:bodyPr/>
        <a:lstStyle/>
        <a:p>
          <a:endParaRPr lang="en-CA"/>
        </a:p>
      </dgm:t>
    </dgm:pt>
    <dgm:pt modelId="{B79DF9A2-697B-44F8-B315-21BAF80A3D7E}" type="pres">
      <dgm:prSet presAssocID="{DA475315-B890-46B4-AC21-CA9D7BF680F3}" presName="sibTrans" presStyleCnt="0"/>
      <dgm:spPr/>
      <dgm:t>
        <a:bodyPr/>
        <a:lstStyle/>
        <a:p>
          <a:endParaRPr lang="en-CA"/>
        </a:p>
      </dgm:t>
    </dgm:pt>
    <dgm:pt modelId="{4D4299DA-52B4-4C05-837B-A7BC00EDEA23}" type="pres">
      <dgm:prSet presAssocID="{DA475315-B890-46B4-AC21-CA9D7BF680F3}" presName="space" presStyleCnt="0"/>
      <dgm:spPr/>
      <dgm:t>
        <a:bodyPr/>
        <a:lstStyle/>
        <a:p>
          <a:endParaRPr lang="en-CA"/>
        </a:p>
      </dgm:t>
    </dgm:pt>
    <dgm:pt modelId="{7543F389-1EB4-4C43-AF78-B10111CD75DD}" type="pres">
      <dgm:prSet presAssocID="{DFAE8F0C-CD2C-4618-B9F1-73B1542E74E5}" presName="composite" presStyleCnt="0"/>
      <dgm:spPr/>
      <dgm:t>
        <a:bodyPr/>
        <a:lstStyle/>
        <a:p>
          <a:endParaRPr lang="en-CA"/>
        </a:p>
      </dgm:t>
    </dgm:pt>
    <dgm:pt modelId="{E46861C3-28F6-4EB8-A51F-2595167C570D}" type="pres">
      <dgm:prSet presAssocID="{DFAE8F0C-CD2C-4618-B9F1-73B1542E74E5}" presName="LShape" presStyleLbl="alignNode1" presStyleIdx="2" presStyleCnt="11"/>
      <dgm:spPr/>
      <dgm:t>
        <a:bodyPr/>
        <a:lstStyle/>
        <a:p>
          <a:endParaRPr lang="en-CA"/>
        </a:p>
      </dgm:t>
    </dgm:pt>
    <dgm:pt modelId="{9D5F7818-44CF-498A-A93F-5F94B241F5BF}" type="pres">
      <dgm:prSet presAssocID="{DFAE8F0C-CD2C-4618-B9F1-73B1542E74E5}" presName="ParentText" presStyleLbl="revTx" presStyleIdx="1" presStyleCnt="6">
        <dgm:presLayoutVars>
          <dgm:chMax val="0"/>
          <dgm:chPref val="0"/>
          <dgm:bulletEnabled val="1"/>
        </dgm:presLayoutVars>
      </dgm:prSet>
      <dgm:spPr/>
      <dgm:t>
        <a:bodyPr/>
        <a:lstStyle/>
        <a:p>
          <a:endParaRPr lang="en-CA"/>
        </a:p>
      </dgm:t>
    </dgm:pt>
    <dgm:pt modelId="{B36734CE-3D18-4E81-86F9-C6D70A2F49A7}" type="pres">
      <dgm:prSet presAssocID="{DFAE8F0C-CD2C-4618-B9F1-73B1542E74E5}" presName="Triangle" presStyleLbl="alignNode1" presStyleIdx="3" presStyleCnt="11"/>
      <dgm:spPr/>
      <dgm:t>
        <a:bodyPr/>
        <a:lstStyle/>
        <a:p>
          <a:endParaRPr lang="en-CA"/>
        </a:p>
      </dgm:t>
    </dgm:pt>
    <dgm:pt modelId="{6A34E47F-3253-40D3-B951-26013B5AA281}" type="pres">
      <dgm:prSet presAssocID="{65C1218E-71E6-49A5-8102-4A56B3C10EE4}" presName="sibTrans" presStyleCnt="0"/>
      <dgm:spPr/>
      <dgm:t>
        <a:bodyPr/>
        <a:lstStyle/>
        <a:p>
          <a:endParaRPr lang="en-CA"/>
        </a:p>
      </dgm:t>
    </dgm:pt>
    <dgm:pt modelId="{8F1E559C-95C5-494B-9A0E-83E12BECFD4B}" type="pres">
      <dgm:prSet presAssocID="{65C1218E-71E6-49A5-8102-4A56B3C10EE4}" presName="space" presStyleCnt="0"/>
      <dgm:spPr/>
      <dgm:t>
        <a:bodyPr/>
        <a:lstStyle/>
        <a:p>
          <a:endParaRPr lang="en-CA"/>
        </a:p>
      </dgm:t>
    </dgm:pt>
    <dgm:pt modelId="{9F09E490-CA83-47D4-981F-D80BEDAB729D}" type="pres">
      <dgm:prSet presAssocID="{C1B0FA16-5901-4B11-AA80-D8D0AC073ED0}" presName="composite" presStyleCnt="0"/>
      <dgm:spPr/>
      <dgm:t>
        <a:bodyPr/>
        <a:lstStyle/>
        <a:p>
          <a:endParaRPr lang="en-CA"/>
        </a:p>
      </dgm:t>
    </dgm:pt>
    <dgm:pt modelId="{2EB91DFD-B832-4F3E-BB90-ED6412B9625F}" type="pres">
      <dgm:prSet presAssocID="{C1B0FA16-5901-4B11-AA80-D8D0AC073ED0}" presName="LShape" presStyleLbl="alignNode1" presStyleIdx="4" presStyleCnt="11"/>
      <dgm:spPr/>
      <dgm:t>
        <a:bodyPr/>
        <a:lstStyle/>
        <a:p>
          <a:endParaRPr lang="en-CA"/>
        </a:p>
      </dgm:t>
    </dgm:pt>
    <dgm:pt modelId="{75F8627D-D249-4485-B1C3-E06CB5C61B77}" type="pres">
      <dgm:prSet presAssocID="{C1B0FA16-5901-4B11-AA80-D8D0AC073ED0}" presName="ParentText" presStyleLbl="revTx" presStyleIdx="2" presStyleCnt="6">
        <dgm:presLayoutVars>
          <dgm:chMax val="0"/>
          <dgm:chPref val="0"/>
          <dgm:bulletEnabled val="1"/>
        </dgm:presLayoutVars>
      </dgm:prSet>
      <dgm:spPr/>
      <dgm:t>
        <a:bodyPr/>
        <a:lstStyle/>
        <a:p>
          <a:endParaRPr lang="en-CA"/>
        </a:p>
      </dgm:t>
    </dgm:pt>
    <dgm:pt modelId="{8B4FAF79-13A3-442B-9100-CD291E2FF973}" type="pres">
      <dgm:prSet presAssocID="{C1B0FA16-5901-4B11-AA80-D8D0AC073ED0}" presName="Triangle" presStyleLbl="alignNode1" presStyleIdx="5" presStyleCnt="11"/>
      <dgm:spPr/>
      <dgm:t>
        <a:bodyPr/>
        <a:lstStyle/>
        <a:p>
          <a:endParaRPr lang="en-CA"/>
        </a:p>
      </dgm:t>
    </dgm:pt>
    <dgm:pt modelId="{D27B127F-2CC0-47C5-A6D0-3738088F7505}" type="pres">
      <dgm:prSet presAssocID="{11CC7747-2F7A-4D1D-A23A-26A073DDA170}" presName="sibTrans" presStyleCnt="0"/>
      <dgm:spPr/>
      <dgm:t>
        <a:bodyPr/>
        <a:lstStyle/>
        <a:p>
          <a:endParaRPr lang="en-CA"/>
        </a:p>
      </dgm:t>
    </dgm:pt>
    <dgm:pt modelId="{A7F52AA5-CFB5-49B5-9847-764F1F96AE91}" type="pres">
      <dgm:prSet presAssocID="{11CC7747-2F7A-4D1D-A23A-26A073DDA170}" presName="space" presStyleCnt="0"/>
      <dgm:spPr/>
      <dgm:t>
        <a:bodyPr/>
        <a:lstStyle/>
        <a:p>
          <a:endParaRPr lang="en-CA"/>
        </a:p>
      </dgm:t>
    </dgm:pt>
    <dgm:pt modelId="{FB2BEB9E-1C30-4B1F-8195-3B6DC4111EE1}" type="pres">
      <dgm:prSet presAssocID="{8B5AE5C7-8E9C-4F2E-BFC9-CFDC7D0E857F}" presName="composite" presStyleCnt="0"/>
      <dgm:spPr/>
      <dgm:t>
        <a:bodyPr/>
        <a:lstStyle/>
        <a:p>
          <a:endParaRPr lang="en-CA"/>
        </a:p>
      </dgm:t>
    </dgm:pt>
    <dgm:pt modelId="{4127EE2E-9C91-4578-A065-557237965718}" type="pres">
      <dgm:prSet presAssocID="{8B5AE5C7-8E9C-4F2E-BFC9-CFDC7D0E857F}" presName="LShape" presStyleLbl="alignNode1" presStyleIdx="6" presStyleCnt="11"/>
      <dgm:spPr/>
      <dgm:t>
        <a:bodyPr/>
        <a:lstStyle/>
        <a:p>
          <a:endParaRPr lang="en-CA"/>
        </a:p>
      </dgm:t>
    </dgm:pt>
    <dgm:pt modelId="{1BB7C1DD-70A2-4AC1-A407-94614AFA3826}" type="pres">
      <dgm:prSet presAssocID="{8B5AE5C7-8E9C-4F2E-BFC9-CFDC7D0E857F}" presName="ParentText" presStyleLbl="revTx" presStyleIdx="3" presStyleCnt="6">
        <dgm:presLayoutVars>
          <dgm:chMax val="0"/>
          <dgm:chPref val="0"/>
          <dgm:bulletEnabled val="1"/>
        </dgm:presLayoutVars>
      </dgm:prSet>
      <dgm:spPr/>
      <dgm:t>
        <a:bodyPr/>
        <a:lstStyle/>
        <a:p>
          <a:endParaRPr lang="en-CA"/>
        </a:p>
      </dgm:t>
    </dgm:pt>
    <dgm:pt modelId="{0D19C27A-75EF-4CA9-A8EC-5318461126EB}" type="pres">
      <dgm:prSet presAssocID="{8B5AE5C7-8E9C-4F2E-BFC9-CFDC7D0E857F}" presName="Triangle" presStyleLbl="alignNode1" presStyleIdx="7" presStyleCnt="11"/>
      <dgm:spPr/>
      <dgm:t>
        <a:bodyPr/>
        <a:lstStyle/>
        <a:p>
          <a:endParaRPr lang="en-CA"/>
        </a:p>
      </dgm:t>
    </dgm:pt>
    <dgm:pt modelId="{EDC36148-7AB0-48E7-8F66-F433AC9A4323}" type="pres">
      <dgm:prSet presAssocID="{4566CF7A-35A6-4357-A640-6923F216FC88}" presName="sibTrans" presStyleCnt="0"/>
      <dgm:spPr/>
      <dgm:t>
        <a:bodyPr/>
        <a:lstStyle/>
        <a:p>
          <a:endParaRPr lang="en-CA"/>
        </a:p>
      </dgm:t>
    </dgm:pt>
    <dgm:pt modelId="{4E6B6D48-6FBF-49A7-85E7-A1047565D903}" type="pres">
      <dgm:prSet presAssocID="{4566CF7A-35A6-4357-A640-6923F216FC88}" presName="space" presStyleCnt="0"/>
      <dgm:spPr/>
      <dgm:t>
        <a:bodyPr/>
        <a:lstStyle/>
        <a:p>
          <a:endParaRPr lang="en-CA"/>
        </a:p>
      </dgm:t>
    </dgm:pt>
    <dgm:pt modelId="{578D60BC-565A-4651-B0AE-55E01A2AFE01}" type="pres">
      <dgm:prSet presAssocID="{F62CE7C1-F4E7-4D48-8206-FBB13AC3A60A}" presName="composite" presStyleCnt="0"/>
      <dgm:spPr/>
      <dgm:t>
        <a:bodyPr/>
        <a:lstStyle/>
        <a:p>
          <a:endParaRPr lang="en-CA"/>
        </a:p>
      </dgm:t>
    </dgm:pt>
    <dgm:pt modelId="{8BA7B83F-1E3A-4150-9AD2-11FEAF3DCADC}" type="pres">
      <dgm:prSet presAssocID="{F62CE7C1-F4E7-4D48-8206-FBB13AC3A60A}" presName="LShape" presStyleLbl="alignNode1" presStyleIdx="8" presStyleCnt="11"/>
      <dgm:spPr/>
      <dgm:t>
        <a:bodyPr/>
        <a:lstStyle/>
        <a:p>
          <a:endParaRPr lang="en-CA"/>
        </a:p>
      </dgm:t>
    </dgm:pt>
    <dgm:pt modelId="{57DAFF12-6AF6-4EED-AB0D-F2054410FA33}" type="pres">
      <dgm:prSet presAssocID="{F62CE7C1-F4E7-4D48-8206-FBB13AC3A60A}" presName="ParentText" presStyleLbl="revTx" presStyleIdx="4" presStyleCnt="6" custScaleX="101880">
        <dgm:presLayoutVars>
          <dgm:chMax val="0"/>
          <dgm:chPref val="0"/>
          <dgm:bulletEnabled val="1"/>
        </dgm:presLayoutVars>
      </dgm:prSet>
      <dgm:spPr/>
      <dgm:t>
        <a:bodyPr/>
        <a:lstStyle/>
        <a:p>
          <a:endParaRPr lang="en-CA"/>
        </a:p>
      </dgm:t>
    </dgm:pt>
    <dgm:pt modelId="{9D978613-DA0F-4E4D-9F22-5F1122D9E483}" type="pres">
      <dgm:prSet presAssocID="{F62CE7C1-F4E7-4D48-8206-FBB13AC3A60A}" presName="Triangle" presStyleLbl="alignNode1" presStyleIdx="9" presStyleCnt="11"/>
      <dgm:spPr/>
      <dgm:t>
        <a:bodyPr/>
        <a:lstStyle/>
        <a:p>
          <a:endParaRPr lang="en-CA"/>
        </a:p>
      </dgm:t>
    </dgm:pt>
    <dgm:pt modelId="{28A6E311-9FA6-405E-BC0D-01F8470FF435}" type="pres">
      <dgm:prSet presAssocID="{D29CF140-7734-4A90-924C-8FB4C97EFAD9}" presName="sibTrans" presStyleCnt="0"/>
      <dgm:spPr/>
      <dgm:t>
        <a:bodyPr/>
        <a:lstStyle/>
        <a:p>
          <a:endParaRPr lang="en-CA"/>
        </a:p>
      </dgm:t>
    </dgm:pt>
    <dgm:pt modelId="{CBFB2680-A5DC-423D-9FD9-9139DB955D35}" type="pres">
      <dgm:prSet presAssocID="{D29CF140-7734-4A90-924C-8FB4C97EFAD9}" presName="space" presStyleCnt="0"/>
      <dgm:spPr/>
      <dgm:t>
        <a:bodyPr/>
        <a:lstStyle/>
        <a:p>
          <a:endParaRPr lang="en-CA"/>
        </a:p>
      </dgm:t>
    </dgm:pt>
    <dgm:pt modelId="{FC8B3F76-1BB3-49A0-87B4-0A213A0660E1}" type="pres">
      <dgm:prSet presAssocID="{ED147038-BDDD-4D58-9ACF-2E088493B656}" presName="composite" presStyleCnt="0"/>
      <dgm:spPr/>
      <dgm:t>
        <a:bodyPr/>
        <a:lstStyle/>
        <a:p>
          <a:endParaRPr lang="en-CA"/>
        </a:p>
      </dgm:t>
    </dgm:pt>
    <dgm:pt modelId="{279F8B40-C956-4E4C-B6C5-CC36CB1E6EFB}" type="pres">
      <dgm:prSet presAssocID="{ED147038-BDDD-4D58-9ACF-2E088493B656}" presName="LShape" presStyleLbl="alignNode1" presStyleIdx="10" presStyleCnt="11"/>
      <dgm:spPr/>
      <dgm:t>
        <a:bodyPr/>
        <a:lstStyle/>
        <a:p>
          <a:endParaRPr lang="en-CA"/>
        </a:p>
      </dgm:t>
    </dgm:pt>
    <dgm:pt modelId="{110E6589-409E-4D81-8B65-A8B0709F8F2E}" type="pres">
      <dgm:prSet presAssocID="{ED147038-BDDD-4D58-9ACF-2E088493B656}" presName="ParentText" presStyleLbl="revTx" presStyleIdx="5" presStyleCnt="6">
        <dgm:presLayoutVars>
          <dgm:chMax val="0"/>
          <dgm:chPref val="0"/>
          <dgm:bulletEnabled val="1"/>
        </dgm:presLayoutVars>
      </dgm:prSet>
      <dgm:spPr/>
      <dgm:t>
        <a:bodyPr/>
        <a:lstStyle/>
        <a:p>
          <a:endParaRPr lang="en-CA"/>
        </a:p>
      </dgm:t>
    </dgm:pt>
  </dgm:ptLst>
  <dgm:cxnLst>
    <dgm:cxn modelId="{B0378C09-3775-4C8F-BE45-4066BA0687B9}" srcId="{6994D70C-14C6-4A7D-A8E8-F740AF90C58E}" destId="{C1B0FA16-5901-4B11-AA80-D8D0AC073ED0}" srcOrd="2" destOrd="0" parTransId="{45097B80-E050-4926-91B7-CB365BD32FC0}" sibTransId="{11CC7747-2F7A-4D1D-A23A-26A073DDA170}"/>
    <dgm:cxn modelId="{D7C9B8B4-0177-4995-BB5A-C25C37809F12}" srcId="{6994D70C-14C6-4A7D-A8E8-F740AF90C58E}" destId="{ED147038-BDDD-4D58-9ACF-2E088493B656}" srcOrd="5" destOrd="0" parTransId="{78970C1A-91E8-481C-B73C-7E8C407D320F}" sibTransId="{DFB6270A-EFB7-44D7-A0CC-27FCC0D42A7F}"/>
    <dgm:cxn modelId="{8FD6CBF7-4CE5-40F9-9186-4EAA9C302081}" type="presOf" srcId="{09363C5E-EDAE-44DA-BC83-A42FC1D86CB7}" destId="{BDA3CF06-D0B4-46D8-9031-66FB064DFFFD}" srcOrd="0" destOrd="0" presId="urn:microsoft.com/office/officeart/2009/3/layout/StepUpProcess"/>
    <dgm:cxn modelId="{E1F7479A-DFC6-4BAF-99D9-EF253AD691D2}" type="presOf" srcId="{8B5AE5C7-8E9C-4F2E-BFC9-CFDC7D0E857F}" destId="{1BB7C1DD-70A2-4AC1-A407-94614AFA3826}" srcOrd="0" destOrd="0" presId="urn:microsoft.com/office/officeart/2009/3/layout/StepUpProcess"/>
    <dgm:cxn modelId="{72B2BD5C-D346-4A8C-AB23-6EC5D30464BF}" srcId="{6994D70C-14C6-4A7D-A8E8-F740AF90C58E}" destId="{F62CE7C1-F4E7-4D48-8206-FBB13AC3A60A}" srcOrd="4" destOrd="0" parTransId="{FE06716E-45E6-482A-AB16-5B0B44470E85}" sibTransId="{D29CF140-7734-4A90-924C-8FB4C97EFAD9}"/>
    <dgm:cxn modelId="{6B9BE1E3-EA89-437E-896C-6AC2F4BB3A1F}" type="presOf" srcId="{F62CE7C1-F4E7-4D48-8206-FBB13AC3A60A}" destId="{57DAFF12-6AF6-4EED-AB0D-F2054410FA33}" srcOrd="0" destOrd="0" presId="urn:microsoft.com/office/officeart/2009/3/layout/StepUpProcess"/>
    <dgm:cxn modelId="{FE2BA31F-BDE4-49DE-8DF2-C9E2FB1CC78E}" type="presOf" srcId="{C1B0FA16-5901-4B11-AA80-D8D0AC073ED0}" destId="{75F8627D-D249-4485-B1C3-E06CB5C61B77}" srcOrd="0" destOrd="0" presId="urn:microsoft.com/office/officeart/2009/3/layout/StepUpProcess"/>
    <dgm:cxn modelId="{0C9C4F16-04AD-48D0-9859-B02CA3690C62}" type="presOf" srcId="{DFAE8F0C-CD2C-4618-B9F1-73B1542E74E5}" destId="{9D5F7818-44CF-498A-A93F-5F94B241F5BF}" srcOrd="0" destOrd="0" presId="urn:microsoft.com/office/officeart/2009/3/layout/StepUpProcess"/>
    <dgm:cxn modelId="{36513AD0-F39C-4C60-9207-001F64C4C818}" type="presOf" srcId="{ED147038-BDDD-4D58-9ACF-2E088493B656}" destId="{110E6589-409E-4D81-8B65-A8B0709F8F2E}" srcOrd="0" destOrd="0" presId="urn:microsoft.com/office/officeart/2009/3/layout/StepUpProcess"/>
    <dgm:cxn modelId="{6253186C-D1DB-4DBD-AF9F-727802869F99}" srcId="{6994D70C-14C6-4A7D-A8E8-F740AF90C58E}" destId="{09363C5E-EDAE-44DA-BC83-A42FC1D86CB7}" srcOrd="0" destOrd="0" parTransId="{67F1C930-A89A-4BF1-B78F-70A3B691BB65}" sibTransId="{DA475315-B890-46B4-AC21-CA9D7BF680F3}"/>
    <dgm:cxn modelId="{51DB1C1B-02B5-4CF2-A685-3E0DFD43FBD6}" type="presOf" srcId="{6994D70C-14C6-4A7D-A8E8-F740AF90C58E}" destId="{49DF6618-80FB-45AE-A49F-7FA06761FCE0}" srcOrd="0" destOrd="0" presId="urn:microsoft.com/office/officeart/2009/3/layout/StepUpProcess"/>
    <dgm:cxn modelId="{144CD3F6-7CF3-4D94-BD24-73934987ABF7}" srcId="{6994D70C-14C6-4A7D-A8E8-F740AF90C58E}" destId="{8B5AE5C7-8E9C-4F2E-BFC9-CFDC7D0E857F}" srcOrd="3" destOrd="0" parTransId="{99B6D70F-F670-4331-867A-8DEAF1FD17A4}" sibTransId="{4566CF7A-35A6-4357-A640-6923F216FC88}"/>
    <dgm:cxn modelId="{1DDE39EC-5111-4311-A404-8F60302D0939}" srcId="{6994D70C-14C6-4A7D-A8E8-F740AF90C58E}" destId="{DFAE8F0C-CD2C-4618-B9F1-73B1542E74E5}" srcOrd="1" destOrd="0" parTransId="{AE2238D9-773E-42B7-8E34-41486001E2F5}" sibTransId="{65C1218E-71E6-49A5-8102-4A56B3C10EE4}"/>
    <dgm:cxn modelId="{CEDF5B1A-93E3-447D-AEE1-FBFDC26F4904}" type="presParOf" srcId="{49DF6618-80FB-45AE-A49F-7FA06761FCE0}" destId="{78BB9E84-12EF-4D01-B9CB-E459A17AA97A}" srcOrd="0" destOrd="0" presId="urn:microsoft.com/office/officeart/2009/3/layout/StepUpProcess"/>
    <dgm:cxn modelId="{CC4DEFDA-E15B-45E1-BD1E-75B94ECCD53F}" type="presParOf" srcId="{78BB9E84-12EF-4D01-B9CB-E459A17AA97A}" destId="{04B91B8C-174D-424F-B9EE-743ECC66DD56}" srcOrd="0" destOrd="0" presId="urn:microsoft.com/office/officeart/2009/3/layout/StepUpProcess"/>
    <dgm:cxn modelId="{6B10E771-81E3-483A-99BD-7A51EB3B089D}" type="presParOf" srcId="{78BB9E84-12EF-4D01-B9CB-E459A17AA97A}" destId="{BDA3CF06-D0B4-46D8-9031-66FB064DFFFD}" srcOrd="1" destOrd="0" presId="urn:microsoft.com/office/officeart/2009/3/layout/StepUpProcess"/>
    <dgm:cxn modelId="{133851AF-61FB-48D3-9B92-95839018AD7C}" type="presParOf" srcId="{78BB9E84-12EF-4D01-B9CB-E459A17AA97A}" destId="{451026D2-5A63-40DD-ADA8-531926B1A690}" srcOrd="2" destOrd="0" presId="urn:microsoft.com/office/officeart/2009/3/layout/StepUpProcess"/>
    <dgm:cxn modelId="{ED29E302-E2EC-470C-BE7F-D25A78E34A1B}" type="presParOf" srcId="{49DF6618-80FB-45AE-A49F-7FA06761FCE0}" destId="{B79DF9A2-697B-44F8-B315-21BAF80A3D7E}" srcOrd="1" destOrd="0" presId="urn:microsoft.com/office/officeart/2009/3/layout/StepUpProcess"/>
    <dgm:cxn modelId="{CB36EAFD-60C8-4779-8005-55AA0FB566D8}" type="presParOf" srcId="{B79DF9A2-697B-44F8-B315-21BAF80A3D7E}" destId="{4D4299DA-52B4-4C05-837B-A7BC00EDEA23}" srcOrd="0" destOrd="0" presId="urn:microsoft.com/office/officeart/2009/3/layout/StepUpProcess"/>
    <dgm:cxn modelId="{AE70AB9E-4F35-4883-939A-00C5C50C7A75}" type="presParOf" srcId="{49DF6618-80FB-45AE-A49F-7FA06761FCE0}" destId="{7543F389-1EB4-4C43-AF78-B10111CD75DD}" srcOrd="2" destOrd="0" presId="urn:microsoft.com/office/officeart/2009/3/layout/StepUpProcess"/>
    <dgm:cxn modelId="{7808DCCE-094D-46D4-99EB-357C74E03A99}" type="presParOf" srcId="{7543F389-1EB4-4C43-AF78-B10111CD75DD}" destId="{E46861C3-28F6-4EB8-A51F-2595167C570D}" srcOrd="0" destOrd="0" presId="urn:microsoft.com/office/officeart/2009/3/layout/StepUpProcess"/>
    <dgm:cxn modelId="{E194730A-975D-4FCD-8250-6F40B0A86475}" type="presParOf" srcId="{7543F389-1EB4-4C43-AF78-B10111CD75DD}" destId="{9D5F7818-44CF-498A-A93F-5F94B241F5BF}" srcOrd="1" destOrd="0" presId="urn:microsoft.com/office/officeart/2009/3/layout/StepUpProcess"/>
    <dgm:cxn modelId="{9DB9F344-AC17-44DB-B75D-B9F6949229A2}" type="presParOf" srcId="{7543F389-1EB4-4C43-AF78-B10111CD75DD}" destId="{B36734CE-3D18-4E81-86F9-C6D70A2F49A7}" srcOrd="2" destOrd="0" presId="urn:microsoft.com/office/officeart/2009/3/layout/StepUpProcess"/>
    <dgm:cxn modelId="{AE14C26E-F305-4B74-A8CB-DCC7BE8BEF88}" type="presParOf" srcId="{49DF6618-80FB-45AE-A49F-7FA06761FCE0}" destId="{6A34E47F-3253-40D3-B951-26013B5AA281}" srcOrd="3" destOrd="0" presId="urn:microsoft.com/office/officeart/2009/3/layout/StepUpProcess"/>
    <dgm:cxn modelId="{3080198D-C48F-40E7-AE13-F67B5C173966}" type="presParOf" srcId="{6A34E47F-3253-40D3-B951-26013B5AA281}" destId="{8F1E559C-95C5-494B-9A0E-83E12BECFD4B}" srcOrd="0" destOrd="0" presId="urn:microsoft.com/office/officeart/2009/3/layout/StepUpProcess"/>
    <dgm:cxn modelId="{D8F632D5-14F1-463D-A881-549FC0BC4ACE}" type="presParOf" srcId="{49DF6618-80FB-45AE-A49F-7FA06761FCE0}" destId="{9F09E490-CA83-47D4-981F-D80BEDAB729D}" srcOrd="4" destOrd="0" presId="urn:microsoft.com/office/officeart/2009/3/layout/StepUpProcess"/>
    <dgm:cxn modelId="{073B4123-3DED-40F3-A710-5D3CB72FE5F0}" type="presParOf" srcId="{9F09E490-CA83-47D4-981F-D80BEDAB729D}" destId="{2EB91DFD-B832-4F3E-BB90-ED6412B9625F}" srcOrd="0" destOrd="0" presId="urn:microsoft.com/office/officeart/2009/3/layout/StepUpProcess"/>
    <dgm:cxn modelId="{CFE795A1-A32B-44F0-8EB5-6DC5B2BD3623}" type="presParOf" srcId="{9F09E490-CA83-47D4-981F-D80BEDAB729D}" destId="{75F8627D-D249-4485-B1C3-E06CB5C61B77}" srcOrd="1" destOrd="0" presId="urn:microsoft.com/office/officeart/2009/3/layout/StepUpProcess"/>
    <dgm:cxn modelId="{3500C2F9-CE4D-40DA-A37F-891A5B1D9A27}" type="presParOf" srcId="{9F09E490-CA83-47D4-981F-D80BEDAB729D}" destId="{8B4FAF79-13A3-442B-9100-CD291E2FF973}" srcOrd="2" destOrd="0" presId="urn:microsoft.com/office/officeart/2009/3/layout/StepUpProcess"/>
    <dgm:cxn modelId="{3945F516-3C2C-45FB-8407-D1016D30815A}" type="presParOf" srcId="{49DF6618-80FB-45AE-A49F-7FA06761FCE0}" destId="{D27B127F-2CC0-47C5-A6D0-3738088F7505}" srcOrd="5" destOrd="0" presId="urn:microsoft.com/office/officeart/2009/3/layout/StepUpProcess"/>
    <dgm:cxn modelId="{19019F8D-F8D8-4C79-A6DC-536CFECD61FF}" type="presParOf" srcId="{D27B127F-2CC0-47C5-A6D0-3738088F7505}" destId="{A7F52AA5-CFB5-49B5-9847-764F1F96AE91}" srcOrd="0" destOrd="0" presId="urn:microsoft.com/office/officeart/2009/3/layout/StepUpProcess"/>
    <dgm:cxn modelId="{2CB51C63-211C-41D1-A9BE-273991A25269}" type="presParOf" srcId="{49DF6618-80FB-45AE-A49F-7FA06761FCE0}" destId="{FB2BEB9E-1C30-4B1F-8195-3B6DC4111EE1}" srcOrd="6" destOrd="0" presId="urn:microsoft.com/office/officeart/2009/3/layout/StepUpProcess"/>
    <dgm:cxn modelId="{5D7CC866-BA49-4E45-8ACC-468D9D104324}" type="presParOf" srcId="{FB2BEB9E-1C30-4B1F-8195-3B6DC4111EE1}" destId="{4127EE2E-9C91-4578-A065-557237965718}" srcOrd="0" destOrd="0" presId="urn:microsoft.com/office/officeart/2009/3/layout/StepUpProcess"/>
    <dgm:cxn modelId="{146F919E-4261-4649-A242-15EEA3BA8E9D}" type="presParOf" srcId="{FB2BEB9E-1C30-4B1F-8195-3B6DC4111EE1}" destId="{1BB7C1DD-70A2-4AC1-A407-94614AFA3826}" srcOrd="1" destOrd="0" presId="urn:microsoft.com/office/officeart/2009/3/layout/StepUpProcess"/>
    <dgm:cxn modelId="{0AF3A9DB-2223-4390-9340-242AFB46B483}" type="presParOf" srcId="{FB2BEB9E-1C30-4B1F-8195-3B6DC4111EE1}" destId="{0D19C27A-75EF-4CA9-A8EC-5318461126EB}" srcOrd="2" destOrd="0" presId="urn:microsoft.com/office/officeart/2009/3/layout/StepUpProcess"/>
    <dgm:cxn modelId="{4088149C-B04F-4C4B-8591-B04E36F235D1}" type="presParOf" srcId="{49DF6618-80FB-45AE-A49F-7FA06761FCE0}" destId="{EDC36148-7AB0-48E7-8F66-F433AC9A4323}" srcOrd="7" destOrd="0" presId="urn:microsoft.com/office/officeart/2009/3/layout/StepUpProcess"/>
    <dgm:cxn modelId="{B4EF8DE7-AD00-46F5-AD6B-10A23C579E50}" type="presParOf" srcId="{EDC36148-7AB0-48E7-8F66-F433AC9A4323}" destId="{4E6B6D48-6FBF-49A7-85E7-A1047565D903}" srcOrd="0" destOrd="0" presId="urn:microsoft.com/office/officeart/2009/3/layout/StepUpProcess"/>
    <dgm:cxn modelId="{FB2164FB-3B4C-44F2-8C6A-448794253615}" type="presParOf" srcId="{49DF6618-80FB-45AE-A49F-7FA06761FCE0}" destId="{578D60BC-565A-4651-B0AE-55E01A2AFE01}" srcOrd="8" destOrd="0" presId="urn:microsoft.com/office/officeart/2009/3/layout/StepUpProcess"/>
    <dgm:cxn modelId="{124BF44E-8ED4-4F9A-942E-B0B4ACFEB46F}" type="presParOf" srcId="{578D60BC-565A-4651-B0AE-55E01A2AFE01}" destId="{8BA7B83F-1E3A-4150-9AD2-11FEAF3DCADC}" srcOrd="0" destOrd="0" presId="urn:microsoft.com/office/officeart/2009/3/layout/StepUpProcess"/>
    <dgm:cxn modelId="{B8CF9B0F-4B05-43D8-9A8E-09EB637AFE17}" type="presParOf" srcId="{578D60BC-565A-4651-B0AE-55E01A2AFE01}" destId="{57DAFF12-6AF6-4EED-AB0D-F2054410FA33}" srcOrd="1" destOrd="0" presId="urn:microsoft.com/office/officeart/2009/3/layout/StepUpProcess"/>
    <dgm:cxn modelId="{25EFF4B4-A91B-4CA8-AB92-D1D3F6CB55AF}" type="presParOf" srcId="{578D60BC-565A-4651-B0AE-55E01A2AFE01}" destId="{9D978613-DA0F-4E4D-9F22-5F1122D9E483}" srcOrd="2" destOrd="0" presId="urn:microsoft.com/office/officeart/2009/3/layout/StepUpProcess"/>
    <dgm:cxn modelId="{1D7199F7-0C3F-481C-B10D-148D1E3BD8D4}" type="presParOf" srcId="{49DF6618-80FB-45AE-A49F-7FA06761FCE0}" destId="{28A6E311-9FA6-405E-BC0D-01F8470FF435}" srcOrd="9" destOrd="0" presId="urn:microsoft.com/office/officeart/2009/3/layout/StepUpProcess"/>
    <dgm:cxn modelId="{21768688-C51D-4FAF-A5F3-F7276428BF48}" type="presParOf" srcId="{28A6E311-9FA6-405E-BC0D-01F8470FF435}" destId="{CBFB2680-A5DC-423D-9FD9-9139DB955D35}" srcOrd="0" destOrd="0" presId="urn:microsoft.com/office/officeart/2009/3/layout/StepUpProcess"/>
    <dgm:cxn modelId="{8FC47E75-ADAB-44C8-859F-E77D6EB3196E}" type="presParOf" srcId="{49DF6618-80FB-45AE-A49F-7FA06761FCE0}" destId="{FC8B3F76-1BB3-49A0-87B4-0A213A0660E1}" srcOrd="10" destOrd="0" presId="urn:microsoft.com/office/officeart/2009/3/layout/StepUpProcess"/>
    <dgm:cxn modelId="{FC256D52-A36C-47FF-99E1-514445E426F0}" type="presParOf" srcId="{FC8B3F76-1BB3-49A0-87B4-0A213A0660E1}" destId="{279F8B40-C956-4E4C-B6C5-CC36CB1E6EFB}" srcOrd="0" destOrd="0" presId="urn:microsoft.com/office/officeart/2009/3/layout/StepUpProcess"/>
    <dgm:cxn modelId="{B4B82F3C-8C7E-4842-8B65-EE8E48435F1F}" type="presParOf" srcId="{FC8B3F76-1BB3-49A0-87B4-0A213A0660E1}" destId="{110E6589-409E-4D81-8B65-A8B0709F8F2E}"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93C39C-4F45-4316-9495-64D3408D4BC4}"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8924B2F4-185D-4FDC-8D87-EC804485FC00}">
      <dgm:prSet phldrT="[Text]"/>
      <dgm:spPr/>
      <dgm:t>
        <a:bodyPr/>
        <a:lstStyle/>
        <a:p>
          <a:r>
            <a:rPr lang="en-US" dirty="0" smtClean="0"/>
            <a:t>Value </a:t>
          </a:r>
          <a:r>
            <a:rPr lang="en-US" smtClean="0"/>
            <a:t>Curve Attribute Assessment</a:t>
          </a:r>
          <a:endParaRPr lang="en-US" dirty="0"/>
        </a:p>
      </dgm:t>
    </dgm:pt>
    <dgm:pt modelId="{B31B4D20-B044-43A2-9498-FA2358474C35}" type="parTrans" cxnId="{B2289A93-1D94-4D0A-8835-A98B3EB3494B}">
      <dgm:prSet/>
      <dgm:spPr/>
      <dgm:t>
        <a:bodyPr/>
        <a:lstStyle/>
        <a:p>
          <a:endParaRPr lang="en-US"/>
        </a:p>
      </dgm:t>
    </dgm:pt>
    <dgm:pt modelId="{B91E24F2-647A-4CC4-9167-546249458C3B}" type="sibTrans" cxnId="{B2289A93-1D94-4D0A-8835-A98B3EB3494B}">
      <dgm:prSet/>
      <dgm:spPr/>
      <dgm:t>
        <a:bodyPr/>
        <a:lstStyle/>
        <a:p>
          <a:endParaRPr lang="en-US"/>
        </a:p>
      </dgm:t>
    </dgm:pt>
    <dgm:pt modelId="{DE757BB3-1803-4B36-94F6-F63CCCED4594}">
      <dgm:prSet phldrT="[Text]"/>
      <dgm:spPr/>
      <dgm:t>
        <a:bodyPr/>
        <a:lstStyle/>
        <a:p>
          <a:r>
            <a:rPr lang="en-US" dirty="0" smtClean="0"/>
            <a:t>Service</a:t>
          </a:r>
          <a:endParaRPr lang="en-US" dirty="0"/>
        </a:p>
      </dgm:t>
    </dgm:pt>
    <dgm:pt modelId="{A7AFCF00-DAB0-498B-A734-E83990A2C606}" type="parTrans" cxnId="{9B4FB10C-1421-4DD3-8E43-CFCF63759AA3}">
      <dgm:prSet/>
      <dgm:spPr/>
      <dgm:t>
        <a:bodyPr/>
        <a:lstStyle/>
        <a:p>
          <a:endParaRPr lang="en-US"/>
        </a:p>
      </dgm:t>
    </dgm:pt>
    <dgm:pt modelId="{120DBF33-FF72-44F0-AFF5-27E4D3EB373B}" type="sibTrans" cxnId="{9B4FB10C-1421-4DD3-8E43-CFCF63759AA3}">
      <dgm:prSet/>
      <dgm:spPr/>
      <dgm:t>
        <a:bodyPr/>
        <a:lstStyle/>
        <a:p>
          <a:endParaRPr lang="en-US"/>
        </a:p>
      </dgm:t>
    </dgm:pt>
    <dgm:pt modelId="{0DD99CC8-C4B4-4422-B61A-0FDEB03F233D}">
      <dgm:prSet phldrT="[Text]"/>
      <dgm:spPr/>
      <dgm:t>
        <a:bodyPr/>
        <a:lstStyle/>
        <a:p>
          <a:r>
            <a:rPr lang="en-US" dirty="0" smtClean="0"/>
            <a:t>Emotion</a:t>
          </a:r>
          <a:endParaRPr lang="en-US" dirty="0"/>
        </a:p>
      </dgm:t>
    </dgm:pt>
    <dgm:pt modelId="{D8181A08-1100-4D0F-84A5-E393460991F7}" type="parTrans" cxnId="{E24ACA63-5400-4393-AFE3-2332D3C9A36C}">
      <dgm:prSet/>
      <dgm:spPr/>
      <dgm:t>
        <a:bodyPr/>
        <a:lstStyle/>
        <a:p>
          <a:endParaRPr lang="en-US"/>
        </a:p>
      </dgm:t>
    </dgm:pt>
    <dgm:pt modelId="{28E44510-B09B-43BB-A400-ABCAE2DA1A17}" type="sibTrans" cxnId="{E24ACA63-5400-4393-AFE3-2332D3C9A36C}">
      <dgm:prSet/>
      <dgm:spPr/>
      <dgm:t>
        <a:bodyPr/>
        <a:lstStyle/>
        <a:p>
          <a:endParaRPr lang="en-US"/>
        </a:p>
      </dgm:t>
    </dgm:pt>
    <dgm:pt modelId="{23754086-D5E7-4C18-BE17-3381FB2BBBA7}">
      <dgm:prSet phldrT="[Text]"/>
      <dgm:spPr/>
      <dgm:t>
        <a:bodyPr/>
        <a:lstStyle/>
        <a:p>
          <a:r>
            <a:rPr lang="en-US" dirty="0" smtClean="0"/>
            <a:t>Physical Product</a:t>
          </a:r>
          <a:endParaRPr lang="en-US" dirty="0"/>
        </a:p>
      </dgm:t>
    </dgm:pt>
    <dgm:pt modelId="{CC801EC4-E107-489D-82D3-9CF833EEAC22}" type="parTrans" cxnId="{FAADE790-9B93-41F1-9572-2DA77DF8B490}">
      <dgm:prSet/>
      <dgm:spPr/>
      <dgm:t>
        <a:bodyPr/>
        <a:lstStyle/>
        <a:p>
          <a:endParaRPr lang="en-US"/>
        </a:p>
      </dgm:t>
    </dgm:pt>
    <dgm:pt modelId="{5820B111-4315-48DB-BE00-6AA41BD5402F}" type="sibTrans" cxnId="{FAADE790-9B93-41F1-9572-2DA77DF8B490}">
      <dgm:prSet/>
      <dgm:spPr/>
      <dgm:t>
        <a:bodyPr/>
        <a:lstStyle/>
        <a:p>
          <a:endParaRPr lang="en-US"/>
        </a:p>
      </dgm:t>
    </dgm:pt>
    <dgm:pt modelId="{81AB3398-06AF-43DE-B6D8-52ED1BD2DBD9}">
      <dgm:prSet phldrT="[Text]"/>
      <dgm:spPr/>
      <dgm:t>
        <a:bodyPr/>
        <a:lstStyle/>
        <a:p>
          <a:r>
            <a:rPr lang="en-US" dirty="0" err="1" smtClean="0"/>
            <a:t>Behavioural</a:t>
          </a:r>
          <a:endParaRPr lang="en-US" dirty="0"/>
        </a:p>
      </dgm:t>
    </dgm:pt>
    <dgm:pt modelId="{AD200577-6CB8-408E-9BAF-2E8616A9B200}" type="parTrans" cxnId="{C75FDDDA-CA0A-4B50-B450-69D4A1B02E1A}">
      <dgm:prSet/>
      <dgm:spPr/>
      <dgm:t>
        <a:bodyPr/>
        <a:lstStyle/>
        <a:p>
          <a:endParaRPr lang="en-US"/>
        </a:p>
      </dgm:t>
    </dgm:pt>
    <dgm:pt modelId="{54905D98-D35D-4FA1-B186-19D6DA2CD987}" type="sibTrans" cxnId="{C75FDDDA-CA0A-4B50-B450-69D4A1B02E1A}">
      <dgm:prSet/>
      <dgm:spPr/>
      <dgm:t>
        <a:bodyPr/>
        <a:lstStyle/>
        <a:p>
          <a:endParaRPr lang="en-US"/>
        </a:p>
      </dgm:t>
    </dgm:pt>
    <dgm:pt modelId="{B03CDB37-09EF-47CD-8FDD-1104C32C8DC9}">
      <dgm:prSet phldrT="[Text]"/>
      <dgm:spPr/>
      <dgm:t>
        <a:bodyPr/>
        <a:lstStyle/>
        <a:p>
          <a:r>
            <a:rPr lang="en-US" dirty="0" smtClean="0"/>
            <a:t>Cost</a:t>
          </a:r>
          <a:endParaRPr lang="en-US" dirty="0"/>
        </a:p>
      </dgm:t>
    </dgm:pt>
    <dgm:pt modelId="{F419BF99-DDAD-4B3D-B2AA-75D0A4F8CBFB}" type="parTrans" cxnId="{BCEF5918-BD93-446F-B506-4DA972C3FF59}">
      <dgm:prSet/>
      <dgm:spPr/>
      <dgm:t>
        <a:bodyPr/>
        <a:lstStyle/>
        <a:p>
          <a:endParaRPr lang="en-US"/>
        </a:p>
      </dgm:t>
    </dgm:pt>
    <dgm:pt modelId="{2A5803D2-9200-4BE4-AEBB-295D77EC676E}" type="sibTrans" cxnId="{BCEF5918-BD93-446F-B506-4DA972C3FF59}">
      <dgm:prSet/>
      <dgm:spPr/>
      <dgm:t>
        <a:bodyPr/>
        <a:lstStyle/>
        <a:p>
          <a:endParaRPr lang="en-US"/>
        </a:p>
      </dgm:t>
    </dgm:pt>
    <dgm:pt modelId="{63684F6F-F594-40A9-8CF1-78C6C5F26134}">
      <dgm:prSet phldrT="[Text]"/>
      <dgm:spPr/>
      <dgm:t>
        <a:bodyPr/>
        <a:lstStyle/>
        <a:p>
          <a:r>
            <a:rPr lang="en-US" dirty="0" smtClean="0"/>
            <a:t>Lifestyle</a:t>
          </a:r>
          <a:endParaRPr lang="en-US" dirty="0"/>
        </a:p>
      </dgm:t>
    </dgm:pt>
    <dgm:pt modelId="{1E98F53F-CC97-496B-9EEE-93411B977048}" type="parTrans" cxnId="{EB1BA985-36E9-4431-BD02-A686C7A06AD9}">
      <dgm:prSet/>
      <dgm:spPr/>
      <dgm:t>
        <a:bodyPr/>
        <a:lstStyle/>
        <a:p>
          <a:endParaRPr lang="en-US"/>
        </a:p>
      </dgm:t>
    </dgm:pt>
    <dgm:pt modelId="{5D20050E-10A7-4335-9571-CD1AB8900B23}" type="sibTrans" cxnId="{EB1BA985-36E9-4431-BD02-A686C7A06AD9}">
      <dgm:prSet/>
      <dgm:spPr/>
      <dgm:t>
        <a:bodyPr/>
        <a:lstStyle/>
        <a:p>
          <a:endParaRPr lang="en-US"/>
        </a:p>
      </dgm:t>
    </dgm:pt>
    <dgm:pt modelId="{B831D247-11FB-4413-B9F2-3C58E9949B38}" type="pres">
      <dgm:prSet presAssocID="{C293C39C-4F45-4316-9495-64D3408D4BC4}" presName="Name0" presStyleCnt="0">
        <dgm:presLayoutVars>
          <dgm:chMax val="1"/>
          <dgm:chPref val="1"/>
          <dgm:dir/>
          <dgm:animOne val="branch"/>
          <dgm:animLvl val="lvl"/>
        </dgm:presLayoutVars>
      </dgm:prSet>
      <dgm:spPr/>
      <dgm:t>
        <a:bodyPr/>
        <a:lstStyle/>
        <a:p>
          <a:endParaRPr lang="en-US"/>
        </a:p>
      </dgm:t>
    </dgm:pt>
    <dgm:pt modelId="{9EF401AF-570E-42D6-A0B5-F1B4568B9BAD}" type="pres">
      <dgm:prSet presAssocID="{8924B2F4-185D-4FDC-8D87-EC804485FC00}" presName="Parent" presStyleLbl="node0" presStyleIdx="0" presStyleCnt="1">
        <dgm:presLayoutVars>
          <dgm:chMax val="6"/>
          <dgm:chPref val="6"/>
        </dgm:presLayoutVars>
      </dgm:prSet>
      <dgm:spPr/>
      <dgm:t>
        <a:bodyPr/>
        <a:lstStyle/>
        <a:p>
          <a:endParaRPr lang="en-US"/>
        </a:p>
      </dgm:t>
    </dgm:pt>
    <dgm:pt modelId="{6CD9E3A3-C804-45AA-A1E2-A3A41F5A3806}" type="pres">
      <dgm:prSet presAssocID="{DE757BB3-1803-4B36-94F6-F63CCCED4594}" presName="Accent1" presStyleCnt="0"/>
      <dgm:spPr/>
    </dgm:pt>
    <dgm:pt modelId="{AEEE2F1D-B0AB-4574-AD79-9C6460A2FF73}" type="pres">
      <dgm:prSet presAssocID="{DE757BB3-1803-4B36-94F6-F63CCCED4594}" presName="Accent" presStyleLbl="bgShp" presStyleIdx="0" presStyleCnt="6"/>
      <dgm:spPr/>
    </dgm:pt>
    <dgm:pt modelId="{42AEBDE8-8B0F-4177-8430-0D8C437B9109}" type="pres">
      <dgm:prSet presAssocID="{DE757BB3-1803-4B36-94F6-F63CCCED4594}" presName="Child1" presStyleLbl="node1" presStyleIdx="0" presStyleCnt="6">
        <dgm:presLayoutVars>
          <dgm:chMax val="0"/>
          <dgm:chPref val="0"/>
          <dgm:bulletEnabled val="1"/>
        </dgm:presLayoutVars>
      </dgm:prSet>
      <dgm:spPr/>
      <dgm:t>
        <a:bodyPr/>
        <a:lstStyle/>
        <a:p>
          <a:endParaRPr lang="en-US"/>
        </a:p>
      </dgm:t>
    </dgm:pt>
    <dgm:pt modelId="{EB0DA770-8B0C-4C32-840D-273DAD033324}" type="pres">
      <dgm:prSet presAssocID="{0DD99CC8-C4B4-4422-B61A-0FDEB03F233D}" presName="Accent2" presStyleCnt="0"/>
      <dgm:spPr/>
    </dgm:pt>
    <dgm:pt modelId="{31B1D6CF-F87C-4527-96D1-F11F172E64CD}" type="pres">
      <dgm:prSet presAssocID="{0DD99CC8-C4B4-4422-B61A-0FDEB03F233D}" presName="Accent" presStyleLbl="bgShp" presStyleIdx="1" presStyleCnt="6"/>
      <dgm:spPr/>
    </dgm:pt>
    <dgm:pt modelId="{155934DA-3E2F-4EB3-9470-6350BB66301F}" type="pres">
      <dgm:prSet presAssocID="{0DD99CC8-C4B4-4422-B61A-0FDEB03F233D}" presName="Child2" presStyleLbl="node1" presStyleIdx="1" presStyleCnt="6">
        <dgm:presLayoutVars>
          <dgm:chMax val="0"/>
          <dgm:chPref val="0"/>
          <dgm:bulletEnabled val="1"/>
        </dgm:presLayoutVars>
      </dgm:prSet>
      <dgm:spPr/>
      <dgm:t>
        <a:bodyPr/>
        <a:lstStyle/>
        <a:p>
          <a:endParaRPr lang="en-US"/>
        </a:p>
      </dgm:t>
    </dgm:pt>
    <dgm:pt modelId="{0AC681EE-4782-4467-BED7-8B7153FFD088}" type="pres">
      <dgm:prSet presAssocID="{23754086-D5E7-4C18-BE17-3381FB2BBBA7}" presName="Accent3" presStyleCnt="0"/>
      <dgm:spPr/>
    </dgm:pt>
    <dgm:pt modelId="{F7084F02-8D82-44AF-94E6-075CDF719C33}" type="pres">
      <dgm:prSet presAssocID="{23754086-D5E7-4C18-BE17-3381FB2BBBA7}" presName="Accent" presStyleLbl="bgShp" presStyleIdx="2" presStyleCnt="6"/>
      <dgm:spPr/>
    </dgm:pt>
    <dgm:pt modelId="{F70ACE8D-1BFB-40E7-8A28-456CC8E59620}" type="pres">
      <dgm:prSet presAssocID="{23754086-D5E7-4C18-BE17-3381FB2BBBA7}" presName="Child3" presStyleLbl="node1" presStyleIdx="2" presStyleCnt="6">
        <dgm:presLayoutVars>
          <dgm:chMax val="0"/>
          <dgm:chPref val="0"/>
          <dgm:bulletEnabled val="1"/>
        </dgm:presLayoutVars>
      </dgm:prSet>
      <dgm:spPr/>
      <dgm:t>
        <a:bodyPr/>
        <a:lstStyle/>
        <a:p>
          <a:endParaRPr lang="en-US"/>
        </a:p>
      </dgm:t>
    </dgm:pt>
    <dgm:pt modelId="{B5B13506-4DEA-4819-9397-D25A41370A7C}" type="pres">
      <dgm:prSet presAssocID="{81AB3398-06AF-43DE-B6D8-52ED1BD2DBD9}" presName="Accent4" presStyleCnt="0"/>
      <dgm:spPr/>
    </dgm:pt>
    <dgm:pt modelId="{8F30BE6C-FFC5-4157-9C95-8B7254AE5212}" type="pres">
      <dgm:prSet presAssocID="{81AB3398-06AF-43DE-B6D8-52ED1BD2DBD9}" presName="Accent" presStyleLbl="bgShp" presStyleIdx="3" presStyleCnt="6"/>
      <dgm:spPr/>
    </dgm:pt>
    <dgm:pt modelId="{D910B9E8-9846-4C5B-98E2-72E2C372214B}" type="pres">
      <dgm:prSet presAssocID="{81AB3398-06AF-43DE-B6D8-52ED1BD2DBD9}" presName="Child4" presStyleLbl="node1" presStyleIdx="3" presStyleCnt="6">
        <dgm:presLayoutVars>
          <dgm:chMax val="0"/>
          <dgm:chPref val="0"/>
          <dgm:bulletEnabled val="1"/>
        </dgm:presLayoutVars>
      </dgm:prSet>
      <dgm:spPr/>
      <dgm:t>
        <a:bodyPr/>
        <a:lstStyle/>
        <a:p>
          <a:endParaRPr lang="en-US"/>
        </a:p>
      </dgm:t>
    </dgm:pt>
    <dgm:pt modelId="{68180CFC-4C54-41A8-8A41-BBEA2B4B4F3F}" type="pres">
      <dgm:prSet presAssocID="{B03CDB37-09EF-47CD-8FDD-1104C32C8DC9}" presName="Accent5" presStyleCnt="0"/>
      <dgm:spPr/>
    </dgm:pt>
    <dgm:pt modelId="{79646FC8-6C61-4101-A839-678032D61285}" type="pres">
      <dgm:prSet presAssocID="{B03CDB37-09EF-47CD-8FDD-1104C32C8DC9}" presName="Accent" presStyleLbl="bgShp" presStyleIdx="4" presStyleCnt="6"/>
      <dgm:spPr/>
    </dgm:pt>
    <dgm:pt modelId="{68BB3BF1-928F-434B-BE39-3665C65E9440}" type="pres">
      <dgm:prSet presAssocID="{B03CDB37-09EF-47CD-8FDD-1104C32C8DC9}" presName="Child5" presStyleLbl="node1" presStyleIdx="4" presStyleCnt="6">
        <dgm:presLayoutVars>
          <dgm:chMax val="0"/>
          <dgm:chPref val="0"/>
          <dgm:bulletEnabled val="1"/>
        </dgm:presLayoutVars>
      </dgm:prSet>
      <dgm:spPr/>
      <dgm:t>
        <a:bodyPr/>
        <a:lstStyle/>
        <a:p>
          <a:endParaRPr lang="en-US"/>
        </a:p>
      </dgm:t>
    </dgm:pt>
    <dgm:pt modelId="{8CB0338D-2927-4E02-87BE-E452A8E5427B}" type="pres">
      <dgm:prSet presAssocID="{63684F6F-F594-40A9-8CF1-78C6C5F26134}" presName="Accent6" presStyleCnt="0"/>
      <dgm:spPr/>
    </dgm:pt>
    <dgm:pt modelId="{8D550B0B-F717-4978-8781-F0F095797286}" type="pres">
      <dgm:prSet presAssocID="{63684F6F-F594-40A9-8CF1-78C6C5F26134}" presName="Accent" presStyleLbl="bgShp" presStyleIdx="5" presStyleCnt="6"/>
      <dgm:spPr/>
    </dgm:pt>
    <dgm:pt modelId="{F5D0B629-CB05-43ED-840C-863F5B27A550}" type="pres">
      <dgm:prSet presAssocID="{63684F6F-F594-40A9-8CF1-78C6C5F26134}" presName="Child6" presStyleLbl="node1" presStyleIdx="5" presStyleCnt="6">
        <dgm:presLayoutVars>
          <dgm:chMax val="0"/>
          <dgm:chPref val="0"/>
          <dgm:bulletEnabled val="1"/>
        </dgm:presLayoutVars>
      </dgm:prSet>
      <dgm:spPr/>
      <dgm:t>
        <a:bodyPr/>
        <a:lstStyle/>
        <a:p>
          <a:endParaRPr lang="en-US"/>
        </a:p>
      </dgm:t>
    </dgm:pt>
  </dgm:ptLst>
  <dgm:cxnLst>
    <dgm:cxn modelId="{EB1BA985-36E9-4431-BD02-A686C7A06AD9}" srcId="{8924B2F4-185D-4FDC-8D87-EC804485FC00}" destId="{63684F6F-F594-40A9-8CF1-78C6C5F26134}" srcOrd="5" destOrd="0" parTransId="{1E98F53F-CC97-496B-9EEE-93411B977048}" sibTransId="{5D20050E-10A7-4335-9571-CD1AB8900B23}"/>
    <dgm:cxn modelId="{FAADE790-9B93-41F1-9572-2DA77DF8B490}" srcId="{8924B2F4-185D-4FDC-8D87-EC804485FC00}" destId="{23754086-D5E7-4C18-BE17-3381FB2BBBA7}" srcOrd="2" destOrd="0" parTransId="{CC801EC4-E107-489D-82D3-9CF833EEAC22}" sibTransId="{5820B111-4315-48DB-BE00-6AA41BD5402F}"/>
    <dgm:cxn modelId="{B5F1D53A-D453-4EEE-B6B2-83CB3E8ED651}" type="presOf" srcId="{0DD99CC8-C4B4-4422-B61A-0FDEB03F233D}" destId="{155934DA-3E2F-4EB3-9470-6350BB66301F}" srcOrd="0" destOrd="0" presId="urn:microsoft.com/office/officeart/2011/layout/HexagonRadial"/>
    <dgm:cxn modelId="{F6CE691F-4EB3-42D6-9AF9-F18C12E3585B}" type="presOf" srcId="{23754086-D5E7-4C18-BE17-3381FB2BBBA7}" destId="{F70ACE8D-1BFB-40E7-8A28-456CC8E59620}" srcOrd="0" destOrd="0" presId="urn:microsoft.com/office/officeart/2011/layout/HexagonRadial"/>
    <dgm:cxn modelId="{2E4E04F6-89E8-4788-9F72-3F90DDBCCF03}" type="presOf" srcId="{8924B2F4-185D-4FDC-8D87-EC804485FC00}" destId="{9EF401AF-570E-42D6-A0B5-F1B4568B9BAD}" srcOrd="0" destOrd="0" presId="urn:microsoft.com/office/officeart/2011/layout/HexagonRadial"/>
    <dgm:cxn modelId="{61CC7AD7-998E-4A9C-ABB2-C70D0AD51905}" type="presOf" srcId="{63684F6F-F594-40A9-8CF1-78C6C5F26134}" destId="{F5D0B629-CB05-43ED-840C-863F5B27A550}" srcOrd="0" destOrd="0" presId="urn:microsoft.com/office/officeart/2011/layout/HexagonRadial"/>
    <dgm:cxn modelId="{39D362A8-1179-499D-8B0B-160136BB185D}" type="presOf" srcId="{C293C39C-4F45-4316-9495-64D3408D4BC4}" destId="{B831D247-11FB-4413-B9F2-3C58E9949B38}" srcOrd="0" destOrd="0" presId="urn:microsoft.com/office/officeart/2011/layout/HexagonRadial"/>
    <dgm:cxn modelId="{0CF6134D-BAAB-4CF8-8F97-537D02C1BD62}" type="presOf" srcId="{B03CDB37-09EF-47CD-8FDD-1104C32C8DC9}" destId="{68BB3BF1-928F-434B-BE39-3665C65E9440}" srcOrd="0" destOrd="0" presId="urn:microsoft.com/office/officeart/2011/layout/HexagonRadial"/>
    <dgm:cxn modelId="{9B4FB10C-1421-4DD3-8E43-CFCF63759AA3}" srcId="{8924B2F4-185D-4FDC-8D87-EC804485FC00}" destId="{DE757BB3-1803-4B36-94F6-F63CCCED4594}" srcOrd="0" destOrd="0" parTransId="{A7AFCF00-DAB0-498B-A734-E83990A2C606}" sibTransId="{120DBF33-FF72-44F0-AFF5-27E4D3EB373B}"/>
    <dgm:cxn modelId="{C75FDDDA-CA0A-4B50-B450-69D4A1B02E1A}" srcId="{8924B2F4-185D-4FDC-8D87-EC804485FC00}" destId="{81AB3398-06AF-43DE-B6D8-52ED1BD2DBD9}" srcOrd="3" destOrd="0" parTransId="{AD200577-6CB8-408E-9BAF-2E8616A9B200}" sibTransId="{54905D98-D35D-4FA1-B186-19D6DA2CD987}"/>
    <dgm:cxn modelId="{D7DF54CE-4E4F-42F9-91F4-A2E7A36B486F}" type="presOf" srcId="{81AB3398-06AF-43DE-B6D8-52ED1BD2DBD9}" destId="{D910B9E8-9846-4C5B-98E2-72E2C372214B}" srcOrd="0" destOrd="0" presId="urn:microsoft.com/office/officeart/2011/layout/HexagonRadial"/>
    <dgm:cxn modelId="{BCEF5918-BD93-446F-B506-4DA972C3FF59}" srcId="{8924B2F4-185D-4FDC-8D87-EC804485FC00}" destId="{B03CDB37-09EF-47CD-8FDD-1104C32C8DC9}" srcOrd="4" destOrd="0" parTransId="{F419BF99-DDAD-4B3D-B2AA-75D0A4F8CBFB}" sibTransId="{2A5803D2-9200-4BE4-AEBB-295D77EC676E}"/>
    <dgm:cxn modelId="{E24ACA63-5400-4393-AFE3-2332D3C9A36C}" srcId="{8924B2F4-185D-4FDC-8D87-EC804485FC00}" destId="{0DD99CC8-C4B4-4422-B61A-0FDEB03F233D}" srcOrd="1" destOrd="0" parTransId="{D8181A08-1100-4D0F-84A5-E393460991F7}" sibTransId="{28E44510-B09B-43BB-A400-ABCAE2DA1A17}"/>
    <dgm:cxn modelId="{40645D75-9C28-4260-B3E7-EF796B388238}" type="presOf" srcId="{DE757BB3-1803-4B36-94F6-F63CCCED4594}" destId="{42AEBDE8-8B0F-4177-8430-0D8C437B9109}" srcOrd="0" destOrd="0" presId="urn:microsoft.com/office/officeart/2011/layout/HexagonRadial"/>
    <dgm:cxn modelId="{B2289A93-1D94-4D0A-8835-A98B3EB3494B}" srcId="{C293C39C-4F45-4316-9495-64D3408D4BC4}" destId="{8924B2F4-185D-4FDC-8D87-EC804485FC00}" srcOrd="0" destOrd="0" parTransId="{B31B4D20-B044-43A2-9498-FA2358474C35}" sibTransId="{B91E24F2-647A-4CC4-9167-546249458C3B}"/>
    <dgm:cxn modelId="{F9224626-B7A3-4895-8920-866E893C2C6F}" type="presParOf" srcId="{B831D247-11FB-4413-B9F2-3C58E9949B38}" destId="{9EF401AF-570E-42D6-A0B5-F1B4568B9BAD}" srcOrd="0" destOrd="0" presId="urn:microsoft.com/office/officeart/2011/layout/HexagonRadial"/>
    <dgm:cxn modelId="{9C43ED08-E1B1-4F64-9CCD-050D66470C8B}" type="presParOf" srcId="{B831D247-11FB-4413-B9F2-3C58E9949B38}" destId="{6CD9E3A3-C804-45AA-A1E2-A3A41F5A3806}" srcOrd="1" destOrd="0" presId="urn:microsoft.com/office/officeart/2011/layout/HexagonRadial"/>
    <dgm:cxn modelId="{B558AB1B-5BE5-4A11-8CC7-F7D930F25AC2}" type="presParOf" srcId="{6CD9E3A3-C804-45AA-A1E2-A3A41F5A3806}" destId="{AEEE2F1D-B0AB-4574-AD79-9C6460A2FF73}" srcOrd="0" destOrd="0" presId="urn:microsoft.com/office/officeart/2011/layout/HexagonRadial"/>
    <dgm:cxn modelId="{8415AB1C-2D09-41C1-8131-F0B706F5FDBC}" type="presParOf" srcId="{B831D247-11FB-4413-B9F2-3C58E9949B38}" destId="{42AEBDE8-8B0F-4177-8430-0D8C437B9109}" srcOrd="2" destOrd="0" presId="urn:microsoft.com/office/officeart/2011/layout/HexagonRadial"/>
    <dgm:cxn modelId="{BF1E6D01-AED9-4449-9299-3643F59AC389}" type="presParOf" srcId="{B831D247-11FB-4413-B9F2-3C58E9949B38}" destId="{EB0DA770-8B0C-4C32-840D-273DAD033324}" srcOrd="3" destOrd="0" presId="urn:microsoft.com/office/officeart/2011/layout/HexagonRadial"/>
    <dgm:cxn modelId="{B9C02648-59A6-4BBA-A847-C3038BE5AE87}" type="presParOf" srcId="{EB0DA770-8B0C-4C32-840D-273DAD033324}" destId="{31B1D6CF-F87C-4527-96D1-F11F172E64CD}" srcOrd="0" destOrd="0" presId="urn:microsoft.com/office/officeart/2011/layout/HexagonRadial"/>
    <dgm:cxn modelId="{77D16D75-1B28-4D9D-BFFF-404CC6F5659C}" type="presParOf" srcId="{B831D247-11FB-4413-B9F2-3C58E9949B38}" destId="{155934DA-3E2F-4EB3-9470-6350BB66301F}" srcOrd="4" destOrd="0" presId="urn:microsoft.com/office/officeart/2011/layout/HexagonRadial"/>
    <dgm:cxn modelId="{A1BD0B05-771A-44B7-9B11-95F5A9276C46}" type="presParOf" srcId="{B831D247-11FB-4413-B9F2-3C58E9949B38}" destId="{0AC681EE-4782-4467-BED7-8B7153FFD088}" srcOrd="5" destOrd="0" presId="urn:microsoft.com/office/officeart/2011/layout/HexagonRadial"/>
    <dgm:cxn modelId="{DD84C77A-3E39-46C4-B885-35A33E78EA96}" type="presParOf" srcId="{0AC681EE-4782-4467-BED7-8B7153FFD088}" destId="{F7084F02-8D82-44AF-94E6-075CDF719C33}" srcOrd="0" destOrd="0" presId="urn:microsoft.com/office/officeart/2011/layout/HexagonRadial"/>
    <dgm:cxn modelId="{F6587AD0-49A9-40AF-83F8-E10BDCBB20B6}" type="presParOf" srcId="{B831D247-11FB-4413-B9F2-3C58E9949B38}" destId="{F70ACE8D-1BFB-40E7-8A28-456CC8E59620}" srcOrd="6" destOrd="0" presId="urn:microsoft.com/office/officeart/2011/layout/HexagonRadial"/>
    <dgm:cxn modelId="{088940C2-43B8-4D77-A72D-C1721C35BAB4}" type="presParOf" srcId="{B831D247-11FB-4413-B9F2-3C58E9949B38}" destId="{B5B13506-4DEA-4819-9397-D25A41370A7C}" srcOrd="7" destOrd="0" presId="urn:microsoft.com/office/officeart/2011/layout/HexagonRadial"/>
    <dgm:cxn modelId="{65692E89-D277-4EDC-98BC-F98F63841EBE}" type="presParOf" srcId="{B5B13506-4DEA-4819-9397-D25A41370A7C}" destId="{8F30BE6C-FFC5-4157-9C95-8B7254AE5212}" srcOrd="0" destOrd="0" presId="urn:microsoft.com/office/officeart/2011/layout/HexagonRadial"/>
    <dgm:cxn modelId="{18724ECC-73A8-44B6-9AA0-B3F4E68A8611}" type="presParOf" srcId="{B831D247-11FB-4413-B9F2-3C58E9949B38}" destId="{D910B9E8-9846-4C5B-98E2-72E2C372214B}" srcOrd="8" destOrd="0" presId="urn:microsoft.com/office/officeart/2011/layout/HexagonRadial"/>
    <dgm:cxn modelId="{0ADB6D60-C608-40F3-8A61-22052FE3A46D}" type="presParOf" srcId="{B831D247-11FB-4413-B9F2-3C58E9949B38}" destId="{68180CFC-4C54-41A8-8A41-BBEA2B4B4F3F}" srcOrd="9" destOrd="0" presId="urn:microsoft.com/office/officeart/2011/layout/HexagonRadial"/>
    <dgm:cxn modelId="{EAA09F88-CD9E-43F1-9599-D04751D11E83}" type="presParOf" srcId="{68180CFC-4C54-41A8-8A41-BBEA2B4B4F3F}" destId="{79646FC8-6C61-4101-A839-678032D61285}" srcOrd="0" destOrd="0" presId="urn:microsoft.com/office/officeart/2011/layout/HexagonRadial"/>
    <dgm:cxn modelId="{31D87C23-BD14-4656-834F-C8D72B0930F2}" type="presParOf" srcId="{B831D247-11FB-4413-B9F2-3C58E9949B38}" destId="{68BB3BF1-928F-434B-BE39-3665C65E9440}" srcOrd="10" destOrd="0" presId="urn:microsoft.com/office/officeart/2011/layout/HexagonRadial"/>
    <dgm:cxn modelId="{3F27E93A-392B-40E0-8052-8531D4743ED9}" type="presParOf" srcId="{B831D247-11FB-4413-B9F2-3C58E9949B38}" destId="{8CB0338D-2927-4E02-87BE-E452A8E5427B}" srcOrd="11" destOrd="0" presId="urn:microsoft.com/office/officeart/2011/layout/HexagonRadial"/>
    <dgm:cxn modelId="{035C4612-98F4-4453-A73B-B7E38317D601}" type="presParOf" srcId="{8CB0338D-2927-4E02-87BE-E452A8E5427B}" destId="{8D550B0B-F717-4978-8781-F0F095797286}" srcOrd="0" destOrd="0" presId="urn:microsoft.com/office/officeart/2011/layout/HexagonRadial"/>
    <dgm:cxn modelId="{D90B1371-0DD4-43B4-8EE4-38675555B4CA}" type="presParOf" srcId="{B831D247-11FB-4413-B9F2-3C58E9949B38}" destId="{F5D0B629-CB05-43ED-840C-863F5B27A550}"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59204C-3988-425E-BC2A-C86ACD101442}"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264B3D9E-F1B2-4871-A12D-96050F6F45D4}">
      <dgm:prSet phldrT="[Text]"/>
      <dgm:spPr/>
      <dgm:t>
        <a:bodyPr/>
        <a:lstStyle/>
        <a:p>
          <a:r>
            <a:rPr lang="en-US" dirty="0" smtClean="0"/>
            <a:t>Eliminate</a:t>
          </a:r>
          <a:endParaRPr lang="en-US" dirty="0"/>
        </a:p>
      </dgm:t>
    </dgm:pt>
    <dgm:pt modelId="{CFDBF062-377B-423F-9482-74CD7DB6F7E1}" type="parTrans" cxnId="{EB922FF3-84BD-4454-B0AC-93AA63129602}">
      <dgm:prSet/>
      <dgm:spPr/>
      <dgm:t>
        <a:bodyPr/>
        <a:lstStyle/>
        <a:p>
          <a:endParaRPr lang="en-US"/>
        </a:p>
      </dgm:t>
    </dgm:pt>
    <dgm:pt modelId="{549CF6CC-41D0-4F2D-885E-12639F6C9C3A}" type="sibTrans" cxnId="{EB922FF3-84BD-4454-B0AC-93AA63129602}">
      <dgm:prSet/>
      <dgm:spPr/>
      <dgm:t>
        <a:bodyPr/>
        <a:lstStyle/>
        <a:p>
          <a:endParaRPr lang="en-US"/>
        </a:p>
      </dgm:t>
    </dgm:pt>
    <dgm:pt modelId="{203E804D-7E72-4433-9755-CD662465DD7C}">
      <dgm:prSet phldrT="[Text]"/>
      <dgm:spPr/>
      <dgm:t>
        <a:bodyPr/>
        <a:lstStyle/>
        <a:p>
          <a:r>
            <a:rPr lang="en-US" dirty="0" smtClean="0"/>
            <a:t>Raise</a:t>
          </a:r>
          <a:endParaRPr lang="en-US" dirty="0"/>
        </a:p>
      </dgm:t>
    </dgm:pt>
    <dgm:pt modelId="{73377501-2D95-4BA6-8258-8D7718C71C20}" type="parTrans" cxnId="{CCD5E7D0-9910-4F8E-8349-78E1984A5492}">
      <dgm:prSet/>
      <dgm:spPr/>
      <dgm:t>
        <a:bodyPr/>
        <a:lstStyle/>
        <a:p>
          <a:endParaRPr lang="en-US"/>
        </a:p>
      </dgm:t>
    </dgm:pt>
    <dgm:pt modelId="{194EFA07-413B-407A-A96E-C5910F8C3AF2}" type="sibTrans" cxnId="{CCD5E7D0-9910-4F8E-8349-78E1984A5492}">
      <dgm:prSet/>
      <dgm:spPr/>
      <dgm:t>
        <a:bodyPr/>
        <a:lstStyle/>
        <a:p>
          <a:endParaRPr lang="en-US"/>
        </a:p>
      </dgm:t>
    </dgm:pt>
    <dgm:pt modelId="{D54D1DAE-E161-461E-9ADA-6DCEDF657302}">
      <dgm:prSet phldrT="[Text]"/>
      <dgm:spPr/>
      <dgm:t>
        <a:bodyPr/>
        <a:lstStyle/>
        <a:p>
          <a:r>
            <a:rPr lang="en-US" dirty="0" smtClean="0"/>
            <a:t>Reduce</a:t>
          </a:r>
          <a:endParaRPr lang="en-US" dirty="0"/>
        </a:p>
      </dgm:t>
    </dgm:pt>
    <dgm:pt modelId="{B219E432-C285-4301-9A72-1194638FF7B1}" type="parTrans" cxnId="{776B8CC8-2E9F-46C6-96C2-F8A6C23DA627}">
      <dgm:prSet/>
      <dgm:spPr/>
      <dgm:t>
        <a:bodyPr/>
        <a:lstStyle/>
        <a:p>
          <a:endParaRPr lang="en-US"/>
        </a:p>
      </dgm:t>
    </dgm:pt>
    <dgm:pt modelId="{74A4B107-168B-4B1B-9953-F454898F7BD1}" type="sibTrans" cxnId="{776B8CC8-2E9F-46C6-96C2-F8A6C23DA627}">
      <dgm:prSet/>
      <dgm:spPr/>
      <dgm:t>
        <a:bodyPr/>
        <a:lstStyle/>
        <a:p>
          <a:endParaRPr lang="en-US"/>
        </a:p>
      </dgm:t>
    </dgm:pt>
    <dgm:pt modelId="{2AF6BEBB-CF30-4B96-A189-52F7A1C39F7C}">
      <dgm:prSet phldrT="[Text]"/>
      <dgm:spPr/>
      <dgm:t>
        <a:bodyPr/>
        <a:lstStyle/>
        <a:p>
          <a:r>
            <a:rPr lang="en-US" dirty="0" smtClean="0"/>
            <a:t>Create</a:t>
          </a:r>
          <a:endParaRPr lang="en-US" dirty="0"/>
        </a:p>
      </dgm:t>
    </dgm:pt>
    <dgm:pt modelId="{2936E843-9F86-4AEA-BA5A-1ED788A42FDA}" type="parTrans" cxnId="{1C1ED93F-299B-40C7-981B-AB5B10E20198}">
      <dgm:prSet/>
      <dgm:spPr/>
      <dgm:t>
        <a:bodyPr/>
        <a:lstStyle/>
        <a:p>
          <a:endParaRPr lang="en-US"/>
        </a:p>
      </dgm:t>
    </dgm:pt>
    <dgm:pt modelId="{0FF8BEBF-0F8E-436A-B9F9-9E39FCE6AEAB}" type="sibTrans" cxnId="{1C1ED93F-299B-40C7-981B-AB5B10E20198}">
      <dgm:prSet/>
      <dgm:spPr/>
      <dgm:t>
        <a:bodyPr/>
        <a:lstStyle/>
        <a:p>
          <a:endParaRPr lang="en-US"/>
        </a:p>
      </dgm:t>
    </dgm:pt>
    <dgm:pt modelId="{86120352-6E77-408C-9396-455306999A26}" type="pres">
      <dgm:prSet presAssocID="{5A59204C-3988-425E-BC2A-C86ACD101442}" presName="matrix" presStyleCnt="0">
        <dgm:presLayoutVars>
          <dgm:chMax val="1"/>
          <dgm:dir/>
          <dgm:resizeHandles val="exact"/>
        </dgm:presLayoutVars>
      </dgm:prSet>
      <dgm:spPr/>
      <dgm:t>
        <a:bodyPr/>
        <a:lstStyle/>
        <a:p>
          <a:endParaRPr lang="en-US"/>
        </a:p>
      </dgm:t>
    </dgm:pt>
    <dgm:pt modelId="{9F48B412-5A0B-4DA2-9442-858143803AA6}" type="pres">
      <dgm:prSet presAssocID="{5A59204C-3988-425E-BC2A-C86ACD101442}" presName="diamond" presStyleLbl="bgShp" presStyleIdx="0" presStyleCnt="1"/>
      <dgm:spPr/>
    </dgm:pt>
    <dgm:pt modelId="{F7060D1D-6DBA-4811-AD05-893D34C08E63}" type="pres">
      <dgm:prSet presAssocID="{5A59204C-3988-425E-BC2A-C86ACD101442}" presName="quad1" presStyleLbl="node1" presStyleIdx="0" presStyleCnt="4">
        <dgm:presLayoutVars>
          <dgm:chMax val="0"/>
          <dgm:chPref val="0"/>
          <dgm:bulletEnabled val="1"/>
        </dgm:presLayoutVars>
      </dgm:prSet>
      <dgm:spPr/>
      <dgm:t>
        <a:bodyPr/>
        <a:lstStyle/>
        <a:p>
          <a:endParaRPr lang="en-US"/>
        </a:p>
      </dgm:t>
    </dgm:pt>
    <dgm:pt modelId="{008DF2DC-05B6-4558-A827-2058E9B2E580}" type="pres">
      <dgm:prSet presAssocID="{5A59204C-3988-425E-BC2A-C86ACD101442}" presName="quad2" presStyleLbl="node1" presStyleIdx="1" presStyleCnt="4">
        <dgm:presLayoutVars>
          <dgm:chMax val="0"/>
          <dgm:chPref val="0"/>
          <dgm:bulletEnabled val="1"/>
        </dgm:presLayoutVars>
      </dgm:prSet>
      <dgm:spPr/>
      <dgm:t>
        <a:bodyPr/>
        <a:lstStyle/>
        <a:p>
          <a:endParaRPr lang="en-US"/>
        </a:p>
      </dgm:t>
    </dgm:pt>
    <dgm:pt modelId="{8F293C08-7FFC-4DF6-BE3D-30461AE2A597}" type="pres">
      <dgm:prSet presAssocID="{5A59204C-3988-425E-BC2A-C86ACD101442}" presName="quad3" presStyleLbl="node1" presStyleIdx="2" presStyleCnt="4">
        <dgm:presLayoutVars>
          <dgm:chMax val="0"/>
          <dgm:chPref val="0"/>
          <dgm:bulletEnabled val="1"/>
        </dgm:presLayoutVars>
      </dgm:prSet>
      <dgm:spPr/>
      <dgm:t>
        <a:bodyPr/>
        <a:lstStyle/>
        <a:p>
          <a:endParaRPr lang="en-US"/>
        </a:p>
      </dgm:t>
    </dgm:pt>
    <dgm:pt modelId="{D386831D-6391-4217-917C-EAB6C2587E17}" type="pres">
      <dgm:prSet presAssocID="{5A59204C-3988-425E-BC2A-C86ACD101442}" presName="quad4" presStyleLbl="node1" presStyleIdx="3" presStyleCnt="4">
        <dgm:presLayoutVars>
          <dgm:chMax val="0"/>
          <dgm:chPref val="0"/>
          <dgm:bulletEnabled val="1"/>
        </dgm:presLayoutVars>
      </dgm:prSet>
      <dgm:spPr/>
      <dgm:t>
        <a:bodyPr/>
        <a:lstStyle/>
        <a:p>
          <a:endParaRPr lang="en-US"/>
        </a:p>
      </dgm:t>
    </dgm:pt>
  </dgm:ptLst>
  <dgm:cxnLst>
    <dgm:cxn modelId="{776B8CC8-2E9F-46C6-96C2-F8A6C23DA627}" srcId="{5A59204C-3988-425E-BC2A-C86ACD101442}" destId="{D54D1DAE-E161-461E-9ADA-6DCEDF657302}" srcOrd="2" destOrd="0" parTransId="{B219E432-C285-4301-9A72-1194638FF7B1}" sibTransId="{74A4B107-168B-4B1B-9953-F454898F7BD1}"/>
    <dgm:cxn modelId="{EB922FF3-84BD-4454-B0AC-93AA63129602}" srcId="{5A59204C-3988-425E-BC2A-C86ACD101442}" destId="{264B3D9E-F1B2-4871-A12D-96050F6F45D4}" srcOrd="0" destOrd="0" parTransId="{CFDBF062-377B-423F-9482-74CD7DB6F7E1}" sibTransId="{549CF6CC-41D0-4F2D-885E-12639F6C9C3A}"/>
    <dgm:cxn modelId="{6FAFB65F-F9F9-411F-A2CA-135B941384DA}" type="presOf" srcId="{203E804D-7E72-4433-9755-CD662465DD7C}" destId="{008DF2DC-05B6-4558-A827-2058E9B2E580}" srcOrd="0" destOrd="0" presId="urn:microsoft.com/office/officeart/2005/8/layout/matrix3"/>
    <dgm:cxn modelId="{128E825B-F581-46E1-AFF1-1DD76C1E0939}" type="presOf" srcId="{264B3D9E-F1B2-4871-A12D-96050F6F45D4}" destId="{F7060D1D-6DBA-4811-AD05-893D34C08E63}" srcOrd="0" destOrd="0" presId="urn:microsoft.com/office/officeart/2005/8/layout/matrix3"/>
    <dgm:cxn modelId="{CCD5E7D0-9910-4F8E-8349-78E1984A5492}" srcId="{5A59204C-3988-425E-BC2A-C86ACD101442}" destId="{203E804D-7E72-4433-9755-CD662465DD7C}" srcOrd="1" destOrd="0" parTransId="{73377501-2D95-4BA6-8258-8D7718C71C20}" sibTransId="{194EFA07-413B-407A-A96E-C5910F8C3AF2}"/>
    <dgm:cxn modelId="{5C483421-4158-4559-94AD-638D3AFD7B6B}" type="presOf" srcId="{5A59204C-3988-425E-BC2A-C86ACD101442}" destId="{86120352-6E77-408C-9396-455306999A26}" srcOrd="0" destOrd="0" presId="urn:microsoft.com/office/officeart/2005/8/layout/matrix3"/>
    <dgm:cxn modelId="{9449E74D-207D-4372-A735-5D858C60D43E}" type="presOf" srcId="{D54D1DAE-E161-461E-9ADA-6DCEDF657302}" destId="{8F293C08-7FFC-4DF6-BE3D-30461AE2A597}" srcOrd="0" destOrd="0" presId="urn:microsoft.com/office/officeart/2005/8/layout/matrix3"/>
    <dgm:cxn modelId="{1C1ED93F-299B-40C7-981B-AB5B10E20198}" srcId="{5A59204C-3988-425E-BC2A-C86ACD101442}" destId="{2AF6BEBB-CF30-4B96-A189-52F7A1C39F7C}" srcOrd="3" destOrd="0" parTransId="{2936E843-9F86-4AEA-BA5A-1ED788A42FDA}" sibTransId="{0FF8BEBF-0F8E-436A-B9F9-9E39FCE6AEAB}"/>
    <dgm:cxn modelId="{4B657AD1-71FF-437D-A434-368E4EC1BFFD}" type="presOf" srcId="{2AF6BEBB-CF30-4B96-A189-52F7A1C39F7C}" destId="{D386831D-6391-4217-917C-EAB6C2587E17}" srcOrd="0" destOrd="0" presId="urn:microsoft.com/office/officeart/2005/8/layout/matrix3"/>
    <dgm:cxn modelId="{FF843D24-295E-49AD-A394-7484BBDE9468}" type="presParOf" srcId="{86120352-6E77-408C-9396-455306999A26}" destId="{9F48B412-5A0B-4DA2-9442-858143803AA6}" srcOrd="0" destOrd="0" presId="urn:microsoft.com/office/officeart/2005/8/layout/matrix3"/>
    <dgm:cxn modelId="{5390D213-1155-499C-9185-38E3D30B3535}" type="presParOf" srcId="{86120352-6E77-408C-9396-455306999A26}" destId="{F7060D1D-6DBA-4811-AD05-893D34C08E63}" srcOrd="1" destOrd="0" presId="urn:microsoft.com/office/officeart/2005/8/layout/matrix3"/>
    <dgm:cxn modelId="{57020D99-60DF-4BB7-A869-870C16C8A0F8}" type="presParOf" srcId="{86120352-6E77-408C-9396-455306999A26}" destId="{008DF2DC-05B6-4558-A827-2058E9B2E580}" srcOrd="2" destOrd="0" presId="urn:microsoft.com/office/officeart/2005/8/layout/matrix3"/>
    <dgm:cxn modelId="{4F92DFF4-F044-43CE-89FF-982C09A966B4}" type="presParOf" srcId="{86120352-6E77-408C-9396-455306999A26}" destId="{8F293C08-7FFC-4DF6-BE3D-30461AE2A597}" srcOrd="3" destOrd="0" presId="urn:microsoft.com/office/officeart/2005/8/layout/matrix3"/>
    <dgm:cxn modelId="{9DD9BC23-9393-423F-80C0-797E985A6503}" type="presParOf" srcId="{86120352-6E77-408C-9396-455306999A26}" destId="{D386831D-6391-4217-917C-EAB6C2587E1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59FCB-A341-4132-B3E1-6113E74FEF24}"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CA"/>
        </a:p>
      </dgm:t>
    </dgm:pt>
    <dgm:pt modelId="{3C598A63-5820-408E-916D-DD018ACC1AEC}">
      <dgm:prSet phldrT="[Text]"/>
      <dgm:spPr/>
      <dgm:t>
        <a:bodyPr/>
        <a:lstStyle/>
        <a:p>
          <a:r>
            <a:rPr lang="en-CA" dirty="0" smtClean="0"/>
            <a:t>Utility</a:t>
          </a:r>
          <a:endParaRPr lang="en-CA" dirty="0"/>
        </a:p>
      </dgm:t>
    </dgm:pt>
    <dgm:pt modelId="{B712B294-C58F-42CC-BBC3-4B8210236841}" type="parTrans" cxnId="{F4CE1AF7-868B-4976-A104-D09296AB83D4}">
      <dgm:prSet/>
      <dgm:spPr/>
      <dgm:t>
        <a:bodyPr/>
        <a:lstStyle/>
        <a:p>
          <a:endParaRPr lang="en-CA"/>
        </a:p>
      </dgm:t>
    </dgm:pt>
    <dgm:pt modelId="{A65AFB56-0E34-4D5D-9624-915D20E6C434}" type="sibTrans" cxnId="{F4CE1AF7-868B-4976-A104-D09296AB83D4}">
      <dgm:prSet/>
      <dgm:spPr/>
      <dgm:t>
        <a:bodyPr/>
        <a:lstStyle/>
        <a:p>
          <a:endParaRPr lang="en-CA"/>
        </a:p>
      </dgm:t>
    </dgm:pt>
    <dgm:pt modelId="{458AF039-92B7-454D-B958-CB5717C6DDA2}">
      <dgm:prSet phldrT="[Text]"/>
      <dgm:spPr/>
      <dgm:t>
        <a:bodyPr/>
        <a:lstStyle/>
        <a:p>
          <a:r>
            <a:rPr lang="en-CA" dirty="0" smtClean="0"/>
            <a:t>Is there exceptional utility in the redefined value curve?</a:t>
          </a:r>
          <a:endParaRPr lang="en-CA" dirty="0"/>
        </a:p>
      </dgm:t>
    </dgm:pt>
    <dgm:pt modelId="{27F9F487-4373-4F9C-B25F-51F30E9E8A2A}" type="parTrans" cxnId="{6C5C2F24-870E-4D50-9EE6-EBFB7181D14C}">
      <dgm:prSet/>
      <dgm:spPr/>
      <dgm:t>
        <a:bodyPr/>
        <a:lstStyle/>
        <a:p>
          <a:endParaRPr lang="en-CA"/>
        </a:p>
      </dgm:t>
    </dgm:pt>
    <dgm:pt modelId="{308BEA7D-84A2-439E-8D9B-D3B382024278}" type="sibTrans" cxnId="{6C5C2F24-870E-4D50-9EE6-EBFB7181D14C}">
      <dgm:prSet/>
      <dgm:spPr/>
      <dgm:t>
        <a:bodyPr/>
        <a:lstStyle/>
        <a:p>
          <a:endParaRPr lang="en-CA"/>
        </a:p>
      </dgm:t>
    </dgm:pt>
    <dgm:pt modelId="{E92A9959-197F-4C8B-B4B8-91AD1AD8546A}">
      <dgm:prSet phldrT="[Text]"/>
      <dgm:spPr/>
      <dgm:t>
        <a:bodyPr/>
        <a:lstStyle/>
        <a:p>
          <a:r>
            <a:rPr lang="en-CA" dirty="0" smtClean="0"/>
            <a:t>Price</a:t>
          </a:r>
          <a:endParaRPr lang="en-CA" dirty="0"/>
        </a:p>
      </dgm:t>
    </dgm:pt>
    <dgm:pt modelId="{CA4D58BC-C1E7-48FC-AB1F-D97F29339422}" type="parTrans" cxnId="{16461554-11BB-4A1F-B2F5-1494B190AF80}">
      <dgm:prSet/>
      <dgm:spPr/>
      <dgm:t>
        <a:bodyPr/>
        <a:lstStyle/>
        <a:p>
          <a:endParaRPr lang="en-CA"/>
        </a:p>
      </dgm:t>
    </dgm:pt>
    <dgm:pt modelId="{B38A1831-2708-4DB3-B97C-9F416EF59646}" type="sibTrans" cxnId="{16461554-11BB-4A1F-B2F5-1494B190AF80}">
      <dgm:prSet/>
      <dgm:spPr/>
      <dgm:t>
        <a:bodyPr/>
        <a:lstStyle/>
        <a:p>
          <a:endParaRPr lang="en-CA"/>
        </a:p>
      </dgm:t>
    </dgm:pt>
    <dgm:pt modelId="{D7C60774-9F85-446A-AAA1-4D6430EBD03E}">
      <dgm:prSet phldrT="[Text]"/>
      <dgm:spPr/>
      <dgm:t>
        <a:bodyPr/>
        <a:lstStyle/>
        <a:p>
          <a:r>
            <a:rPr lang="en-CA" dirty="0" smtClean="0"/>
            <a:t>Is there an available price corridor (low, mid-level, Upper) for success?</a:t>
          </a:r>
          <a:endParaRPr lang="en-CA" dirty="0"/>
        </a:p>
      </dgm:t>
    </dgm:pt>
    <dgm:pt modelId="{88FE904B-EA3B-47A1-B94A-B5CCAB5939E2}" type="parTrans" cxnId="{C83784A6-1845-4998-82A4-CE5CA9B3D5DF}">
      <dgm:prSet/>
      <dgm:spPr/>
      <dgm:t>
        <a:bodyPr/>
        <a:lstStyle/>
        <a:p>
          <a:endParaRPr lang="en-CA"/>
        </a:p>
      </dgm:t>
    </dgm:pt>
    <dgm:pt modelId="{7DC4E2CD-5A52-489B-AA39-82652098CE6E}" type="sibTrans" cxnId="{C83784A6-1845-4998-82A4-CE5CA9B3D5DF}">
      <dgm:prSet/>
      <dgm:spPr/>
      <dgm:t>
        <a:bodyPr/>
        <a:lstStyle/>
        <a:p>
          <a:endParaRPr lang="en-CA"/>
        </a:p>
      </dgm:t>
    </dgm:pt>
    <dgm:pt modelId="{A7C1BB80-CDE6-43DB-A5AC-1663DEBE8728}">
      <dgm:prSet phldrT="[Text]"/>
      <dgm:spPr/>
      <dgm:t>
        <a:bodyPr/>
        <a:lstStyle/>
        <a:p>
          <a:r>
            <a:rPr lang="en-CA" dirty="0" smtClean="0"/>
            <a:t>Cost</a:t>
          </a:r>
          <a:endParaRPr lang="en-CA" dirty="0"/>
        </a:p>
      </dgm:t>
    </dgm:pt>
    <dgm:pt modelId="{1BE9035D-9419-47E3-8281-5EF39FCD780B}" type="parTrans" cxnId="{BD0BB46A-15BC-4D24-85A2-FE9FE994F857}">
      <dgm:prSet/>
      <dgm:spPr/>
      <dgm:t>
        <a:bodyPr/>
        <a:lstStyle/>
        <a:p>
          <a:endParaRPr lang="en-CA"/>
        </a:p>
      </dgm:t>
    </dgm:pt>
    <dgm:pt modelId="{5FEDD0D2-D919-4203-AF1B-B1E8E98C29E9}" type="sibTrans" cxnId="{BD0BB46A-15BC-4D24-85A2-FE9FE994F857}">
      <dgm:prSet/>
      <dgm:spPr/>
      <dgm:t>
        <a:bodyPr/>
        <a:lstStyle/>
        <a:p>
          <a:endParaRPr lang="en-CA"/>
        </a:p>
      </dgm:t>
    </dgm:pt>
    <dgm:pt modelId="{3F22973A-F590-401E-843E-891B59C3152C}">
      <dgm:prSet phldrT="[Text]"/>
      <dgm:spPr/>
      <dgm:t>
        <a:bodyPr/>
        <a:lstStyle/>
        <a:p>
          <a:r>
            <a:rPr lang="en-CA" dirty="0" smtClean="0"/>
            <a:t>Can target costs be met?</a:t>
          </a:r>
          <a:endParaRPr lang="en-CA" dirty="0"/>
        </a:p>
      </dgm:t>
    </dgm:pt>
    <dgm:pt modelId="{2A3596CA-C48E-47B5-99B8-2359EEBECED8}" type="parTrans" cxnId="{8F557E73-AAF0-473C-9C51-9D8485009447}">
      <dgm:prSet/>
      <dgm:spPr/>
      <dgm:t>
        <a:bodyPr/>
        <a:lstStyle/>
        <a:p>
          <a:endParaRPr lang="en-CA"/>
        </a:p>
      </dgm:t>
    </dgm:pt>
    <dgm:pt modelId="{9CCCF552-16B4-4A24-8F9E-4DDB750635E5}" type="sibTrans" cxnId="{8F557E73-AAF0-473C-9C51-9D8485009447}">
      <dgm:prSet/>
      <dgm:spPr/>
      <dgm:t>
        <a:bodyPr/>
        <a:lstStyle/>
        <a:p>
          <a:endParaRPr lang="en-CA"/>
        </a:p>
      </dgm:t>
    </dgm:pt>
    <dgm:pt modelId="{4B77DD83-4237-452F-A90E-AA334085D6D0}">
      <dgm:prSet/>
      <dgm:spPr/>
      <dgm:t>
        <a:bodyPr/>
        <a:lstStyle/>
        <a:p>
          <a:r>
            <a:rPr lang="en-CA" dirty="0" smtClean="0"/>
            <a:t>Adoption</a:t>
          </a:r>
          <a:endParaRPr lang="en-CA" dirty="0"/>
        </a:p>
      </dgm:t>
    </dgm:pt>
    <dgm:pt modelId="{A167CDA4-D2BF-42A1-9830-2A9080587398}" type="parTrans" cxnId="{61EDD3F4-E53B-4C10-A27B-D64D7FE8B853}">
      <dgm:prSet/>
      <dgm:spPr/>
      <dgm:t>
        <a:bodyPr/>
        <a:lstStyle/>
        <a:p>
          <a:endParaRPr lang="en-CA"/>
        </a:p>
      </dgm:t>
    </dgm:pt>
    <dgm:pt modelId="{8A447B9A-2B4C-442F-8B0C-071BD444E458}" type="sibTrans" cxnId="{61EDD3F4-E53B-4C10-A27B-D64D7FE8B853}">
      <dgm:prSet/>
      <dgm:spPr/>
      <dgm:t>
        <a:bodyPr/>
        <a:lstStyle/>
        <a:p>
          <a:endParaRPr lang="en-CA"/>
        </a:p>
      </dgm:t>
    </dgm:pt>
    <dgm:pt modelId="{1410B3DA-E90D-4DE7-B808-AE26EA7957CD}">
      <dgm:prSet/>
      <dgm:spPr/>
      <dgm:t>
        <a:bodyPr/>
        <a:lstStyle/>
        <a:p>
          <a:r>
            <a:rPr lang="en-CA" dirty="0" smtClean="0"/>
            <a:t>Does enough scale exist to meet target profits?</a:t>
          </a:r>
          <a:endParaRPr lang="en-CA" dirty="0"/>
        </a:p>
      </dgm:t>
    </dgm:pt>
    <dgm:pt modelId="{0539560A-4CCA-442B-A32E-63E72FF95C38}" type="parTrans" cxnId="{2865A933-8EF9-428B-8A4E-1B691C8C3A33}">
      <dgm:prSet/>
      <dgm:spPr/>
      <dgm:t>
        <a:bodyPr/>
        <a:lstStyle/>
        <a:p>
          <a:endParaRPr lang="en-CA"/>
        </a:p>
      </dgm:t>
    </dgm:pt>
    <dgm:pt modelId="{CFBBCAC5-1EC3-493F-A6C0-6B61616C8C09}" type="sibTrans" cxnId="{2865A933-8EF9-428B-8A4E-1B691C8C3A33}">
      <dgm:prSet/>
      <dgm:spPr/>
      <dgm:t>
        <a:bodyPr/>
        <a:lstStyle/>
        <a:p>
          <a:endParaRPr lang="en-CA"/>
        </a:p>
      </dgm:t>
    </dgm:pt>
    <dgm:pt modelId="{1D5EFFF9-E0DA-48B0-8A02-9E85E70E531C}" type="pres">
      <dgm:prSet presAssocID="{0BD59FCB-A341-4132-B3E1-6113E74FEF24}" presName="linearFlow" presStyleCnt="0">
        <dgm:presLayoutVars>
          <dgm:dir/>
          <dgm:animLvl val="lvl"/>
          <dgm:resizeHandles val="exact"/>
        </dgm:presLayoutVars>
      </dgm:prSet>
      <dgm:spPr/>
      <dgm:t>
        <a:bodyPr/>
        <a:lstStyle/>
        <a:p>
          <a:endParaRPr lang="en-CA"/>
        </a:p>
      </dgm:t>
    </dgm:pt>
    <dgm:pt modelId="{DFE0B7E8-1E47-4862-9DE8-F1A64346718E}" type="pres">
      <dgm:prSet presAssocID="{3C598A63-5820-408E-916D-DD018ACC1AEC}" presName="composite" presStyleCnt="0"/>
      <dgm:spPr/>
    </dgm:pt>
    <dgm:pt modelId="{164A93D6-6B48-4910-9C12-A668DA07A949}" type="pres">
      <dgm:prSet presAssocID="{3C598A63-5820-408E-916D-DD018ACC1AEC}" presName="parentText" presStyleLbl="alignNode1" presStyleIdx="0" presStyleCnt="4">
        <dgm:presLayoutVars>
          <dgm:chMax val="1"/>
          <dgm:bulletEnabled val="1"/>
        </dgm:presLayoutVars>
      </dgm:prSet>
      <dgm:spPr/>
      <dgm:t>
        <a:bodyPr/>
        <a:lstStyle/>
        <a:p>
          <a:endParaRPr lang="en-CA"/>
        </a:p>
      </dgm:t>
    </dgm:pt>
    <dgm:pt modelId="{05632C48-F57F-4BF0-9065-E89E4287DA1E}" type="pres">
      <dgm:prSet presAssocID="{3C598A63-5820-408E-916D-DD018ACC1AEC}" presName="descendantText" presStyleLbl="alignAcc1" presStyleIdx="0" presStyleCnt="4">
        <dgm:presLayoutVars>
          <dgm:bulletEnabled val="1"/>
        </dgm:presLayoutVars>
      </dgm:prSet>
      <dgm:spPr/>
      <dgm:t>
        <a:bodyPr/>
        <a:lstStyle/>
        <a:p>
          <a:endParaRPr lang="en-CA"/>
        </a:p>
      </dgm:t>
    </dgm:pt>
    <dgm:pt modelId="{20AB5D57-FFC7-4C1D-8791-33C7A8F96A34}" type="pres">
      <dgm:prSet presAssocID="{A65AFB56-0E34-4D5D-9624-915D20E6C434}" presName="sp" presStyleCnt="0"/>
      <dgm:spPr/>
    </dgm:pt>
    <dgm:pt modelId="{E1351376-DAA4-4578-A349-09C7577EA087}" type="pres">
      <dgm:prSet presAssocID="{E92A9959-197F-4C8B-B4B8-91AD1AD8546A}" presName="composite" presStyleCnt="0"/>
      <dgm:spPr/>
    </dgm:pt>
    <dgm:pt modelId="{4E7A0B3B-2EAB-4979-9A04-71C404B740F5}" type="pres">
      <dgm:prSet presAssocID="{E92A9959-197F-4C8B-B4B8-91AD1AD8546A}" presName="parentText" presStyleLbl="alignNode1" presStyleIdx="1" presStyleCnt="4">
        <dgm:presLayoutVars>
          <dgm:chMax val="1"/>
          <dgm:bulletEnabled val="1"/>
        </dgm:presLayoutVars>
      </dgm:prSet>
      <dgm:spPr/>
      <dgm:t>
        <a:bodyPr/>
        <a:lstStyle/>
        <a:p>
          <a:endParaRPr lang="en-CA"/>
        </a:p>
      </dgm:t>
    </dgm:pt>
    <dgm:pt modelId="{5DC1627B-B7DB-4122-AB53-E396AE57B6BD}" type="pres">
      <dgm:prSet presAssocID="{E92A9959-197F-4C8B-B4B8-91AD1AD8546A}" presName="descendantText" presStyleLbl="alignAcc1" presStyleIdx="1" presStyleCnt="4">
        <dgm:presLayoutVars>
          <dgm:bulletEnabled val="1"/>
        </dgm:presLayoutVars>
      </dgm:prSet>
      <dgm:spPr/>
      <dgm:t>
        <a:bodyPr/>
        <a:lstStyle/>
        <a:p>
          <a:endParaRPr lang="en-CA"/>
        </a:p>
      </dgm:t>
    </dgm:pt>
    <dgm:pt modelId="{AC4D5D61-61BE-4588-BF6C-741B4D6C6864}" type="pres">
      <dgm:prSet presAssocID="{B38A1831-2708-4DB3-B97C-9F416EF59646}" presName="sp" presStyleCnt="0"/>
      <dgm:spPr/>
    </dgm:pt>
    <dgm:pt modelId="{6EE9D3A4-E5B1-4E10-9F24-AA30EF8F1CEF}" type="pres">
      <dgm:prSet presAssocID="{A7C1BB80-CDE6-43DB-A5AC-1663DEBE8728}" presName="composite" presStyleCnt="0"/>
      <dgm:spPr/>
    </dgm:pt>
    <dgm:pt modelId="{23747174-E246-4319-9F3E-4C097155C4F2}" type="pres">
      <dgm:prSet presAssocID="{A7C1BB80-CDE6-43DB-A5AC-1663DEBE8728}" presName="parentText" presStyleLbl="alignNode1" presStyleIdx="2" presStyleCnt="4">
        <dgm:presLayoutVars>
          <dgm:chMax val="1"/>
          <dgm:bulletEnabled val="1"/>
        </dgm:presLayoutVars>
      </dgm:prSet>
      <dgm:spPr/>
      <dgm:t>
        <a:bodyPr/>
        <a:lstStyle/>
        <a:p>
          <a:endParaRPr lang="en-CA"/>
        </a:p>
      </dgm:t>
    </dgm:pt>
    <dgm:pt modelId="{2DEA3BEA-D75A-4AF0-B4FA-2407897EEE7C}" type="pres">
      <dgm:prSet presAssocID="{A7C1BB80-CDE6-43DB-A5AC-1663DEBE8728}" presName="descendantText" presStyleLbl="alignAcc1" presStyleIdx="2" presStyleCnt="4">
        <dgm:presLayoutVars>
          <dgm:bulletEnabled val="1"/>
        </dgm:presLayoutVars>
      </dgm:prSet>
      <dgm:spPr/>
      <dgm:t>
        <a:bodyPr/>
        <a:lstStyle/>
        <a:p>
          <a:endParaRPr lang="en-CA"/>
        </a:p>
      </dgm:t>
    </dgm:pt>
    <dgm:pt modelId="{1EF9C839-7F7D-48DD-9A72-83BD658E8C1C}" type="pres">
      <dgm:prSet presAssocID="{5FEDD0D2-D919-4203-AF1B-B1E8E98C29E9}" presName="sp" presStyleCnt="0"/>
      <dgm:spPr/>
    </dgm:pt>
    <dgm:pt modelId="{27E1D7AD-D6EF-4490-94EB-52E68068A0A5}" type="pres">
      <dgm:prSet presAssocID="{4B77DD83-4237-452F-A90E-AA334085D6D0}" presName="composite" presStyleCnt="0"/>
      <dgm:spPr/>
    </dgm:pt>
    <dgm:pt modelId="{585A9A72-F4FA-4755-8E4D-6B8C98D2DC23}" type="pres">
      <dgm:prSet presAssocID="{4B77DD83-4237-452F-A90E-AA334085D6D0}" presName="parentText" presStyleLbl="alignNode1" presStyleIdx="3" presStyleCnt="4">
        <dgm:presLayoutVars>
          <dgm:chMax val="1"/>
          <dgm:bulletEnabled val="1"/>
        </dgm:presLayoutVars>
      </dgm:prSet>
      <dgm:spPr/>
      <dgm:t>
        <a:bodyPr/>
        <a:lstStyle/>
        <a:p>
          <a:endParaRPr lang="en-CA"/>
        </a:p>
      </dgm:t>
    </dgm:pt>
    <dgm:pt modelId="{2D0E58BB-EF0F-4D4D-B183-436333CA6DA3}" type="pres">
      <dgm:prSet presAssocID="{4B77DD83-4237-452F-A90E-AA334085D6D0}" presName="descendantText" presStyleLbl="alignAcc1" presStyleIdx="3" presStyleCnt="4">
        <dgm:presLayoutVars>
          <dgm:bulletEnabled val="1"/>
        </dgm:presLayoutVars>
      </dgm:prSet>
      <dgm:spPr/>
      <dgm:t>
        <a:bodyPr/>
        <a:lstStyle/>
        <a:p>
          <a:endParaRPr lang="en-CA"/>
        </a:p>
      </dgm:t>
    </dgm:pt>
  </dgm:ptLst>
  <dgm:cxnLst>
    <dgm:cxn modelId="{1B466890-7A4B-4CB9-8547-AC7C8B8C259D}" type="presOf" srcId="{1410B3DA-E90D-4DE7-B808-AE26EA7957CD}" destId="{2D0E58BB-EF0F-4D4D-B183-436333CA6DA3}" srcOrd="0" destOrd="0" presId="urn:microsoft.com/office/officeart/2005/8/layout/chevron2"/>
    <dgm:cxn modelId="{DF89AD79-D6F1-4E4E-AD02-2241ECA36560}" type="presOf" srcId="{458AF039-92B7-454D-B958-CB5717C6DDA2}" destId="{05632C48-F57F-4BF0-9065-E89E4287DA1E}" srcOrd="0" destOrd="0" presId="urn:microsoft.com/office/officeart/2005/8/layout/chevron2"/>
    <dgm:cxn modelId="{8D9CA493-BD63-4516-8DD4-364CC52677FB}" type="presOf" srcId="{4B77DD83-4237-452F-A90E-AA334085D6D0}" destId="{585A9A72-F4FA-4755-8E4D-6B8C98D2DC23}" srcOrd="0" destOrd="0" presId="urn:microsoft.com/office/officeart/2005/8/layout/chevron2"/>
    <dgm:cxn modelId="{8F557E73-AAF0-473C-9C51-9D8485009447}" srcId="{A7C1BB80-CDE6-43DB-A5AC-1663DEBE8728}" destId="{3F22973A-F590-401E-843E-891B59C3152C}" srcOrd="0" destOrd="0" parTransId="{2A3596CA-C48E-47B5-99B8-2359EEBECED8}" sibTransId="{9CCCF552-16B4-4A24-8F9E-4DDB750635E5}"/>
    <dgm:cxn modelId="{6C5C2F24-870E-4D50-9EE6-EBFB7181D14C}" srcId="{3C598A63-5820-408E-916D-DD018ACC1AEC}" destId="{458AF039-92B7-454D-B958-CB5717C6DDA2}" srcOrd="0" destOrd="0" parTransId="{27F9F487-4373-4F9C-B25F-51F30E9E8A2A}" sibTransId="{308BEA7D-84A2-439E-8D9B-D3B382024278}"/>
    <dgm:cxn modelId="{03401370-1F0C-4A61-B94C-46D7187DE9F7}" type="presOf" srcId="{A7C1BB80-CDE6-43DB-A5AC-1663DEBE8728}" destId="{23747174-E246-4319-9F3E-4C097155C4F2}" srcOrd="0" destOrd="0" presId="urn:microsoft.com/office/officeart/2005/8/layout/chevron2"/>
    <dgm:cxn modelId="{4D732CA5-4C95-4E14-AA63-AFB60E2E4F08}" type="presOf" srcId="{D7C60774-9F85-446A-AAA1-4D6430EBD03E}" destId="{5DC1627B-B7DB-4122-AB53-E396AE57B6BD}" srcOrd="0" destOrd="0" presId="urn:microsoft.com/office/officeart/2005/8/layout/chevron2"/>
    <dgm:cxn modelId="{2135BA2F-8CE6-4C27-B5B6-E6B0712562B3}" type="presOf" srcId="{3F22973A-F590-401E-843E-891B59C3152C}" destId="{2DEA3BEA-D75A-4AF0-B4FA-2407897EEE7C}" srcOrd="0" destOrd="0" presId="urn:microsoft.com/office/officeart/2005/8/layout/chevron2"/>
    <dgm:cxn modelId="{2865A933-8EF9-428B-8A4E-1B691C8C3A33}" srcId="{4B77DD83-4237-452F-A90E-AA334085D6D0}" destId="{1410B3DA-E90D-4DE7-B808-AE26EA7957CD}" srcOrd="0" destOrd="0" parTransId="{0539560A-4CCA-442B-A32E-63E72FF95C38}" sibTransId="{CFBBCAC5-1EC3-493F-A6C0-6B61616C8C09}"/>
    <dgm:cxn modelId="{F4CE1AF7-868B-4976-A104-D09296AB83D4}" srcId="{0BD59FCB-A341-4132-B3E1-6113E74FEF24}" destId="{3C598A63-5820-408E-916D-DD018ACC1AEC}" srcOrd="0" destOrd="0" parTransId="{B712B294-C58F-42CC-BBC3-4B8210236841}" sibTransId="{A65AFB56-0E34-4D5D-9624-915D20E6C434}"/>
    <dgm:cxn modelId="{16461554-11BB-4A1F-B2F5-1494B190AF80}" srcId="{0BD59FCB-A341-4132-B3E1-6113E74FEF24}" destId="{E92A9959-197F-4C8B-B4B8-91AD1AD8546A}" srcOrd="1" destOrd="0" parTransId="{CA4D58BC-C1E7-48FC-AB1F-D97F29339422}" sibTransId="{B38A1831-2708-4DB3-B97C-9F416EF59646}"/>
    <dgm:cxn modelId="{C83784A6-1845-4998-82A4-CE5CA9B3D5DF}" srcId="{E92A9959-197F-4C8B-B4B8-91AD1AD8546A}" destId="{D7C60774-9F85-446A-AAA1-4D6430EBD03E}" srcOrd="0" destOrd="0" parTransId="{88FE904B-EA3B-47A1-B94A-B5CCAB5939E2}" sibTransId="{7DC4E2CD-5A52-489B-AA39-82652098CE6E}"/>
    <dgm:cxn modelId="{2DE6AB45-D5EC-4076-A245-23447F6C8150}" type="presOf" srcId="{0BD59FCB-A341-4132-B3E1-6113E74FEF24}" destId="{1D5EFFF9-E0DA-48B0-8A02-9E85E70E531C}" srcOrd="0" destOrd="0" presId="urn:microsoft.com/office/officeart/2005/8/layout/chevron2"/>
    <dgm:cxn modelId="{61EDD3F4-E53B-4C10-A27B-D64D7FE8B853}" srcId="{0BD59FCB-A341-4132-B3E1-6113E74FEF24}" destId="{4B77DD83-4237-452F-A90E-AA334085D6D0}" srcOrd="3" destOrd="0" parTransId="{A167CDA4-D2BF-42A1-9830-2A9080587398}" sibTransId="{8A447B9A-2B4C-442F-8B0C-071BD444E458}"/>
    <dgm:cxn modelId="{C52FF9A2-1727-4521-9A33-B60CE21D7468}" type="presOf" srcId="{3C598A63-5820-408E-916D-DD018ACC1AEC}" destId="{164A93D6-6B48-4910-9C12-A668DA07A949}" srcOrd="0" destOrd="0" presId="urn:microsoft.com/office/officeart/2005/8/layout/chevron2"/>
    <dgm:cxn modelId="{67151D3F-117D-4F22-909E-45663A269CCC}" type="presOf" srcId="{E92A9959-197F-4C8B-B4B8-91AD1AD8546A}" destId="{4E7A0B3B-2EAB-4979-9A04-71C404B740F5}" srcOrd="0" destOrd="0" presId="urn:microsoft.com/office/officeart/2005/8/layout/chevron2"/>
    <dgm:cxn modelId="{BD0BB46A-15BC-4D24-85A2-FE9FE994F857}" srcId="{0BD59FCB-A341-4132-B3E1-6113E74FEF24}" destId="{A7C1BB80-CDE6-43DB-A5AC-1663DEBE8728}" srcOrd="2" destOrd="0" parTransId="{1BE9035D-9419-47E3-8281-5EF39FCD780B}" sibTransId="{5FEDD0D2-D919-4203-AF1B-B1E8E98C29E9}"/>
    <dgm:cxn modelId="{427661EF-7806-417D-BA71-246FD9DC326E}" type="presParOf" srcId="{1D5EFFF9-E0DA-48B0-8A02-9E85E70E531C}" destId="{DFE0B7E8-1E47-4862-9DE8-F1A64346718E}" srcOrd="0" destOrd="0" presId="urn:microsoft.com/office/officeart/2005/8/layout/chevron2"/>
    <dgm:cxn modelId="{24E07065-DE0E-4A72-B77B-B0FCD4931BD2}" type="presParOf" srcId="{DFE0B7E8-1E47-4862-9DE8-F1A64346718E}" destId="{164A93D6-6B48-4910-9C12-A668DA07A949}" srcOrd="0" destOrd="0" presId="urn:microsoft.com/office/officeart/2005/8/layout/chevron2"/>
    <dgm:cxn modelId="{7DEE9FBC-012B-4248-8584-50F5F9A1D4C2}" type="presParOf" srcId="{DFE0B7E8-1E47-4862-9DE8-F1A64346718E}" destId="{05632C48-F57F-4BF0-9065-E89E4287DA1E}" srcOrd="1" destOrd="0" presId="urn:microsoft.com/office/officeart/2005/8/layout/chevron2"/>
    <dgm:cxn modelId="{FAA73464-CFEB-4375-BB96-DD62EB4D3594}" type="presParOf" srcId="{1D5EFFF9-E0DA-48B0-8A02-9E85E70E531C}" destId="{20AB5D57-FFC7-4C1D-8791-33C7A8F96A34}" srcOrd="1" destOrd="0" presId="urn:microsoft.com/office/officeart/2005/8/layout/chevron2"/>
    <dgm:cxn modelId="{2004F273-0D95-4C89-A0E8-E6885A827BB7}" type="presParOf" srcId="{1D5EFFF9-E0DA-48B0-8A02-9E85E70E531C}" destId="{E1351376-DAA4-4578-A349-09C7577EA087}" srcOrd="2" destOrd="0" presId="urn:microsoft.com/office/officeart/2005/8/layout/chevron2"/>
    <dgm:cxn modelId="{708792BB-7EC3-4DD5-AAAD-835071E8566B}" type="presParOf" srcId="{E1351376-DAA4-4578-A349-09C7577EA087}" destId="{4E7A0B3B-2EAB-4979-9A04-71C404B740F5}" srcOrd="0" destOrd="0" presId="urn:microsoft.com/office/officeart/2005/8/layout/chevron2"/>
    <dgm:cxn modelId="{34F81077-C3A8-48AB-92B1-A536217CAA97}" type="presParOf" srcId="{E1351376-DAA4-4578-A349-09C7577EA087}" destId="{5DC1627B-B7DB-4122-AB53-E396AE57B6BD}" srcOrd="1" destOrd="0" presId="urn:microsoft.com/office/officeart/2005/8/layout/chevron2"/>
    <dgm:cxn modelId="{6E4977C0-899A-477A-9E0D-AFCD9BA013F5}" type="presParOf" srcId="{1D5EFFF9-E0DA-48B0-8A02-9E85E70E531C}" destId="{AC4D5D61-61BE-4588-BF6C-741B4D6C6864}" srcOrd="3" destOrd="0" presId="urn:microsoft.com/office/officeart/2005/8/layout/chevron2"/>
    <dgm:cxn modelId="{65F32A9A-4FD3-42BF-B05E-2CD551C7F52D}" type="presParOf" srcId="{1D5EFFF9-E0DA-48B0-8A02-9E85E70E531C}" destId="{6EE9D3A4-E5B1-4E10-9F24-AA30EF8F1CEF}" srcOrd="4" destOrd="0" presId="urn:microsoft.com/office/officeart/2005/8/layout/chevron2"/>
    <dgm:cxn modelId="{F5DAFAEB-AC03-4B70-A599-5386D59C71C7}" type="presParOf" srcId="{6EE9D3A4-E5B1-4E10-9F24-AA30EF8F1CEF}" destId="{23747174-E246-4319-9F3E-4C097155C4F2}" srcOrd="0" destOrd="0" presId="urn:microsoft.com/office/officeart/2005/8/layout/chevron2"/>
    <dgm:cxn modelId="{ABC6ED69-75AD-4987-BBA1-B85C5AE54895}" type="presParOf" srcId="{6EE9D3A4-E5B1-4E10-9F24-AA30EF8F1CEF}" destId="{2DEA3BEA-D75A-4AF0-B4FA-2407897EEE7C}" srcOrd="1" destOrd="0" presId="urn:microsoft.com/office/officeart/2005/8/layout/chevron2"/>
    <dgm:cxn modelId="{DFDD12C7-ECFE-49F5-9DF1-3F73F2EF489B}" type="presParOf" srcId="{1D5EFFF9-E0DA-48B0-8A02-9E85E70E531C}" destId="{1EF9C839-7F7D-48DD-9A72-83BD658E8C1C}" srcOrd="5" destOrd="0" presId="urn:microsoft.com/office/officeart/2005/8/layout/chevron2"/>
    <dgm:cxn modelId="{6104EAD7-8C4B-4ABD-A39F-046AA5BA6C7A}" type="presParOf" srcId="{1D5EFFF9-E0DA-48B0-8A02-9E85E70E531C}" destId="{27E1D7AD-D6EF-4490-94EB-52E68068A0A5}" srcOrd="6" destOrd="0" presId="urn:microsoft.com/office/officeart/2005/8/layout/chevron2"/>
    <dgm:cxn modelId="{F971938E-B253-419B-A5AC-5B0BAB7D8AFF}" type="presParOf" srcId="{27E1D7AD-D6EF-4490-94EB-52E68068A0A5}" destId="{585A9A72-F4FA-4755-8E4D-6B8C98D2DC23}" srcOrd="0" destOrd="0" presId="urn:microsoft.com/office/officeart/2005/8/layout/chevron2"/>
    <dgm:cxn modelId="{1E050B87-BACF-404C-8D9C-5CC4D7A6A1B1}" type="presParOf" srcId="{27E1D7AD-D6EF-4490-94EB-52E68068A0A5}" destId="{2D0E58BB-EF0F-4D4D-B183-436333CA6DA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3E81BF-9DB3-4A07-B4E0-BD9462776B46}"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C30E8067-8F47-4FBA-8799-64BE024BFED2}">
      <dgm:prSet phldrT="[Text]"/>
      <dgm:spPr/>
      <dgm:t>
        <a:bodyPr/>
        <a:lstStyle/>
        <a:p>
          <a:r>
            <a:rPr lang="en-US" dirty="0" smtClean="0"/>
            <a:t>Drive </a:t>
          </a:r>
          <a:r>
            <a:rPr lang="en-US" dirty="0" err="1" smtClean="0"/>
            <a:t>Behavioural</a:t>
          </a:r>
          <a:r>
            <a:rPr lang="en-US" dirty="0" smtClean="0"/>
            <a:t> Data</a:t>
          </a:r>
          <a:endParaRPr lang="en-US" dirty="0"/>
        </a:p>
      </dgm:t>
    </dgm:pt>
    <dgm:pt modelId="{9F1F60FA-75C8-47F5-9A6E-F3CAAF92DCA7}" type="parTrans" cxnId="{C9D4AB96-C519-4543-A973-E67D27C06066}">
      <dgm:prSet/>
      <dgm:spPr/>
      <dgm:t>
        <a:bodyPr/>
        <a:lstStyle/>
        <a:p>
          <a:endParaRPr lang="en-US"/>
        </a:p>
      </dgm:t>
    </dgm:pt>
    <dgm:pt modelId="{B7D3D3AF-174E-4663-8AFC-F2CAD7ED9E4D}" type="sibTrans" cxnId="{C9D4AB96-C519-4543-A973-E67D27C06066}">
      <dgm:prSet/>
      <dgm:spPr/>
      <dgm:t>
        <a:bodyPr/>
        <a:lstStyle/>
        <a:p>
          <a:endParaRPr lang="en-US"/>
        </a:p>
      </dgm:t>
    </dgm:pt>
    <dgm:pt modelId="{837787D3-5849-4934-B0DF-7D552D67DB36}">
      <dgm:prSet phldrT="[Text]"/>
      <dgm:spPr/>
      <dgm:t>
        <a:bodyPr/>
        <a:lstStyle/>
        <a:p>
          <a:r>
            <a:rPr lang="en-US" dirty="0" smtClean="0"/>
            <a:t>Map the Customer Journey</a:t>
          </a:r>
          <a:endParaRPr lang="en-US" dirty="0"/>
        </a:p>
      </dgm:t>
    </dgm:pt>
    <dgm:pt modelId="{56F349D8-B15B-40D2-8732-FF3508338A07}" type="parTrans" cxnId="{7531054A-B78B-421A-A547-DA1A90B8A4E5}">
      <dgm:prSet/>
      <dgm:spPr/>
      <dgm:t>
        <a:bodyPr/>
        <a:lstStyle/>
        <a:p>
          <a:endParaRPr lang="en-US"/>
        </a:p>
      </dgm:t>
    </dgm:pt>
    <dgm:pt modelId="{E942C9C5-755D-42A8-A4C3-DB15D73AC6E3}" type="sibTrans" cxnId="{7531054A-B78B-421A-A547-DA1A90B8A4E5}">
      <dgm:prSet/>
      <dgm:spPr/>
      <dgm:t>
        <a:bodyPr/>
        <a:lstStyle/>
        <a:p>
          <a:endParaRPr lang="en-US"/>
        </a:p>
      </dgm:t>
    </dgm:pt>
    <dgm:pt modelId="{57680AB8-60FC-45A5-AD2C-576DF6F4CD0B}">
      <dgm:prSet phldrT="[Text]" custT="1"/>
      <dgm:spPr/>
      <dgm:t>
        <a:bodyPr/>
        <a:lstStyle/>
        <a:p>
          <a:r>
            <a:rPr lang="en-US" sz="2000" dirty="0" smtClean="0"/>
            <a:t>Consideration, purchase, use, and repeat purchase/use… Touch points</a:t>
          </a:r>
          <a:endParaRPr lang="en-US" sz="2000" dirty="0"/>
        </a:p>
      </dgm:t>
    </dgm:pt>
    <dgm:pt modelId="{FA6352A0-57B1-429E-A9D4-1EBDC8B36158}" type="parTrans" cxnId="{FBD93848-7935-4903-A471-66B620910C10}">
      <dgm:prSet/>
      <dgm:spPr/>
      <dgm:t>
        <a:bodyPr/>
        <a:lstStyle/>
        <a:p>
          <a:endParaRPr lang="en-US"/>
        </a:p>
      </dgm:t>
    </dgm:pt>
    <dgm:pt modelId="{94175DE4-D194-455F-AE3D-BB2B94AE33B8}" type="sibTrans" cxnId="{FBD93848-7935-4903-A471-66B620910C10}">
      <dgm:prSet/>
      <dgm:spPr/>
      <dgm:t>
        <a:bodyPr/>
        <a:lstStyle/>
        <a:p>
          <a:endParaRPr lang="en-US"/>
        </a:p>
      </dgm:t>
    </dgm:pt>
    <dgm:pt modelId="{E6BFC015-B056-4CE9-A162-F87B1DCB9069}">
      <dgm:prSet phldrT="[Text]"/>
      <dgm:spPr/>
      <dgm:t>
        <a:bodyPr/>
        <a:lstStyle/>
        <a:p>
          <a:r>
            <a:rPr lang="en-US" dirty="0" smtClean="0"/>
            <a:t>Understand and Track Customer Signals</a:t>
          </a:r>
          <a:endParaRPr lang="en-US" dirty="0"/>
        </a:p>
      </dgm:t>
    </dgm:pt>
    <dgm:pt modelId="{0EFA6062-4B4F-4475-9BD1-D642C4271BAC}" type="parTrans" cxnId="{D73A4EE8-12E4-415B-BD7E-5226A72ED06E}">
      <dgm:prSet/>
      <dgm:spPr/>
      <dgm:t>
        <a:bodyPr/>
        <a:lstStyle/>
        <a:p>
          <a:endParaRPr lang="en-US"/>
        </a:p>
      </dgm:t>
    </dgm:pt>
    <dgm:pt modelId="{564896DF-C386-47E0-AD4D-838402B4BC83}" type="sibTrans" cxnId="{D73A4EE8-12E4-415B-BD7E-5226A72ED06E}">
      <dgm:prSet/>
      <dgm:spPr/>
      <dgm:t>
        <a:bodyPr/>
        <a:lstStyle/>
        <a:p>
          <a:endParaRPr lang="en-US"/>
        </a:p>
      </dgm:t>
    </dgm:pt>
    <dgm:pt modelId="{A7FFDB35-84A7-4C75-8823-3046D0678A3D}">
      <dgm:prSet phldrT="[Text]" custT="1"/>
      <dgm:spPr/>
      <dgm:t>
        <a:bodyPr/>
        <a:lstStyle/>
        <a:p>
          <a:r>
            <a:rPr lang="en-US" sz="2000" dirty="0" smtClean="0"/>
            <a:t>Information relating to needs or intentions…trigger points for reinforcement</a:t>
          </a:r>
          <a:endParaRPr lang="en-US" sz="2000" dirty="0"/>
        </a:p>
      </dgm:t>
    </dgm:pt>
    <dgm:pt modelId="{147CBF4B-4294-4BB0-A118-90158D48AF24}" type="parTrans" cxnId="{E34200A8-309E-4755-9D34-C63F13808377}">
      <dgm:prSet/>
      <dgm:spPr/>
      <dgm:t>
        <a:bodyPr/>
        <a:lstStyle/>
        <a:p>
          <a:endParaRPr lang="en-US"/>
        </a:p>
      </dgm:t>
    </dgm:pt>
    <dgm:pt modelId="{8F033C3F-8E53-4589-94E4-0CA7DA4B127E}" type="sibTrans" cxnId="{E34200A8-309E-4755-9D34-C63F13808377}">
      <dgm:prSet/>
      <dgm:spPr/>
      <dgm:t>
        <a:bodyPr/>
        <a:lstStyle/>
        <a:p>
          <a:endParaRPr lang="en-US"/>
        </a:p>
      </dgm:t>
    </dgm:pt>
    <dgm:pt modelId="{7E061CC0-C5BE-4FFE-B75F-90C8EC175F80}">
      <dgm:prSet/>
      <dgm:spPr/>
      <dgm:t>
        <a:bodyPr/>
        <a:lstStyle/>
        <a:p>
          <a:r>
            <a:rPr lang="en-US" dirty="0" smtClean="0"/>
            <a:t>Processes, People, Technology</a:t>
          </a:r>
          <a:endParaRPr lang="en-US" dirty="0"/>
        </a:p>
      </dgm:t>
    </dgm:pt>
    <dgm:pt modelId="{4EEA376A-38F2-456E-AD6D-3C9AE24ED845}" type="parTrans" cxnId="{CF51D18A-C3E6-433E-BEA5-9618D110F680}">
      <dgm:prSet/>
      <dgm:spPr/>
      <dgm:t>
        <a:bodyPr/>
        <a:lstStyle/>
        <a:p>
          <a:endParaRPr lang="en-US"/>
        </a:p>
      </dgm:t>
    </dgm:pt>
    <dgm:pt modelId="{7D2967D9-F5ED-46FA-9918-7A0FAA6E023F}" type="sibTrans" cxnId="{CF51D18A-C3E6-433E-BEA5-9618D110F680}">
      <dgm:prSet/>
      <dgm:spPr/>
      <dgm:t>
        <a:bodyPr/>
        <a:lstStyle/>
        <a:p>
          <a:endParaRPr lang="en-US"/>
        </a:p>
      </dgm:t>
    </dgm:pt>
    <dgm:pt modelId="{E7001751-55F4-4952-AA8F-A5F7E56B1573}">
      <dgm:prSet phldrT="[Text]" custT="1"/>
      <dgm:spPr/>
      <dgm:t>
        <a:bodyPr/>
        <a:lstStyle/>
        <a:p>
          <a:r>
            <a:rPr lang="en-US" sz="2000" dirty="0" smtClean="0"/>
            <a:t>Identify customers with similar </a:t>
          </a:r>
          <a:r>
            <a:rPr lang="en-US" sz="2000" dirty="0" err="1" smtClean="0"/>
            <a:t>behaviour</a:t>
          </a:r>
          <a:r>
            <a:rPr lang="en-US" sz="2000" dirty="0" smtClean="0"/>
            <a:t> and needs</a:t>
          </a:r>
          <a:endParaRPr lang="en-US" sz="2000" dirty="0"/>
        </a:p>
      </dgm:t>
    </dgm:pt>
    <dgm:pt modelId="{B1602C69-932E-4DCA-B8CB-F99EBA4D2017}" type="sibTrans" cxnId="{95DFD0D9-6D37-4798-9609-0DD2AFB84DCD}">
      <dgm:prSet/>
      <dgm:spPr/>
      <dgm:t>
        <a:bodyPr/>
        <a:lstStyle/>
        <a:p>
          <a:endParaRPr lang="en-US"/>
        </a:p>
      </dgm:t>
    </dgm:pt>
    <dgm:pt modelId="{3538986F-1159-4E32-9466-AF40F79ACEC2}" type="parTrans" cxnId="{95DFD0D9-6D37-4798-9609-0DD2AFB84DCD}">
      <dgm:prSet/>
      <dgm:spPr/>
      <dgm:t>
        <a:bodyPr/>
        <a:lstStyle/>
        <a:p>
          <a:endParaRPr lang="en-US"/>
        </a:p>
      </dgm:t>
    </dgm:pt>
    <dgm:pt modelId="{3307C4C6-D9D2-4A58-A57A-70ACB6D9442B}" type="pres">
      <dgm:prSet presAssocID="{C23E81BF-9DB3-4A07-B4E0-BD9462776B46}" presName="rootnode" presStyleCnt="0">
        <dgm:presLayoutVars>
          <dgm:chMax/>
          <dgm:chPref/>
          <dgm:dir/>
          <dgm:animLvl val="lvl"/>
        </dgm:presLayoutVars>
      </dgm:prSet>
      <dgm:spPr/>
      <dgm:t>
        <a:bodyPr/>
        <a:lstStyle/>
        <a:p>
          <a:endParaRPr lang="en-US"/>
        </a:p>
      </dgm:t>
    </dgm:pt>
    <dgm:pt modelId="{124F19FB-0E89-4066-AF63-0931FF4F8D89}" type="pres">
      <dgm:prSet presAssocID="{C30E8067-8F47-4FBA-8799-64BE024BFED2}" presName="composite" presStyleCnt="0"/>
      <dgm:spPr/>
    </dgm:pt>
    <dgm:pt modelId="{833755B9-B3C8-4D2A-827B-F1F854ABBB36}" type="pres">
      <dgm:prSet presAssocID="{C30E8067-8F47-4FBA-8799-64BE024BFED2}" presName="bentUpArrow1" presStyleLbl="alignImgPlace1" presStyleIdx="0" presStyleCnt="3"/>
      <dgm:spPr/>
    </dgm:pt>
    <dgm:pt modelId="{9DC34619-572E-4699-A8CF-16205FBF0065}" type="pres">
      <dgm:prSet presAssocID="{C30E8067-8F47-4FBA-8799-64BE024BFED2}" presName="ParentText" presStyleLbl="node1" presStyleIdx="0" presStyleCnt="4">
        <dgm:presLayoutVars>
          <dgm:chMax val="1"/>
          <dgm:chPref val="1"/>
          <dgm:bulletEnabled val="1"/>
        </dgm:presLayoutVars>
      </dgm:prSet>
      <dgm:spPr/>
      <dgm:t>
        <a:bodyPr/>
        <a:lstStyle/>
        <a:p>
          <a:endParaRPr lang="en-US"/>
        </a:p>
      </dgm:t>
    </dgm:pt>
    <dgm:pt modelId="{A1A6CC5A-FC18-4371-86D5-8F2878BA3EBD}" type="pres">
      <dgm:prSet presAssocID="{C30E8067-8F47-4FBA-8799-64BE024BFED2}" presName="ChildText" presStyleLbl="revTx" presStyleIdx="0" presStyleCnt="3" custScaleX="249386" custLinFactNeighborX="79156" custLinFactNeighborY="-4194">
        <dgm:presLayoutVars>
          <dgm:chMax val="0"/>
          <dgm:chPref val="0"/>
          <dgm:bulletEnabled val="1"/>
        </dgm:presLayoutVars>
      </dgm:prSet>
      <dgm:spPr/>
      <dgm:t>
        <a:bodyPr/>
        <a:lstStyle/>
        <a:p>
          <a:endParaRPr lang="en-US"/>
        </a:p>
      </dgm:t>
    </dgm:pt>
    <dgm:pt modelId="{463C879D-B3AD-421E-B980-E7494DF9C0EB}" type="pres">
      <dgm:prSet presAssocID="{B7D3D3AF-174E-4663-8AFC-F2CAD7ED9E4D}" presName="sibTrans" presStyleCnt="0"/>
      <dgm:spPr/>
    </dgm:pt>
    <dgm:pt modelId="{70094E21-54C3-429C-9B38-87AC721BA919}" type="pres">
      <dgm:prSet presAssocID="{837787D3-5849-4934-B0DF-7D552D67DB36}" presName="composite" presStyleCnt="0"/>
      <dgm:spPr/>
    </dgm:pt>
    <dgm:pt modelId="{FEE87036-6099-4C40-A89B-75BFD21446AF}" type="pres">
      <dgm:prSet presAssocID="{837787D3-5849-4934-B0DF-7D552D67DB36}" presName="bentUpArrow1" presStyleLbl="alignImgPlace1" presStyleIdx="1" presStyleCnt="3"/>
      <dgm:spPr/>
    </dgm:pt>
    <dgm:pt modelId="{E1553C63-4AEB-4D86-AA49-1404A51F4638}" type="pres">
      <dgm:prSet presAssocID="{837787D3-5849-4934-B0DF-7D552D67DB36}" presName="ParentText" presStyleLbl="node1" presStyleIdx="1" presStyleCnt="4">
        <dgm:presLayoutVars>
          <dgm:chMax val="1"/>
          <dgm:chPref val="1"/>
          <dgm:bulletEnabled val="1"/>
        </dgm:presLayoutVars>
      </dgm:prSet>
      <dgm:spPr/>
      <dgm:t>
        <a:bodyPr/>
        <a:lstStyle/>
        <a:p>
          <a:endParaRPr lang="en-US"/>
        </a:p>
      </dgm:t>
    </dgm:pt>
    <dgm:pt modelId="{386527BF-6AC9-4055-AEFD-5167E1DE7933}" type="pres">
      <dgm:prSet presAssocID="{837787D3-5849-4934-B0DF-7D552D67DB36}" presName="ChildText" presStyleLbl="revTx" presStyleIdx="1" presStyleCnt="3" custScaleX="264973" custLinFactNeighborX="95916" custLinFactNeighborY="-260">
        <dgm:presLayoutVars>
          <dgm:chMax val="0"/>
          <dgm:chPref val="0"/>
          <dgm:bulletEnabled val="1"/>
        </dgm:presLayoutVars>
      </dgm:prSet>
      <dgm:spPr/>
      <dgm:t>
        <a:bodyPr/>
        <a:lstStyle/>
        <a:p>
          <a:endParaRPr lang="en-US"/>
        </a:p>
      </dgm:t>
    </dgm:pt>
    <dgm:pt modelId="{ABE3FF72-6A80-4F76-90D3-89F325E413F2}" type="pres">
      <dgm:prSet presAssocID="{E942C9C5-755D-42A8-A4C3-DB15D73AC6E3}" presName="sibTrans" presStyleCnt="0"/>
      <dgm:spPr/>
    </dgm:pt>
    <dgm:pt modelId="{ECE60EA7-E300-4925-9B22-51953614B92E}" type="pres">
      <dgm:prSet presAssocID="{E6BFC015-B056-4CE9-A162-F87B1DCB9069}" presName="composite" presStyleCnt="0"/>
      <dgm:spPr/>
    </dgm:pt>
    <dgm:pt modelId="{C1A15295-8149-4782-9BBF-B9B6F90D43FD}" type="pres">
      <dgm:prSet presAssocID="{E6BFC015-B056-4CE9-A162-F87B1DCB9069}" presName="bentUpArrow1" presStyleLbl="alignImgPlace1" presStyleIdx="2" presStyleCnt="3"/>
      <dgm:spPr/>
    </dgm:pt>
    <dgm:pt modelId="{26201785-24BF-44BC-8797-4AFFECF261FA}" type="pres">
      <dgm:prSet presAssocID="{E6BFC015-B056-4CE9-A162-F87B1DCB9069}" presName="ParentText" presStyleLbl="node1" presStyleIdx="2" presStyleCnt="4">
        <dgm:presLayoutVars>
          <dgm:chMax val="1"/>
          <dgm:chPref val="1"/>
          <dgm:bulletEnabled val="1"/>
        </dgm:presLayoutVars>
      </dgm:prSet>
      <dgm:spPr/>
      <dgm:t>
        <a:bodyPr/>
        <a:lstStyle/>
        <a:p>
          <a:endParaRPr lang="en-US"/>
        </a:p>
      </dgm:t>
    </dgm:pt>
    <dgm:pt modelId="{A044D50D-AB80-4D3A-8240-E00BA6859A9D}" type="pres">
      <dgm:prSet presAssocID="{E6BFC015-B056-4CE9-A162-F87B1DCB9069}" presName="ChildText" presStyleLbl="revTx" presStyleIdx="2" presStyleCnt="3" custScaleX="294230" custLinFactX="7202" custLinFactNeighborX="100000" custLinFactNeighborY="-1049">
        <dgm:presLayoutVars>
          <dgm:chMax val="0"/>
          <dgm:chPref val="0"/>
          <dgm:bulletEnabled val="1"/>
        </dgm:presLayoutVars>
      </dgm:prSet>
      <dgm:spPr/>
      <dgm:t>
        <a:bodyPr/>
        <a:lstStyle/>
        <a:p>
          <a:endParaRPr lang="en-US"/>
        </a:p>
      </dgm:t>
    </dgm:pt>
    <dgm:pt modelId="{CA6410B4-0ADE-4B5D-9BF8-3560B4714C2D}" type="pres">
      <dgm:prSet presAssocID="{564896DF-C386-47E0-AD4D-838402B4BC83}" presName="sibTrans" presStyleCnt="0"/>
      <dgm:spPr/>
    </dgm:pt>
    <dgm:pt modelId="{866532F1-37EB-4D12-B50A-4B4897BDC710}" type="pres">
      <dgm:prSet presAssocID="{7E061CC0-C5BE-4FFE-B75F-90C8EC175F80}" presName="composite" presStyleCnt="0"/>
      <dgm:spPr/>
    </dgm:pt>
    <dgm:pt modelId="{18A93056-C425-42A0-972A-BB8B50709CC2}" type="pres">
      <dgm:prSet presAssocID="{7E061CC0-C5BE-4FFE-B75F-90C8EC175F80}" presName="ParentText" presStyleLbl="node1" presStyleIdx="3" presStyleCnt="4">
        <dgm:presLayoutVars>
          <dgm:chMax val="1"/>
          <dgm:chPref val="1"/>
          <dgm:bulletEnabled val="1"/>
        </dgm:presLayoutVars>
      </dgm:prSet>
      <dgm:spPr/>
      <dgm:t>
        <a:bodyPr/>
        <a:lstStyle/>
        <a:p>
          <a:endParaRPr lang="en-US"/>
        </a:p>
      </dgm:t>
    </dgm:pt>
  </dgm:ptLst>
  <dgm:cxnLst>
    <dgm:cxn modelId="{23A31D49-B4F8-4745-84E2-8F376327BA91}" type="presOf" srcId="{E7001751-55F4-4952-AA8F-A5F7E56B1573}" destId="{A1A6CC5A-FC18-4371-86D5-8F2878BA3EBD}" srcOrd="0" destOrd="0" presId="urn:microsoft.com/office/officeart/2005/8/layout/StepDownProcess"/>
    <dgm:cxn modelId="{FB1D1025-0643-4D04-85DB-E998E9A1921E}" type="presOf" srcId="{57680AB8-60FC-45A5-AD2C-576DF6F4CD0B}" destId="{386527BF-6AC9-4055-AEFD-5167E1DE7933}" srcOrd="0" destOrd="0" presId="urn:microsoft.com/office/officeart/2005/8/layout/StepDownProcess"/>
    <dgm:cxn modelId="{D73A4EE8-12E4-415B-BD7E-5226A72ED06E}" srcId="{C23E81BF-9DB3-4A07-B4E0-BD9462776B46}" destId="{E6BFC015-B056-4CE9-A162-F87B1DCB9069}" srcOrd="2" destOrd="0" parTransId="{0EFA6062-4B4F-4475-9BD1-D642C4271BAC}" sibTransId="{564896DF-C386-47E0-AD4D-838402B4BC83}"/>
    <dgm:cxn modelId="{FA99382E-6FB2-420D-AEEB-825C30B84984}" type="presOf" srcId="{C30E8067-8F47-4FBA-8799-64BE024BFED2}" destId="{9DC34619-572E-4699-A8CF-16205FBF0065}" srcOrd="0" destOrd="0" presId="urn:microsoft.com/office/officeart/2005/8/layout/StepDownProcess"/>
    <dgm:cxn modelId="{33801751-0AE7-4489-9CA0-D47C192D4E72}" type="presOf" srcId="{A7FFDB35-84A7-4C75-8823-3046D0678A3D}" destId="{A044D50D-AB80-4D3A-8240-E00BA6859A9D}" srcOrd="0" destOrd="0" presId="urn:microsoft.com/office/officeart/2005/8/layout/StepDownProcess"/>
    <dgm:cxn modelId="{7531054A-B78B-421A-A547-DA1A90B8A4E5}" srcId="{C23E81BF-9DB3-4A07-B4E0-BD9462776B46}" destId="{837787D3-5849-4934-B0DF-7D552D67DB36}" srcOrd="1" destOrd="0" parTransId="{56F349D8-B15B-40D2-8732-FF3508338A07}" sibTransId="{E942C9C5-755D-42A8-A4C3-DB15D73AC6E3}"/>
    <dgm:cxn modelId="{95DFD0D9-6D37-4798-9609-0DD2AFB84DCD}" srcId="{C30E8067-8F47-4FBA-8799-64BE024BFED2}" destId="{E7001751-55F4-4952-AA8F-A5F7E56B1573}" srcOrd="0" destOrd="0" parTransId="{3538986F-1159-4E32-9466-AF40F79ACEC2}" sibTransId="{B1602C69-932E-4DCA-B8CB-F99EBA4D2017}"/>
    <dgm:cxn modelId="{CF51D18A-C3E6-433E-BEA5-9618D110F680}" srcId="{C23E81BF-9DB3-4A07-B4E0-BD9462776B46}" destId="{7E061CC0-C5BE-4FFE-B75F-90C8EC175F80}" srcOrd="3" destOrd="0" parTransId="{4EEA376A-38F2-456E-AD6D-3C9AE24ED845}" sibTransId="{7D2967D9-F5ED-46FA-9918-7A0FAA6E023F}"/>
    <dgm:cxn modelId="{7531DFB0-1D2E-4643-90D0-A09598D1E888}" type="presOf" srcId="{7E061CC0-C5BE-4FFE-B75F-90C8EC175F80}" destId="{18A93056-C425-42A0-972A-BB8B50709CC2}" srcOrd="0" destOrd="0" presId="urn:microsoft.com/office/officeart/2005/8/layout/StepDownProcess"/>
    <dgm:cxn modelId="{FBD93848-7935-4903-A471-66B620910C10}" srcId="{837787D3-5849-4934-B0DF-7D552D67DB36}" destId="{57680AB8-60FC-45A5-AD2C-576DF6F4CD0B}" srcOrd="0" destOrd="0" parTransId="{FA6352A0-57B1-429E-A9D4-1EBDC8B36158}" sibTransId="{94175DE4-D194-455F-AE3D-BB2B94AE33B8}"/>
    <dgm:cxn modelId="{7CAD5ACD-FF5C-4CEB-B502-0B51CC6A7E78}" type="presOf" srcId="{E6BFC015-B056-4CE9-A162-F87B1DCB9069}" destId="{26201785-24BF-44BC-8797-4AFFECF261FA}" srcOrd="0" destOrd="0" presId="urn:microsoft.com/office/officeart/2005/8/layout/StepDownProcess"/>
    <dgm:cxn modelId="{835BA003-18E2-422C-9DF4-6EDD112407D4}" type="presOf" srcId="{837787D3-5849-4934-B0DF-7D552D67DB36}" destId="{E1553C63-4AEB-4D86-AA49-1404A51F4638}" srcOrd="0" destOrd="0" presId="urn:microsoft.com/office/officeart/2005/8/layout/StepDownProcess"/>
    <dgm:cxn modelId="{E34200A8-309E-4755-9D34-C63F13808377}" srcId="{E6BFC015-B056-4CE9-A162-F87B1DCB9069}" destId="{A7FFDB35-84A7-4C75-8823-3046D0678A3D}" srcOrd="0" destOrd="0" parTransId="{147CBF4B-4294-4BB0-A118-90158D48AF24}" sibTransId="{8F033C3F-8E53-4589-94E4-0CA7DA4B127E}"/>
    <dgm:cxn modelId="{8D4AF08F-707F-44B6-8422-72E3F89074D8}" type="presOf" srcId="{C23E81BF-9DB3-4A07-B4E0-BD9462776B46}" destId="{3307C4C6-D9D2-4A58-A57A-70ACB6D9442B}" srcOrd="0" destOrd="0" presId="urn:microsoft.com/office/officeart/2005/8/layout/StepDownProcess"/>
    <dgm:cxn modelId="{C9D4AB96-C519-4543-A973-E67D27C06066}" srcId="{C23E81BF-9DB3-4A07-B4E0-BD9462776B46}" destId="{C30E8067-8F47-4FBA-8799-64BE024BFED2}" srcOrd="0" destOrd="0" parTransId="{9F1F60FA-75C8-47F5-9A6E-F3CAAF92DCA7}" sibTransId="{B7D3D3AF-174E-4663-8AFC-F2CAD7ED9E4D}"/>
    <dgm:cxn modelId="{F33F6B7E-F173-49B8-AAAF-871BC3F82AAA}" type="presParOf" srcId="{3307C4C6-D9D2-4A58-A57A-70ACB6D9442B}" destId="{124F19FB-0E89-4066-AF63-0931FF4F8D89}" srcOrd="0" destOrd="0" presId="urn:microsoft.com/office/officeart/2005/8/layout/StepDownProcess"/>
    <dgm:cxn modelId="{2CAB04A9-0249-4D3E-9DF9-6435B315DD3B}" type="presParOf" srcId="{124F19FB-0E89-4066-AF63-0931FF4F8D89}" destId="{833755B9-B3C8-4D2A-827B-F1F854ABBB36}" srcOrd="0" destOrd="0" presId="urn:microsoft.com/office/officeart/2005/8/layout/StepDownProcess"/>
    <dgm:cxn modelId="{95A85D8C-42CB-43ED-94A9-700D71A96317}" type="presParOf" srcId="{124F19FB-0E89-4066-AF63-0931FF4F8D89}" destId="{9DC34619-572E-4699-A8CF-16205FBF0065}" srcOrd="1" destOrd="0" presId="urn:microsoft.com/office/officeart/2005/8/layout/StepDownProcess"/>
    <dgm:cxn modelId="{30CA30A8-1F2E-4242-A520-9274E2CE08CB}" type="presParOf" srcId="{124F19FB-0E89-4066-AF63-0931FF4F8D89}" destId="{A1A6CC5A-FC18-4371-86D5-8F2878BA3EBD}" srcOrd="2" destOrd="0" presId="urn:microsoft.com/office/officeart/2005/8/layout/StepDownProcess"/>
    <dgm:cxn modelId="{ABCF945B-C10A-492C-B748-9C89D79D9B1F}" type="presParOf" srcId="{3307C4C6-D9D2-4A58-A57A-70ACB6D9442B}" destId="{463C879D-B3AD-421E-B980-E7494DF9C0EB}" srcOrd="1" destOrd="0" presId="urn:microsoft.com/office/officeart/2005/8/layout/StepDownProcess"/>
    <dgm:cxn modelId="{5DEF44BD-D34B-4948-BB71-9C7024748A2F}" type="presParOf" srcId="{3307C4C6-D9D2-4A58-A57A-70ACB6D9442B}" destId="{70094E21-54C3-429C-9B38-87AC721BA919}" srcOrd="2" destOrd="0" presId="urn:microsoft.com/office/officeart/2005/8/layout/StepDownProcess"/>
    <dgm:cxn modelId="{1538BA16-3540-4C51-857A-406A031C820B}" type="presParOf" srcId="{70094E21-54C3-429C-9B38-87AC721BA919}" destId="{FEE87036-6099-4C40-A89B-75BFD21446AF}" srcOrd="0" destOrd="0" presId="urn:microsoft.com/office/officeart/2005/8/layout/StepDownProcess"/>
    <dgm:cxn modelId="{95274077-707D-4D0F-BD65-523BBACC4D20}" type="presParOf" srcId="{70094E21-54C3-429C-9B38-87AC721BA919}" destId="{E1553C63-4AEB-4D86-AA49-1404A51F4638}" srcOrd="1" destOrd="0" presId="urn:microsoft.com/office/officeart/2005/8/layout/StepDownProcess"/>
    <dgm:cxn modelId="{B2E1FE50-7F09-4E7D-A5EC-A60D8D724BF9}" type="presParOf" srcId="{70094E21-54C3-429C-9B38-87AC721BA919}" destId="{386527BF-6AC9-4055-AEFD-5167E1DE7933}" srcOrd="2" destOrd="0" presId="urn:microsoft.com/office/officeart/2005/8/layout/StepDownProcess"/>
    <dgm:cxn modelId="{D1A6431A-BDA7-4F9A-95E7-F88DFC575823}" type="presParOf" srcId="{3307C4C6-D9D2-4A58-A57A-70ACB6D9442B}" destId="{ABE3FF72-6A80-4F76-90D3-89F325E413F2}" srcOrd="3" destOrd="0" presId="urn:microsoft.com/office/officeart/2005/8/layout/StepDownProcess"/>
    <dgm:cxn modelId="{A3B48352-B033-4CAE-9E97-6715ABDB562C}" type="presParOf" srcId="{3307C4C6-D9D2-4A58-A57A-70ACB6D9442B}" destId="{ECE60EA7-E300-4925-9B22-51953614B92E}" srcOrd="4" destOrd="0" presId="urn:microsoft.com/office/officeart/2005/8/layout/StepDownProcess"/>
    <dgm:cxn modelId="{21D6EF90-1399-4E52-8867-080302E431C2}" type="presParOf" srcId="{ECE60EA7-E300-4925-9B22-51953614B92E}" destId="{C1A15295-8149-4782-9BBF-B9B6F90D43FD}" srcOrd="0" destOrd="0" presId="urn:microsoft.com/office/officeart/2005/8/layout/StepDownProcess"/>
    <dgm:cxn modelId="{689218DF-3C49-4385-85D4-BAF0CFCB4915}" type="presParOf" srcId="{ECE60EA7-E300-4925-9B22-51953614B92E}" destId="{26201785-24BF-44BC-8797-4AFFECF261FA}" srcOrd="1" destOrd="0" presId="urn:microsoft.com/office/officeart/2005/8/layout/StepDownProcess"/>
    <dgm:cxn modelId="{0CD891CF-3858-40A2-8FF8-F734D0B798D9}" type="presParOf" srcId="{ECE60EA7-E300-4925-9B22-51953614B92E}" destId="{A044D50D-AB80-4D3A-8240-E00BA6859A9D}" srcOrd="2" destOrd="0" presId="urn:microsoft.com/office/officeart/2005/8/layout/StepDownProcess"/>
    <dgm:cxn modelId="{232FE4B4-0839-4466-AF31-5553596C5EBB}" type="presParOf" srcId="{3307C4C6-D9D2-4A58-A57A-70ACB6D9442B}" destId="{CA6410B4-0ADE-4B5D-9BF8-3560B4714C2D}" srcOrd="5" destOrd="0" presId="urn:microsoft.com/office/officeart/2005/8/layout/StepDownProcess"/>
    <dgm:cxn modelId="{7AD5D916-7003-41AE-9167-B32A83D52E1A}" type="presParOf" srcId="{3307C4C6-D9D2-4A58-A57A-70ACB6D9442B}" destId="{866532F1-37EB-4D12-B50A-4B4897BDC710}" srcOrd="6" destOrd="0" presId="urn:microsoft.com/office/officeart/2005/8/layout/StepDownProcess"/>
    <dgm:cxn modelId="{2DD9A72E-96D9-466F-B61E-154ED0CCC8F7}" type="presParOf" srcId="{866532F1-37EB-4D12-B50A-4B4897BDC710}" destId="{18A93056-C425-42A0-972A-BB8B50709CC2}"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B3591-2935-4153-9151-12FB970002C7}"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CDE57DF7-8C98-499B-86EE-528D26203043}">
      <dgm:prSet phldrT="[Text]" custT="1"/>
      <dgm:spPr/>
      <dgm:t>
        <a:bodyPr/>
        <a:lstStyle/>
        <a:p>
          <a:r>
            <a:rPr lang="en-US" sz="2400" dirty="0" smtClean="0"/>
            <a:t>Personalization requires</a:t>
          </a:r>
          <a:endParaRPr lang="en-US" sz="2400" dirty="0"/>
        </a:p>
      </dgm:t>
    </dgm:pt>
    <dgm:pt modelId="{7C451DBD-263C-453E-AE66-BCAA04B9E5B9}" type="parTrans" cxnId="{20582F5F-9813-49BF-AC86-0C3F71DA4EC0}">
      <dgm:prSet/>
      <dgm:spPr/>
      <dgm:t>
        <a:bodyPr/>
        <a:lstStyle/>
        <a:p>
          <a:endParaRPr lang="en-US" sz="2400"/>
        </a:p>
      </dgm:t>
    </dgm:pt>
    <dgm:pt modelId="{F25E40AA-73B0-44E3-BB25-F6E8D1AF2FB3}" type="sibTrans" cxnId="{20582F5F-9813-49BF-AC86-0C3F71DA4EC0}">
      <dgm:prSet/>
      <dgm:spPr/>
      <dgm:t>
        <a:bodyPr/>
        <a:lstStyle/>
        <a:p>
          <a:endParaRPr lang="en-US" sz="2400"/>
        </a:p>
      </dgm:t>
    </dgm:pt>
    <dgm:pt modelId="{54D0DD92-AF82-4624-9F87-163012D3A341}">
      <dgm:prSet phldrT="[Text]" custT="1"/>
      <dgm:spPr/>
      <dgm:t>
        <a:bodyPr/>
        <a:lstStyle/>
        <a:p>
          <a:r>
            <a:rPr lang="en-US" sz="2800" dirty="0" smtClean="0"/>
            <a:t>Telescope</a:t>
          </a:r>
          <a:endParaRPr lang="en-US" sz="2800" dirty="0"/>
        </a:p>
      </dgm:t>
    </dgm:pt>
    <dgm:pt modelId="{521E8551-64F6-47E2-8F7F-4467A84FC86E}" type="parTrans" cxnId="{A9A04F1F-8CA4-4B5D-A2F6-F1E34CC2E2F7}">
      <dgm:prSet custT="1"/>
      <dgm:spPr/>
      <dgm:t>
        <a:bodyPr/>
        <a:lstStyle/>
        <a:p>
          <a:endParaRPr lang="en-US" sz="700"/>
        </a:p>
      </dgm:t>
    </dgm:pt>
    <dgm:pt modelId="{D86FA3B7-E7FB-459E-9EF3-F3C0A34C1A46}" type="sibTrans" cxnId="{A9A04F1F-8CA4-4B5D-A2F6-F1E34CC2E2F7}">
      <dgm:prSet/>
      <dgm:spPr/>
      <dgm:t>
        <a:bodyPr/>
        <a:lstStyle/>
        <a:p>
          <a:endParaRPr lang="en-US" sz="2400"/>
        </a:p>
      </dgm:t>
    </dgm:pt>
    <dgm:pt modelId="{B732CDA5-05DF-4434-A8F4-5BBDA819D5D1}">
      <dgm:prSet phldrT="[Text]" custT="1"/>
      <dgm:spPr/>
      <dgm:t>
        <a:bodyPr/>
        <a:lstStyle/>
        <a:p>
          <a:r>
            <a:rPr lang="en-US" sz="2000" dirty="0" smtClean="0"/>
            <a:t>Clear view of broad trends </a:t>
          </a:r>
          <a:br>
            <a:rPr lang="en-US" sz="2000" dirty="0" smtClean="0"/>
          </a:br>
          <a:r>
            <a:rPr lang="en-US" sz="2000" dirty="0" smtClean="0"/>
            <a:t>with respect to your market, category and brand</a:t>
          </a:r>
          <a:endParaRPr lang="en-US" sz="2000" dirty="0"/>
        </a:p>
      </dgm:t>
    </dgm:pt>
    <dgm:pt modelId="{865193F7-2631-4BA1-9AD0-E4BD50F9F030}" type="parTrans" cxnId="{BFFBED4B-9DD9-4F79-A3A4-EE7E525CA242}">
      <dgm:prSet custT="1"/>
      <dgm:spPr/>
      <dgm:t>
        <a:bodyPr/>
        <a:lstStyle/>
        <a:p>
          <a:endParaRPr lang="en-US" sz="700"/>
        </a:p>
      </dgm:t>
    </dgm:pt>
    <dgm:pt modelId="{AB8EBCB7-ABE9-4177-9A3D-2C54D5F6B152}" type="sibTrans" cxnId="{BFFBED4B-9DD9-4F79-A3A4-EE7E525CA242}">
      <dgm:prSet/>
      <dgm:spPr/>
      <dgm:t>
        <a:bodyPr/>
        <a:lstStyle/>
        <a:p>
          <a:endParaRPr lang="en-US" sz="2400"/>
        </a:p>
      </dgm:t>
    </dgm:pt>
    <dgm:pt modelId="{D9B203F0-8A06-4F36-BC21-0A7B2765B819}">
      <dgm:prSet phldrT="[Text]" custT="1"/>
      <dgm:spPr/>
      <dgm:t>
        <a:bodyPr/>
        <a:lstStyle/>
        <a:p>
          <a:r>
            <a:rPr lang="en-US" sz="2800" dirty="0" smtClean="0"/>
            <a:t>Microscope</a:t>
          </a:r>
          <a:endParaRPr lang="en-US" sz="2800" dirty="0"/>
        </a:p>
      </dgm:t>
    </dgm:pt>
    <dgm:pt modelId="{10BA4101-DB4F-46B1-B769-B57784A05C5E}" type="parTrans" cxnId="{8B8C646E-E7AF-4633-A2E3-E278DD34FCE2}">
      <dgm:prSet custT="1"/>
      <dgm:spPr/>
      <dgm:t>
        <a:bodyPr/>
        <a:lstStyle/>
        <a:p>
          <a:endParaRPr lang="en-US" sz="700"/>
        </a:p>
      </dgm:t>
    </dgm:pt>
    <dgm:pt modelId="{FD3C6F57-25DB-42F9-923B-E9B5C7A8F980}" type="sibTrans" cxnId="{8B8C646E-E7AF-4633-A2E3-E278DD34FCE2}">
      <dgm:prSet/>
      <dgm:spPr/>
      <dgm:t>
        <a:bodyPr/>
        <a:lstStyle/>
        <a:p>
          <a:endParaRPr lang="en-US" sz="2400"/>
        </a:p>
      </dgm:t>
    </dgm:pt>
    <dgm:pt modelId="{BF5F6EB3-7373-4D95-8F10-DB22FDBBAAE4}">
      <dgm:prSet phldrT="[Text]" custT="1"/>
      <dgm:spPr/>
      <dgm:t>
        <a:bodyPr/>
        <a:lstStyle/>
        <a:p>
          <a:r>
            <a:rPr lang="en-US" sz="2000" dirty="0" smtClean="0"/>
            <a:t>Clear understanding of how to show customers they matter.  Laser focus on aligning needs, products, to personalized customer journey.</a:t>
          </a:r>
          <a:endParaRPr lang="en-US" sz="2000" dirty="0"/>
        </a:p>
      </dgm:t>
    </dgm:pt>
    <dgm:pt modelId="{857EBD15-C1F1-485C-9D04-C19AF2F4467F}" type="parTrans" cxnId="{ED7A9566-02C2-47B7-90C7-EDEB646AD311}">
      <dgm:prSet custT="1"/>
      <dgm:spPr/>
      <dgm:t>
        <a:bodyPr/>
        <a:lstStyle/>
        <a:p>
          <a:endParaRPr lang="en-US" sz="700"/>
        </a:p>
      </dgm:t>
    </dgm:pt>
    <dgm:pt modelId="{12D17D9C-942B-4792-8067-6C51EFF16DC9}" type="sibTrans" cxnId="{ED7A9566-02C2-47B7-90C7-EDEB646AD311}">
      <dgm:prSet/>
      <dgm:spPr/>
      <dgm:t>
        <a:bodyPr/>
        <a:lstStyle/>
        <a:p>
          <a:endParaRPr lang="en-US" sz="2400"/>
        </a:p>
      </dgm:t>
    </dgm:pt>
    <dgm:pt modelId="{77B86803-CEB8-457C-98C4-C1A7FA9881FD}">
      <dgm:prSet custT="1"/>
      <dgm:spPr/>
      <dgm:t>
        <a:bodyPr/>
        <a:lstStyle/>
        <a:p>
          <a:r>
            <a:rPr lang="en-US" sz="2800" dirty="0" smtClean="0"/>
            <a:t>Binoculars</a:t>
          </a:r>
          <a:endParaRPr lang="en-US" sz="2800" dirty="0"/>
        </a:p>
      </dgm:t>
    </dgm:pt>
    <dgm:pt modelId="{E03D682A-B301-4AC3-A4FF-13B880DC49F3}" type="parTrans" cxnId="{2981D33B-D4E3-41A7-A52B-BE6EADA5162F}">
      <dgm:prSet custT="1"/>
      <dgm:spPr/>
      <dgm:t>
        <a:bodyPr/>
        <a:lstStyle/>
        <a:p>
          <a:endParaRPr lang="en-US" sz="700"/>
        </a:p>
      </dgm:t>
    </dgm:pt>
    <dgm:pt modelId="{58D46733-6CC1-4FA2-8B65-9EBF0B9A6C99}" type="sibTrans" cxnId="{2981D33B-D4E3-41A7-A52B-BE6EADA5162F}">
      <dgm:prSet/>
      <dgm:spPr/>
      <dgm:t>
        <a:bodyPr/>
        <a:lstStyle/>
        <a:p>
          <a:endParaRPr lang="en-US" sz="2400"/>
        </a:p>
      </dgm:t>
    </dgm:pt>
    <dgm:pt modelId="{615D356D-4CBE-4F4B-ACC2-6BF7D200F91C}">
      <dgm:prSet custT="1"/>
      <dgm:spPr/>
      <dgm:t>
        <a:bodyPr/>
        <a:lstStyle/>
        <a:p>
          <a:r>
            <a:rPr lang="en-US" sz="2000" dirty="0" smtClean="0"/>
            <a:t>Clear, integrated view of how your company integrates customer-facing functions to support Customer Decision Journey</a:t>
          </a:r>
          <a:endParaRPr lang="en-US" sz="2000" dirty="0"/>
        </a:p>
      </dgm:t>
    </dgm:pt>
    <dgm:pt modelId="{0F35238A-3688-471E-95C6-860153AED3D0}" type="parTrans" cxnId="{A7B04438-62AA-4FB0-95F3-0A86B43A9F28}">
      <dgm:prSet custT="1"/>
      <dgm:spPr/>
      <dgm:t>
        <a:bodyPr/>
        <a:lstStyle/>
        <a:p>
          <a:endParaRPr lang="en-US" sz="700"/>
        </a:p>
      </dgm:t>
    </dgm:pt>
    <dgm:pt modelId="{E79DFF95-FDDF-454E-A081-C0BEBFF20535}" type="sibTrans" cxnId="{A7B04438-62AA-4FB0-95F3-0A86B43A9F28}">
      <dgm:prSet/>
      <dgm:spPr/>
      <dgm:t>
        <a:bodyPr/>
        <a:lstStyle/>
        <a:p>
          <a:endParaRPr lang="en-US" sz="2400"/>
        </a:p>
      </dgm:t>
    </dgm:pt>
    <dgm:pt modelId="{1FE6DDBC-7DE6-447B-B7F1-08453EFF516E}" type="pres">
      <dgm:prSet presAssocID="{6CEB3591-2935-4153-9151-12FB970002C7}" presName="diagram" presStyleCnt="0">
        <dgm:presLayoutVars>
          <dgm:chPref val="1"/>
          <dgm:dir/>
          <dgm:animOne val="branch"/>
          <dgm:animLvl val="lvl"/>
          <dgm:resizeHandles val="exact"/>
        </dgm:presLayoutVars>
      </dgm:prSet>
      <dgm:spPr/>
      <dgm:t>
        <a:bodyPr/>
        <a:lstStyle/>
        <a:p>
          <a:endParaRPr lang="en-US"/>
        </a:p>
      </dgm:t>
    </dgm:pt>
    <dgm:pt modelId="{6910007D-6178-4160-86A7-1B5C882E91C2}" type="pres">
      <dgm:prSet presAssocID="{CDE57DF7-8C98-499B-86EE-528D26203043}" presName="root1" presStyleCnt="0"/>
      <dgm:spPr/>
    </dgm:pt>
    <dgm:pt modelId="{793B5757-F1EE-4F77-A234-BAA2CEFC79C5}" type="pres">
      <dgm:prSet presAssocID="{CDE57DF7-8C98-499B-86EE-528D26203043}" presName="LevelOneTextNode" presStyleLbl="node0" presStyleIdx="0" presStyleCnt="1">
        <dgm:presLayoutVars>
          <dgm:chPref val="3"/>
        </dgm:presLayoutVars>
      </dgm:prSet>
      <dgm:spPr/>
      <dgm:t>
        <a:bodyPr/>
        <a:lstStyle/>
        <a:p>
          <a:endParaRPr lang="en-US"/>
        </a:p>
      </dgm:t>
    </dgm:pt>
    <dgm:pt modelId="{9D45A52C-8613-43EC-84A7-3665D8BE7882}" type="pres">
      <dgm:prSet presAssocID="{CDE57DF7-8C98-499B-86EE-528D26203043}" presName="level2hierChild" presStyleCnt="0"/>
      <dgm:spPr/>
    </dgm:pt>
    <dgm:pt modelId="{4C86545F-FBEE-40F6-8196-8724AE461C90}" type="pres">
      <dgm:prSet presAssocID="{521E8551-64F6-47E2-8F7F-4467A84FC86E}" presName="conn2-1" presStyleLbl="parChTrans1D2" presStyleIdx="0" presStyleCnt="3"/>
      <dgm:spPr/>
      <dgm:t>
        <a:bodyPr/>
        <a:lstStyle/>
        <a:p>
          <a:endParaRPr lang="en-US"/>
        </a:p>
      </dgm:t>
    </dgm:pt>
    <dgm:pt modelId="{7BAE800D-1BE7-400B-9398-C62F63173EF8}" type="pres">
      <dgm:prSet presAssocID="{521E8551-64F6-47E2-8F7F-4467A84FC86E}" presName="connTx" presStyleLbl="parChTrans1D2" presStyleIdx="0" presStyleCnt="3"/>
      <dgm:spPr/>
      <dgm:t>
        <a:bodyPr/>
        <a:lstStyle/>
        <a:p>
          <a:endParaRPr lang="en-US"/>
        </a:p>
      </dgm:t>
    </dgm:pt>
    <dgm:pt modelId="{FB0F9E46-7302-4170-9AEC-4769001912D7}" type="pres">
      <dgm:prSet presAssocID="{54D0DD92-AF82-4624-9F87-163012D3A341}" presName="root2" presStyleCnt="0"/>
      <dgm:spPr/>
    </dgm:pt>
    <dgm:pt modelId="{84857332-7562-46CC-9985-053AFC6C630D}" type="pres">
      <dgm:prSet presAssocID="{54D0DD92-AF82-4624-9F87-163012D3A341}" presName="LevelTwoTextNode" presStyleLbl="node2" presStyleIdx="0" presStyleCnt="3" custLinFactNeighborX="-16274">
        <dgm:presLayoutVars>
          <dgm:chPref val="3"/>
        </dgm:presLayoutVars>
      </dgm:prSet>
      <dgm:spPr/>
      <dgm:t>
        <a:bodyPr/>
        <a:lstStyle/>
        <a:p>
          <a:endParaRPr lang="en-US"/>
        </a:p>
      </dgm:t>
    </dgm:pt>
    <dgm:pt modelId="{7B8CBAAA-B64F-4DE5-94AF-A05856A34907}" type="pres">
      <dgm:prSet presAssocID="{54D0DD92-AF82-4624-9F87-163012D3A341}" presName="level3hierChild" presStyleCnt="0"/>
      <dgm:spPr/>
    </dgm:pt>
    <dgm:pt modelId="{E20D09DF-A2A9-4CC1-A7D6-6683949275B5}" type="pres">
      <dgm:prSet presAssocID="{865193F7-2631-4BA1-9AD0-E4BD50F9F030}" presName="conn2-1" presStyleLbl="parChTrans1D3" presStyleIdx="0" presStyleCnt="3"/>
      <dgm:spPr/>
      <dgm:t>
        <a:bodyPr/>
        <a:lstStyle/>
        <a:p>
          <a:endParaRPr lang="en-US"/>
        </a:p>
      </dgm:t>
    </dgm:pt>
    <dgm:pt modelId="{C8E1E4E5-231C-487D-90A7-56DBFD85C8C7}" type="pres">
      <dgm:prSet presAssocID="{865193F7-2631-4BA1-9AD0-E4BD50F9F030}" presName="connTx" presStyleLbl="parChTrans1D3" presStyleIdx="0" presStyleCnt="3"/>
      <dgm:spPr/>
      <dgm:t>
        <a:bodyPr/>
        <a:lstStyle/>
        <a:p>
          <a:endParaRPr lang="en-US"/>
        </a:p>
      </dgm:t>
    </dgm:pt>
    <dgm:pt modelId="{2C744E36-566E-4AB6-B2C0-394F9B115502}" type="pres">
      <dgm:prSet presAssocID="{B732CDA5-05DF-4434-A8F4-5BBDA819D5D1}" presName="root2" presStyleCnt="0"/>
      <dgm:spPr/>
    </dgm:pt>
    <dgm:pt modelId="{6F597890-FC27-4EC6-863B-91EA26C04D5C}" type="pres">
      <dgm:prSet presAssocID="{B732CDA5-05DF-4434-A8F4-5BBDA819D5D1}" presName="LevelTwoTextNode" presStyleLbl="node3" presStyleIdx="0" presStyleCnt="3" custScaleX="271078" custLinFactNeighborX="-30135">
        <dgm:presLayoutVars>
          <dgm:chPref val="3"/>
        </dgm:presLayoutVars>
      </dgm:prSet>
      <dgm:spPr/>
      <dgm:t>
        <a:bodyPr/>
        <a:lstStyle/>
        <a:p>
          <a:endParaRPr lang="en-US"/>
        </a:p>
      </dgm:t>
    </dgm:pt>
    <dgm:pt modelId="{EBD0B600-332E-4B31-8D8B-1A948DC3263F}" type="pres">
      <dgm:prSet presAssocID="{B732CDA5-05DF-4434-A8F4-5BBDA819D5D1}" presName="level3hierChild" presStyleCnt="0"/>
      <dgm:spPr/>
    </dgm:pt>
    <dgm:pt modelId="{939A4FE2-8BAA-4137-A1E5-6B15E01C7AAD}" type="pres">
      <dgm:prSet presAssocID="{E03D682A-B301-4AC3-A4FF-13B880DC49F3}" presName="conn2-1" presStyleLbl="parChTrans1D2" presStyleIdx="1" presStyleCnt="3"/>
      <dgm:spPr/>
      <dgm:t>
        <a:bodyPr/>
        <a:lstStyle/>
        <a:p>
          <a:endParaRPr lang="en-US"/>
        </a:p>
      </dgm:t>
    </dgm:pt>
    <dgm:pt modelId="{56D031E1-9D58-48ED-9F82-D69B0B2AC6EF}" type="pres">
      <dgm:prSet presAssocID="{E03D682A-B301-4AC3-A4FF-13B880DC49F3}" presName="connTx" presStyleLbl="parChTrans1D2" presStyleIdx="1" presStyleCnt="3"/>
      <dgm:spPr/>
      <dgm:t>
        <a:bodyPr/>
        <a:lstStyle/>
        <a:p>
          <a:endParaRPr lang="en-US"/>
        </a:p>
      </dgm:t>
    </dgm:pt>
    <dgm:pt modelId="{BA21494C-3981-4119-881B-731F5D5A02F8}" type="pres">
      <dgm:prSet presAssocID="{77B86803-CEB8-457C-98C4-C1A7FA9881FD}" presName="root2" presStyleCnt="0"/>
      <dgm:spPr/>
    </dgm:pt>
    <dgm:pt modelId="{F6C2ED6C-726A-4100-9D17-A5F17ADE0B9D}" type="pres">
      <dgm:prSet presAssocID="{77B86803-CEB8-457C-98C4-C1A7FA9881FD}" presName="LevelTwoTextNode" presStyleLbl="node2" presStyleIdx="1" presStyleCnt="3" custLinFactNeighborX="-16274">
        <dgm:presLayoutVars>
          <dgm:chPref val="3"/>
        </dgm:presLayoutVars>
      </dgm:prSet>
      <dgm:spPr/>
      <dgm:t>
        <a:bodyPr/>
        <a:lstStyle/>
        <a:p>
          <a:endParaRPr lang="en-US"/>
        </a:p>
      </dgm:t>
    </dgm:pt>
    <dgm:pt modelId="{0B2D4513-3572-48E8-9EA6-33E3E0B15608}" type="pres">
      <dgm:prSet presAssocID="{77B86803-CEB8-457C-98C4-C1A7FA9881FD}" presName="level3hierChild" presStyleCnt="0"/>
      <dgm:spPr/>
    </dgm:pt>
    <dgm:pt modelId="{1AA9DB4B-3F8B-4FB6-80AC-DFAB54998625}" type="pres">
      <dgm:prSet presAssocID="{0F35238A-3688-471E-95C6-860153AED3D0}" presName="conn2-1" presStyleLbl="parChTrans1D3" presStyleIdx="1" presStyleCnt="3"/>
      <dgm:spPr/>
      <dgm:t>
        <a:bodyPr/>
        <a:lstStyle/>
        <a:p>
          <a:endParaRPr lang="en-US"/>
        </a:p>
      </dgm:t>
    </dgm:pt>
    <dgm:pt modelId="{8F7D72E1-E310-477D-81B0-A0F356C3D08C}" type="pres">
      <dgm:prSet presAssocID="{0F35238A-3688-471E-95C6-860153AED3D0}" presName="connTx" presStyleLbl="parChTrans1D3" presStyleIdx="1" presStyleCnt="3"/>
      <dgm:spPr/>
      <dgm:t>
        <a:bodyPr/>
        <a:lstStyle/>
        <a:p>
          <a:endParaRPr lang="en-US"/>
        </a:p>
      </dgm:t>
    </dgm:pt>
    <dgm:pt modelId="{52F21605-B804-4C63-BB9B-715F9A5E02DF}" type="pres">
      <dgm:prSet presAssocID="{615D356D-4CBE-4F4B-ACC2-6BF7D200F91C}" presName="root2" presStyleCnt="0"/>
      <dgm:spPr/>
    </dgm:pt>
    <dgm:pt modelId="{4D74790E-637B-486D-BDB9-CC45483B96AB}" type="pres">
      <dgm:prSet presAssocID="{615D356D-4CBE-4F4B-ACC2-6BF7D200F91C}" presName="LevelTwoTextNode" presStyleLbl="node3" presStyleIdx="1" presStyleCnt="3" custScaleX="271078" custLinFactNeighborX="-30135">
        <dgm:presLayoutVars>
          <dgm:chPref val="3"/>
        </dgm:presLayoutVars>
      </dgm:prSet>
      <dgm:spPr/>
      <dgm:t>
        <a:bodyPr/>
        <a:lstStyle/>
        <a:p>
          <a:endParaRPr lang="en-US"/>
        </a:p>
      </dgm:t>
    </dgm:pt>
    <dgm:pt modelId="{EED82367-698C-4FCE-A9CD-420B0142823A}" type="pres">
      <dgm:prSet presAssocID="{615D356D-4CBE-4F4B-ACC2-6BF7D200F91C}" presName="level3hierChild" presStyleCnt="0"/>
      <dgm:spPr/>
    </dgm:pt>
    <dgm:pt modelId="{7E935C79-722C-4E39-92B8-8D93BE0FBAAC}" type="pres">
      <dgm:prSet presAssocID="{10BA4101-DB4F-46B1-B769-B57784A05C5E}" presName="conn2-1" presStyleLbl="parChTrans1D2" presStyleIdx="2" presStyleCnt="3"/>
      <dgm:spPr/>
      <dgm:t>
        <a:bodyPr/>
        <a:lstStyle/>
        <a:p>
          <a:endParaRPr lang="en-US"/>
        </a:p>
      </dgm:t>
    </dgm:pt>
    <dgm:pt modelId="{DDDD527C-DBEC-46C6-82D0-C04E90A591BD}" type="pres">
      <dgm:prSet presAssocID="{10BA4101-DB4F-46B1-B769-B57784A05C5E}" presName="connTx" presStyleLbl="parChTrans1D2" presStyleIdx="2" presStyleCnt="3"/>
      <dgm:spPr/>
      <dgm:t>
        <a:bodyPr/>
        <a:lstStyle/>
        <a:p>
          <a:endParaRPr lang="en-US"/>
        </a:p>
      </dgm:t>
    </dgm:pt>
    <dgm:pt modelId="{F9A02A4C-EA13-47FF-8FA6-FC16FF085F55}" type="pres">
      <dgm:prSet presAssocID="{D9B203F0-8A06-4F36-BC21-0A7B2765B819}" presName="root2" presStyleCnt="0"/>
      <dgm:spPr/>
    </dgm:pt>
    <dgm:pt modelId="{0908DFAA-7029-4A49-AA3F-AE0DD133B43B}" type="pres">
      <dgm:prSet presAssocID="{D9B203F0-8A06-4F36-BC21-0A7B2765B819}" presName="LevelTwoTextNode" presStyleLbl="node2" presStyleIdx="2" presStyleCnt="3" custLinFactNeighborX="-16274">
        <dgm:presLayoutVars>
          <dgm:chPref val="3"/>
        </dgm:presLayoutVars>
      </dgm:prSet>
      <dgm:spPr/>
      <dgm:t>
        <a:bodyPr/>
        <a:lstStyle/>
        <a:p>
          <a:endParaRPr lang="en-US"/>
        </a:p>
      </dgm:t>
    </dgm:pt>
    <dgm:pt modelId="{CA42DC89-504A-425D-AA27-D4B94D6BACC8}" type="pres">
      <dgm:prSet presAssocID="{D9B203F0-8A06-4F36-BC21-0A7B2765B819}" presName="level3hierChild" presStyleCnt="0"/>
      <dgm:spPr/>
    </dgm:pt>
    <dgm:pt modelId="{7ECADAD5-B668-43CC-94AC-B7F836F26675}" type="pres">
      <dgm:prSet presAssocID="{857EBD15-C1F1-485C-9D04-C19AF2F4467F}" presName="conn2-1" presStyleLbl="parChTrans1D3" presStyleIdx="2" presStyleCnt="3"/>
      <dgm:spPr/>
      <dgm:t>
        <a:bodyPr/>
        <a:lstStyle/>
        <a:p>
          <a:endParaRPr lang="en-US"/>
        </a:p>
      </dgm:t>
    </dgm:pt>
    <dgm:pt modelId="{582D97D8-2791-4DE5-A60D-620090B51CEE}" type="pres">
      <dgm:prSet presAssocID="{857EBD15-C1F1-485C-9D04-C19AF2F4467F}" presName="connTx" presStyleLbl="parChTrans1D3" presStyleIdx="2" presStyleCnt="3"/>
      <dgm:spPr/>
      <dgm:t>
        <a:bodyPr/>
        <a:lstStyle/>
        <a:p>
          <a:endParaRPr lang="en-US"/>
        </a:p>
      </dgm:t>
    </dgm:pt>
    <dgm:pt modelId="{91699CE6-B7DD-4EE3-9E75-CA018FC44325}" type="pres">
      <dgm:prSet presAssocID="{BF5F6EB3-7373-4D95-8F10-DB22FDBBAAE4}" presName="root2" presStyleCnt="0"/>
      <dgm:spPr/>
    </dgm:pt>
    <dgm:pt modelId="{7AE5421F-070A-454E-A5BE-1B1E1BE1E9EF}" type="pres">
      <dgm:prSet presAssocID="{BF5F6EB3-7373-4D95-8F10-DB22FDBBAAE4}" presName="LevelTwoTextNode" presStyleLbl="node3" presStyleIdx="2" presStyleCnt="3" custScaleX="271078" custLinFactNeighborX="-30135">
        <dgm:presLayoutVars>
          <dgm:chPref val="3"/>
        </dgm:presLayoutVars>
      </dgm:prSet>
      <dgm:spPr/>
      <dgm:t>
        <a:bodyPr/>
        <a:lstStyle/>
        <a:p>
          <a:endParaRPr lang="en-US"/>
        </a:p>
      </dgm:t>
    </dgm:pt>
    <dgm:pt modelId="{74572F81-8105-450D-AA2F-B0AB012512F2}" type="pres">
      <dgm:prSet presAssocID="{BF5F6EB3-7373-4D95-8F10-DB22FDBBAAE4}" presName="level3hierChild" presStyleCnt="0"/>
      <dgm:spPr/>
    </dgm:pt>
  </dgm:ptLst>
  <dgm:cxnLst>
    <dgm:cxn modelId="{5476DFA1-D8ED-4BBE-B14B-BBA7EADFD26A}" type="presOf" srcId="{865193F7-2631-4BA1-9AD0-E4BD50F9F030}" destId="{C8E1E4E5-231C-487D-90A7-56DBFD85C8C7}" srcOrd="1" destOrd="0" presId="urn:microsoft.com/office/officeart/2005/8/layout/hierarchy2"/>
    <dgm:cxn modelId="{49CBDDAA-6CBC-4824-A236-4042D41E7D1E}" type="presOf" srcId="{E03D682A-B301-4AC3-A4FF-13B880DC49F3}" destId="{56D031E1-9D58-48ED-9F82-D69B0B2AC6EF}" srcOrd="1" destOrd="0" presId="urn:microsoft.com/office/officeart/2005/8/layout/hierarchy2"/>
    <dgm:cxn modelId="{32AB4680-BC4E-4517-9325-B0B52FB062CB}" type="presOf" srcId="{77B86803-CEB8-457C-98C4-C1A7FA9881FD}" destId="{F6C2ED6C-726A-4100-9D17-A5F17ADE0B9D}" srcOrd="0" destOrd="0" presId="urn:microsoft.com/office/officeart/2005/8/layout/hierarchy2"/>
    <dgm:cxn modelId="{5DB1FA2F-17CB-4BD0-AE61-272B36270636}" type="presOf" srcId="{CDE57DF7-8C98-499B-86EE-528D26203043}" destId="{793B5757-F1EE-4F77-A234-BAA2CEFC79C5}" srcOrd="0" destOrd="0" presId="urn:microsoft.com/office/officeart/2005/8/layout/hierarchy2"/>
    <dgm:cxn modelId="{BFFBED4B-9DD9-4F79-A3A4-EE7E525CA242}" srcId="{54D0DD92-AF82-4624-9F87-163012D3A341}" destId="{B732CDA5-05DF-4434-A8F4-5BBDA819D5D1}" srcOrd="0" destOrd="0" parTransId="{865193F7-2631-4BA1-9AD0-E4BD50F9F030}" sibTransId="{AB8EBCB7-ABE9-4177-9A3D-2C54D5F6B152}"/>
    <dgm:cxn modelId="{A7406D9F-09DE-4D37-A8C6-7FA414B45AFA}" type="presOf" srcId="{D9B203F0-8A06-4F36-BC21-0A7B2765B819}" destId="{0908DFAA-7029-4A49-AA3F-AE0DD133B43B}" srcOrd="0" destOrd="0" presId="urn:microsoft.com/office/officeart/2005/8/layout/hierarchy2"/>
    <dgm:cxn modelId="{EF8B69EE-5B62-4F03-B8AB-B01854B2F63F}" type="presOf" srcId="{54D0DD92-AF82-4624-9F87-163012D3A341}" destId="{84857332-7562-46CC-9985-053AFC6C630D}" srcOrd="0" destOrd="0" presId="urn:microsoft.com/office/officeart/2005/8/layout/hierarchy2"/>
    <dgm:cxn modelId="{29361F63-0937-4CD4-868E-2153A2936007}" type="presOf" srcId="{BF5F6EB3-7373-4D95-8F10-DB22FDBBAAE4}" destId="{7AE5421F-070A-454E-A5BE-1B1E1BE1E9EF}" srcOrd="0" destOrd="0" presId="urn:microsoft.com/office/officeart/2005/8/layout/hierarchy2"/>
    <dgm:cxn modelId="{B24C18D4-4F8B-41A6-B7D7-653A0F3BB52B}" type="presOf" srcId="{10BA4101-DB4F-46B1-B769-B57784A05C5E}" destId="{7E935C79-722C-4E39-92B8-8D93BE0FBAAC}" srcOrd="0" destOrd="0" presId="urn:microsoft.com/office/officeart/2005/8/layout/hierarchy2"/>
    <dgm:cxn modelId="{887AC74B-A208-48DC-9888-01AC970E0424}" type="presOf" srcId="{6CEB3591-2935-4153-9151-12FB970002C7}" destId="{1FE6DDBC-7DE6-447B-B7F1-08453EFF516E}" srcOrd="0" destOrd="0" presId="urn:microsoft.com/office/officeart/2005/8/layout/hierarchy2"/>
    <dgm:cxn modelId="{18B5E60C-CA06-401F-AF82-A2E794C4DBAC}" type="presOf" srcId="{521E8551-64F6-47E2-8F7F-4467A84FC86E}" destId="{4C86545F-FBEE-40F6-8196-8724AE461C90}" srcOrd="0" destOrd="0" presId="urn:microsoft.com/office/officeart/2005/8/layout/hierarchy2"/>
    <dgm:cxn modelId="{0C02710B-FFD5-4989-803F-B91B3A017628}" type="presOf" srcId="{857EBD15-C1F1-485C-9D04-C19AF2F4467F}" destId="{7ECADAD5-B668-43CC-94AC-B7F836F26675}" srcOrd="0" destOrd="0" presId="urn:microsoft.com/office/officeart/2005/8/layout/hierarchy2"/>
    <dgm:cxn modelId="{8B8C646E-E7AF-4633-A2E3-E278DD34FCE2}" srcId="{CDE57DF7-8C98-499B-86EE-528D26203043}" destId="{D9B203F0-8A06-4F36-BC21-0A7B2765B819}" srcOrd="2" destOrd="0" parTransId="{10BA4101-DB4F-46B1-B769-B57784A05C5E}" sibTransId="{FD3C6F57-25DB-42F9-923B-E9B5C7A8F980}"/>
    <dgm:cxn modelId="{E2F1C0F9-D6D6-4456-AA8C-8A660E77B438}" type="presOf" srcId="{B732CDA5-05DF-4434-A8F4-5BBDA819D5D1}" destId="{6F597890-FC27-4EC6-863B-91EA26C04D5C}" srcOrd="0" destOrd="0" presId="urn:microsoft.com/office/officeart/2005/8/layout/hierarchy2"/>
    <dgm:cxn modelId="{BDD863FE-FF0A-4274-BB81-E45D92F5FB37}" type="presOf" srcId="{521E8551-64F6-47E2-8F7F-4467A84FC86E}" destId="{7BAE800D-1BE7-400B-9398-C62F63173EF8}" srcOrd="1" destOrd="0" presId="urn:microsoft.com/office/officeart/2005/8/layout/hierarchy2"/>
    <dgm:cxn modelId="{A9A04F1F-8CA4-4B5D-A2F6-F1E34CC2E2F7}" srcId="{CDE57DF7-8C98-499B-86EE-528D26203043}" destId="{54D0DD92-AF82-4624-9F87-163012D3A341}" srcOrd="0" destOrd="0" parTransId="{521E8551-64F6-47E2-8F7F-4467A84FC86E}" sibTransId="{D86FA3B7-E7FB-459E-9EF3-F3C0A34C1A46}"/>
    <dgm:cxn modelId="{61D41410-2353-4EAF-9AC6-E159E01933FC}" type="presOf" srcId="{0F35238A-3688-471E-95C6-860153AED3D0}" destId="{1AA9DB4B-3F8B-4FB6-80AC-DFAB54998625}" srcOrd="0" destOrd="0" presId="urn:microsoft.com/office/officeart/2005/8/layout/hierarchy2"/>
    <dgm:cxn modelId="{ED7A9566-02C2-47B7-90C7-EDEB646AD311}" srcId="{D9B203F0-8A06-4F36-BC21-0A7B2765B819}" destId="{BF5F6EB3-7373-4D95-8F10-DB22FDBBAAE4}" srcOrd="0" destOrd="0" parTransId="{857EBD15-C1F1-485C-9D04-C19AF2F4467F}" sibTransId="{12D17D9C-942B-4792-8067-6C51EFF16DC9}"/>
    <dgm:cxn modelId="{2981D33B-D4E3-41A7-A52B-BE6EADA5162F}" srcId="{CDE57DF7-8C98-499B-86EE-528D26203043}" destId="{77B86803-CEB8-457C-98C4-C1A7FA9881FD}" srcOrd="1" destOrd="0" parTransId="{E03D682A-B301-4AC3-A4FF-13B880DC49F3}" sibTransId="{58D46733-6CC1-4FA2-8B65-9EBF0B9A6C99}"/>
    <dgm:cxn modelId="{A7B04438-62AA-4FB0-95F3-0A86B43A9F28}" srcId="{77B86803-CEB8-457C-98C4-C1A7FA9881FD}" destId="{615D356D-4CBE-4F4B-ACC2-6BF7D200F91C}" srcOrd="0" destOrd="0" parTransId="{0F35238A-3688-471E-95C6-860153AED3D0}" sibTransId="{E79DFF95-FDDF-454E-A081-C0BEBFF20535}"/>
    <dgm:cxn modelId="{B2892204-5A5E-4F06-B7F3-7C764ACF1FD5}" type="presOf" srcId="{865193F7-2631-4BA1-9AD0-E4BD50F9F030}" destId="{E20D09DF-A2A9-4CC1-A7D6-6683949275B5}" srcOrd="0" destOrd="0" presId="urn:microsoft.com/office/officeart/2005/8/layout/hierarchy2"/>
    <dgm:cxn modelId="{3A13C540-A521-4A21-9F21-BFF7875A3783}" type="presOf" srcId="{615D356D-4CBE-4F4B-ACC2-6BF7D200F91C}" destId="{4D74790E-637B-486D-BDB9-CC45483B96AB}" srcOrd="0" destOrd="0" presId="urn:microsoft.com/office/officeart/2005/8/layout/hierarchy2"/>
    <dgm:cxn modelId="{C64B996D-E8C9-4AA0-A6BB-CC5D6E1CAEC9}" type="presOf" srcId="{10BA4101-DB4F-46B1-B769-B57784A05C5E}" destId="{DDDD527C-DBEC-46C6-82D0-C04E90A591BD}" srcOrd="1" destOrd="0" presId="urn:microsoft.com/office/officeart/2005/8/layout/hierarchy2"/>
    <dgm:cxn modelId="{D4FF81F9-1C79-4397-B1DC-9B972D147953}" type="presOf" srcId="{E03D682A-B301-4AC3-A4FF-13B880DC49F3}" destId="{939A4FE2-8BAA-4137-A1E5-6B15E01C7AAD}" srcOrd="0" destOrd="0" presId="urn:microsoft.com/office/officeart/2005/8/layout/hierarchy2"/>
    <dgm:cxn modelId="{114C3D97-44CF-4B5B-832B-DF10C1D7DA88}" type="presOf" srcId="{0F35238A-3688-471E-95C6-860153AED3D0}" destId="{8F7D72E1-E310-477D-81B0-A0F356C3D08C}" srcOrd="1" destOrd="0" presId="urn:microsoft.com/office/officeart/2005/8/layout/hierarchy2"/>
    <dgm:cxn modelId="{5A8511A1-6998-4952-BB59-A37C59987F60}" type="presOf" srcId="{857EBD15-C1F1-485C-9D04-C19AF2F4467F}" destId="{582D97D8-2791-4DE5-A60D-620090B51CEE}" srcOrd="1" destOrd="0" presId="urn:microsoft.com/office/officeart/2005/8/layout/hierarchy2"/>
    <dgm:cxn modelId="{20582F5F-9813-49BF-AC86-0C3F71DA4EC0}" srcId="{6CEB3591-2935-4153-9151-12FB970002C7}" destId="{CDE57DF7-8C98-499B-86EE-528D26203043}" srcOrd="0" destOrd="0" parTransId="{7C451DBD-263C-453E-AE66-BCAA04B9E5B9}" sibTransId="{F25E40AA-73B0-44E3-BB25-F6E8D1AF2FB3}"/>
    <dgm:cxn modelId="{C7354323-A49A-46EC-84F7-737A440A2710}" type="presParOf" srcId="{1FE6DDBC-7DE6-447B-B7F1-08453EFF516E}" destId="{6910007D-6178-4160-86A7-1B5C882E91C2}" srcOrd="0" destOrd="0" presId="urn:microsoft.com/office/officeart/2005/8/layout/hierarchy2"/>
    <dgm:cxn modelId="{37E3C7F2-663D-42FD-9324-C083BFBFACB3}" type="presParOf" srcId="{6910007D-6178-4160-86A7-1B5C882E91C2}" destId="{793B5757-F1EE-4F77-A234-BAA2CEFC79C5}" srcOrd="0" destOrd="0" presId="urn:microsoft.com/office/officeart/2005/8/layout/hierarchy2"/>
    <dgm:cxn modelId="{98A2B785-7AFF-40E2-9BA3-0A310D47B123}" type="presParOf" srcId="{6910007D-6178-4160-86A7-1B5C882E91C2}" destId="{9D45A52C-8613-43EC-84A7-3665D8BE7882}" srcOrd="1" destOrd="0" presId="urn:microsoft.com/office/officeart/2005/8/layout/hierarchy2"/>
    <dgm:cxn modelId="{C36127E3-7305-465B-8917-25F89166197F}" type="presParOf" srcId="{9D45A52C-8613-43EC-84A7-3665D8BE7882}" destId="{4C86545F-FBEE-40F6-8196-8724AE461C90}" srcOrd="0" destOrd="0" presId="urn:microsoft.com/office/officeart/2005/8/layout/hierarchy2"/>
    <dgm:cxn modelId="{6E4FFB67-685F-43A7-8F9F-A5A6F1A67875}" type="presParOf" srcId="{4C86545F-FBEE-40F6-8196-8724AE461C90}" destId="{7BAE800D-1BE7-400B-9398-C62F63173EF8}" srcOrd="0" destOrd="0" presId="urn:microsoft.com/office/officeart/2005/8/layout/hierarchy2"/>
    <dgm:cxn modelId="{43E7AF49-75FB-4F21-A918-575DA9BCDC46}" type="presParOf" srcId="{9D45A52C-8613-43EC-84A7-3665D8BE7882}" destId="{FB0F9E46-7302-4170-9AEC-4769001912D7}" srcOrd="1" destOrd="0" presId="urn:microsoft.com/office/officeart/2005/8/layout/hierarchy2"/>
    <dgm:cxn modelId="{CF7C549F-CCB4-466A-85CA-239F37C230D0}" type="presParOf" srcId="{FB0F9E46-7302-4170-9AEC-4769001912D7}" destId="{84857332-7562-46CC-9985-053AFC6C630D}" srcOrd="0" destOrd="0" presId="urn:microsoft.com/office/officeart/2005/8/layout/hierarchy2"/>
    <dgm:cxn modelId="{2F0060C1-34D8-4F13-810E-36426859E5E0}" type="presParOf" srcId="{FB0F9E46-7302-4170-9AEC-4769001912D7}" destId="{7B8CBAAA-B64F-4DE5-94AF-A05856A34907}" srcOrd="1" destOrd="0" presId="urn:microsoft.com/office/officeart/2005/8/layout/hierarchy2"/>
    <dgm:cxn modelId="{3BAEC8CB-BD3B-4967-9157-362D19A9E938}" type="presParOf" srcId="{7B8CBAAA-B64F-4DE5-94AF-A05856A34907}" destId="{E20D09DF-A2A9-4CC1-A7D6-6683949275B5}" srcOrd="0" destOrd="0" presId="urn:microsoft.com/office/officeart/2005/8/layout/hierarchy2"/>
    <dgm:cxn modelId="{FCDAEA7C-BD1E-4B16-A614-77F1A9E2F911}" type="presParOf" srcId="{E20D09DF-A2A9-4CC1-A7D6-6683949275B5}" destId="{C8E1E4E5-231C-487D-90A7-56DBFD85C8C7}" srcOrd="0" destOrd="0" presId="urn:microsoft.com/office/officeart/2005/8/layout/hierarchy2"/>
    <dgm:cxn modelId="{107CE7C1-DBDB-43F9-BC98-170C29F93221}" type="presParOf" srcId="{7B8CBAAA-B64F-4DE5-94AF-A05856A34907}" destId="{2C744E36-566E-4AB6-B2C0-394F9B115502}" srcOrd="1" destOrd="0" presId="urn:microsoft.com/office/officeart/2005/8/layout/hierarchy2"/>
    <dgm:cxn modelId="{F6E8CCDB-E7B9-46F9-9652-E4C736C5A6A1}" type="presParOf" srcId="{2C744E36-566E-4AB6-B2C0-394F9B115502}" destId="{6F597890-FC27-4EC6-863B-91EA26C04D5C}" srcOrd="0" destOrd="0" presId="urn:microsoft.com/office/officeart/2005/8/layout/hierarchy2"/>
    <dgm:cxn modelId="{37AA143A-062D-420B-9E9F-D89A2155B7B4}" type="presParOf" srcId="{2C744E36-566E-4AB6-B2C0-394F9B115502}" destId="{EBD0B600-332E-4B31-8D8B-1A948DC3263F}" srcOrd="1" destOrd="0" presId="urn:microsoft.com/office/officeart/2005/8/layout/hierarchy2"/>
    <dgm:cxn modelId="{04AA5342-473A-46FD-8269-4F015D87A981}" type="presParOf" srcId="{9D45A52C-8613-43EC-84A7-3665D8BE7882}" destId="{939A4FE2-8BAA-4137-A1E5-6B15E01C7AAD}" srcOrd="2" destOrd="0" presId="urn:microsoft.com/office/officeart/2005/8/layout/hierarchy2"/>
    <dgm:cxn modelId="{2C2AFA72-C646-4D8B-8EC3-77C96D2874F6}" type="presParOf" srcId="{939A4FE2-8BAA-4137-A1E5-6B15E01C7AAD}" destId="{56D031E1-9D58-48ED-9F82-D69B0B2AC6EF}" srcOrd="0" destOrd="0" presId="urn:microsoft.com/office/officeart/2005/8/layout/hierarchy2"/>
    <dgm:cxn modelId="{5A66665F-FC05-45F4-AF70-955FEB730934}" type="presParOf" srcId="{9D45A52C-8613-43EC-84A7-3665D8BE7882}" destId="{BA21494C-3981-4119-881B-731F5D5A02F8}" srcOrd="3" destOrd="0" presId="urn:microsoft.com/office/officeart/2005/8/layout/hierarchy2"/>
    <dgm:cxn modelId="{0E2BC532-F5B3-4802-AFAF-C37158154B56}" type="presParOf" srcId="{BA21494C-3981-4119-881B-731F5D5A02F8}" destId="{F6C2ED6C-726A-4100-9D17-A5F17ADE0B9D}" srcOrd="0" destOrd="0" presId="urn:microsoft.com/office/officeart/2005/8/layout/hierarchy2"/>
    <dgm:cxn modelId="{72CB2042-F832-44A1-8B08-A4201877FA40}" type="presParOf" srcId="{BA21494C-3981-4119-881B-731F5D5A02F8}" destId="{0B2D4513-3572-48E8-9EA6-33E3E0B15608}" srcOrd="1" destOrd="0" presId="urn:microsoft.com/office/officeart/2005/8/layout/hierarchy2"/>
    <dgm:cxn modelId="{2C043075-1AB4-4FED-95F0-035A56EC847D}" type="presParOf" srcId="{0B2D4513-3572-48E8-9EA6-33E3E0B15608}" destId="{1AA9DB4B-3F8B-4FB6-80AC-DFAB54998625}" srcOrd="0" destOrd="0" presId="urn:microsoft.com/office/officeart/2005/8/layout/hierarchy2"/>
    <dgm:cxn modelId="{2AC35189-4F2B-4BA4-89D0-359A5810BE3A}" type="presParOf" srcId="{1AA9DB4B-3F8B-4FB6-80AC-DFAB54998625}" destId="{8F7D72E1-E310-477D-81B0-A0F356C3D08C}" srcOrd="0" destOrd="0" presId="urn:microsoft.com/office/officeart/2005/8/layout/hierarchy2"/>
    <dgm:cxn modelId="{83DDCE4B-78DE-40C4-BE2C-DC93B56190E8}" type="presParOf" srcId="{0B2D4513-3572-48E8-9EA6-33E3E0B15608}" destId="{52F21605-B804-4C63-BB9B-715F9A5E02DF}" srcOrd="1" destOrd="0" presId="urn:microsoft.com/office/officeart/2005/8/layout/hierarchy2"/>
    <dgm:cxn modelId="{B225FF53-8E17-4BE4-A7DC-48D059DC0BD7}" type="presParOf" srcId="{52F21605-B804-4C63-BB9B-715F9A5E02DF}" destId="{4D74790E-637B-486D-BDB9-CC45483B96AB}" srcOrd="0" destOrd="0" presId="urn:microsoft.com/office/officeart/2005/8/layout/hierarchy2"/>
    <dgm:cxn modelId="{72162AC0-4A04-496A-869A-B23FCCC29BE9}" type="presParOf" srcId="{52F21605-B804-4C63-BB9B-715F9A5E02DF}" destId="{EED82367-698C-4FCE-A9CD-420B0142823A}" srcOrd="1" destOrd="0" presId="urn:microsoft.com/office/officeart/2005/8/layout/hierarchy2"/>
    <dgm:cxn modelId="{0B3AE3CC-75BC-4320-9412-9FCCE4DAC096}" type="presParOf" srcId="{9D45A52C-8613-43EC-84A7-3665D8BE7882}" destId="{7E935C79-722C-4E39-92B8-8D93BE0FBAAC}" srcOrd="4" destOrd="0" presId="urn:microsoft.com/office/officeart/2005/8/layout/hierarchy2"/>
    <dgm:cxn modelId="{B0B401BA-A6A0-4630-AA2E-21234267A609}" type="presParOf" srcId="{7E935C79-722C-4E39-92B8-8D93BE0FBAAC}" destId="{DDDD527C-DBEC-46C6-82D0-C04E90A591BD}" srcOrd="0" destOrd="0" presId="urn:microsoft.com/office/officeart/2005/8/layout/hierarchy2"/>
    <dgm:cxn modelId="{F685007B-03AE-4D8B-9363-FA6049F4660C}" type="presParOf" srcId="{9D45A52C-8613-43EC-84A7-3665D8BE7882}" destId="{F9A02A4C-EA13-47FF-8FA6-FC16FF085F55}" srcOrd="5" destOrd="0" presId="urn:microsoft.com/office/officeart/2005/8/layout/hierarchy2"/>
    <dgm:cxn modelId="{FD363A47-9D2F-4492-990C-AEDBE38EA64B}" type="presParOf" srcId="{F9A02A4C-EA13-47FF-8FA6-FC16FF085F55}" destId="{0908DFAA-7029-4A49-AA3F-AE0DD133B43B}" srcOrd="0" destOrd="0" presId="urn:microsoft.com/office/officeart/2005/8/layout/hierarchy2"/>
    <dgm:cxn modelId="{49C60BB9-3B70-4816-B269-868345DFA1A6}" type="presParOf" srcId="{F9A02A4C-EA13-47FF-8FA6-FC16FF085F55}" destId="{CA42DC89-504A-425D-AA27-D4B94D6BACC8}" srcOrd="1" destOrd="0" presId="urn:microsoft.com/office/officeart/2005/8/layout/hierarchy2"/>
    <dgm:cxn modelId="{3F2BC66F-A97C-440E-A220-CFDAD00F5DE1}" type="presParOf" srcId="{CA42DC89-504A-425D-AA27-D4B94D6BACC8}" destId="{7ECADAD5-B668-43CC-94AC-B7F836F26675}" srcOrd="0" destOrd="0" presId="urn:microsoft.com/office/officeart/2005/8/layout/hierarchy2"/>
    <dgm:cxn modelId="{3DBE156D-AB2E-45C9-80A1-B00DD3ED278A}" type="presParOf" srcId="{7ECADAD5-B668-43CC-94AC-B7F836F26675}" destId="{582D97D8-2791-4DE5-A60D-620090B51CEE}" srcOrd="0" destOrd="0" presId="urn:microsoft.com/office/officeart/2005/8/layout/hierarchy2"/>
    <dgm:cxn modelId="{196A7C6D-A5A6-40C2-A20C-13EAE1998F28}" type="presParOf" srcId="{CA42DC89-504A-425D-AA27-D4B94D6BACC8}" destId="{91699CE6-B7DD-4EE3-9E75-CA018FC44325}" srcOrd="1" destOrd="0" presId="urn:microsoft.com/office/officeart/2005/8/layout/hierarchy2"/>
    <dgm:cxn modelId="{257CBB73-A861-4BBD-8C4D-1B610CD62AD8}" type="presParOf" srcId="{91699CE6-B7DD-4EE3-9E75-CA018FC44325}" destId="{7AE5421F-070A-454E-A5BE-1B1E1BE1E9EF}" srcOrd="0" destOrd="0" presId="urn:microsoft.com/office/officeart/2005/8/layout/hierarchy2"/>
    <dgm:cxn modelId="{8FE91BD9-EDBF-4D4B-826C-6256D3634801}" type="presParOf" srcId="{91699CE6-B7DD-4EE3-9E75-CA018FC44325}" destId="{74572F81-8105-450D-AA2F-B0AB012512F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65A966-8BFF-4EC2-BE18-9A1E57A2CC40}" type="doc">
      <dgm:prSet loTypeId="urn:microsoft.com/office/officeart/2005/8/layout/hProcess9" loCatId="process" qsTypeId="urn:microsoft.com/office/officeart/2005/8/quickstyle/simple1" qsCatId="simple" csTypeId="urn:microsoft.com/office/officeart/2005/8/colors/colorful1" csCatId="colorful" phldr="1"/>
      <dgm:spPr/>
    </dgm:pt>
    <dgm:pt modelId="{F1EF6A6F-4C68-44CE-8F3C-B3DE7CB10F9B}">
      <dgm:prSet phldrT="[Text]" custT="1"/>
      <dgm:spPr/>
      <dgm:t>
        <a:bodyPr/>
        <a:lstStyle/>
        <a:p>
          <a:r>
            <a:rPr lang="en-US" sz="1600" dirty="0" smtClean="0"/>
            <a:t>Identify customer </a:t>
          </a:r>
          <a:r>
            <a:rPr lang="en-US" sz="1600" dirty="0" err="1" smtClean="0"/>
            <a:t>behaviours</a:t>
          </a:r>
          <a:r>
            <a:rPr lang="en-US" sz="1600" dirty="0" smtClean="0"/>
            <a:t> which creates value…highest payouts</a:t>
          </a:r>
          <a:endParaRPr lang="en-US" sz="1600" dirty="0"/>
        </a:p>
      </dgm:t>
    </dgm:pt>
    <dgm:pt modelId="{34BBD486-F8D7-4E15-8872-E2E1EC45E001}" type="parTrans" cxnId="{F87B2CFA-B5D3-4B09-943E-0DEBBE38A986}">
      <dgm:prSet/>
      <dgm:spPr/>
      <dgm:t>
        <a:bodyPr/>
        <a:lstStyle/>
        <a:p>
          <a:endParaRPr lang="en-US" sz="1800"/>
        </a:p>
      </dgm:t>
    </dgm:pt>
    <dgm:pt modelId="{55E87855-448C-4A7A-A840-C3416E33520A}" type="sibTrans" cxnId="{F87B2CFA-B5D3-4B09-943E-0DEBBE38A986}">
      <dgm:prSet/>
      <dgm:spPr/>
      <dgm:t>
        <a:bodyPr/>
        <a:lstStyle/>
        <a:p>
          <a:endParaRPr lang="en-US" sz="1800"/>
        </a:p>
      </dgm:t>
    </dgm:pt>
    <dgm:pt modelId="{A60CA2E7-CEDE-4DAB-B28D-DF1F9BBD86BF}">
      <dgm:prSet phldrT="[Text]" custT="1"/>
      <dgm:spPr/>
      <dgm:t>
        <a:bodyPr/>
        <a:lstStyle/>
        <a:p>
          <a:r>
            <a:rPr lang="en-US" sz="1600" dirty="0" smtClean="0"/>
            <a:t>Develop a hypothesis about which customer outcomes matter most…build model</a:t>
          </a:r>
          <a:endParaRPr lang="en-US" sz="1600" dirty="0"/>
        </a:p>
      </dgm:t>
    </dgm:pt>
    <dgm:pt modelId="{259C0491-B563-4289-853D-3D15FA2083E4}" type="parTrans" cxnId="{D493CBF8-51D2-497C-9B0B-B01E7BAC62AE}">
      <dgm:prSet/>
      <dgm:spPr/>
      <dgm:t>
        <a:bodyPr/>
        <a:lstStyle/>
        <a:p>
          <a:endParaRPr lang="en-US" sz="1800"/>
        </a:p>
      </dgm:t>
    </dgm:pt>
    <dgm:pt modelId="{270FF3CD-D9AA-4FC3-B624-D3900143B8B1}" type="sibTrans" cxnId="{D493CBF8-51D2-497C-9B0B-B01E7BAC62AE}">
      <dgm:prSet/>
      <dgm:spPr/>
      <dgm:t>
        <a:bodyPr/>
        <a:lstStyle/>
        <a:p>
          <a:endParaRPr lang="en-US" sz="1800"/>
        </a:p>
      </dgm:t>
    </dgm:pt>
    <dgm:pt modelId="{B32C244F-0C91-466F-A520-117327998277}">
      <dgm:prSet phldrT="[Text]" custT="1"/>
      <dgm:spPr/>
      <dgm:t>
        <a:bodyPr/>
        <a:lstStyle/>
        <a:p>
          <a:r>
            <a:rPr lang="en-US" sz="1600" dirty="0" smtClean="0"/>
            <a:t>Analyze customers identified as satisfied, neutral, and dissatisfied…as a result of this model</a:t>
          </a:r>
          <a:endParaRPr lang="en-US" sz="1600" dirty="0"/>
        </a:p>
      </dgm:t>
    </dgm:pt>
    <dgm:pt modelId="{BF4BAF9D-BB91-417C-A8C9-38A70B9BE7F3}" type="parTrans" cxnId="{C68B25B2-1F33-4724-AFE4-F517F3A0873F}">
      <dgm:prSet/>
      <dgm:spPr/>
      <dgm:t>
        <a:bodyPr/>
        <a:lstStyle/>
        <a:p>
          <a:endParaRPr lang="en-US" sz="1800"/>
        </a:p>
      </dgm:t>
    </dgm:pt>
    <dgm:pt modelId="{22905E84-81FE-4882-83A1-20E312E1C5E3}" type="sibTrans" cxnId="{C68B25B2-1F33-4724-AFE4-F517F3A0873F}">
      <dgm:prSet/>
      <dgm:spPr/>
      <dgm:t>
        <a:bodyPr/>
        <a:lstStyle/>
        <a:p>
          <a:endParaRPr lang="en-US" sz="1800"/>
        </a:p>
      </dgm:t>
    </dgm:pt>
    <dgm:pt modelId="{38343C02-477E-4F3D-88C2-F41AB2CE42D3}">
      <dgm:prSet custT="1"/>
      <dgm:spPr/>
      <dgm:t>
        <a:bodyPr/>
        <a:lstStyle/>
        <a:p>
          <a:r>
            <a:rPr lang="en-US" sz="1600" dirty="0" smtClean="0"/>
            <a:t>Look at the trends to develop a forward-looking view</a:t>
          </a:r>
        </a:p>
        <a:p>
          <a:r>
            <a:rPr lang="en-US" sz="1600" dirty="0" smtClean="0"/>
            <a:t>If this…then </a:t>
          </a:r>
          <a:r>
            <a:rPr lang="en-US" sz="1600" dirty="0" smtClean="0"/>
            <a:t>that…set </a:t>
          </a:r>
          <a:r>
            <a:rPr lang="en-US" sz="1600" dirty="0" smtClean="0"/>
            <a:t>priorities for key areas to improve</a:t>
          </a:r>
          <a:endParaRPr lang="en-US" sz="1600" dirty="0"/>
        </a:p>
      </dgm:t>
    </dgm:pt>
    <dgm:pt modelId="{E47567FC-9675-4D63-ACC9-42D4ECE56567}" type="parTrans" cxnId="{F14B685C-68FD-4347-B82A-A8A90D5AA8F6}">
      <dgm:prSet/>
      <dgm:spPr/>
      <dgm:t>
        <a:bodyPr/>
        <a:lstStyle/>
        <a:p>
          <a:endParaRPr lang="en-US" sz="1800"/>
        </a:p>
      </dgm:t>
    </dgm:pt>
    <dgm:pt modelId="{57FBB677-3F54-4C61-AA82-99F2CFBB1148}" type="sibTrans" cxnId="{F14B685C-68FD-4347-B82A-A8A90D5AA8F6}">
      <dgm:prSet/>
      <dgm:spPr/>
      <dgm:t>
        <a:bodyPr/>
        <a:lstStyle/>
        <a:p>
          <a:endParaRPr lang="en-US" sz="1800"/>
        </a:p>
      </dgm:t>
    </dgm:pt>
    <dgm:pt modelId="{19E8FD2F-1340-4AC8-9DF4-81B553369C89}">
      <dgm:prSet custT="1"/>
      <dgm:spPr/>
      <dgm:t>
        <a:bodyPr/>
        <a:lstStyle/>
        <a:p>
          <a:r>
            <a:rPr lang="en-US" sz="1600" dirty="0" smtClean="0"/>
            <a:t>Track trends based on  metrics developed and adjustments made…are you unlocking the value?</a:t>
          </a:r>
          <a:endParaRPr lang="en-US" sz="1600" dirty="0"/>
        </a:p>
      </dgm:t>
    </dgm:pt>
    <dgm:pt modelId="{937F1D55-8F15-4C69-A4BB-53F6FFC87694}" type="parTrans" cxnId="{227E0E7F-3B26-4803-8B3C-7C8ED4D9B3CD}">
      <dgm:prSet/>
      <dgm:spPr/>
      <dgm:t>
        <a:bodyPr/>
        <a:lstStyle/>
        <a:p>
          <a:endParaRPr lang="en-US" sz="1800"/>
        </a:p>
      </dgm:t>
    </dgm:pt>
    <dgm:pt modelId="{68CF4F74-8BA6-4A41-B906-5B35FBD632C3}" type="sibTrans" cxnId="{227E0E7F-3B26-4803-8B3C-7C8ED4D9B3CD}">
      <dgm:prSet/>
      <dgm:spPr/>
      <dgm:t>
        <a:bodyPr/>
        <a:lstStyle/>
        <a:p>
          <a:endParaRPr lang="en-US" sz="1800"/>
        </a:p>
      </dgm:t>
    </dgm:pt>
    <dgm:pt modelId="{F7A96966-0191-40E7-B8AC-783CFA322F0D}" type="pres">
      <dgm:prSet presAssocID="{2565A966-8BFF-4EC2-BE18-9A1E57A2CC40}" presName="CompostProcess" presStyleCnt="0">
        <dgm:presLayoutVars>
          <dgm:dir/>
          <dgm:resizeHandles val="exact"/>
        </dgm:presLayoutVars>
      </dgm:prSet>
      <dgm:spPr/>
    </dgm:pt>
    <dgm:pt modelId="{FFC0F02C-FB3E-452D-9FA6-496FB79B905A}" type="pres">
      <dgm:prSet presAssocID="{2565A966-8BFF-4EC2-BE18-9A1E57A2CC40}" presName="arrow" presStyleLbl="bgShp" presStyleIdx="0" presStyleCnt="1"/>
      <dgm:spPr/>
    </dgm:pt>
    <dgm:pt modelId="{56086794-C239-4CAC-AFA0-111D770A62E7}" type="pres">
      <dgm:prSet presAssocID="{2565A966-8BFF-4EC2-BE18-9A1E57A2CC40}" presName="linearProcess" presStyleCnt="0"/>
      <dgm:spPr/>
    </dgm:pt>
    <dgm:pt modelId="{5B420103-F4F9-4F5F-B8CA-F6AEAE51F0FF}" type="pres">
      <dgm:prSet presAssocID="{F1EF6A6F-4C68-44CE-8F3C-B3DE7CB10F9B}" presName="textNode" presStyleLbl="node1" presStyleIdx="0" presStyleCnt="5">
        <dgm:presLayoutVars>
          <dgm:bulletEnabled val="1"/>
        </dgm:presLayoutVars>
      </dgm:prSet>
      <dgm:spPr/>
      <dgm:t>
        <a:bodyPr/>
        <a:lstStyle/>
        <a:p>
          <a:endParaRPr lang="en-US"/>
        </a:p>
      </dgm:t>
    </dgm:pt>
    <dgm:pt modelId="{F7E629B8-2832-4522-987D-F4810BB00053}" type="pres">
      <dgm:prSet presAssocID="{55E87855-448C-4A7A-A840-C3416E33520A}" presName="sibTrans" presStyleCnt="0"/>
      <dgm:spPr/>
    </dgm:pt>
    <dgm:pt modelId="{7E117B87-36E6-4559-A27F-FACA7BD44446}" type="pres">
      <dgm:prSet presAssocID="{A60CA2E7-CEDE-4DAB-B28D-DF1F9BBD86BF}" presName="textNode" presStyleLbl="node1" presStyleIdx="1" presStyleCnt="5">
        <dgm:presLayoutVars>
          <dgm:bulletEnabled val="1"/>
        </dgm:presLayoutVars>
      </dgm:prSet>
      <dgm:spPr/>
      <dgm:t>
        <a:bodyPr/>
        <a:lstStyle/>
        <a:p>
          <a:endParaRPr lang="en-US"/>
        </a:p>
      </dgm:t>
    </dgm:pt>
    <dgm:pt modelId="{93B2480C-EF55-4C74-9437-75814F64E14D}" type="pres">
      <dgm:prSet presAssocID="{270FF3CD-D9AA-4FC3-B624-D3900143B8B1}" presName="sibTrans" presStyleCnt="0"/>
      <dgm:spPr/>
    </dgm:pt>
    <dgm:pt modelId="{F49AD3CA-C1B9-4907-A014-A12BD68917F0}" type="pres">
      <dgm:prSet presAssocID="{B32C244F-0C91-466F-A520-117327998277}" presName="textNode" presStyleLbl="node1" presStyleIdx="2" presStyleCnt="5">
        <dgm:presLayoutVars>
          <dgm:bulletEnabled val="1"/>
        </dgm:presLayoutVars>
      </dgm:prSet>
      <dgm:spPr/>
      <dgm:t>
        <a:bodyPr/>
        <a:lstStyle/>
        <a:p>
          <a:endParaRPr lang="en-US"/>
        </a:p>
      </dgm:t>
    </dgm:pt>
    <dgm:pt modelId="{9B0E6B7B-642C-4505-8268-0FE659855578}" type="pres">
      <dgm:prSet presAssocID="{22905E84-81FE-4882-83A1-20E312E1C5E3}" presName="sibTrans" presStyleCnt="0"/>
      <dgm:spPr/>
    </dgm:pt>
    <dgm:pt modelId="{55A30C2E-152C-42ED-87BC-1E2A65AEE3AD}" type="pres">
      <dgm:prSet presAssocID="{38343C02-477E-4F3D-88C2-F41AB2CE42D3}" presName="textNode" presStyleLbl="node1" presStyleIdx="3" presStyleCnt="5">
        <dgm:presLayoutVars>
          <dgm:bulletEnabled val="1"/>
        </dgm:presLayoutVars>
      </dgm:prSet>
      <dgm:spPr/>
      <dgm:t>
        <a:bodyPr/>
        <a:lstStyle/>
        <a:p>
          <a:endParaRPr lang="en-US"/>
        </a:p>
      </dgm:t>
    </dgm:pt>
    <dgm:pt modelId="{16484CC9-C85E-4E1D-8D3D-9DC862C712A8}" type="pres">
      <dgm:prSet presAssocID="{57FBB677-3F54-4C61-AA82-99F2CFBB1148}" presName="sibTrans" presStyleCnt="0"/>
      <dgm:spPr/>
    </dgm:pt>
    <dgm:pt modelId="{3A9EC2D8-65FB-412D-8883-F84BCF95C372}" type="pres">
      <dgm:prSet presAssocID="{19E8FD2F-1340-4AC8-9DF4-81B553369C89}" presName="textNode" presStyleLbl="node1" presStyleIdx="4" presStyleCnt="5">
        <dgm:presLayoutVars>
          <dgm:bulletEnabled val="1"/>
        </dgm:presLayoutVars>
      </dgm:prSet>
      <dgm:spPr/>
      <dgm:t>
        <a:bodyPr/>
        <a:lstStyle/>
        <a:p>
          <a:endParaRPr lang="en-US"/>
        </a:p>
      </dgm:t>
    </dgm:pt>
  </dgm:ptLst>
  <dgm:cxnLst>
    <dgm:cxn modelId="{F87B2CFA-B5D3-4B09-943E-0DEBBE38A986}" srcId="{2565A966-8BFF-4EC2-BE18-9A1E57A2CC40}" destId="{F1EF6A6F-4C68-44CE-8F3C-B3DE7CB10F9B}" srcOrd="0" destOrd="0" parTransId="{34BBD486-F8D7-4E15-8872-E2E1EC45E001}" sibTransId="{55E87855-448C-4A7A-A840-C3416E33520A}"/>
    <dgm:cxn modelId="{C68B25B2-1F33-4724-AFE4-F517F3A0873F}" srcId="{2565A966-8BFF-4EC2-BE18-9A1E57A2CC40}" destId="{B32C244F-0C91-466F-A520-117327998277}" srcOrd="2" destOrd="0" parTransId="{BF4BAF9D-BB91-417C-A8C9-38A70B9BE7F3}" sibTransId="{22905E84-81FE-4882-83A1-20E312E1C5E3}"/>
    <dgm:cxn modelId="{04FD181B-1A52-4BFC-9C4F-C92A499AB7BE}" type="presOf" srcId="{A60CA2E7-CEDE-4DAB-B28D-DF1F9BBD86BF}" destId="{7E117B87-36E6-4559-A27F-FACA7BD44446}" srcOrd="0" destOrd="0" presId="urn:microsoft.com/office/officeart/2005/8/layout/hProcess9"/>
    <dgm:cxn modelId="{EA7CC599-970F-405D-BD6A-E0A8B8BBFA1A}" type="presOf" srcId="{2565A966-8BFF-4EC2-BE18-9A1E57A2CC40}" destId="{F7A96966-0191-40E7-B8AC-783CFA322F0D}" srcOrd="0" destOrd="0" presId="urn:microsoft.com/office/officeart/2005/8/layout/hProcess9"/>
    <dgm:cxn modelId="{40A5F4A8-217B-438E-B30A-506987AEBC2B}" type="presOf" srcId="{19E8FD2F-1340-4AC8-9DF4-81B553369C89}" destId="{3A9EC2D8-65FB-412D-8883-F84BCF95C372}" srcOrd="0" destOrd="0" presId="urn:microsoft.com/office/officeart/2005/8/layout/hProcess9"/>
    <dgm:cxn modelId="{B0CE3EE1-7D67-4A57-A276-FBAC73B76582}" type="presOf" srcId="{B32C244F-0C91-466F-A520-117327998277}" destId="{F49AD3CA-C1B9-4907-A014-A12BD68917F0}" srcOrd="0" destOrd="0" presId="urn:microsoft.com/office/officeart/2005/8/layout/hProcess9"/>
    <dgm:cxn modelId="{F14B685C-68FD-4347-B82A-A8A90D5AA8F6}" srcId="{2565A966-8BFF-4EC2-BE18-9A1E57A2CC40}" destId="{38343C02-477E-4F3D-88C2-F41AB2CE42D3}" srcOrd="3" destOrd="0" parTransId="{E47567FC-9675-4D63-ACC9-42D4ECE56567}" sibTransId="{57FBB677-3F54-4C61-AA82-99F2CFBB1148}"/>
    <dgm:cxn modelId="{D493CBF8-51D2-497C-9B0B-B01E7BAC62AE}" srcId="{2565A966-8BFF-4EC2-BE18-9A1E57A2CC40}" destId="{A60CA2E7-CEDE-4DAB-B28D-DF1F9BBD86BF}" srcOrd="1" destOrd="0" parTransId="{259C0491-B563-4289-853D-3D15FA2083E4}" sibTransId="{270FF3CD-D9AA-4FC3-B624-D3900143B8B1}"/>
    <dgm:cxn modelId="{87CD14CD-F5D9-4E76-B530-A259BA3C6282}" type="presOf" srcId="{F1EF6A6F-4C68-44CE-8F3C-B3DE7CB10F9B}" destId="{5B420103-F4F9-4F5F-B8CA-F6AEAE51F0FF}" srcOrd="0" destOrd="0" presId="urn:microsoft.com/office/officeart/2005/8/layout/hProcess9"/>
    <dgm:cxn modelId="{227E0E7F-3B26-4803-8B3C-7C8ED4D9B3CD}" srcId="{2565A966-8BFF-4EC2-BE18-9A1E57A2CC40}" destId="{19E8FD2F-1340-4AC8-9DF4-81B553369C89}" srcOrd="4" destOrd="0" parTransId="{937F1D55-8F15-4C69-A4BB-53F6FFC87694}" sibTransId="{68CF4F74-8BA6-4A41-B906-5B35FBD632C3}"/>
    <dgm:cxn modelId="{E21364EB-6EFB-4691-B173-CD26CF3D7510}" type="presOf" srcId="{38343C02-477E-4F3D-88C2-F41AB2CE42D3}" destId="{55A30C2E-152C-42ED-87BC-1E2A65AEE3AD}" srcOrd="0" destOrd="0" presId="urn:microsoft.com/office/officeart/2005/8/layout/hProcess9"/>
    <dgm:cxn modelId="{15606548-A903-4082-8777-416E22C22F38}" type="presParOf" srcId="{F7A96966-0191-40E7-B8AC-783CFA322F0D}" destId="{FFC0F02C-FB3E-452D-9FA6-496FB79B905A}" srcOrd="0" destOrd="0" presId="urn:microsoft.com/office/officeart/2005/8/layout/hProcess9"/>
    <dgm:cxn modelId="{FFAA3055-0DC8-4BAE-93EF-15F182C02299}" type="presParOf" srcId="{F7A96966-0191-40E7-B8AC-783CFA322F0D}" destId="{56086794-C239-4CAC-AFA0-111D770A62E7}" srcOrd="1" destOrd="0" presId="urn:microsoft.com/office/officeart/2005/8/layout/hProcess9"/>
    <dgm:cxn modelId="{1455BF2F-B433-4306-853E-50181FF9B573}" type="presParOf" srcId="{56086794-C239-4CAC-AFA0-111D770A62E7}" destId="{5B420103-F4F9-4F5F-B8CA-F6AEAE51F0FF}" srcOrd="0" destOrd="0" presId="urn:microsoft.com/office/officeart/2005/8/layout/hProcess9"/>
    <dgm:cxn modelId="{8E3F0AEA-F7F4-430D-9FA3-A9B7EC66E99B}" type="presParOf" srcId="{56086794-C239-4CAC-AFA0-111D770A62E7}" destId="{F7E629B8-2832-4522-987D-F4810BB00053}" srcOrd="1" destOrd="0" presId="urn:microsoft.com/office/officeart/2005/8/layout/hProcess9"/>
    <dgm:cxn modelId="{1DA5FB1C-3AA0-4B5D-AE6E-B25FD80CD830}" type="presParOf" srcId="{56086794-C239-4CAC-AFA0-111D770A62E7}" destId="{7E117B87-36E6-4559-A27F-FACA7BD44446}" srcOrd="2" destOrd="0" presId="urn:microsoft.com/office/officeart/2005/8/layout/hProcess9"/>
    <dgm:cxn modelId="{747C987D-482C-4BB9-A8FB-E2255D999523}" type="presParOf" srcId="{56086794-C239-4CAC-AFA0-111D770A62E7}" destId="{93B2480C-EF55-4C74-9437-75814F64E14D}" srcOrd="3" destOrd="0" presId="urn:microsoft.com/office/officeart/2005/8/layout/hProcess9"/>
    <dgm:cxn modelId="{97B39E5E-C086-4969-9C5F-4B7270EE9114}" type="presParOf" srcId="{56086794-C239-4CAC-AFA0-111D770A62E7}" destId="{F49AD3CA-C1B9-4907-A014-A12BD68917F0}" srcOrd="4" destOrd="0" presId="urn:microsoft.com/office/officeart/2005/8/layout/hProcess9"/>
    <dgm:cxn modelId="{FBBFB9EF-80CF-4F58-81CC-595C1C9E74A0}" type="presParOf" srcId="{56086794-C239-4CAC-AFA0-111D770A62E7}" destId="{9B0E6B7B-642C-4505-8268-0FE659855578}" srcOrd="5" destOrd="0" presId="urn:microsoft.com/office/officeart/2005/8/layout/hProcess9"/>
    <dgm:cxn modelId="{251F7CE0-FFA9-439A-89F9-21784AA287D3}" type="presParOf" srcId="{56086794-C239-4CAC-AFA0-111D770A62E7}" destId="{55A30C2E-152C-42ED-87BC-1E2A65AEE3AD}" srcOrd="6" destOrd="0" presId="urn:microsoft.com/office/officeart/2005/8/layout/hProcess9"/>
    <dgm:cxn modelId="{2162E5FC-8B2B-4645-903C-AC6B3F2D150B}" type="presParOf" srcId="{56086794-C239-4CAC-AFA0-111D770A62E7}" destId="{16484CC9-C85E-4E1D-8D3D-9DC862C712A8}" srcOrd="7" destOrd="0" presId="urn:microsoft.com/office/officeart/2005/8/layout/hProcess9"/>
    <dgm:cxn modelId="{3071CDEA-5D76-4365-861E-C263EC258E6F}" type="presParOf" srcId="{56086794-C239-4CAC-AFA0-111D770A62E7}" destId="{3A9EC2D8-65FB-412D-8883-F84BCF95C37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A72D0B-B8D0-4D7C-A663-99D46073B4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9E27FBA-9385-40DF-90BF-25EA67A4ACA6}">
      <dgm:prSet phldrT="[Text]"/>
      <dgm:spPr/>
      <dgm:t>
        <a:bodyPr/>
        <a:lstStyle/>
        <a:p>
          <a:r>
            <a:rPr lang="en-US" dirty="0" smtClean="0"/>
            <a:t>Pain Relievers</a:t>
          </a:r>
          <a:endParaRPr lang="en-US" dirty="0"/>
        </a:p>
      </dgm:t>
    </dgm:pt>
    <dgm:pt modelId="{D84748FF-36F1-44C2-A7F8-DC132B905E74}" type="parTrans" cxnId="{B17BDB45-86D2-4F88-8541-6D0D19BAD0BA}">
      <dgm:prSet/>
      <dgm:spPr/>
      <dgm:t>
        <a:bodyPr/>
        <a:lstStyle/>
        <a:p>
          <a:endParaRPr lang="en-US"/>
        </a:p>
      </dgm:t>
    </dgm:pt>
    <dgm:pt modelId="{2CE36773-B6D3-4DF2-B433-80307960EA2A}" type="sibTrans" cxnId="{B17BDB45-86D2-4F88-8541-6D0D19BAD0BA}">
      <dgm:prSet/>
      <dgm:spPr/>
      <dgm:t>
        <a:bodyPr/>
        <a:lstStyle/>
        <a:p>
          <a:endParaRPr lang="en-US"/>
        </a:p>
      </dgm:t>
    </dgm:pt>
    <dgm:pt modelId="{C7B12905-492D-45F2-8ACE-2CE02C116D2C}">
      <dgm:prSet phldrT="[Text]"/>
      <dgm:spPr/>
      <dgm:t>
        <a:bodyPr/>
        <a:lstStyle/>
        <a:p>
          <a:r>
            <a:rPr lang="en-US" dirty="0" smtClean="0"/>
            <a:t>Cold &amp; Cough</a:t>
          </a:r>
          <a:endParaRPr lang="en-US" dirty="0"/>
        </a:p>
      </dgm:t>
    </dgm:pt>
    <dgm:pt modelId="{8F7D214F-FEE0-4EA0-9CF1-D803C48BE045}" type="parTrans" cxnId="{7EBB69A2-361B-495C-B115-1046CC78F3E5}">
      <dgm:prSet/>
      <dgm:spPr/>
      <dgm:t>
        <a:bodyPr/>
        <a:lstStyle/>
        <a:p>
          <a:endParaRPr lang="en-US"/>
        </a:p>
      </dgm:t>
    </dgm:pt>
    <dgm:pt modelId="{6F5E1827-88E7-44A9-A585-7DC82ADC6044}" type="sibTrans" cxnId="{7EBB69A2-361B-495C-B115-1046CC78F3E5}">
      <dgm:prSet/>
      <dgm:spPr/>
      <dgm:t>
        <a:bodyPr/>
        <a:lstStyle/>
        <a:p>
          <a:endParaRPr lang="en-US"/>
        </a:p>
      </dgm:t>
    </dgm:pt>
    <dgm:pt modelId="{9510E78D-C04E-4B36-85BC-0CD94E12B971}">
      <dgm:prSet phldrT="[Text]"/>
      <dgm:spPr/>
      <dgm:t>
        <a:bodyPr/>
        <a:lstStyle/>
        <a:p>
          <a:r>
            <a:rPr lang="en-US" dirty="0" smtClean="0"/>
            <a:t>Flu</a:t>
          </a:r>
          <a:endParaRPr lang="en-US" dirty="0"/>
        </a:p>
      </dgm:t>
    </dgm:pt>
    <dgm:pt modelId="{F19C8EAC-C9D1-4761-AE49-9A7418637EBF}" type="parTrans" cxnId="{782C04FB-8B79-40C5-BD00-BADC0F340FEE}">
      <dgm:prSet/>
      <dgm:spPr/>
      <dgm:t>
        <a:bodyPr/>
        <a:lstStyle/>
        <a:p>
          <a:endParaRPr lang="en-US"/>
        </a:p>
      </dgm:t>
    </dgm:pt>
    <dgm:pt modelId="{E7405168-963A-4EA4-9F8D-6790A2199B93}" type="sibTrans" cxnId="{782C04FB-8B79-40C5-BD00-BADC0F340FEE}">
      <dgm:prSet/>
      <dgm:spPr/>
      <dgm:t>
        <a:bodyPr/>
        <a:lstStyle/>
        <a:p>
          <a:endParaRPr lang="en-US"/>
        </a:p>
      </dgm:t>
    </dgm:pt>
    <dgm:pt modelId="{264CA1CE-D04C-41AC-864D-A0E94D2794AB}">
      <dgm:prSet phldrT="[Text]"/>
      <dgm:spPr/>
      <dgm:t>
        <a:bodyPr/>
        <a:lstStyle/>
        <a:p>
          <a:r>
            <a:rPr lang="en-US" dirty="0" smtClean="0"/>
            <a:t>Arthritis</a:t>
          </a:r>
          <a:endParaRPr lang="en-US" dirty="0"/>
        </a:p>
      </dgm:t>
    </dgm:pt>
    <dgm:pt modelId="{4DC18770-0102-4E7D-8C1C-BD424A320051}" type="parTrans" cxnId="{35AF2AD3-362D-4DB1-B78D-F27CE0B3FBC4}">
      <dgm:prSet/>
      <dgm:spPr/>
      <dgm:t>
        <a:bodyPr/>
        <a:lstStyle/>
        <a:p>
          <a:endParaRPr lang="en-US"/>
        </a:p>
      </dgm:t>
    </dgm:pt>
    <dgm:pt modelId="{DCE09CDA-538A-4437-96EE-F279205B1D10}" type="sibTrans" cxnId="{35AF2AD3-362D-4DB1-B78D-F27CE0B3FBC4}">
      <dgm:prSet/>
      <dgm:spPr/>
      <dgm:t>
        <a:bodyPr/>
        <a:lstStyle/>
        <a:p>
          <a:endParaRPr lang="en-US"/>
        </a:p>
      </dgm:t>
    </dgm:pt>
    <dgm:pt modelId="{0D0A115E-AF98-48AE-88D8-5E1C2CCA51EC}">
      <dgm:prSet/>
      <dgm:spPr/>
      <dgm:t>
        <a:bodyPr/>
        <a:lstStyle/>
        <a:p>
          <a:r>
            <a:rPr lang="en-US" dirty="0" smtClean="0"/>
            <a:t>Sinusitis</a:t>
          </a:r>
          <a:endParaRPr lang="en-US" dirty="0"/>
        </a:p>
      </dgm:t>
    </dgm:pt>
    <dgm:pt modelId="{A9B89ED9-A6E3-4929-A4AA-A4155A37832A}" type="parTrans" cxnId="{BDC51DFA-2145-4B36-9E22-7E7371A78446}">
      <dgm:prSet/>
      <dgm:spPr/>
      <dgm:t>
        <a:bodyPr/>
        <a:lstStyle/>
        <a:p>
          <a:endParaRPr lang="en-US"/>
        </a:p>
      </dgm:t>
    </dgm:pt>
    <dgm:pt modelId="{9323278C-3AE0-44FF-8424-B7722ABF5502}" type="sibTrans" cxnId="{BDC51DFA-2145-4B36-9E22-7E7371A78446}">
      <dgm:prSet/>
      <dgm:spPr/>
      <dgm:t>
        <a:bodyPr/>
        <a:lstStyle/>
        <a:p>
          <a:endParaRPr lang="en-US"/>
        </a:p>
      </dgm:t>
    </dgm:pt>
    <dgm:pt modelId="{4E438787-D593-4472-80CA-C9C9EEBC193D}">
      <dgm:prSet/>
      <dgm:spPr/>
      <dgm:t>
        <a:bodyPr/>
        <a:lstStyle/>
        <a:p>
          <a:r>
            <a:rPr lang="en-US" dirty="0" smtClean="0"/>
            <a:t>Night-Time Remedies</a:t>
          </a:r>
          <a:endParaRPr lang="en-US" dirty="0"/>
        </a:p>
      </dgm:t>
    </dgm:pt>
    <dgm:pt modelId="{0B191465-E70C-4393-A9E6-980A8DBC6333}" type="parTrans" cxnId="{98506C63-0965-4515-AA0F-10C78E7ACFCA}">
      <dgm:prSet/>
      <dgm:spPr/>
      <dgm:t>
        <a:bodyPr/>
        <a:lstStyle/>
        <a:p>
          <a:endParaRPr lang="en-US"/>
        </a:p>
      </dgm:t>
    </dgm:pt>
    <dgm:pt modelId="{0C5D7D41-FEC4-45D7-A617-6A96EE741D60}" type="sibTrans" cxnId="{98506C63-0965-4515-AA0F-10C78E7ACFCA}">
      <dgm:prSet/>
      <dgm:spPr/>
      <dgm:t>
        <a:bodyPr/>
        <a:lstStyle/>
        <a:p>
          <a:endParaRPr lang="en-US"/>
        </a:p>
      </dgm:t>
    </dgm:pt>
    <dgm:pt modelId="{54D2C752-936B-4D56-A233-954E0A253531}">
      <dgm:prSet/>
      <dgm:spPr/>
      <dgm:t>
        <a:bodyPr/>
        <a:lstStyle/>
        <a:p>
          <a:r>
            <a:rPr lang="en-US" dirty="0" smtClean="0"/>
            <a:t>Liquids</a:t>
          </a:r>
          <a:endParaRPr lang="en-US" dirty="0"/>
        </a:p>
      </dgm:t>
    </dgm:pt>
    <dgm:pt modelId="{422A7F0A-5723-45E1-8B4E-E5108550D443}" type="parTrans" cxnId="{8EA8AD9A-6F2E-457B-A704-77FD15735F9B}">
      <dgm:prSet/>
      <dgm:spPr/>
      <dgm:t>
        <a:bodyPr/>
        <a:lstStyle/>
        <a:p>
          <a:endParaRPr lang="en-US"/>
        </a:p>
      </dgm:t>
    </dgm:pt>
    <dgm:pt modelId="{2368D559-6798-48CC-84FE-BA09E9B0C589}" type="sibTrans" cxnId="{8EA8AD9A-6F2E-457B-A704-77FD15735F9B}">
      <dgm:prSet/>
      <dgm:spPr/>
      <dgm:t>
        <a:bodyPr/>
        <a:lstStyle/>
        <a:p>
          <a:endParaRPr lang="en-US"/>
        </a:p>
      </dgm:t>
    </dgm:pt>
    <dgm:pt modelId="{8146509F-046A-4DF9-8D9A-6B4150982F15}">
      <dgm:prSet/>
      <dgm:spPr/>
      <dgm:t>
        <a:bodyPr/>
        <a:lstStyle/>
        <a:p>
          <a:r>
            <a:rPr lang="en-US" dirty="0" smtClean="0"/>
            <a:t>Caplets</a:t>
          </a:r>
          <a:endParaRPr lang="en-US" dirty="0"/>
        </a:p>
      </dgm:t>
    </dgm:pt>
    <dgm:pt modelId="{67062E3D-6FC8-4737-983F-A2B822E886FD}" type="parTrans" cxnId="{BF8D76A5-E2C2-46AB-B3C6-C3844C13FE02}">
      <dgm:prSet/>
      <dgm:spPr/>
      <dgm:t>
        <a:bodyPr/>
        <a:lstStyle/>
        <a:p>
          <a:endParaRPr lang="en-US"/>
        </a:p>
      </dgm:t>
    </dgm:pt>
    <dgm:pt modelId="{B0E5AFF7-8C23-47B1-AF05-F6E6C6A2EF5F}" type="sibTrans" cxnId="{BF8D76A5-E2C2-46AB-B3C6-C3844C13FE02}">
      <dgm:prSet/>
      <dgm:spPr/>
      <dgm:t>
        <a:bodyPr/>
        <a:lstStyle/>
        <a:p>
          <a:endParaRPr lang="en-US"/>
        </a:p>
      </dgm:t>
    </dgm:pt>
    <dgm:pt modelId="{2DB5F255-408F-44E0-BE99-B207DEA69AAA}">
      <dgm:prSet/>
      <dgm:spPr/>
      <dgm:t>
        <a:bodyPr/>
        <a:lstStyle/>
        <a:p>
          <a:r>
            <a:rPr lang="en-US" dirty="0" smtClean="0"/>
            <a:t>Tablets</a:t>
          </a:r>
          <a:endParaRPr lang="en-US" dirty="0"/>
        </a:p>
      </dgm:t>
    </dgm:pt>
    <dgm:pt modelId="{FB17F584-6DA5-4204-834E-D2D4D8F67167}" type="parTrans" cxnId="{8EA7C6A1-0C56-4D8F-A5C0-076D6B328BDD}">
      <dgm:prSet/>
      <dgm:spPr/>
      <dgm:t>
        <a:bodyPr/>
        <a:lstStyle/>
        <a:p>
          <a:endParaRPr lang="en-US"/>
        </a:p>
      </dgm:t>
    </dgm:pt>
    <dgm:pt modelId="{5D78F135-6386-4618-A58E-F8EC99925A91}" type="sibTrans" cxnId="{8EA7C6A1-0C56-4D8F-A5C0-076D6B328BDD}">
      <dgm:prSet/>
      <dgm:spPr/>
      <dgm:t>
        <a:bodyPr/>
        <a:lstStyle/>
        <a:p>
          <a:endParaRPr lang="en-US"/>
        </a:p>
      </dgm:t>
    </dgm:pt>
    <dgm:pt modelId="{46BE0303-6D52-4121-838C-42C699DCB2D6}">
      <dgm:prSet/>
      <dgm:spPr/>
      <dgm:t>
        <a:bodyPr/>
        <a:lstStyle/>
        <a:p>
          <a:r>
            <a:rPr lang="en-US" dirty="0" smtClean="0"/>
            <a:t>Capsules</a:t>
          </a:r>
          <a:endParaRPr lang="en-US" dirty="0"/>
        </a:p>
      </dgm:t>
    </dgm:pt>
    <dgm:pt modelId="{E9202D5E-1553-4AEF-B405-C2A6386CB10D}" type="parTrans" cxnId="{F2CBACAB-05C9-4A86-8D1F-E05AF64EA82B}">
      <dgm:prSet/>
      <dgm:spPr/>
      <dgm:t>
        <a:bodyPr/>
        <a:lstStyle/>
        <a:p>
          <a:endParaRPr lang="en-US"/>
        </a:p>
      </dgm:t>
    </dgm:pt>
    <dgm:pt modelId="{A9682D72-46D1-423D-A04D-67B10E3CF39A}" type="sibTrans" cxnId="{F2CBACAB-05C9-4A86-8D1F-E05AF64EA82B}">
      <dgm:prSet/>
      <dgm:spPr/>
      <dgm:t>
        <a:bodyPr/>
        <a:lstStyle/>
        <a:p>
          <a:endParaRPr lang="en-US"/>
        </a:p>
      </dgm:t>
    </dgm:pt>
    <dgm:pt modelId="{6BC2C23B-E12F-449A-9B32-B0CBBA7B856F}">
      <dgm:prSet/>
      <dgm:spPr/>
      <dgm:t>
        <a:bodyPr/>
        <a:lstStyle/>
        <a:p>
          <a:r>
            <a:rPr lang="en-US" dirty="0" smtClean="0"/>
            <a:t>Gel Tabs</a:t>
          </a:r>
          <a:endParaRPr lang="en-US" dirty="0"/>
        </a:p>
      </dgm:t>
    </dgm:pt>
    <dgm:pt modelId="{19FED448-A0B0-428A-8DB6-0A876BAFC365}" type="parTrans" cxnId="{DBE7A271-5E74-4D77-AE03-D963D3D70234}">
      <dgm:prSet/>
      <dgm:spPr/>
      <dgm:t>
        <a:bodyPr/>
        <a:lstStyle/>
        <a:p>
          <a:endParaRPr lang="en-US"/>
        </a:p>
      </dgm:t>
    </dgm:pt>
    <dgm:pt modelId="{178B3918-C9DD-4637-8A6C-1C982E650208}" type="sibTrans" cxnId="{DBE7A271-5E74-4D77-AE03-D963D3D70234}">
      <dgm:prSet/>
      <dgm:spPr/>
      <dgm:t>
        <a:bodyPr/>
        <a:lstStyle/>
        <a:p>
          <a:endParaRPr lang="en-US"/>
        </a:p>
      </dgm:t>
    </dgm:pt>
    <dgm:pt modelId="{5048A937-7FB8-4425-89D3-3A160ADB2FAD}">
      <dgm:prSet/>
      <dgm:spPr/>
      <dgm:t>
        <a:bodyPr/>
        <a:lstStyle/>
        <a:p>
          <a:r>
            <a:rPr lang="en-US" dirty="0" smtClean="0"/>
            <a:t>Nasal Sprays</a:t>
          </a:r>
          <a:endParaRPr lang="en-US" dirty="0"/>
        </a:p>
      </dgm:t>
    </dgm:pt>
    <dgm:pt modelId="{D9E3B036-213C-47D9-9D17-4256E6E4C8D5}" type="parTrans" cxnId="{06705FCE-D6B5-4CFD-BCAC-DF9D9028C01D}">
      <dgm:prSet/>
      <dgm:spPr/>
      <dgm:t>
        <a:bodyPr/>
        <a:lstStyle/>
        <a:p>
          <a:endParaRPr lang="en-US"/>
        </a:p>
      </dgm:t>
    </dgm:pt>
    <dgm:pt modelId="{ECAAB743-7484-4D6B-AE65-CC1B6AAC2878}" type="sibTrans" cxnId="{06705FCE-D6B5-4CFD-BCAC-DF9D9028C01D}">
      <dgm:prSet/>
      <dgm:spPr/>
      <dgm:t>
        <a:bodyPr/>
        <a:lstStyle/>
        <a:p>
          <a:endParaRPr lang="en-US"/>
        </a:p>
      </dgm:t>
    </dgm:pt>
    <dgm:pt modelId="{689C8013-B0CD-480B-BDFB-193721BCC362}">
      <dgm:prSet/>
      <dgm:spPr/>
      <dgm:t>
        <a:bodyPr/>
        <a:lstStyle/>
        <a:p>
          <a:r>
            <a:rPr lang="en-US" dirty="0" smtClean="0"/>
            <a:t>Other</a:t>
          </a:r>
          <a:endParaRPr lang="en-US" dirty="0"/>
        </a:p>
      </dgm:t>
    </dgm:pt>
    <dgm:pt modelId="{885B4555-9C0F-4630-895C-8EFEE7946BC1}" type="parTrans" cxnId="{9473BBED-0358-4CA5-8D34-AD0C89F62359}">
      <dgm:prSet/>
      <dgm:spPr/>
      <dgm:t>
        <a:bodyPr/>
        <a:lstStyle/>
        <a:p>
          <a:endParaRPr lang="en-US"/>
        </a:p>
      </dgm:t>
    </dgm:pt>
    <dgm:pt modelId="{3E519ED3-B3EA-4BC3-9089-351296D24CF5}" type="sibTrans" cxnId="{9473BBED-0358-4CA5-8D34-AD0C89F62359}">
      <dgm:prSet/>
      <dgm:spPr/>
      <dgm:t>
        <a:bodyPr/>
        <a:lstStyle/>
        <a:p>
          <a:endParaRPr lang="en-US"/>
        </a:p>
      </dgm:t>
    </dgm:pt>
    <dgm:pt modelId="{AB8ECCBC-27A4-483B-B667-95527BD77E15}" type="pres">
      <dgm:prSet presAssocID="{78A72D0B-B8D0-4D7C-A663-99D46073B44A}" presName="hierChild1" presStyleCnt="0">
        <dgm:presLayoutVars>
          <dgm:orgChart val="1"/>
          <dgm:chPref val="1"/>
          <dgm:dir/>
          <dgm:animOne val="branch"/>
          <dgm:animLvl val="lvl"/>
          <dgm:resizeHandles/>
        </dgm:presLayoutVars>
      </dgm:prSet>
      <dgm:spPr/>
      <dgm:t>
        <a:bodyPr/>
        <a:lstStyle/>
        <a:p>
          <a:endParaRPr lang="en-US"/>
        </a:p>
      </dgm:t>
    </dgm:pt>
    <dgm:pt modelId="{AFB61962-A210-43B9-BEE9-4F9591F3FAF2}" type="pres">
      <dgm:prSet presAssocID="{09E27FBA-9385-40DF-90BF-25EA67A4ACA6}" presName="hierRoot1" presStyleCnt="0">
        <dgm:presLayoutVars>
          <dgm:hierBranch val="init"/>
        </dgm:presLayoutVars>
      </dgm:prSet>
      <dgm:spPr/>
    </dgm:pt>
    <dgm:pt modelId="{96696685-6FE5-4A33-BA8D-B3EF5A213F92}" type="pres">
      <dgm:prSet presAssocID="{09E27FBA-9385-40DF-90BF-25EA67A4ACA6}" presName="rootComposite1" presStyleCnt="0"/>
      <dgm:spPr/>
    </dgm:pt>
    <dgm:pt modelId="{8FA3AFC7-9732-46B5-AA63-BE5C7C8D525E}" type="pres">
      <dgm:prSet presAssocID="{09E27FBA-9385-40DF-90BF-25EA67A4ACA6}" presName="rootText1" presStyleLbl="node0" presStyleIdx="0" presStyleCnt="1">
        <dgm:presLayoutVars>
          <dgm:chPref val="3"/>
        </dgm:presLayoutVars>
      </dgm:prSet>
      <dgm:spPr/>
      <dgm:t>
        <a:bodyPr/>
        <a:lstStyle/>
        <a:p>
          <a:endParaRPr lang="en-US"/>
        </a:p>
      </dgm:t>
    </dgm:pt>
    <dgm:pt modelId="{0DE8E175-F937-479E-B2BB-3D4FF6D0FF0A}" type="pres">
      <dgm:prSet presAssocID="{09E27FBA-9385-40DF-90BF-25EA67A4ACA6}" presName="rootConnector1" presStyleLbl="node1" presStyleIdx="0" presStyleCnt="0"/>
      <dgm:spPr/>
      <dgm:t>
        <a:bodyPr/>
        <a:lstStyle/>
        <a:p>
          <a:endParaRPr lang="en-US"/>
        </a:p>
      </dgm:t>
    </dgm:pt>
    <dgm:pt modelId="{2F49CA7B-C766-48C4-BE66-064F0B060971}" type="pres">
      <dgm:prSet presAssocID="{09E27FBA-9385-40DF-90BF-25EA67A4ACA6}" presName="hierChild2" presStyleCnt="0"/>
      <dgm:spPr/>
    </dgm:pt>
    <dgm:pt modelId="{EC925CCD-8D5C-47FF-8382-70D6CAD2248B}" type="pres">
      <dgm:prSet presAssocID="{8F7D214F-FEE0-4EA0-9CF1-D803C48BE045}" presName="Name37" presStyleLbl="parChTrans1D2" presStyleIdx="0" presStyleCnt="6"/>
      <dgm:spPr/>
      <dgm:t>
        <a:bodyPr/>
        <a:lstStyle/>
        <a:p>
          <a:endParaRPr lang="en-US"/>
        </a:p>
      </dgm:t>
    </dgm:pt>
    <dgm:pt modelId="{1AF97267-F910-40B3-9A0A-164274EBE7EE}" type="pres">
      <dgm:prSet presAssocID="{C7B12905-492D-45F2-8ACE-2CE02C116D2C}" presName="hierRoot2" presStyleCnt="0">
        <dgm:presLayoutVars>
          <dgm:hierBranch val="init"/>
        </dgm:presLayoutVars>
      </dgm:prSet>
      <dgm:spPr/>
    </dgm:pt>
    <dgm:pt modelId="{B6A5CABC-989C-4820-A41E-3E8A1D17C6FB}" type="pres">
      <dgm:prSet presAssocID="{C7B12905-492D-45F2-8ACE-2CE02C116D2C}" presName="rootComposite" presStyleCnt="0"/>
      <dgm:spPr/>
    </dgm:pt>
    <dgm:pt modelId="{1DAB6ADE-E0B8-4CF9-AD08-58A6EBB3D45C}" type="pres">
      <dgm:prSet presAssocID="{C7B12905-492D-45F2-8ACE-2CE02C116D2C}" presName="rootText" presStyleLbl="node2" presStyleIdx="0" presStyleCnt="6">
        <dgm:presLayoutVars>
          <dgm:chPref val="3"/>
        </dgm:presLayoutVars>
      </dgm:prSet>
      <dgm:spPr/>
      <dgm:t>
        <a:bodyPr/>
        <a:lstStyle/>
        <a:p>
          <a:endParaRPr lang="en-US"/>
        </a:p>
      </dgm:t>
    </dgm:pt>
    <dgm:pt modelId="{2D5B9516-FC33-4497-9627-8E6C74FC0534}" type="pres">
      <dgm:prSet presAssocID="{C7B12905-492D-45F2-8ACE-2CE02C116D2C}" presName="rootConnector" presStyleLbl="node2" presStyleIdx="0" presStyleCnt="6"/>
      <dgm:spPr/>
      <dgm:t>
        <a:bodyPr/>
        <a:lstStyle/>
        <a:p>
          <a:endParaRPr lang="en-US"/>
        </a:p>
      </dgm:t>
    </dgm:pt>
    <dgm:pt modelId="{55CC00AA-C641-4E7A-8A69-B256DE606AB7}" type="pres">
      <dgm:prSet presAssocID="{C7B12905-492D-45F2-8ACE-2CE02C116D2C}" presName="hierChild4" presStyleCnt="0"/>
      <dgm:spPr/>
    </dgm:pt>
    <dgm:pt modelId="{4BFEF455-EB16-4DDB-A23A-CF099714B30F}" type="pres">
      <dgm:prSet presAssocID="{422A7F0A-5723-45E1-8B4E-E5108550D443}" presName="Name37" presStyleLbl="parChTrans1D3" presStyleIdx="0" presStyleCnt="6"/>
      <dgm:spPr/>
      <dgm:t>
        <a:bodyPr/>
        <a:lstStyle/>
        <a:p>
          <a:endParaRPr lang="en-US"/>
        </a:p>
      </dgm:t>
    </dgm:pt>
    <dgm:pt modelId="{DDCFACDC-E0B5-462E-AB93-22C620C1B071}" type="pres">
      <dgm:prSet presAssocID="{54D2C752-936B-4D56-A233-954E0A253531}" presName="hierRoot2" presStyleCnt="0">
        <dgm:presLayoutVars>
          <dgm:hierBranch val="init"/>
        </dgm:presLayoutVars>
      </dgm:prSet>
      <dgm:spPr/>
    </dgm:pt>
    <dgm:pt modelId="{8401ECB1-5859-4488-94CA-B50211002A59}" type="pres">
      <dgm:prSet presAssocID="{54D2C752-936B-4D56-A233-954E0A253531}" presName="rootComposite" presStyleCnt="0"/>
      <dgm:spPr/>
    </dgm:pt>
    <dgm:pt modelId="{2B0284E8-92A8-4685-B609-E9AB1FCE80E7}" type="pres">
      <dgm:prSet presAssocID="{54D2C752-936B-4D56-A233-954E0A253531}" presName="rootText" presStyleLbl="node3" presStyleIdx="0" presStyleCnt="6">
        <dgm:presLayoutVars>
          <dgm:chPref val="3"/>
        </dgm:presLayoutVars>
      </dgm:prSet>
      <dgm:spPr/>
      <dgm:t>
        <a:bodyPr/>
        <a:lstStyle/>
        <a:p>
          <a:endParaRPr lang="en-US"/>
        </a:p>
      </dgm:t>
    </dgm:pt>
    <dgm:pt modelId="{FACDF9C3-97A3-4B3C-BE62-7F7BD77CF88A}" type="pres">
      <dgm:prSet presAssocID="{54D2C752-936B-4D56-A233-954E0A253531}" presName="rootConnector" presStyleLbl="node3" presStyleIdx="0" presStyleCnt="6"/>
      <dgm:spPr/>
      <dgm:t>
        <a:bodyPr/>
        <a:lstStyle/>
        <a:p>
          <a:endParaRPr lang="en-US"/>
        </a:p>
      </dgm:t>
    </dgm:pt>
    <dgm:pt modelId="{A14ABDA5-2515-49DD-82C3-5631DC33FCFE}" type="pres">
      <dgm:prSet presAssocID="{54D2C752-936B-4D56-A233-954E0A253531}" presName="hierChild4" presStyleCnt="0"/>
      <dgm:spPr/>
    </dgm:pt>
    <dgm:pt modelId="{0155C04D-51F2-4B3E-B29A-03CDC52AF5F4}" type="pres">
      <dgm:prSet presAssocID="{54D2C752-936B-4D56-A233-954E0A253531}" presName="hierChild5" presStyleCnt="0"/>
      <dgm:spPr/>
    </dgm:pt>
    <dgm:pt modelId="{C90A3598-278D-446E-A024-F0D30D2F4171}" type="pres">
      <dgm:prSet presAssocID="{67062E3D-6FC8-4737-983F-A2B822E886FD}" presName="Name37" presStyleLbl="parChTrans1D3" presStyleIdx="1" presStyleCnt="6"/>
      <dgm:spPr/>
      <dgm:t>
        <a:bodyPr/>
        <a:lstStyle/>
        <a:p>
          <a:endParaRPr lang="en-US"/>
        </a:p>
      </dgm:t>
    </dgm:pt>
    <dgm:pt modelId="{A37EF07C-826B-46FC-9D24-D24ED77A46A2}" type="pres">
      <dgm:prSet presAssocID="{8146509F-046A-4DF9-8D9A-6B4150982F15}" presName="hierRoot2" presStyleCnt="0">
        <dgm:presLayoutVars>
          <dgm:hierBranch val="init"/>
        </dgm:presLayoutVars>
      </dgm:prSet>
      <dgm:spPr/>
    </dgm:pt>
    <dgm:pt modelId="{120316F2-A625-4154-A434-3B33B3F4292D}" type="pres">
      <dgm:prSet presAssocID="{8146509F-046A-4DF9-8D9A-6B4150982F15}" presName="rootComposite" presStyleCnt="0"/>
      <dgm:spPr/>
    </dgm:pt>
    <dgm:pt modelId="{C2DC856B-7DCC-4274-A305-54348AC4CFFE}" type="pres">
      <dgm:prSet presAssocID="{8146509F-046A-4DF9-8D9A-6B4150982F15}" presName="rootText" presStyleLbl="node3" presStyleIdx="1" presStyleCnt="6">
        <dgm:presLayoutVars>
          <dgm:chPref val="3"/>
        </dgm:presLayoutVars>
      </dgm:prSet>
      <dgm:spPr/>
      <dgm:t>
        <a:bodyPr/>
        <a:lstStyle/>
        <a:p>
          <a:endParaRPr lang="en-US"/>
        </a:p>
      </dgm:t>
    </dgm:pt>
    <dgm:pt modelId="{A4600121-0F34-4E30-A346-625933EA6991}" type="pres">
      <dgm:prSet presAssocID="{8146509F-046A-4DF9-8D9A-6B4150982F15}" presName="rootConnector" presStyleLbl="node3" presStyleIdx="1" presStyleCnt="6"/>
      <dgm:spPr/>
      <dgm:t>
        <a:bodyPr/>
        <a:lstStyle/>
        <a:p>
          <a:endParaRPr lang="en-US"/>
        </a:p>
      </dgm:t>
    </dgm:pt>
    <dgm:pt modelId="{1B0AFF39-25FA-481D-B91D-E62A95CC77DF}" type="pres">
      <dgm:prSet presAssocID="{8146509F-046A-4DF9-8D9A-6B4150982F15}" presName="hierChild4" presStyleCnt="0"/>
      <dgm:spPr/>
    </dgm:pt>
    <dgm:pt modelId="{C33CD206-E9FC-4D76-89D1-BBCB446A8750}" type="pres">
      <dgm:prSet presAssocID="{8146509F-046A-4DF9-8D9A-6B4150982F15}" presName="hierChild5" presStyleCnt="0"/>
      <dgm:spPr/>
    </dgm:pt>
    <dgm:pt modelId="{0BA59A7D-CC7F-49E9-BA12-63B0FBD8261F}" type="pres">
      <dgm:prSet presAssocID="{FB17F584-6DA5-4204-834E-D2D4D8F67167}" presName="Name37" presStyleLbl="parChTrans1D3" presStyleIdx="2" presStyleCnt="6"/>
      <dgm:spPr/>
      <dgm:t>
        <a:bodyPr/>
        <a:lstStyle/>
        <a:p>
          <a:endParaRPr lang="en-US"/>
        </a:p>
      </dgm:t>
    </dgm:pt>
    <dgm:pt modelId="{A60F7BA9-8198-460D-BF67-5E873751D02F}" type="pres">
      <dgm:prSet presAssocID="{2DB5F255-408F-44E0-BE99-B207DEA69AAA}" presName="hierRoot2" presStyleCnt="0">
        <dgm:presLayoutVars>
          <dgm:hierBranch val="init"/>
        </dgm:presLayoutVars>
      </dgm:prSet>
      <dgm:spPr/>
    </dgm:pt>
    <dgm:pt modelId="{A8FBB183-567A-43D9-AF37-F4971CF947BC}" type="pres">
      <dgm:prSet presAssocID="{2DB5F255-408F-44E0-BE99-B207DEA69AAA}" presName="rootComposite" presStyleCnt="0"/>
      <dgm:spPr/>
    </dgm:pt>
    <dgm:pt modelId="{65156C89-AED7-4A15-B7F4-208D9DDC3EC1}" type="pres">
      <dgm:prSet presAssocID="{2DB5F255-408F-44E0-BE99-B207DEA69AAA}" presName="rootText" presStyleLbl="node3" presStyleIdx="2" presStyleCnt="6">
        <dgm:presLayoutVars>
          <dgm:chPref val="3"/>
        </dgm:presLayoutVars>
      </dgm:prSet>
      <dgm:spPr/>
      <dgm:t>
        <a:bodyPr/>
        <a:lstStyle/>
        <a:p>
          <a:endParaRPr lang="en-US"/>
        </a:p>
      </dgm:t>
    </dgm:pt>
    <dgm:pt modelId="{D056B3A7-7360-4187-AC9D-6A10C3252F31}" type="pres">
      <dgm:prSet presAssocID="{2DB5F255-408F-44E0-BE99-B207DEA69AAA}" presName="rootConnector" presStyleLbl="node3" presStyleIdx="2" presStyleCnt="6"/>
      <dgm:spPr/>
      <dgm:t>
        <a:bodyPr/>
        <a:lstStyle/>
        <a:p>
          <a:endParaRPr lang="en-US"/>
        </a:p>
      </dgm:t>
    </dgm:pt>
    <dgm:pt modelId="{18FF2583-0068-4AA1-9886-96F58D4E460A}" type="pres">
      <dgm:prSet presAssocID="{2DB5F255-408F-44E0-BE99-B207DEA69AAA}" presName="hierChild4" presStyleCnt="0"/>
      <dgm:spPr/>
    </dgm:pt>
    <dgm:pt modelId="{C1F38836-6ECA-4396-AA34-CCBF89EC8FE8}" type="pres">
      <dgm:prSet presAssocID="{2DB5F255-408F-44E0-BE99-B207DEA69AAA}" presName="hierChild5" presStyleCnt="0"/>
      <dgm:spPr/>
    </dgm:pt>
    <dgm:pt modelId="{88689274-D5B5-4524-9163-17EBD3F98289}" type="pres">
      <dgm:prSet presAssocID="{E9202D5E-1553-4AEF-B405-C2A6386CB10D}" presName="Name37" presStyleLbl="parChTrans1D3" presStyleIdx="3" presStyleCnt="6"/>
      <dgm:spPr/>
      <dgm:t>
        <a:bodyPr/>
        <a:lstStyle/>
        <a:p>
          <a:endParaRPr lang="en-US"/>
        </a:p>
      </dgm:t>
    </dgm:pt>
    <dgm:pt modelId="{694BA76F-C702-496B-9C7C-638E1BCAC90F}" type="pres">
      <dgm:prSet presAssocID="{46BE0303-6D52-4121-838C-42C699DCB2D6}" presName="hierRoot2" presStyleCnt="0">
        <dgm:presLayoutVars>
          <dgm:hierBranch val="init"/>
        </dgm:presLayoutVars>
      </dgm:prSet>
      <dgm:spPr/>
    </dgm:pt>
    <dgm:pt modelId="{08FC8602-B859-442A-8534-3C5013B7FFD7}" type="pres">
      <dgm:prSet presAssocID="{46BE0303-6D52-4121-838C-42C699DCB2D6}" presName="rootComposite" presStyleCnt="0"/>
      <dgm:spPr/>
    </dgm:pt>
    <dgm:pt modelId="{F7B675E5-766F-4802-93C7-756021B7D99C}" type="pres">
      <dgm:prSet presAssocID="{46BE0303-6D52-4121-838C-42C699DCB2D6}" presName="rootText" presStyleLbl="node3" presStyleIdx="3" presStyleCnt="6">
        <dgm:presLayoutVars>
          <dgm:chPref val="3"/>
        </dgm:presLayoutVars>
      </dgm:prSet>
      <dgm:spPr/>
      <dgm:t>
        <a:bodyPr/>
        <a:lstStyle/>
        <a:p>
          <a:endParaRPr lang="en-US"/>
        </a:p>
      </dgm:t>
    </dgm:pt>
    <dgm:pt modelId="{41A36C23-06EF-416A-BFC9-AAD36E50B0A3}" type="pres">
      <dgm:prSet presAssocID="{46BE0303-6D52-4121-838C-42C699DCB2D6}" presName="rootConnector" presStyleLbl="node3" presStyleIdx="3" presStyleCnt="6"/>
      <dgm:spPr/>
      <dgm:t>
        <a:bodyPr/>
        <a:lstStyle/>
        <a:p>
          <a:endParaRPr lang="en-US"/>
        </a:p>
      </dgm:t>
    </dgm:pt>
    <dgm:pt modelId="{E0A4525C-C4B8-480A-9E54-C4E21102D2F9}" type="pres">
      <dgm:prSet presAssocID="{46BE0303-6D52-4121-838C-42C699DCB2D6}" presName="hierChild4" presStyleCnt="0"/>
      <dgm:spPr/>
    </dgm:pt>
    <dgm:pt modelId="{C5C4ADFC-72B9-4903-B7B7-018A2FE7E74D}" type="pres">
      <dgm:prSet presAssocID="{46BE0303-6D52-4121-838C-42C699DCB2D6}" presName="hierChild5" presStyleCnt="0"/>
      <dgm:spPr/>
    </dgm:pt>
    <dgm:pt modelId="{5095F005-AB05-4B27-A8C0-5A4BBB1F9F1F}" type="pres">
      <dgm:prSet presAssocID="{19FED448-A0B0-428A-8DB6-0A876BAFC365}" presName="Name37" presStyleLbl="parChTrans1D3" presStyleIdx="4" presStyleCnt="6"/>
      <dgm:spPr/>
      <dgm:t>
        <a:bodyPr/>
        <a:lstStyle/>
        <a:p>
          <a:endParaRPr lang="en-US"/>
        </a:p>
      </dgm:t>
    </dgm:pt>
    <dgm:pt modelId="{DA4F443E-81F7-4A77-B4E8-F95AA9C5A997}" type="pres">
      <dgm:prSet presAssocID="{6BC2C23B-E12F-449A-9B32-B0CBBA7B856F}" presName="hierRoot2" presStyleCnt="0">
        <dgm:presLayoutVars>
          <dgm:hierBranch val="init"/>
        </dgm:presLayoutVars>
      </dgm:prSet>
      <dgm:spPr/>
    </dgm:pt>
    <dgm:pt modelId="{FC1CEB55-3459-4553-B091-80F5CDB86B08}" type="pres">
      <dgm:prSet presAssocID="{6BC2C23B-E12F-449A-9B32-B0CBBA7B856F}" presName="rootComposite" presStyleCnt="0"/>
      <dgm:spPr/>
    </dgm:pt>
    <dgm:pt modelId="{00325F07-8C56-401E-AB47-3B5ABBD1BCEA}" type="pres">
      <dgm:prSet presAssocID="{6BC2C23B-E12F-449A-9B32-B0CBBA7B856F}" presName="rootText" presStyleLbl="node3" presStyleIdx="4" presStyleCnt="6">
        <dgm:presLayoutVars>
          <dgm:chPref val="3"/>
        </dgm:presLayoutVars>
      </dgm:prSet>
      <dgm:spPr/>
      <dgm:t>
        <a:bodyPr/>
        <a:lstStyle/>
        <a:p>
          <a:endParaRPr lang="en-US"/>
        </a:p>
      </dgm:t>
    </dgm:pt>
    <dgm:pt modelId="{791FDFC9-B9BB-4DB8-B13D-E66A9384E927}" type="pres">
      <dgm:prSet presAssocID="{6BC2C23B-E12F-449A-9B32-B0CBBA7B856F}" presName="rootConnector" presStyleLbl="node3" presStyleIdx="4" presStyleCnt="6"/>
      <dgm:spPr/>
      <dgm:t>
        <a:bodyPr/>
        <a:lstStyle/>
        <a:p>
          <a:endParaRPr lang="en-US"/>
        </a:p>
      </dgm:t>
    </dgm:pt>
    <dgm:pt modelId="{C0657029-0B82-4E65-AD65-89826E76E6C4}" type="pres">
      <dgm:prSet presAssocID="{6BC2C23B-E12F-449A-9B32-B0CBBA7B856F}" presName="hierChild4" presStyleCnt="0"/>
      <dgm:spPr/>
    </dgm:pt>
    <dgm:pt modelId="{A8B141BD-84BA-4F8F-B493-E9D72BA29E57}" type="pres">
      <dgm:prSet presAssocID="{6BC2C23B-E12F-449A-9B32-B0CBBA7B856F}" presName="hierChild5" presStyleCnt="0"/>
      <dgm:spPr/>
    </dgm:pt>
    <dgm:pt modelId="{0005457E-DF53-41CA-A091-7F1430A2F7ED}" type="pres">
      <dgm:prSet presAssocID="{D9E3B036-213C-47D9-9D17-4256E6E4C8D5}" presName="Name37" presStyleLbl="parChTrans1D3" presStyleIdx="5" presStyleCnt="6"/>
      <dgm:spPr/>
      <dgm:t>
        <a:bodyPr/>
        <a:lstStyle/>
        <a:p>
          <a:endParaRPr lang="en-US"/>
        </a:p>
      </dgm:t>
    </dgm:pt>
    <dgm:pt modelId="{B24A3582-EC29-484F-955C-FD74F388E92F}" type="pres">
      <dgm:prSet presAssocID="{5048A937-7FB8-4425-89D3-3A160ADB2FAD}" presName="hierRoot2" presStyleCnt="0">
        <dgm:presLayoutVars>
          <dgm:hierBranch val="init"/>
        </dgm:presLayoutVars>
      </dgm:prSet>
      <dgm:spPr/>
    </dgm:pt>
    <dgm:pt modelId="{851EFFAC-BF5C-435F-B425-13A625F578F4}" type="pres">
      <dgm:prSet presAssocID="{5048A937-7FB8-4425-89D3-3A160ADB2FAD}" presName="rootComposite" presStyleCnt="0"/>
      <dgm:spPr/>
    </dgm:pt>
    <dgm:pt modelId="{F2226401-FF57-41C9-8959-E9BEF7ACE766}" type="pres">
      <dgm:prSet presAssocID="{5048A937-7FB8-4425-89D3-3A160ADB2FAD}" presName="rootText" presStyleLbl="node3" presStyleIdx="5" presStyleCnt="6">
        <dgm:presLayoutVars>
          <dgm:chPref val="3"/>
        </dgm:presLayoutVars>
      </dgm:prSet>
      <dgm:spPr/>
      <dgm:t>
        <a:bodyPr/>
        <a:lstStyle/>
        <a:p>
          <a:endParaRPr lang="en-US"/>
        </a:p>
      </dgm:t>
    </dgm:pt>
    <dgm:pt modelId="{B29C3F33-88E2-42C3-A3D2-4424A6CCCDF0}" type="pres">
      <dgm:prSet presAssocID="{5048A937-7FB8-4425-89D3-3A160ADB2FAD}" presName="rootConnector" presStyleLbl="node3" presStyleIdx="5" presStyleCnt="6"/>
      <dgm:spPr/>
      <dgm:t>
        <a:bodyPr/>
        <a:lstStyle/>
        <a:p>
          <a:endParaRPr lang="en-US"/>
        </a:p>
      </dgm:t>
    </dgm:pt>
    <dgm:pt modelId="{3BC58179-00EB-49CF-9663-49AFAF442E7F}" type="pres">
      <dgm:prSet presAssocID="{5048A937-7FB8-4425-89D3-3A160ADB2FAD}" presName="hierChild4" presStyleCnt="0"/>
      <dgm:spPr/>
    </dgm:pt>
    <dgm:pt modelId="{56405AA3-A908-4DD5-A249-56C99052BA04}" type="pres">
      <dgm:prSet presAssocID="{5048A937-7FB8-4425-89D3-3A160ADB2FAD}" presName="hierChild5" presStyleCnt="0"/>
      <dgm:spPr/>
    </dgm:pt>
    <dgm:pt modelId="{03F2D7B1-87BC-49DA-A0C8-08DF80DB09E0}" type="pres">
      <dgm:prSet presAssocID="{C7B12905-492D-45F2-8ACE-2CE02C116D2C}" presName="hierChild5" presStyleCnt="0"/>
      <dgm:spPr/>
    </dgm:pt>
    <dgm:pt modelId="{50493F70-C290-400F-8FDC-38BF56D87840}" type="pres">
      <dgm:prSet presAssocID="{F19C8EAC-C9D1-4761-AE49-9A7418637EBF}" presName="Name37" presStyleLbl="parChTrans1D2" presStyleIdx="1" presStyleCnt="6"/>
      <dgm:spPr/>
      <dgm:t>
        <a:bodyPr/>
        <a:lstStyle/>
        <a:p>
          <a:endParaRPr lang="en-US"/>
        </a:p>
      </dgm:t>
    </dgm:pt>
    <dgm:pt modelId="{81D01E26-59A6-4FB3-B83F-D621BAC98FF7}" type="pres">
      <dgm:prSet presAssocID="{9510E78D-C04E-4B36-85BC-0CD94E12B971}" presName="hierRoot2" presStyleCnt="0">
        <dgm:presLayoutVars>
          <dgm:hierBranch val="init"/>
        </dgm:presLayoutVars>
      </dgm:prSet>
      <dgm:spPr/>
    </dgm:pt>
    <dgm:pt modelId="{72844904-8835-4479-B4E6-E7F20373970D}" type="pres">
      <dgm:prSet presAssocID="{9510E78D-C04E-4B36-85BC-0CD94E12B971}" presName="rootComposite" presStyleCnt="0"/>
      <dgm:spPr/>
    </dgm:pt>
    <dgm:pt modelId="{037D9DC2-B577-45A5-85A6-D17B00659C8C}" type="pres">
      <dgm:prSet presAssocID="{9510E78D-C04E-4B36-85BC-0CD94E12B971}" presName="rootText" presStyleLbl="node2" presStyleIdx="1" presStyleCnt="6">
        <dgm:presLayoutVars>
          <dgm:chPref val="3"/>
        </dgm:presLayoutVars>
      </dgm:prSet>
      <dgm:spPr/>
      <dgm:t>
        <a:bodyPr/>
        <a:lstStyle/>
        <a:p>
          <a:endParaRPr lang="en-US"/>
        </a:p>
      </dgm:t>
    </dgm:pt>
    <dgm:pt modelId="{CBC3A7AA-33F2-45DC-8761-1334CA4F1E27}" type="pres">
      <dgm:prSet presAssocID="{9510E78D-C04E-4B36-85BC-0CD94E12B971}" presName="rootConnector" presStyleLbl="node2" presStyleIdx="1" presStyleCnt="6"/>
      <dgm:spPr/>
      <dgm:t>
        <a:bodyPr/>
        <a:lstStyle/>
        <a:p>
          <a:endParaRPr lang="en-US"/>
        </a:p>
      </dgm:t>
    </dgm:pt>
    <dgm:pt modelId="{41767FDB-820F-4CB6-A61D-915596B11371}" type="pres">
      <dgm:prSet presAssocID="{9510E78D-C04E-4B36-85BC-0CD94E12B971}" presName="hierChild4" presStyleCnt="0"/>
      <dgm:spPr/>
    </dgm:pt>
    <dgm:pt modelId="{74B62E5E-5B4B-464E-8F1E-705746384AB3}" type="pres">
      <dgm:prSet presAssocID="{9510E78D-C04E-4B36-85BC-0CD94E12B971}" presName="hierChild5" presStyleCnt="0"/>
      <dgm:spPr/>
    </dgm:pt>
    <dgm:pt modelId="{6DFA6E6B-CBF0-449E-BF0E-7B2F45A2AE0C}" type="pres">
      <dgm:prSet presAssocID="{4DC18770-0102-4E7D-8C1C-BD424A320051}" presName="Name37" presStyleLbl="parChTrans1D2" presStyleIdx="2" presStyleCnt="6"/>
      <dgm:spPr/>
      <dgm:t>
        <a:bodyPr/>
        <a:lstStyle/>
        <a:p>
          <a:endParaRPr lang="en-US"/>
        </a:p>
      </dgm:t>
    </dgm:pt>
    <dgm:pt modelId="{1AA09568-A178-44BE-8274-BBDC0CA28D51}" type="pres">
      <dgm:prSet presAssocID="{264CA1CE-D04C-41AC-864D-A0E94D2794AB}" presName="hierRoot2" presStyleCnt="0">
        <dgm:presLayoutVars>
          <dgm:hierBranch val="init"/>
        </dgm:presLayoutVars>
      </dgm:prSet>
      <dgm:spPr/>
    </dgm:pt>
    <dgm:pt modelId="{A0D44579-7A29-4933-91BE-723F484077D4}" type="pres">
      <dgm:prSet presAssocID="{264CA1CE-D04C-41AC-864D-A0E94D2794AB}" presName="rootComposite" presStyleCnt="0"/>
      <dgm:spPr/>
    </dgm:pt>
    <dgm:pt modelId="{6D2EE5A5-03A2-48DB-9C35-5628EBA52674}" type="pres">
      <dgm:prSet presAssocID="{264CA1CE-D04C-41AC-864D-A0E94D2794AB}" presName="rootText" presStyleLbl="node2" presStyleIdx="2" presStyleCnt="6">
        <dgm:presLayoutVars>
          <dgm:chPref val="3"/>
        </dgm:presLayoutVars>
      </dgm:prSet>
      <dgm:spPr/>
      <dgm:t>
        <a:bodyPr/>
        <a:lstStyle/>
        <a:p>
          <a:endParaRPr lang="en-US"/>
        </a:p>
      </dgm:t>
    </dgm:pt>
    <dgm:pt modelId="{2F550F9E-6AC7-4C4D-B297-7843C28008ED}" type="pres">
      <dgm:prSet presAssocID="{264CA1CE-D04C-41AC-864D-A0E94D2794AB}" presName="rootConnector" presStyleLbl="node2" presStyleIdx="2" presStyleCnt="6"/>
      <dgm:spPr/>
      <dgm:t>
        <a:bodyPr/>
        <a:lstStyle/>
        <a:p>
          <a:endParaRPr lang="en-US"/>
        </a:p>
      </dgm:t>
    </dgm:pt>
    <dgm:pt modelId="{F67BBEC3-C6ED-4429-86C9-89FB3776CD14}" type="pres">
      <dgm:prSet presAssocID="{264CA1CE-D04C-41AC-864D-A0E94D2794AB}" presName="hierChild4" presStyleCnt="0"/>
      <dgm:spPr/>
    </dgm:pt>
    <dgm:pt modelId="{1A074C81-366B-4487-94D6-52605275F6CB}" type="pres">
      <dgm:prSet presAssocID="{264CA1CE-D04C-41AC-864D-A0E94D2794AB}" presName="hierChild5" presStyleCnt="0"/>
      <dgm:spPr/>
    </dgm:pt>
    <dgm:pt modelId="{CB0D71A6-F5A9-44E7-8E5D-DFA83314DDD2}" type="pres">
      <dgm:prSet presAssocID="{A9B89ED9-A6E3-4929-A4AA-A4155A37832A}" presName="Name37" presStyleLbl="parChTrans1D2" presStyleIdx="3" presStyleCnt="6"/>
      <dgm:spPr/>
      <dgm:t>
        <a:bodyPr/>
        <a:lstStyle/>
        <a:p>
          <a:endParaRPr lang="en-US"/>
        </a:p>
      </dgm:t>
    </dgm:pt>
    <dgm:pt modelId="{7E4D49A6-07BD-4175-BEF2-32C2A40D3B1D}" type="pres">
      <dgm:prSet presAssocID="{0D0A115E-AF98-48AE-88D8-5E1C2CCA51EC}" presName="hierRoot2" presStyleCnt="0">
        <dgm:presLayoutVars>
          <dgm:hierBranch val="init"/>
        </dgm:presLayoutVars>
      </dgm:prSet>
      <dgm:spPr/>
    </dgm:pt>
    <dgm:pt modelId="{16C1618F-465D-46D9-B032-DB323AA94783}" type="pres">
      <dgm:prSet presAssocID="{0D0A115E-AF98-48AE-88D8-5E1C2CCA51EC}" presName="rootComposite" presStyleCnt="0"/>
      <dgm:spPr/>
    </dgm:pt>
    <dgm:pt modelId="{B11D44B7-9220-4DE3-9556-07586CDD6AC2}" type="pres">
      <dgm:prSet presAssocID="{0D0A115E-AF98-48AE-88D8-5E1C2CCA51EC}" presName="rootText" presStyleLbl="node2" presStyleIdx="3" presStyleCnt="6">
        <dgm:presLayoutVars>
          <dgm:chPref val="3"/>
        </dgm:presLayoutVars>
      </dgm:prSet>
      <dgm:spPr/>
      <dgm:t>
        <a:bodyPr/>
        <a:lstStyle/>
        <a:p>
          <a:endParaRPr lang="en-US"/>
        </a:p>
      </dgm:t>
    </dgm:pt>
    <dgm:pt modelId="{0C3F60CC-BB6D-44EE-B20B-872630D9AED5}" type="pres">
      <dgm:prSet presAssocID="{0D0A115E-AF98-48AE-88D8-5E1C2CCA51EC}" presName="rootConnector" presStyleLbl="node2" presStyleIdx="3" presStyleCnt="6"/>
      <dgm:spPr/>
      <dgm:t>
        <a:bodyPr/>
        <a:lstStyle/>
        <a:p>
          <a:endParaRPr lang="en-US"/>
        </a:p>
      </dgm:t>
    </dgm:pt>
    <dgm:pt modelId="{4247B81B-E4F9-4E73-917F-ED930AEE1B63}" type="pres">
      <dgm:prSet presAssocID="{0D0A115E-AF98-48AE-88D8-5E1C2CCA51EC}" presName="hierChild4" presStyleCnt="0"/>
      <dgm:spPr/>
    </dgm:pt>
    <dgm:pt modelId="{50CE0EA0-B358-4878-B46A-4F91487CD551}" type="pres">
      <dgm:prSet presAssocID="{0D0A115E-AF98-48AE-88D8-5E1C2CCA51EC}" presName="hierChild5" presStyleCnt="0"/>
      <dgm:spPr/>
    </dgm:pt>
    <dgm:pt modelId="{A0952BBD-8626-4418-8644-6F2767FEDBFE}" type="pres">
      <dgm:prSet presAssocID="{0B191465-E70C-4393-A9E6-980A8DBC6333}" presName="Name37" presStyleLbl="parChTrans1D2" presStyleIdx="4" presStyleCnt="6"/>
      <dgm:spPr/>
      <dgm:t>
        <a:bodyPr/>
        <a:lstStyle/>
        <a:p>
          <a:endParaRPr lang="en-US"/>
        </a:p>
      </dgm:t>
    </dgm:pt>
    <dgm:pt modelId="{4524EB19-A1A6-4220-8C09-8E47EEBC5BF4}" type="pres">
      <dgm:prSet presAssocID="{4E438787-D593-4472-80CA-C9C9EEBC193D}" presName="hierRoot2" presStyleCnt="0">
        <dgm:presLayoutVars>
          <dgm:hierBranch val="init"/>
        </dgm:presLayoutVars>
      </dgm:prSet>
      <dgm:spPr/>
    </dgm:pt>
    <dgm:pt modelId="{9E6D09C8-681F-478F-88B8-D92D014129D3}" type="pres">
      <dgm:prSet presAssocID="{4E438787-D593-4472-80CA-C9C9EEBC193D}" presName="rootComposite" presStyleCnt="0"/>
      <dgm:spPr/>
    </dgm:pt>
    <dgm:pt modelId="{F4B86DB3-147C-4110-8C32-94D7D7D86DD5}" type="pres">
      <dgm:prSet presAssocID="{4E438787-D593-4472-80CA-C9C9EEBC193D}" presName="rootText" presStyleLbl="node2" presStyleIdx="4" presStyleCnt="6">
        <dgm:presLayoutVars>
          <dgm:chPref val="3"/>
        </dgm:presLayoutVars>
      </dgm:prSet>
      <dgm:spPr/>
      <dgm:t>
        <a:bodyPr/>
        <a:lstStyle/>
        <a:p>
          <a:endParaRPr lang="en-US"/>
        </a:p>
      </dgm:t>
    </dgm:pt>
    <dgm:pt modelId="{4C0D29A1-5929-4CC4-9AB3-DBE436E2C80E}" type="pres">
      <dgm:prSet presAssocID="{4E438787-D593-4472-80CA-C9C9EEBC193D}" presName="rootConnector" presStyleLbl="node2" presStyleIdx="4" presStyleCnt="6"/>
      <dgm:spPr/>
      <dgm:t>
        <a:bodyPr/>
        <a:lstStyle/>
        <a:p>
          <a:endParaRPr lang="en-US"/>
        </a:p>
      </dgm:t>
    </dgm:pt>
    <dgm:pt modelId="{129C336A-7499-4789-AC3D-FB1198444D5B}" type="pres">
      <dgm:prSet presAssocID="{4E438787-D593-4472-80CA-C9C9EEBC193D}" presName="hierChild4" presStyleCnt="0"/>
      <dgm:spPr/>
    </dgm:pt>
    <dgm:pt modelId="{79CD8012-BF02-48BE-B214-D965933340D6}" type="pres">
      <dgm:prSet presAssocID="{4E438787-D593-4472-80CA-C9C9EEBC193D}" presName="hierChild5" presStyleCnt="0"/>
      <dgm:spPr/>
    </dgm:pt>
    <dgm:pt modelId="{7E506B74-4667-411F-ACC1-00F9B5D4953E}" type="pres">
      <dgm:prSet presAssocID="{885B4555-9C0F-4630-895C-8EFEE7946BC1}" presName="Name37" presStyleLbl="parChTrans1D2" presStyleIdx="5" presStyleCnt="6"/>
      <dgm:spPr/>
      <dgm:t>
        <a:bodyPr/>
        <a:lstStyle/>
        <a:p>
          <a:endParaRPr lang="en-US"/>
        </a:p>
      </dgm:t>
    </dgm:pt>
    <dgm:pt modelId="{D3D26FBF-316F-4AB9-BE73-59FA24B851F8}" type="pres">
      <dgm:prSet presAssocID="{689C8013-B0CD-480B-BDFB-193721BCC362}" presName="hierRoot2" presStyleCnt="0">
        <dgm:presLayoutVars>
          <dgm:hierBranch val="init"/>
        </dgm:presLayoutVars>
      </dgm:prSet>
      <dgm:spPr/>
    </dgm:pt>
    <dgm:pt modelId="{5478EEB8-55CA-4B37-BD5F-504077609B73}" type="pres">
      <dgm:prSet presAssocID="{689C8013-B0CD-480B-BDFB-193721BCC362}" presName="rootComposite" presStyleCnt="0"/>
      <dgm:spPr/>
    </dgm:pt>
    <dgm:pt modelId="{DDB75A62-2909-431A-B676-3BB49997359E}" type="pres">
      <dgm:prSet presAssocID="{689C8013-B0CD-480B-BDFB-193721BCC362}" presName="rootText" presStyleLbl="node2" presStyleIdx="5" presStyleCnt="6">
        <dgm:presLayoutVars>
          <dgm:chPref val="3"/>
        </dgm:presLayoutVars>
      </dgm:prSet>
      <dgm:spPr/>
      <dgm:t>
        <a:bodyPr/>
        <a:lstStyle/>
        <a:p>
          <a:endParaRPr lang="en-US"/>
        </a:p>
      </dgm:t>
    </dgm:pt>
    <dgm:pt modelId="{6AE6E80C-C5EB-4DB3-A16C-F31DD59A8EA3}" type="pres">
      <dgm:prSet presAssocID="{689C8013-B0CD-480B-BDFB-193721BCC362}" presName="rootConnector" presStyleLbl="node2" presStyleIdx="5" presStyleCnt="6"/>
      <dgm:spPr/>
      <dgm:t>
        <a:bodyPr/>
        <a:lstStyle/>
        <a:p>
          <a:endParaRPr lang="en-US"/>
        </a:p>
      </dgm:t>
    </dgm:pt>
    <dgm:pt modelId="{F782A070-E28B-4C2C-A690-E9E5E107819F}" type="pres">
      <dgm:prSet presAssocID="{689C8013-B0CD-480B-BDFB-193721BCC362}" presName="hierChild4" presStyleCnt="0"/>
      <dgm:spPr/>
    </dgm:pt>
    <dgm:pt modelId="{2A06C3F8-261F-453F-BE43-1BA620846954}" type="pres">
      <dgm:prSet presAssocID="{689C8013-B0CD-480B-BDFB-193721BCC362}" presName="hierChild5" presStyleCnt="0"/>
      <dgm:spPr/>
    </dgm:pt>
    <dgm:pt modelId="{7E267E96-A849-4F44-89C1-8135C8864EFB}" type="pres">
      <dgm:prSet presAssocID="{09E27FBA-9385-40DF-90BF-25EA67A4ACA6}" presName="hierChild3" presStyleCnt="0"/>
      <dgm:spPr/>
    </dgm:pt>
  </dgm:ptLst>
  <dgm:cxnLst>
    <dgm:cxn modelId="{8EA8AD9A-6F2E-457B-A704-77FD15735F9B}" srcId="{C7B12905-492D-45F2-8ACE-2CE02C116D2C}" destId="{54D2C752-936B-4D56-A233-954E0A253531}" srcOrd="0" destOrd="0" parTransId="{422A7F0A-5723-45E1-8B4E-E5108550D443}" sibTransId="{2368D559-6798-48CC-84FE-BA09E9B0C589}"/>
    <dgm:cxn modelId="{DBE7A271-5E74-4D77-AE03-D963D3D70234}" srcId="{C7B12905-492D-45F2-8ACE-2CE02C116D2C}" destId="{6BC2C23B-E12F-449A-9B32-B0CBBA7B856F}" srcOrd="4" destOrd="0" parTransId="{19FED448-A0B0-428A-8DB6-0A876BAFC365}" sibTransId="{178B3918-C9DD-4637-8A6C-1C982E650208}"/>
    <dgm:cxn modelId="{0CDEBD98-F9E1-4411-8655-D9ECA872C4A6}" type="presOf" srcId="{54D2C752-936B-4D56-A233-954E0A253531}" destId="{2B0284E8-92A8-4685-B609-E9AB1FCE80E7}" srcOrd="0" destOrd="0" presId="urn:microsoft.com/office/officeart/2005/8/layout/orgChart1"/>
    <dgm:cxn modelId="{E3B3F8EA-F6B6-4669-8BDA-CC39315D34A0}" type="presOf" srcId="{E9202D5E-1553-4AEF-B405-C2A6386CB10D}" destId="{88689274-D5B5-4524-9163-17EBD3F98289}" srcOrd="0" destOrd="0" presId="urn:microsoft.com/office/officeart/2005/8/layout/orgChart1"/>
    <dgm:cxn modelId="{15F57785-2E9F-4324-8FAA-5336FF5455BE}" type="presOf" srcId="{422A7F0A-5723-45E1-8B4E-E5108550D443}" destId="{4BFEF455-EB16-4DDB-A23A-CF099714B30F}" srcOrd="0" destOrd="0" presId="urn:microsoft.com/office/officeart/2005/8/layout/orgChart1"/>
    <dgm:cxn modelId="{9AFC03E4-D6C2-4D7C-BFBC-285988A36E4C}" type="presOf" srcId="{4DC18770-0102-4E7D-8C1C-BD424A320051}" destId="{6DFA6E6B-CBF0-449E-BF0E-7B2F45A2AE0C}" srcOrd="0" destOrd="0" presId="urn:microsoft.com/office/officeart/2005/8/layout/orgChart1"/>
    <dgm:cxn modelId="{0C5B9F66-58C0-4EE8-AA22-C1CE748D9047}" type="presOf" srcId="{46BE0303-6D52-4121-838C-42C699DCB2D6}" destId="{41A36C23-06EF-416A-BFC9-AAD36E50B0A3}" srcOrd="1" destOrd="0" presId="urn:microsoft.com/office/officeart/2005/8/layout/orgChart1"/>
    <dgm:cxn modelId="{63E58F99-C4EA-490F-BF88-C2B610BA189A}" type="presOf" srcId="{5048A937-7FB8-4425-89D3-3A160ADB2FAD}" destId="{B29C3F33-88E2-42C3-A3D2-4424A6CCCDF0}" srcOrd="1" destOrd="0" presId="urn:microsoft.com/office/officeart/2005/8/layout/orgChart1"/>
    <dgm:cxn modelId="{910455D1-FDE2-438B-A1BD-318DA90BE8F2}" type="presOf" srcId="{54D2C752-936B-4D56-A233-954E0A253531}" destId="{FACDF9C3-97A3-4B3C-BE62-7F7BD77CF88A}" srcOrd="1" destOrd="0" presId="urn:microsoft.com/office/officeart/2005/8/layout/orgChart1"/>
    <dgm:cxn modelId="{98506C63-0965-4515-AA0F-10C78E7ACFCA}" srcId="{09E27FBA-9385-40DF-90BF-25EA67A4ACA6}" destId="{4E438787-D593-4472-80CA-C9C9EEBC193D}" srcOrd="4" destOrd="0" parTransId="{0B191465-E70C-4393-A9E6-980A8DBC6333}" sibTransId="{0C5D7D41-FEC4-45D7-A617-6A96EE741D60}"/>
    <dgm:cxn modelId="{2689D835-A786-49E8-9769-0F65602FF32E}" type="presOf" srcId="{19FED448-A0B0-428A-8DB6-0A876BAFC365}" destId="{5095F005-AB05-4B27-A8C0-5A4BBB1F9F1F}" srcOrd="0" destOrd="0" presId="urn:microsoft.com/office/officeart/2005/8/layout/orgChart1"/>
    <dgm:cxn modelId="{06705FCE-D6B5-4CFD-BCAC-DF9D9028C01D}" srcId="{C7B12905-492D-45F2-8ACE-2CE02C116D2C}" destId="{5048A937-7FB8-4425-89D3-3A160ADB2FAD}" srcOrd="5" destOrd="0" parTransId="{D9E3B036-213C-47D9-9D17-4256E6E4C8D5}" sibTransId="{ECAAB743-7484-4D6B-AE65-CC1B6AAC2878}"/>
    <dgm:cxn modelId="{EB59B95F-9F60-4F82-874F-20EB362181F9}" type="presOf" srcId="{0B191465-E70C-4393-A9E6-980A8DBC6333}" destId="{A0952BBD-8626-4418-8644-6F2767FEDBFE}" srcOrd="0" destOrd="0" presId="urn:microsoft.com/office/officeart/2005/8/layout/orgChart1"/>
    <dgm:cxn modelId="{BDC51DFA-2145-4B36-9E22-7E7371A78446}" srcId="{09E27FBA-9385-40DF-90BF-25EA67A4ACA6}" destId="{0D0A115E-AF98-48AE-88D8-5E1C2CCA51EC}" srcOrd="3" destOrd="0" parTransId="{A9B89ED9-A6E3-4929-A4AA-A4155A37832A}" sibTransId="{9323278C-3AE0-44FF-8424-B7722ABF5502}"/>
    <dgm:cxn modelId="{83504D4B-22E6-4656-AA2C-541D3FC5CAA0}" type="presOf" srcId="{885B4555-9C0F-4630-895C-8EFEE7946BC1}" destId="{7E506B74-4667-411F-ACC1-00F9B5D4953E}" srcOrd="0" destOrd="0" presId="urn:microsoft.com/office/officeart/2005/8/layout/orgChart1"/>
    <dgm:cxn modelId="{69861913-C6F0-40BE-A434-C138F045FB91}" type="presOf" srcId="{0D0A115E-AF98-48AE-88D8-5E1C2CCA51EC}" destId="{0C3F60CC-BB6D-44EE-B20B-872630D9AED5}" srcOrd="1" destOrd="0" presId="urn:microsoft.com/office/officeart/2005/8/layout/orgChart1"/>
    <dgm:cxn modelId="{CA45046A-EC8B-4453-9EB1-889C4AC8E3F1}" type="presOf" srcId="{78A72D0B-B8D0-4D7C-A663-99D46073B44A}" destId="{AB8ECCBC-27A4-483B-B667-95527BD77E15}" srcOrd="0" destOrd="0" presId="urn:microsoft.com/office/officeart/2005/8/layout/orgChart1"/>
    <dgm:cxn modelId="{78278965-C373-4237-A78C-B015D2F63146}" type="presOf" srcId="{264CA1CE-D04C-41AC-864D-A0E94D2794AB}" destId="{2F550F9E-6AC7-4C4D-B297-7843C28008ED}" srcOrd="1" destOrd="0" presId="urn:microsoft.com/office/officeart/2005/8/layout/orgChart1"/>
    <dgm:cxn modelId="{E9F9F8ED-7C54-4BF7-B8B4-CC107C385113}" type="presOf" srcId="{09E27FBA-9385-40DF-90BF-25EA67A4ACA6}" destId="{8FA3AFC7-9732-46B5-AA63-BE5C7C8D525E}" srcOrd="0" destOrd="0" presId="urn:microsoft.com/office/officeart/2005/8/layout/orgChart1"/>
    <dgm:cxn modelId="{B05FFA54-E84C-4BB7-A687-6B9DB95ED0D1}" type="presOf" srcId="{2DB5F255-408F-44E0-BE99-B207DEA69AAA}" destId="{D056B3A7-7360-4187-AC9D-6A10C3252F31}" srcOrd="1" destOrd="0" presId="urn:microsoft.com/office/officeart/2005/8/layout/orgChart1"/>
    <dgm:cxn modelId="{7C56AD54-9251-43C0-96F8-3129569BC0C9}" type="presOf" srcId="{8146509F-046A-4DF9-8D9A-6B4150982F15}" destId="{C2DC856B-7DCC-4274-A305-54348AC4CFFE}" srcOrd="0" destOrd="0" presId="urn:microsoft.com/office/officeart/2005/8/layout/orgChart1"/>
    <dgm:cxn modelId="{8EA7C6A1-0C56-4D8F-A5C0-076D6B328BDD}" srcId="{C7B12905-492D-45F2-8ACE-2CE02C116D2C}" destId="{2DB5F255-408F-44E0-BE99-B207DEA69AAA}" srcOrd="2" destOrd="0" parTransId="{FB17F584-6DA5-4204-834E-D2D4D8F67167}" sibTransId="{5D78F135-6386-4618-A58E-F8EC99925A91}"/>
    <dgm:cxn modelId="{52CF85B5-F4BC-4B5A-8A26-85531FEAA326}" type="presOf" srcId="{67062E3D-6FC8-4737-983F-A2B822E886FD}" destId="{C90A3598-278D-446E-A024-F0D30D2F4171}" srcOrd="0" destOrd="0" presId="urn:microsoft.com/office/officeart/2005/8/layout/orgChart1"/>
    <dgm:cxn modelId="{F0C5DE6B-24FA-4C8B-80D0-9F87CD932FA5}" type="presOf" srcId="{F19C8EAC-C9D1-4761-AE49-9A7418637EBF}" destId="{50493F70-C290-400F-8FDC-38BF56D87840}" srcOrd="0" destOrd="0" presId="urn:microsoft.com/office/officeart/2005/8/layout/orgChart1"/>
    <dgm:cxn modelId="{7D47749B-86BD-4188-9FA7-3ECC14141D73}" type="presOf" srcId="{09E27FBA-9385-40DF-90BF-25EA67A4ACA6}" destId="{0DE8E175-F937-479E-B2BB-3D4FF6D0FF0A}" srcOrd="1" destOrd="0" presId="urn:microsoft.com/office/officeart/2005/8/layout/orgChart1"/>
    <dgm:cxn modelId="{90AF0963-B518-4E6E-AD20-3F461BD936E4}" type="presOf" srcId="{689C8013-B0CD-480B-BDFB-193721BCC362}" destId="{6AE6E80C-C5EB-4DB3-A16C-F31DD59A8EA3}" srcOrd="1" destOrd="0" presId="urn:microsoft.com/office/officeart/2005/8/layout/orgChart1"/>
    <dgm:cxn modelId="{390633FF-C52F-4C58-B511-42BF5E252CBB}" type="presOf" srcId="{5048A937-7FB8-4425-89D3-3A160ADB2FAD}" destId="{F2226401-FF57-41C9-8959-E9BEF7ACE766}" srcOrd="0" destOrd="0" presId="urn:microsoft.com/office/officeart/2005/8/layout/orgChart1"/>
    <dgm:cxn modelId="{B4ABE695-AEF4-4530-BD0A-13243AA7DB89}" type="presOf" srcId="{A9B89ED9-A6E3-4929-A4AA-A4155A37832A}" destId="{CB0D71A6-F5A9-44E7-8E5D-DFA83314DDD2}" srcOrd="0" destOrd="0" presId="urn:microsoft.com/office/officeart/2005/8/layout/orgChart1"/>
    <dgm:cxn modelId="{B17BDB45-86D2-4F88-8541-6D0D19BAD0BA}" srcId="{78A72D0B-B8D0-4D7C-A663-99D46073B44A}" destId="{09E27FBA-9385-40DF-90BF-25EA67A4ACA6}" srcOrd="0" destOrd="0" parTransId="{D84748FF-36F1-44C2-A7F8-DC132B905E74}" sibTransId="{2CE36773-B6D3-4DF2-B433-80307960EA2A}"/>
    <dgm:cxn modelId="{43674630-C298-4A32-B5A6-021B2C94705C}" type="presOf" srcId="{6BC2C23B-E12F-449A-9B32-B0CBBA7B856F}" destId="{791FDFC9-B9BB-4DB8-B13D-E66A9384E927}" srcOrd="1" destOrd="0" presId="urn:microsoft.com/office/officeart/2005/8/layout/orgChart1"/>
    <dgm:cxn modelId="{0AFA6DE8-3EE3-4158-AB3D-E49A0FFE49C9}" type="presOf" srcId="{46BE0303-6D52-4121-838C-42C699DCB2D6}" destId="{F7B675E5-766F-4802-93C7-756021B7D99C}" srcOrd="0" destOrd="0" presId="urn:microsoft.com/office/officeart/2005/8/layout/orgChart1"/>
    <dgm:cxn modelId="{2C875CF3-67E2-42EC-9D96-540AB006EFC3}" type="presOf" srcId="{689C8013-B0CD-480B-BDFB-193721BCC362}" destId="{DDB75A62-2909-431A-B676-3BB49997359E}" srcOrd="0" destOrd="0" presId="urn:microsoft.com/office/officeart/2005/8/layout/orgChart1"/>
    <dgm:cxn modelId="{1DE6955A-8439-4788-89D2-EBA325FFCAF3}" type="presOf" srcId="{264CA1CE-D04C-41AC-864D-A0E94D2794AB}" destId="{6D2EE5A5-03A2-48DB-9C35-5628EBA52674}" srcOrd="0" destOrd="0" presId="urn:microsoft.com/office/officeart/2005/8/layout/orgChart1"/>
    <dgm:cxn modelId="{9F3DDA09-D738-4486-9DCB-8762343BA3B3}" type="presOf" srcId="{8146509F-046A-4DF9-8D9A-6B4150982F15}" destId="{A4600121-0F34-4E30-A346-625933EA6991}" srcOrd="1" destOrd="0" presId="urn:microsoft.com/office/officeart/2005/8/layout/orgChart1"/>
    <dgm:cxn modelId="{BB8CDE32-5EBC-4D63-B2EB-BCC67FB900EA}" type="presOf" srcId="{4E438787-D593-4472-80CA-C9C9EEBC193D}" destId="{4C0D29A1-5929-4CC4-9AB3-DBE436E2C80E}" srcOrd="1" destOrd="0" presId="urn:microsoft.com/office/officeart/2005/8/layout/orgChart1"/>
    <dgm:cxn modelId="{35AF2AD3-362D-4DB1-B78D-F27CE0B3FBC4}" srcId="{09E27FBA-9385-40DF-90BF-25EA67A4ACA6}" destId="{264CA1CE-D04C-41AC-864D-A0E94D2794AB}" srcOrd="2" destOrd="0" parTransId="{4DC18770-0102-4E7D-8C1C-BD424A320051}" sibTransId="{DCE09CDA-538A-4437-96EE-F279205B1D10}"/>
    <dgm:cxn modelId="{BF8D76A5-E2C2-46AB-B3C6-C3844C13FE02}" srcId="{C7B12905-492D-45F2-8ACE-2CE02C116D2C}" destId="{8146509F-046A-4DF9-8D9A-6B4150982F15}" srcOrd="1" destOrd="0" parTransId="{67062E3D-6FC8-4737-983F-A2B822E886FD}" sibTransId="{B0E5AFF7-8C23-47B1-AF05-F6E6C6A2EF5F}"/>
    <dgm:cxn modelId="{96B916C8-1DBC-4D30-9B79-9809713665D5}" type="presOf" srcId="{C7B12905-492D-45F2-8ACE-2CE02C116D2C}" destId="{1DAB6ADE-E0B8-4CF9-AD08-58A6EBB3D45C}" srcOrd="0" destOrd="0" presId="urn:microsoft.com/office/officeart/2005/8/layout/orgChart1"/>
    <dgm:cxn modelId="{A062BDE4-7B43-420B-B8E5-82CFDBE76134}" type="presOf" srcId="{9510E78D-C04E-4B36-85BC-0CD94E12B971}" destId="{CBC3A7AA-33F2-45DC-8761-1334CA4F1E27}" srcOrd="1" destOrd="0" presId="urn:microsoft.com/office/officeart/2005/8/layout/orgChart1"/>
    <dgm:cxn modelId="{CB1D07B6-FFDE-4C8F-BB48-1A310CB654D7}" type="presOf" srcId="{C7B12905-492D-45F2-8ACE-2CE02C116D2C}" destId="{2D5B9516-FC33-4497-9627-8E6C74FC0534}" srcOrd="1" destOrd="0" presId="urn:microsoft.com/office/officeart/2005/8/layout/orgChart1"/>
    <dgm:cxn modelId="{8DA80CAA-3A5B-46D0-9962-723E027E140A}" type="presOf" srcId="{D9E3B036-213C-47D9-9D17-4256E6E4C8D5}" destId="{0005457E-DF53-41CA-A091-7F1430A2F7ED}" srcOrd="0" destOrd="0" presId="urn:microsoft.com/office/officeart/2005/8/layout/orgChart1"/>
    <dgm:cxn modelId="{7EBB69A2-361B-495C-B115-1046CC78F3E5}" srcId="{09E27FBA-9385-40DF-90BF-25EA67A4ACA6}" destId="{C7B12905-492D-45F2-8ACE-2CE02C116D2C}" srcOrd="0" destOrd="0" parTransId="{8F7D214F-FEE0-4EA0-9CF1-D803C48BE045}" sibTransId="{6F5E1827-88E7-44A9-A585-7DC82ADC6044}"/>
    <dgm:cxn modelId="{1FF22D24-AABC-4ED6-8B3B-26AF7C92E8E6}" type="presOf" srcId="{6BC2C23B-E12F-449A-9B32-B0CBBA7B856F}" destId="{00325F07-8C56-401E-AB47-3B5ABBD1BCEA}" srcOrd="0" destOrd="0" presId="urn:microsoft.com/office/officeart/2005/8/layout/orgChart1"/>
    <dgm:cxn modelId="{5180DA8B-79CF-44C1-B963-0FCDB0E17FC2}" type="presOf" srcId="{4E438787-D593-4472-80CA-C9C9EEBC193D}" destId="{F4B86DB3-147C-4110-8C32-94D7D7D86DD5}" srcOrd="0" destOrd="0" presId="urn:microsoft.com/office/officeart/2005/8/layout/orgChart1"/>
    <dgm:cxn modelId="{A04FE346-0A50-4EA6-B999-AAADE28E8598}" type="presOf" srcId="{2DB5F255-408F-44E0-BE99-B207DEA69AAA}" destId="{65156C89-AED7-4A15-B7F4-208D9DDC3EC1}" srcOrd="0" destOrd="0" presId="urn:microsoft.com/office/officeart/2005/8/layout/orgChart1"/>
    <dgm:cxn modelId="{782C04FB-8B79-40C5-BD00-BADC0F340FEE}" srcId="{09E27FBA-9385-40DF-90BF-25EA67A4ACA6}" destId="{9510E78D-C04E-4B36-85BC-0CD94E12B971}" srcOrd="1" destOrd="0" parTransId="{F19C8EAC-C9D1-4761-AE49-9A7418637EBF}" sibTransId="{E7405168-963A-4EA4-9F8D-6790A2199B93}"/>
    <dgm:cxn modelId="{FA676BE0-969D-47DE-A0CE-0B0D4FBEEB98}" type="presOf" srcId="{FB17F584-6DA5-4204-834E-D2D4D8F67167}" destId="{0BA59A7D-CC7F-49E9-BA12-63B0FBD8261F}" srcOrd="0" destOrd="0" presId="urn:microsoft.com/office/officeart/2005/8/layout/orgChart1"/>
    <dgm:cxn modelId="{CB4DA61B-D62B-4647-8610-B2185A1D7D77}" type="presOf" srcId="{8F7D214F-FEE0-4EA0-9CF1-D803C48BE045}" destId="{EC925CCD-8D5C-47FF-8382-70D6CAD2248B}" srcOrd="0" destOrd="0" presId="urn:microsoft.com/office/officeart/2005/8/layout/orgChart1"/>
    <dgm:cxn modelId="{9473BBED-0358-4CA5-8D34-AD0C89F62359}" srcId="{09E27FBA-9385-40DF-90BF-25EA67A4ACA6}" destId="{689C8013-B0CD-480B-BDFB-193721BCC362}" srcOrd="5" destOrd="0" parTransId="{885B4555-9C0F-4630-895C-8EFEE7946BC1}" sibTransId="{3E519ED3-B3EA-4BC3-9089-351296D24CF5}"/>
    <dgm:cxn modelId="{F2CBACAB-05C9-4A86-8D1F-E05AF64EA82B}" srcId="{C7B12905-492D-45F2-8ACE-2CE02C116D2C}" destId="{46BE0303-6D52-4121-838C-42C699DCB2D6}" srcOrd="3" destOrd="0" parTransId="{E9202D5E-1553-4AEF-B405-C2A6386CB10D}" sibTransId="{A9682D72-46D1-423D-A04D-67B10E3CF39A}"/>
    <dgm:cxn modelId="{6BA37DA5-2C32-47C0-B2A1-90CD09E43D91}" type="presOf" srcId="{9510E78D-C04E-4B36-85BC-0CD94E12B971}" destId="{037D9DC2-B577-45A5-85A6-D17B00659C8C}" srcOrd="0" destOrd="0" presId="urn:microsoft.com/office/officeart/2005/8/layout/orgChart1"/>
    <dgm:cxn modelId="{476C0EA2-0C33-4678-994B-6B5FA9615C7B}" type="presOf" srcId="{0D0A115E-AF98-48AE-88D8-5E1C2CCA51EC}" destId="{B11D44B7-9220-4DE3-9556-07586CDD6AC2}" srcOrd="0" destOrd="0" presId="urn:microsoft.com/office/officeart/2005/8/layout/orgChart1"/>
    <dgm:cxn modelId="{129677C4-E26C-4CCC-AC5A-740BD86890BF}" type="presParOf" srcId="{AB8ECCBC-27A4-483B-B667-95527BD77E15}" destId="{AFB61962-A210-43B9-BEE9-4F9591F3FAF2}" srcOrd="0" destOrd="0" presId="urn:microsoft.com/office/officeart/2005/8/layout/orgChart1"/>
    <dgm:cxn modelId="{70858283-A409-40EA-9DCA-A5FEF16D77DB}" type="presParOf" srcId="{AFB61962-A210-43B9-BEE9-4F9591F3FAF2}" destId="{96696685-6FE5-4A33-BA8D-B3EF5A213F92}" srcOrd="0" destOrd="0" presId="urn:microsoft.com/office/officeart/2005/8/layout/orgChart1"/>
    <dgm:cxn modelId="{699DBB59-67AF-41AF-B0D6-C288A5151013}" type="presParOf" srcId="{96696685-6FE5-4A33-BA8D-B3EF5A213F92}" destId="{8FA3AFC7-9732-46B5-AA63-BE5C7C8D525E}" srcOrd="0" destOrd="0" presId="urn:microsoft.com/office/officeart/2005/8/layout/orgChart1"/>
    <dgm:cxn modelId="{8DD07710-8815-442B-91A8-BE795C07665B}" type="presParOf" srcId="{96696685-6FE5-4A33-BA8D-B3EF5A213F92}" destId="{0DE8E175-F937-479E-B2BB-3D4FF6D0FF0A}" srcOrd="1" destOrd="0" presId="urn:microsoft.com/office/officeart/2005/8/layout/orgChart1"/>
    <dgm:cxn modelId="{89043AC6-2BBC-4579-A37A-6439E3DA0BC2}" type="presParOf" srcId="{AFB61962-A210-43B9-BEE9-4F9591F3FAF2}" destId="{2F49CA7B-C766-48C4-BE66-064F0B060971}" srcOrd="1" destOrd="0" presId="urn:microsoft.com/office/officeart/2005/8/layout/orgChart1"/>
    <dgm:cxn modelId="{86D78FF8-E477-49DE-8452-447B94CA8DCB}" type="presParOf" srcId="{2F49CA7B-C766-48C4-BE66-064F0B060971}" destId="{EC925CCD-8D5C-47FF-8382-70D6CAD2248B}" srcOrd="0" destOrd="0" presId="urn:microsoft.com/office/officeart/2005/8/layout/orgChart1"/>
    <dgm:cxn modelId="{0595C29A-45A0-487C-8C44-EE4F2CDF13FA}" type="presParOf" srcId="{2F49CA7B-C766-48C4-BE66-064F0B060971}" destId="{1AF97267-F910-40B3-9A0A-164274EBE7EE}" srcOrd="1" destOrd="0" presId="urn:microsoft.com/office/officeart/2005/8/layout/orgChart1"/>
    <dgm:cxn modelId="{926B3589-9F2F-41FB-8CD7-056C7690FD90}" type="presParOf" srcId="{1AF97267-F910-40B3-9A0A-164274EBE7EE}" destId="{B6A5CABC-989C-4820-A41E-3E8A1D17C6FB}" srcOrd="0" destOrd="0" presId="urn:microsoft.com/office/officeart/2005/8/layout/orgChart1"/>
    <dgm:cxn modelId="{E696780A-3F30-43DE-995A-3AF748D35A4D}" type="presParOf" srcId="{B6A5CABC-989C-4820-A41E-3E8A1D17C6FB}" destId="{1DAB6ADE-E0B8-4CF9-AD08-58A6EBB3D45C}" srcOrd="0" destOrd="0" presId="urn:microsoft.com/office/officeart/2005/8/layout/orgChart1"/>
    <dgm:cxn modelId="{D61DA900-95B8-455A-AF4E-455D50E3B18A}" type="presParOf" srcId="{B6A5CABC-989C-4820-A41E-3E8A1D17C6FB}" destId="{2D5B9516-FC33-4497-9627-8E6C74FC0534}" srcOrd="1" destOrd="0" presId="urn:microsoft.com/office/officeart/2005/8/layout/orgChart1"/>
    <dgm:cxn modelId="{157B1020-0574-448E-990A-DF789F80E7A7}" type="presParOf" srcId="{1AF97267-F910-40B3-9A0A-164274EBE7EE}" destId="{55CC00AA-C641-4E7A-8A69-B256DE606AB7}" srcOrd="1" destOrd="0" presId="urn:microsoft.com/office/officeart/2005/8/layout/orgChart1"/>
    <dgm:cxn modelId="{AE882DDA-7672-414A-A1E1-51B5795C4535}" type="presParOf" srcId="{55CC00AA-C641-4E7A-8A69-B256DE606AB7}" destId="{4BFEF455-EB16-4DDB-A23A-CF099714B30F}" srcOrd="0" destOrd="0" presId="urn:microsoft.com/office/officeart/2005/8/layout/orgChart1"/>
    <dgm:cxn modelId="{F60DF44F-DC60-4F17-BE59-D3F80B852254}" type="presParOf" srcId="{55CC00AA-C641-4E7A-8A69-B256DE606AB7}" destId="{DDCFACDC-E0B5-462E-AB93-22C620C1B071}" srcOrd="1" destOrd="0" presId="urn:microsoft.com/office/officeart/2005/8/layout/orgChart1"/>
    <dgm:cxn modelId="{9BA4084F-19E9-43F5-8033-67DBDB552278}" type="presParOf" srcId="{DDCFACDC-E0B5-462E-AB93-22C620C1B071}" destId="{8401ECB1-5859-4488-94CA-B50211002A59}" srcOrd="0" destOrd="0" presId="urn:microsoft.com/office/officeart/2005/8/layout/orgChart1"/>
    <dgm:cxn modelId="{21F7BC0B-33D1-4586-9034-A95772A48328}" type="presParOf" srcId="{8401ECB1-5859-4488-94CA-B50211002A59}" destId="{2B0284E8-92A8-4685-B609-E9AB1FCE80E7}" srcOrd="0" destOrd="0" presId="urn:microsoft.com/office/officeart/2005/8/layout/orgChart1"/>
    <dgm:cxn modelId="{350376E8-4437-4938-A68D-3E973167DC26}" type="presParOf" srcId="{8401ECB1-5859-4488-94CA-B50211002A59}" destId="{FACDF9C3-97A3-4B3C-BE62-7F7BD77CF88A}" srcOrd="1" destOrd="0" presId="urn:microsoft.com/office/officeart/2005/8/layout/orgChart1"/>
    <dgm:cxn modelId="{B78EC654-5561-4AF0-8464-B8DBED8CC3B6}" type="presParOf" srcId="{DDCFACDC-E0B5-462E-AB93-22C620C1B071}" destId="{A14ABDA5-2515-49DD-82C3-5631DC33FCFE}" srcOrd="1" destOrd="0" presId="urn:microsoft.com/office/officeart/2005/8/layout/orgChart1"/>
    <dgm:cxn modelId="{DBADC5FE-1FD0-4E57-ADC3-D19D3D055EE5}" type="presParOf" srcId="{DDCFACDC-E0B5-462E-AB93-22C620C1B071}" destId="{0155C04D-51F2-4B3E-B29A-03CDC52AF5F4}" srcOrd="2" destOrd="0" presId="urn:microsoft.com/office/officeart/2005/8/layout/orgChart1"/>
    <dgm:cxn modelId="{2328CA93-870C-42DA-AE58-2090CD47731D}" type="presParOf" srcId="{55CC00AA-C641-4E7A-8A69-B256DE606AB7}" destId="{C90A3598-278D-446E-A024-F0D30D2F4171}" srcOrd="2" destOrd="0" presId="urn:microsoft.com/office/officeart/2005/8/layout/orgChart1"/>
    <dgm:cxn modelId="{FB1D5B54-73AF-484C-B871-D5FA19B3918D}" type="presParOf" srcId="{55CC00AA-C641-4E7A-8A69-B256DE606AB7}" destId="{A37EF07C-826B-46FC-9D24-D24ED77A46A2}" srcOrd="3" destOrd="0" presId="urn:microsoft.com/office/officeart/2005/8/layout/orgChart1"/>
    <dgm:cxn modelId="{1041CD41-8C52-4BDB-A126-93C16A1BF0EB}" type="presParOf" srcId="{A37EF07C-826B-46FC-9D24-D24ED77A46A2}" destId="{120316F2-A625-4154-A434-3B33B3F4292D}" srcOrd="0" destOrd="0" presId="urn:microsoft.com/office/officeart/2005/8/layout/orgChart1"/>
    <dgm:cxn modelId="{33608C5C-A34C-4447-8210-1D4BD53D228C}" type="presParOf" srcId="{120316F2-A625-4154-A434-3B33B3F4292D}" destId="{C2DC856B-7DCC-4274-A305-54348AC4CFFE}" srcOrd="0" destOrd="0" presId="urn:microsoft.com/office/officeart/2005/8/layout/orgChart1"/>
    <dgm:cxn modelId="{1E040CFF-3A6D-43A4-BDAC-A7CC22B40E78}" type="presParOf" srcId="{120316F2-A625-4154-A434-3B33B3F4292D}" destId="{A4600121-0F34-4E30-A346-625933EA6991}" srcOrd="1" destOrd="0" presId="urn:microsoft.com/office/officeart/2005/8/layout/orgChart1"/>
    <dgm:cxn modelId="{27C62BD4-B218-495B-B0F3-AE31E0617D65}" type="presParOf" srcId="{A37EF07C-826B-46FC-9D24-D24ED77A46A2}" destId="{1B0AFF39-25FA-481D-B91D-E62A95CC77DF}" srcOrd="1" destOrd="0" presId="urn:microsoft.com/office/officeart/2005/8/layout/orgChart1"/>
    <dgm:cxn modelId="{3DC0B414-4A39-4712-8774-638663C5B722}" type="presParOf" srcId="{A37EF07C-826B-46FC-9D24-D24ED77A46A2}" destId="{C33CD206-E9FC-4D76-89D1-BBCB446A8750}" srcOrd="2" destOrd="0" presId="urn:microsoft.com/office/officeart/2005/8/layout/orgChart1"/>
    <dgm:cxn modelId="{062E7E37-B9AB-4861-B99F-2FD572517710}" type="presParOf" srcId="{55CC00AA-C641-4E7A-8A69-B256DE606AB7}" destId="{0BA59A7D-CC7F-49E9-BA12-63B0FBD8261F}" srcOrd="4" destOrd="0" presId="urn:microsoft.com/office/officeart/2005/8/layout/orgChart1"/>
    <dgm:cxn modelId="{C8E12F85-808D-49C6-B009-1723D546A182}" type="presParOf" srcId="{55CC00AA-C641-4E7A-8A69-B256DE606AB7}" destId="{A60F7BA9-8198-460D-BF67-5E873751D02F}" srcOrd="5" destOrd="0" presId="urn:microsoft.com/office/officeart/2005/8/layout/orgChart1"/>
    <dgm:cxn modelId="{742E703F-3361-4C7C-9491-92F1DAE7D094}" type="presParOf" srcId="{A60F7BA9-8198-460D-BF67-5E873751D02F}" destId="{A8FBB183-567A-43D9-AF37-F4971CF947BC}" srcOrd="0" destOrd="0" presId="urn:microsoft.com/office/officeart/2005/8/layout/orgChart1"/>
    <dgm:cxn modelId="{3A250C8B-7435-4C33-A628-73B1CC129D6D}" type="presParOf" srcId="{A8FBB183-567A-43D9-AF37-F4971CF947BC}" destId="{65156C89-AED7-4A15-B7F4-208D9DDC3EC1}" srcOrd="0" destOrd="0" presId="urn:microsoft.com/office/officeart/2005/8/layout/orgChart1"/>
    <dgm:cxn modelId="{AAE79DB5-8752-4F36-86A3-575C4E10B545}" type="presParOf" srcId="{A8FBB183-567A-43D9-AF37-F4971CF947BC}" destId="{D056B3A7-7360-4187-AC9D-6A10C3252F31}" srcOrd="1" destOrd="0" presId="urn:microsoft.com/office/officeart/2005/8/layout/orgChart1"/>
    <dgm:cxn modelId="{A481929B-55E3-48FB-AECC-979B28FAA187}" type="presParOf" srcId="{A60F7BA9-8198-460D-BF67-5E873751D02F}" destId="{18FF2583-0068-4AA1-9886-96F58D4E460A}" srcOrd="1" destOrd="0" presId="urn:microsoft.com/office/officeart/2005/8/layout/orgChart1"/>
    <dgm:cxn modelId="{13190563-5779-4F7C-A755-3F633C5181F1}" type="presParOf" srcId="{A60F7BA9-8198-460D-BF67-5E873751D02F}" destId="{C1F38836-6ECA-4396-AA34-CCBF89EC8FE8}" srcOrd="2" destOrd="0" presId="urn:microsoft.com/office/officeart/2005/8/layout/orgChart1"/>
    <dgm:cxn modelId="{A6CC533A-0694-443A-B278-3063C7D5E6A2}" type="presParOf" srcId="{55CC00AA-C641-4E7A-8A69-B256DE606AB7}" destId="{88689274-D5B5-4524-9163-17EBD3F98289}" srcOrd="6" destOrd="0" presId="urn:microsoft.com/office/officeart/2005/8/layout/orgChart1"/>
    <dgm:cxn modelId="{103DEBCA-5C04-481C-9DC1-FB7F2780B157}" type="presParOf" srcId="{55CC00AA-C641-4E7A-8A69-B256DE606AB7}" destId="{694BA76F-C702-496B-9C7C-638E1BCAC90F}" srcOrd="7" destOrd="0" presId="urn:microsoft.com/office/officeart/2005/8/layout/orgChart1"/>
    <dgm:cxn modelId="{A47C9BEE-9FA3-4BBE-ACAD-6851B66F1C4F}" type="presParOf" srcId="{694BA76F-C702-496B-9C7C-638E1BCAC90F}" destId="{08FC8602-B859-442A-8534-3C5013B7FFD7}" srcOrd="0" destOrd="0" presId="urn:microsoft.com/office/officeart/2005/8/layout/orgChart1"/>
    <dgm:cxn modelId="{3ED24F74-4ECF-4D5A-AC74-404D07023E65}" type="presParOf" srcId="{08FC8602-B859-442A-8534-3C5013B7FFD7}" destId="{F7B675E5-766F-4802-93C7-756021B7D99C}" srcOrd="0" destOrd="0" presId="urn:microsoft.com/office/officeart/2005/8/layout/orgChart1"/>
    <dgm:cxn modelId="{AECF7086-D65E-47FF-B2FC-FFC53186C067}" type="presParOf" srcId="{08FC8602-B859-442A-8534-3C5013B7FFD7}" destId="{41A36C23-06EF-416A-BFC9-AAD36E50B0A3}" srcOrd="1" destOrd="0" presId="urn:microsoft.com/office/officeart/2005/8/layout/orgChart1"/>
    <dgm:cxn modelId="{A89958DF-DD37-466A-82D2-31F5C81DE510}" type="presParOf" srcId="{694BA76F-C702-496B-9C7C-638E1BCAC90F}" destId="{E0A4525C-C4B8-480A-9E54-C4E21102D2F9}" srcOrd="1" destOrd="0" presId="urn:microsoft.com/office/officeart/2005/8/layout/orgChart1"/>
    <dgm:cxn modelId="{42E1029F-3062-451E-BE32-6A389EA9D6BD}" type="presParOf" srcId="{694BA76F-C702-496B-9C7C-638E1BCAC90F}" destId="{C5C4ADFC-72B9-4903-B7B7-018A2FE7E74D}" srcOrd="2" destOrd="0" presId="urn:microsoft.com/office/officeart/2005/8/layout/orgChart1"/>
    <dgm:cxn modelId="{FB929E96-7161-419D-BCD4-C2ACE2340825}" type="presParOf" srcId="{55CC00AA-C641-4E7A-8A69-B256DE606AB7}" destId="{5095F005-AB05-4B27-A8C0-5A4BBB1F9F1F}" srcOrd="8" destOrd="0" presId="urn:microsoft.com/office/officeart/2005/8/layout/orgChart1"/>
    <dgm:cxn modelId="{424C52A3-58F5-445B-A35D-2C063F7A4520}" type="presParOf" srcId="{55CC00AA-C641-4E7A-8A69-B256DE606AB7}" destId="{DA4F443E-81F7-4A77-B4E8-F95AA9C5A997}" srcOrd="9" destOrd="0" presId="urn:microsoft.com/office/officeart/2005/8/layout/orgChart1"/>
    <dgm:cxn modelId="{0264DEE4-A3EC-43C1-BFAF-A87B44CD5828}" type="presParOf" srcId="{DA4F443E-81F7-4A77-B4E8-F95AA9C5A997}" destId="{FC1CEB55-3459-4553-B091-80F5CDB86B08}" srcOrd="0" destOrd="0" presId="urn:microsoft.com/office/officeart/2005/8/layout/orgChart1"/>
    <dgm:cxn modelId="{0F4BAA8B-86DB-4719-BCAD-C279625A7EBC}" type="presParOf" srcId="{FC1CEB55-3459-4553-B091-80F5CDB86B08}" destId="{00325F07-8C56-401E-AB47-3B5ABBD1BCEA}" srcOrd="0" destOrd="0" presId="urn:microsoft.com/office/officeart/2005/8/layout/orgChart1"/>
    <dgm:cxn modelId="{470FB35B-DCF7-44F4-BA2E-7D6994CF1CAA}" type="presParOf" srcId="{FC1CEB55-3459-4553-B091-80F5CDB86B08}" destId="{791FDFC9-B9BB-4DB8-B13D-E66A9384E927}" srcOrd="1" destOrd="0" presId="urn:microsoft.com/office/officeart/2005/8/layout/orgChart1"/>
    <dgm:cxn modelId="{25DB8D4B-AF7B-44B0-8CF9-6B79F4D171D6}" type="presParOf" srcId="{DA4F443E-81F7-4A77-B4E8-F95AA9C5A997}" destId="{C0657029-0B82-4E65-AD65-89826E76E6C4}" srcOrd="1" destOrd="0" presId="urn:microsoft.com/office/officeart/2005/8/layout/orgChart1"/>
    <dgm:cxn modelId="{79443131-D817-4642-A775-CDF1D6B5F756}" type="presParOf" srcId="{DA4F443E-81F7-4A77-B4E8-F95AA9C5A997}" destId="{A8B141BD-84BA-4F8F-B493-E9D72BA29E57}" srcOrd="2" destOrd="0" presId="urn:microsoft.com/office/officeart/2005/8/layout/orgChart1"/>
    <dgm:cxn modelId="{604A3914-3F1B-43B9-AD56-0A63C9C58620}" type="presParOf" srcId="{55CC00AA-C641-4E7A-8A69-B256DE606AB7}" destId="{0005457E-DF53-41CA-A091-7F1430A2F7ED}" srcOrd="10" destOrd="0" presId="urn:microsoft.com/office/officeart/2005/8/layout/orgChart1"/>
    <dgm:cxn modelId="{CA032BA3-9E66-4572-BDB8-066A26F81192}" type="presParOf" srcId="{55CC00AA-C641-4E7A-8A69-B256DE606AB7}" destId="{B24A3582-EC29-484F-955C-FD74F388E92F}" srcOrd="11" destOrd="0" presId="urn:microsoft.com/office/officeart/2005/8/layout/orgChart1"/>
    <dgm:cxn modelId="{094AC17B-13E4-4005-9222-B5AC53C8E2E9}" type="presParOf" srcId="{B24A3582-EC29-484F-955C-FD74F388E92F}" destId="{851EFFAC-BF5C-435F-B425-13A625F578F4}" srcOrd="0" destOrd="0" presId="urn:microsoft.com/office/officeart/2005/8/layout/orgChart1"/>
    <dgm:cxn modelId="{FCD44DA5-2AED-4F0A-84CA-A0EAD1FC6AF6}" type="presParOf" srcId="{851EFFAC-BF5C-435F-B425-13A625F578F4}" destId="{F2226401-FF57-41C9-8959-E9BEF7ACE766}" srcOrd="0" destOrd="0" presId="urn:microsoft.com/office/officeart/2005/8/layout/orgChart1"/>
    <dgm:cxn modelId="{EB272DCE-8635-457A-8D99-EFCF6D349B3C}" type="presParOf" srcId="{851EFFAC-BF5C-435F-B425-13A625F578F4}" destId="{B29C3F33-88E2-42C3-A3D2-4424A6CCCDF0}" srcOrd="1" destOrd="0" presId="urn:microsoft.com/office/officeart/2005/8/layout/orgChart1"/>
    <dgm:cxn modelId="{978A8F79-EE1D-4CC7-8BB3-FEBE54C7F0F6}" type="presParOf" srcId="{B24A3582-EC29-484F-955C-FD74F388E92F}" destId="{3BC58179-00EB-49CF-9663-49AFAF442E7F}" srcOrd="1" destOrd="0" presId="urn:microsoft.com/office/officeart/2005/8/layout/orgChart1"/>
    <dgm:cxn modelId="{3F8AB474-A5F1-49FF-AD97-574C9D29EE98}" type="presParOf" srcId="{B24A3582-EC29-484F-955C-FD74F388E92F}" destId="{56405AA3-A908-4DD5-A249-56C99052BA04}" srcOrd="2" destOrd="0" presId="urn:microsoft.com/office/officeart/2005/8/layout/orgChart1"/>
    <dgm:cxn modelId="{B0A01F98-0EA6-4D22-85A5-C6C1F30C8780}" type="presParOf" srcId="{1AF97267-F910-40B3-9A0A-164274EBE7EE}" destId="{03F2D7B1-87BC-49DA-A0C8-08DF80DB09E0}" srcOrd="2" destOrd="0" presId="urn:microsoft.com/office/officeart/2005/8/layout/orgChart1"/>
    <dgm:cxn modelId="{9BD77D29-288F-4531-BF31-224B4407EFBB}" type="presParOf" srcId="{2F49CA7B-C766-48C4-BE66-064F0B060971}" destId="{50493F70-C290-400F-8FDC-38BF56D87840}" srcOrd="2" destOrd="0" presId="urn:microsoft.com/office/officeart/2005/8/layout/orgChart1"/>
    <dgm:cxn modelId="{349295F8-5394-4745-9294-586FF353D390}" type="presParOf" srcId="{2F49CA7B-C766-48C4-BE66-064F0B060971}" destId="{81D01E26-59A6-4FB3-B83F-D621BAC98FF7}" srcOrd="3" destOrd="0" presId="urn:microsoft.com/office/officeart/2005/8/layout/orgChart1"/>
    <dgm:cxn modelId="{A5554AA8-AD2F-40FD-AE3B-34112D3F9861}" type="presParOf" srcId="{81D01E26-59A6-4FB3-B83F-D621BAC98FF7}" destId="{72844904-8835-4479-B4E6-E7F20373970D}" srcOrd="0" destOrd="0" presId="urn:microsoft.com/office/officeart/2005/8/layout/orgChart1"/>
    <dgm:cxn modelId="{2DF49AA3-D5E3-4EFA-AE0B-646ED487652F}" type="presParOf" srcId="{72844904-8835-4479-B4E6-E7F20373970D}" destId="{037D9DC2-B577-45A5-85A6-D17B00659C8C}" srcOrd="0" destOrd="0" presId="urn:microsoft.com/office/officeart/2005/8/layout/orgChart1"/>
    <dgm:cxn modelId="{C96B43D1-B0DE-4734-BD04-7C94F5C0999C}" type="presParOf" srcId="{72844904-8835-4479-B4E6-E7F20373970D}" destId="{CBC3A7AA-33F2-45DC-8761-1334CA4F1E27}" srcOrd="1" destOrd="0" presId="urn:microsoft.com/office/officeart/2005/8/layout/orgChart1"/>
    <dgm:cxn modelId="{617403CF-54C7-4E8D-A754-5988090FC474}" type="presParOf" srcId="{81D01E26-59A6-4FB3-B83F-D621BAC98FF7}" destId="{41767FDB-820F-4CB6-A61D-915596B11371}" srcOrd="1" destOrd="0" presId="urn:microsoft.com/office/officeart/2005/8/layout/orgChart1"/>
    <dgm:cxn modelId="{6AE5CD7D-95CE-4C5A-9E5B-AED65B031C27}" type="presParOf" srcId="{81D01E26-59A6-4FB3-B83F-D621BAC98FF7}" destId="{74B62E5E-5B4B-464E-8F1E-705746384AB3}" srcOrd="2" destOrd="0" presId="urn:microsoft.com/office/officeart/2005/8/layout/orgChart1"/>
    <dgm:cxn modelId="{BFAA7D6E-CED0-40A8-9C4A-615398FF6155}" type="presParOf" srcId="{2F49CA7B-C766-48C4-BE66-064F0B060971}" destId="{6DFA6E6B-CBF0-449E-BF0E-7B2F45A2AE0C}" srcOrd="4" destOrd="0" presId="urn:microsoft.com/office/officeart/2005/8/layout/orgChart1"/>
    <dgm:cxn modelId="{5CEE02D7-9BEF-454B-AF9C-B1FBAA62DA2F}" type="presParOf" srcId="{2F49CA7B-C766-48C4-BE66-064F0B060971}" destId="{1AA09568-A178-44BE-8274-BBDC0CA28D51}" srcOrd="5" destOrd="0" presId="urn:microsoft.com/office/officeart/2005/8/layout/orgChart1"/>
    <dgm:cxn modelId="{95BFC70E-AE41-4B9C-96A5-1E6CF14203D3}" type="presParOf" srcId="{1AA09568-A178-44BE-8274-BBDC0CA28D51}" destId="{A0D44579-7A29-4933-91BE-723F484077D4}" srcOrd="0" destOrd="0" presId="urn:microsoft.com/office/officeart/2005/8/layout/orgChart1"/>
    <dgm:cxn modelId="{C2281321-50B0-4DEE-9CF6-2D09F3E5972F}" type="presParOf" srcId="{A0D44579-7A29-4933-91BE-723F484077D4}" destId="{6D2EE5A5-03A2-48DB-9C35-5628EBA52674}" srcOrd="0" destOrd="0" presId="urn:microsoft.com/office/officeart/2005/8/layout/orgChart1"/>
    <dgm:cxn modelId="{4A9B3ADD-968F-4CEF-BB92-10B49BADB293}" type="presParOf" srcId="{A0D44579-7A29-4933-91BE-723F484077D4}" destId="{2F550F9E-6AC7-4C4D-B297-7843C28008ED}" srcOrd="1" destOrd="0" presId="urn:microsoft.com/office/officeart/2005/8/layout/orgChart1"/>
    <dgm:cxn modelId="{970BFF92-660B-43B5-92B2-CB2756A00A8D}" type="presParOf" srcId="{1AA09568-A178-44BE-8274-BBDC0CA28D51}" destId="{F67BBEC3-C6ED-4429-86C9-89FB3776CD14}" srcOrd="1" destOrd="0" presId="urn:microsoft.com/office/officeart/2005/8/layout/orgChart1"/>
    <dgm:cxn modelId="{E303050B-4A0E-4BBE-A774-809E2BBB982F}" type="presParOf" srcId="{1AA09568-A178-44BE-8274-BBDC0CA28D51}" destId="{1A074C81-366B-4487-94D6-52605275F6CB}" srcOrd="2" destOrd="0" presId="urn:microsoft.com/office/officeart/2005/8/layout/orgChart1"/>
    <dgm:cxn modelId="{C763265E-A437-4EE5-BFCB-7EF92C856764}" type="presParOf" srcId="{2F49CA7B-C766-48C4-BE66-064F0B060971}" destId="{CB0D71A6-F5A9-44E7-8E5D-DFA83314DDD2}" srcOrd="6" destOrd="0" presId="urn:microsoft.com/office/officeart/2005/8/layout/orgChart1"/>
    <dgm:cxn modelId="{A13DBBE0-4CB1-4722-A946-ADCD653112AE}" type="presParOf" srcId="{2F49CA7B-C766-48C4-BE66-064F0B060971}" destId="{7E4D49A6-07BD-4175-BEF2-32C2A40D3B1D}" srcOrd="7" destOrd="0" presId="urn:microsoft.com/office/officeart/2005/8/layout/orgChart1"/>
    <dgm:cxn modelId="{C76942F6-07A8-4295-B224-E0F5E28FDD86}" type="presParOf" srcId="{7E4D49A6-07BD-4175-BEF2-32C2A40D3B1D}" destId="{16C1618F-465D-46D9-B032-DB323AA94783}" srcOrd="0" destOrd="0" presId="urn:microsoft.com/office/officeart/2005/8/layout/orgChart1"/>
    <dgm:cxn modelId="{E8750EF9-119A-49BD-8A64-B7475283052D}" type="presParOf" srcId="{16C1618F-465D-46D9-B032-DB323AA94783}" destId="{B11D44B7-9220-4DE3-9556-07586CDD6AC2}" srcOrd="0" destOrd="0" presId="urn:microsoft.com/office/officeart/2005/8/layout/orgChart1"/>
    <dgm:cxn modelId="{8F52F086-F7EE-4699-8358-DFA8BE4BEEBD}" type="presParOf" srcId="{16C1618F-465D-46D9-B032-DB323AA94783}" destId="{0C3F60CC-BB6D-44EE-B20B-872630D9AED5}" srcOrd="1" destOrd="0" presId="urn:microsoft.com/office/officeart/2005/8/layout/orgChart1"/>
    <dgm:cxn modelId="{4324C728-3854-4C73-AF23-353C421BE1A3}" type="presParOf" srcId="{7E4D49A6-07BD-4175-BEF2-32C2A40D3B1D}" destId="{4247B81B-E4F9-4E73-917F-ED930AEE1B63}" srcOrd="1" destOrd="0" presId="urn:microsoft.com/office/officeart/2005/8/layout/orgChart1"/>
    <dgm:cxn modelId="{21038FE6-2E56-4797-A0B7-F64D1009891C}" type="presParOf" srcId="{7E4D49A6-07BD-4175-BEF2-32C2A40D3B1D}" destId="{50CE0EA0-B358-4878-B46A-4F91487CD551}" srcOrd="2" destOrd="0" presId="urn:microsoft.com/office/officeart/2005/8/layout/orgChart1"/>
    <dgm:cxn modelId="{46048C3F-C62D-4512-9A5E-56C125896479}" type="presParOf" srcId="{2F49CA7B-C766-48C4-BE66-064F0B060971}" destId="{A0952BBD-8626-4418-8644-6F2767FEDBFE}" srcOrd="8" destOrd="0" presId="urn:microsoft.com/office/officeart/2005/8/layout/orgChart1"/>
    <dgm:cxn modelId="{657590EA-3E28-45E6-B0FA-EE75E9230234}" type="presParOf" srcId="{2F49CA7B-C766-48C4-BE66-064F0B060971}" destId="{4524EB19-A1A6-4220-8C09-8E47EEBC5BF4}" srcOrd="9" destOrd="0" presId="urn:microsoft.com/office/officeart/2005/8/layout/orgChart1"/>
    <dgm:cxn modelId="{44B4BA5D-9C4A-432D-89F4-80DA0381269E}" type="presParOf" srcId="{4524EB19-A1A6-4220-8C09-8E47EEBC5BF4}" destId="{9E6D09C8-681F-478F-88B8-D92D014129D3}" srcOrd="0" destOrd="0" presId="urn:microsoft.com/office/officeart/2005/8/layout/orgChart1"/>
    <dgm:cxn modelId="{8BC28C3D-6C73-4D60-8B87-BD2AE702ABA6}" type="presParOf" srcId="{9E6D09C8-681F-478F-88B8-D92D014129D3}" destId="{F4B86DB3-147C-4110-8C32-94D7D7D86DD5}" srcOrd="0" destOrd="0" presId="urn:microsoft.com/office/officeart/2005/8/layout/orgChart1"/>
    <dgm:cxn modelId="{2B727233-EFDD-46BF-A14F-90918349FD99}" type="presParOf" srcId="{9E6D09C8-681F-478F-88B8-D92D014129D3}" destId="{4C0D29A1-5929-4CC4-9AB3-DBE436E2C80E}" srcOrd="1" destOrd="0" presId="urn:microsoft.com/office/officeart/2005/8/layout/orgChart1"/>
    <dgm:cxn modelId="{8D98AD42-B849-46AE-B1D8-C4EA28D238E3}" type="presParOf" srcId="{4524EB19-A1A6-4220-8C09-8E47EEBC5BF4}" destId="{129C336A-7499-4789-AC3D-FB1198444D5B}" srcOrd="1" destOrd="0" presId="urn:microsoft.com/office/officeart/2005/8/layout/orgChart1"/>
    <dgm:cxn modelId="{69ACFE8C-6224-4CD5-98E3-0C66431DB2AD}" type="presParOf" srcId="{4524EB19-A1A6-4220-8C09-8E47EEBC5BF4}" destId="{79CD8012-BF02-48BE-B214-D965933340D6}" srcOrd="2" destOrd="0" presId="urn:microsoft.com/office/officeart/2005/8/layout/orgChart1"/>
    <dgm:cxn modelId="{D578D9C7-191E-48D3-8C51-DC2CA78BDA26}" type="presParOf" srcId="{2F49CA7B-C766-48C4-BE66-064F0B060971}" destId="{7E506B74-4667-411F-ACC1-00F9B5D4953E}" srcOrd="10" destOrd="0" presId="urn:microsoft.com/office/officeart/2005/8/layout/orgChart1"/>
    <dgm:cxn modelId="{01EDC9A4-6608-4C90-A738-B2016A3C0E90}" type="presParOf" srcId="{2F49CA7B-C766-48C4-BE66-064F0B060971}" destId="{D3D26FBF-316F-4AB9-BE73-59FA24B851F8}" srcOrd="11" destOrd="0" presId="urn:microsoft.com/office/officeart/2005/8/layout/orgChart1"/>
    <dgm:cxn modelId="{FC312E7D-781D-4195-B40D-E837B1698C8E}" type="presParOf" srcId="{D3D26FBF-316F-4AB9-BE73-59FA24B851F8}" destId="{5478EEB8-55CA-4B37-BD5F-504077609B73}" srcOrd="0" destOrd="0" presId="urn:microsoft.com/office/officeart/2005/8/layout/orgChart1"/>
    <dgm:cxn modelId="{484B460A-76CE-428F-8334-7A2D99B891BC}" type="presParOf" srcId="{5478EEB8-55CA-4B37-BD5F-504077609B73}" destId="{DDB75A62-2909-431A-B676-3BB49997359E}" srcOrd="0" destOrd="0" presId="urn:microsoft.com/office/officeart/2005/8/layout/orgChart1"/>
    <dgm:cxn modelId="{78826035-EF24-4380-81B3-D09758089117}" type="presParOf" srcId="{5478EEB8-55CA-4B37-BD5F-504077609B73}" destId="{6AE6E80C-C5EB-4DB3-A16C-F31DD59A8EA3}" srcOrd="1" destOrd="0" presId="urn:microsoft.com/office/officeart/2005/8/layout/orgChart1"/>
    <dgm:cxn modelId="{1554770A-1E2C-4C73-8CD3-4F9EEBAABE4C}" type="presParOf" srcId="{D3D26FBF-316F-4AB9-BE73-59FA24B851F8}" destId="{F782A070-E28B-4C2C-A690-E9E5E107819F}" srcOrd="1" destOrd="0" presId="urn:microsoft.com/office/officeart/2005/8/layout/orgChart1"/>
    <dgm:cxn modelId="{0D2B56F7-5BAA-4D00-866A-436406C0DF49}" type="presParOf" srcId="{D3D26FBF-316F-4AB9-BE73-59FA24B851F8}" destId="{2A06C3F8-261F-453F-BE43-1BA620846954}" srcOrd="2" destOrd="0" presId="urn:microsoft.com/office/officeart/2005/8/layout/orgChart1"/>
    <dgm:cxn modelId="{C5653EBD-77F0-4F7A-B30C-38140D5716B7}" type="presParOf" srcId="{AFB61962-A210-43B9-BEE9-4F9591F3FAF2}" destId="{7E267E96-A849-4F44-89C1-8135C8864EF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1B8C-174D-424F-B9EE-743ECC66DD56}">
      <dsp:nvSpPr>
        <dsp:cNvPr id="0" name=""/>
        <dsp:cNvSpPr/>
      </dsp:nvSpPr>
      <dsp:spPr>
        <a:xfrm rot="5400000">
          <a:off x="247981" y="2313776"/>
          <a:ext cx="730376" cy="1215330"/>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3CF06-D0B4-46D8-9031-66FB064DFFFD}">
      <dsp:nvSpPr>
        <dsp:cNvPr id="0" name=""/>
        <dsp:cNvSpPr/>
      </dsp:nvSpPr>
      <dsp:spPr>
        <a:xfrm>
          <a:off x="126063" y="2676898"/>
          <a:ext cx="1097207"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Marketing Research</a:t>
          </a:r>
          <a:endParaRPr lang="en-CA" sz="1200" kern="1200" dirty="0"/>
        </a:p>
      </dsp:txBody>
      <dsp:txXfrm>
        <a:off x="126063" y="2676898"/>
        <a:ext cx="1097207" cy="961766"/>
      </dsp:txXfrm>
    </dsp:sp>
    <dsp:sp modelId="{451026D2-5A63-40DD-ADA8-531926B1A690}">
      <dsp:nvSpPr>
        <dsp:cNvPr id="0" name=""/>
        <dsp:cNvSpPr/>
      </dsp:nvSpPr>
      <dsp:spPr>
        <a:xfrm>
          <a:off x="1016250" y="2224302"/>
          <a:ext cx="207020" cy="207020"/>
        </a:xfrm>
        <a:prstGeom prst="triangle">
          <a:avLst>
            <a:gd name="adj" fmla="val 100000"/>
          </a:avLst>
        </a:prstGeom>
        <a:solidFill>
          <a:schemeClr val="accent2">
            <a:hueOff val="468152"/>
            <a:satOff val="-584"/>
            <a:lumOff val="137"/>
            <a:alphaOff val="0"/>
          </a:schemeClr>
        </a:solidFill>
        <a:ln w="25400" cap="flat" cmpd="sng" algn="ctr">
          <a:solidFill>
            <a:schemeClr val="accent2">
              <a:hueOff val="468152"/>
              <a:satOff val="-584"/>
              <a:lumOff val="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861C3-28F6-4EB8-A51F-2595167C570D}">
      <dsp:nvSpPr>
        <dsp:cNvPr id="0" name=""/>
        <dsp:cNvSpPr/>
      </dsp:nvSpPr>
      <dsp:spPr>
        <a:xfrm rot="5400000">
          <a:off x="1591177" y="1981401"/>
          <a:ext cx="730376" cy="1215330"/>
        </a:xfrm>
        <a:prstGeom prst="corner">
          <a:avLst>
            <a:gd name="adj1" fmla="val 16120"/>
            <a:gd name="adj2" fmla="val 16110"/>
          </a:avLst>
        </a:prstGeom>
        <a:solidFill>
          <a:schemeClr val="accent2">
            <a:hueOff val="936304"/>
            <a:satOff val="-1168"/>
            <a:lumOff val="275"/>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F7818-44CF-498A-A93F-5F94B241F5BF}">
      <dsp:nvSpPr>
        <dsp:cNvPr id="0" name=""/>
        <dsp:cNvSpPr/>
      </dsp:nvSpPr>
      <dsp:spPr>
        <a:xfrm>
          <a:off x="1469259" y="2344523"/>
          <a:ext cx="1097207"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Segmentation</a:t>
          </a:r>
          <a:endParaRPr lang="en-CA" sz="1200" kern="1200" dirty="0"/>
        </a:p>
      </dsp:txBody>
      <dsp:txXfrm>
        <a:off x="1469259" y="2344523"/>
        <a:ext cx="1097207" cy="961766"/>
      </dsp:txXfrm>
    </dsp:sp>
    <dsp:sp modelId="{B36734CE-3D18-4E81-86F9-C6D70A2F49A7}">
      <dsp:nvSpPr>
        <dsp:cNvPr id="0" name=""/>
        <dsp:cNvSpPr/>
      </dsp:nvSpPr>
      <dsp:spPr>
        <a:xfrm>
          <a:off x="2359446" y="1891927"/>
          <a:ext cx="207020" cy="207020"/>
        </a:xfrm>
        <a:prstGeom prst="triangle">
          <a:avLst>
            <a:gd name="adj" fmla="val 100000"/>
          </a:avLst>
        </a:prstGeom>
        <a:solidFill>
          <a:schemeClr val="accent2">
            <a:hueOff val="1404456"/>
            <a:satOff val="-1752"/>
            <a:lumOff val="412"/>
            <a:alphaOff val="0"/>
          </a:schemeClr>
        </a:solidFill>
        <a:ln w="25400" cap="flat" cmpd="sng" algn="ctr">
          <a:solidFill>
            <a:schemeClr val="accent2">
              <a:hueOff val="1404456"/>
              <a:satOff val="-1752"/>
              <a:lumOff val="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91DFD-B832-4F3E-BB90-ED6412B9625F}">
      <dsp:nvSpPr>
        <dsp:cNvPr id="0" name=""/>
        <dsp:cNvSpPr/>
      </dsp:nvSpPr>
      <dsp:spPr>
        <a:xfrm rot="5400000">
          <a:off x="2934373" y="1649026"/>
          <a:ext cx="730376" cy="1215330"/>
        </a:xfrm>
        <a:prstGeom prst="corner">
          <a:avLst>
            <a:gd name="adj1" fmla="val 16120"/>
            <a:gd name="adj2" fmla="val 16110"/>
          </a:avLst>
        </a:prstGeom>
        <a:solidFill>
          <a:schemeClr val="accent2">
            <a:hueOff val="1872608"/>
            <a:satOff val="-2336"/>
            <a:lumOff val="549"/>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8627D-D249-4485-B1C3-E06CB5C61B77}">
      <dsp:nvSpPr>
        <dsp:cNvPr id="0" name=""/>
        <dsp:cNvSpPr/>
      </dsp:nvSpPr>
      <dsp:spPr>
        <a:xfrm>
          <a:off x="2812455" y="2012148"/>
          <a:ext cx="1097207"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Target Market Selection</a:t>
          </a:r>
        </a:p>
      </dsp:txBody>
      <dsp:txXfrm>
        <a:off x="2812455" y="2012148"/>
        <a:ext cx="1097207" cy="961766"/>
      </dsp:txXfrm>
    </dsp:sp>
    <dsp:sp modelId="{8B4FAF79-13A3-442B-9100-CD291E2FF973}">
      <dsp:nvSpPr>
        <dsp:cNvPr id="0" name=""/>
        <dsp:cNvSpPr/>
      </dsp:nvSpPr>
      <dsp:spPr>
        <a:xfrm>
          <a:off x="3702642" y="1559552"/>
          <a:ext cx="207020" cy="207020"/>
        </a:xfrm>
        <a:prstGeom prst="triangle">
          <a:avLst>
            <a:gd name="adj" fmla="val 100000"/>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7EE2E-9C91-4578-A065-557237965718}">
      <dsp:nvSpPr>
        <dsp:cNvPr id="0" name=""/>
        <dsp:cNvSpPr/>
      </dsp:nvSpPr>
      <dsp:spPr>
        <a:xfrm rot="5400000">
          <a:off x="4277569" y="1316651"/>
          <a:ext cx="730376" cy="1215330"/>
        </a:xfrm>
        <a:prstGeom prst="corner">
          <a:avLst>
            <a:gd name="adj1" fmla="val 16120"/>
            <a:gd name="adj2" fmla="val 16110"/>
          </a:avLst>
        </a:prstGeom>
        <a:solidFill>
          <a:schemeClr val="accent2">
            <a:hueOff val="2808911"/>
            <a:satOff val="-3503"/>
            <a:lumOff val="824"/>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7C1DD-70A2-4AC1-A407-94614AFA3826}">
      <dsp:nvSpPr>
        <dsp:cNvPr id="0" name=""/>
        <dsp:cNvSpPr/>
      </dsp:nvSpPr>
      <dsp:spPr>
        <a:xfrm>
          <a:off x="4155651" y="1679773"/>
          <a:ext cx="1097207"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Value Proposition Development and Profiling (Positioning)</a:t>
          </a:r>
          <a:endParaRPr lang="en-CA" sz="1200" kern="1200" dirty="0"/>
        </a:p>
      </dsp:txBody>
      <dsp:txXfrm>
        <a:off x="4155651" y="1679773"/>
        <a:ext cx="1097207" cy="961766"/>
      </dsp:txXfrm>
    </dsp:sp>
    <dsp:sp modelId="{0D19C27A-75EF-4CA9-A8EC-5318461126EB}">
      <dsp:nvSpPr>
        <dsp:cNvPr id="0" name=""/>
        <dsp:cNvSpPr/>
      </dsp:nvSpPr>
      <dsp:spPr>
        <a:xfrm>
          <a:off x="5045838" y="1227177"/>
          <a:ext cx="207020" cy="207020"/>
        </a:xfrm>
        <a:prstGeom prst="triangle">
          <a:avLst>
            <a:gd name="adj" fmla="val 100000"/>
          </a:avLst>
        </a:prstGeom>
        <a:solidFill>
          <a:schemeClr val="accent2">
            <a:hueOff val="3277063"/>
            <a:satOff val="-4087"/>
            <a:lumOff val="961"/>
            <a:alphaOff val="0"/>
          </a:schemeClr>
        </a:solidFill>
        <a:ln w="25400" cap="flat" cmpd="sng" algn="ctr">
          <a:solidFill>
            <a:schemeClr val="accent2">
              <a:hueOff val="3277063"/>
              <a:satOff val="-4087"/>
              <a:lumOff val="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7B83F-1E3A-4150-9AD2-11FEAF3DCADC}">
      <dsp:nvSpPr>
        <dsp:cNvPr id="0" name=""/>
        <dsp:cNvSpPr/>
      </dsp:nvSpPr>
      <dsp:spPr>
        <a:xfrm rot="5400000">
          <a:off x="5620765" y="984275"/>
          <a:ext cx="730376" cy="1215330"/>
        </a:xfrm>
        <a:prstGeom prst="corner">
          <a:avLst>
            <a:gd name="adj1" fmla="val 16120"/>
            <a:gd name="adj2" fmla="val 16110"/>
          </a:avLst>
        </a:prstGeom>
        <a:solidFill>
          <a:schemeClr val="accent2">
            <a:hueOff val="3745215"/>
            <a:satOff val="-4671"/>
            <a:lumOff val="1098"/>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AFF12-6AF6-4EED-AB0D-F2054410FA33}">
      <dsp:nvSpPr>
        <dsp:cNvPr id="0" name=""/>
        <dsp:cNvSpPr/>
      </dsp:nvSpPr>
      <dsp:spPr>
        <a:xfrm>
          <a:off x="5488533" y="1347398"/>
          <a:ext cx="1117834"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Marketing Mix Development</a:t>
          </a:r>
          <a:endParaRPr lang="en-CA" sz="1200" kern="1200" dirty="0"/>
        </a:p>
      </dsp:txBody>
      <dsp:txXfrm>
        <a:off x="5488533" y="1347398"/>
        <a:ext cx="1117834" cy="961766"/>
      </dsp:txXfrm>
    </dsp:sp>
    <dsp:sp modelId="{9D978613-DA0F-4E4D-9F22-5F1122D9E483}">
      <dsp:nvSpPr>
        <dsp:cNvPr id="0" name=""/>
        <dsp:cNvSpPr/>
      </dsp:nvSpPr>
      <dsp:spPr>
        <a:xfrm>
          <a:off x="6389034" y="894801"/>
          <a:ext cx="207020" cy="207020"/>
        </a:xfrm>
        <a:prstGeom prst="triangle">
          <a:avLst>
            <a:gd name="adj" fmla="val 100000"/>
          </a:avLst>
        </a:prstGeom>
        <a:solidFill>
          <a:schemeClr val="accent2">
            <a:hueOff val="4213367"/>
            <a:satOff val="-5255"/>
            <a:lumOff val="1236"/>
            <a:alphaOff val="0"/>
          </a:schemeClr>
        </a:solidFill>
        <a:ln w="25400" cap="flat" cmpd="sng" algn="ctr">
          <a:solidFill>
            <a:schemeClr val="accent2">
              <a:hueOff val="4213367"/>
              <a:satOff val="-5255"/>
              <a:lumOff val="1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F8B40-C956-4E4C-B6C5-CC36CB1E6EFB}">
      <dsp:nvSpPr>
        <dsp:cNvPr id="0" name=""/>
        <dsp:cNvSpPr/>
      </dsp:nvSpPr>
      <dsp:spPr>
        <a:xfrm rot="5400000">
          <a:off x="6963961" y="651900"/>
          <a:ext cx="730376" cy="1215330"/>
        </a:xfrm>
        <a:prstGeom prst="corner">
          <a:avLst>
            <a:gd name="adj1" fmla="val 16120"/>
            <a:gd name="adj2" fmla="val 16110"/>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E6589-409E-4D81-8B65-A8B0709F8F2E}">
      <dsp:nvSpPr>
        <dsp:cNvPr id="0" name=""/>
        <dsp:cNvSpPr/>
      </dsp:nvSpPr>
      <dsp:spPr>
        <a:xfrm>
          <a:off x="6842043" y="1015022"/>
          <a:ext cx="1097207" cy="961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CA" sz="1200" kern="1200" dirty="0" smtClean="0"/>
            <a:t>Message rifling and concentration</a:t>
          </a:r>
          <a:endParaRPr lang="en-CA" sz="1200" kern="1200" dirty="0"/>
        </a:p>
      </dsp:txBody>
      <dsp:txXfrm>
        <a:off x="6842043" y="1015022"/>
        <a:ext cx="1097207" cy="961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401AF-570E-42D6-A0B5-F1B4568B9BAD}">
      <dsp:nvSpPr>
        <dsp:cNvPr id="0" name=""/>
        <dsp:cNvSpPr/>
      </dsp:nvSpPr>
      <dsp:spPr>
        <a:xfrm>
          <a:off x="4597692" y="1649050"/>
          <a:ext cx="2096014" cy="181313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Value </a:t>
          </a:r>
          <a:r>
            <a:rPr lang="en-US" sz="1800" kern="1200" smtClean="0"/>
            <a:t>Curve Attribute Assessment</a:t>
          </a:r>
          <a:endParaRPr lang="en-US" sz="1800" kern="1200" dirty="0"/>
        </a:p>
      </dsp:txBody>
      <dsp:txXfrm>
        <a:off x="4945031" y="1949512"/>
        <a:ext cx="1401336" cy="1212213"/>
      </dsp:txXfrm>
    </dsp:sp>
    <dsp:sp modelId="{31B1D6CF-F87C-4527-96D1-F11F172E64CD}">
      <dsp:nvSpPr>
        <dsp:cNvPr id="0" name=""/>
        <dsp:cNvSpPr/>
      </dsp:nvSpPr>
      <dsp:spPr>
        <a:xfrm>
          <a:off x="5910200" y="781586"/>
          <a:ext cx="790820" cy="68139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EBDE8-8B0F-4177-8430-0D8C437B9109}">
      <dsp:nvSpPr>
        <dsp:cNvPr id="0" name=""/>
        <dsp:cNvSpPr/>
      </dsp:nvSpPr>
      <dsp:spPr>
        <a:xfrm>
          <a:off x="4790765" y="0"/>
          <a:ext cx="1717669" cy="1485985"/>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Service</a:t>
          </a:r>
          <a:endParaRPr lang="en-US" sz="1800" kern="1200" dirty="0"/>
        </a:p>
      </dsp:txBody>
      <dsp:txXfrm>
        <a:off x="5075419" y="246259"/>
        <a:ext cx="1148361" cy="993467"/>
      </dsp:txXfrm>
    </dsp:sp>
    <dsp:sp modelId="{F7084F02-8D82-44AF-94E6-075CDF719C33}">
      <dsp:nvSpPr>
        <dsp:cNvPr id="0" name=""/>
        <dsp:cNvSpPr/>
      </dsp:nvSpPr>
      <dsp:spPr>
        <a:xfrm>
          <a:off x="6833148" y="2055434"/>
          <a:ext cx="790820" cy="68139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934DA-3E2F-4EB3-9470-6350BB66301F}">
      <dsp:nvSpPr>
        <dsp:cNvPr id="0" name=""/>
        <dsp:cNvSpPr/>
      </dsp:nvSpPr>
      <dsp:spPr>
        <a:xfrm>
          <a:off x="6366067" y="913980"/>
          <a:ext cx="1717669" cy="1485985"/>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Emotion</a:t>
          </a:r>
          <a:endParaRPr lang="en-US" sz="1800" kern="1200" dirty="0"/>
        </a:p>
      </dsp:txBody>
      <dsp:txXfrm>
        <a:off x="6650721" y="1160239"/>
        <a:ext cx="1148361" cy="993467"/>
      </dsp:txXfrm>
    </dsp:sp>
    <dsp:sp modelId="{8F30BE6C-FFC5-4157-9C95-8B7254AE5212}">
      <dsp:nvSpPr>
        <dsp:cNvPr id="0" name=""/>
        <dsp:cNvSpPr/>
      </dsp:nvSpPr>
      <dsp:spPr>
        <a:xfrm>
          <a:off x="6192009" y="3493369"/>
          <a:ext cx="790820" cy="68139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ACE8D-1BFB-40E7-8A28-456CC8E59620}">
      <dsp:nvSpPr>
        <dsp:cNvPr id="0" name=""/>
        <dsp:cNvSpPr/>
      </dsp:nvSpPr>
      <dsp:spPr>
        <a:xfrm>
          <a:off x="6366067" y="2710761"/>
          <a:ext cx="1717669" cy="1485985"/>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Physical Product</a:t>
          </a:r>
          <a:endParaRPr lang="en-US" sz="1800" kern="1200" dirty="0"/>
        </a:p>
      </dsp:txBody>
      <dsp:txXfrm>
        <a:off x="6650721" y="2957020"/>
        <a:ext cx="1148361" cy="993467"/>
      </dsp:txXfrm>
    </dsp:sp>
    <dsp:sp modelId="{79646FC8-6C61-4101-A839-678032D61285}">
      <dsp:nvSpPr>
        <dsp:cNvPr id="0" name=""/>
        <dsp:cNvSpPr/>
      </dsp:nvSpPr>
      <dsp:spPr>
        <a:xfrm>
          <a:off x="4601592" y="3642633"/>
          <a:ext cx="790820" cy="68139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0B9E8-9846-4C5B-98E2-72E2C372214B}">
      <dsp:nvSpPr>
        <dsp:cNvPr id="0" name=""/>
        <dsp:cNvSpPr/>
      </dsp:nvSpPr>
      <dsp:spPr>
        <a:xfrm>
          <a:off x="4790765" y="3625764"/>
          <a:ext cx="1717669" cy="1485985"/>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Behavioural</a:t>
          </a:r>
          <a:endParaRPr lang="en-US" sz="1800" kern="1200" dirty="0"/>
        </a:p>
      </dsp:txBody>
      <dsp:txXfrm>
        <a:off x="5075419" y="3872023"/>
        <a:ext cx="1148361" cy="993467"/>
      </dsp:txXfrm>
    </dsp:sp>
    <dsp:sp modelId="{8D550B0B-F717-4978-8781-F0F095797286}">
      <dsp:nvSpPr>
        <dsp:cNvPr id="0" name=""/>
        <dsp:cNvSpPr/>
      </dsp:nvSpPr>
      <dsp:spPr>
        <a:xfrm>
          <a:off x="3663529" y="2369296"/>
          <a:ext cx="790820" cy="68139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B3BF1-928F-434B-BE39-3665C65E9440}">
      <dsp:nvSpPr>
        <dsp:cNvPr id="0" name=""/>
        <dsp:cNvSpPr/>
      </dsp:nvSpPr>
      <dsp:spPr>
        <a:xfrm>
          <a:off x="3208149" y="2711783"/>
          <a:ext cx="1717669" cy="1485985"/>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Cost</a:t>
          </a:r>
          <a:endParaRPr lang="en-US" sz="1800" kern="1200" dirty="0"/>
        </a:p>
      </dsp:txBody>
      <dsp:txXfrm>
        <a:off x="3492803" y="2958042"/>
        <a:ext cx="1148361" cy="993467"/>
      </dsp:txXfrm>
    </dsp:sp>
    <dsp:sp modelId="{F5D0B629-CB05-43ED-840C-863F5B27A550}">
      <dsp:nvSpPr>
        <dsp:cNvPr id="0" name=""/>
        <dsp:cNvSpPr/>
      </dsp:nvSpPr>
      <dsp:spPr>
        <a:xfrm>
          <a:off x="3208149" y="911936"/>
          <a:ext cx="1717669" cy="1485985"/>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Lifestyle</a:t>
          </a:r>
          <a:endParaRPr lang="en-US" sz="1800" kern="1200" dirty="0"/>
        </a:p>
      </dsp:txBody>
      <dsp:txXfrm>
        <a:off x="3492803" y="1158195"/>
        <a:ext cx="1148361" cy="993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8B412-5A0B-4DA2-9442-858143803AA6}">
      <dsp:nvSpPr>
        <dsp:cNvPr id="0" name=""/>
        <dsp:cNvSpPr/>
      </dsp:nvSpPr>
      <dsp:spPr>
        <a:xfrm>
          <a:off x="3090068" y="0"/>
          <a:ext cx="5111749" cy="511174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60D1D-6DBA-4811-AD05-893D34C08E63}">
      <dsp:nvSpPr>
        <dsp:cNvPr id="0" name=""/>
        <dsp:cNvSpPr/>
      </dsp:nvSpPr>
      <dsp:spPr>
        <a:xfrm>
          <a:off x="3575684" y="485616"/>
          <a:ext cx="1993582" cy="199358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Eliminate</a:t>
          </a:r>
          <a:endParaRPr lang="en-US" sz="3200" kern="1200" dirty="0"/>
        </a:p>
      </dsp:txBody>
      <dsp:txXfrm>
        <a:off x="3673003" y="582935"/>
        <a:ext cx="1798944" cy="1798944"/>
      </dsp:txXfrm>
    </dsp:sp>
    <dsp:sp modelId="{008DF2DC-05B6-4558-A827-2058E9B2E580}">
      <dsp:nvSpPr>
        <dsp:cNvPr id="0" name=""/>
        <dsp:cNvSpPr/>
      </dsp:nvSpPr>
      <dsp:spPr>
        <a:xfrm>
          <a:off x="5722619" y="485616"/>
          <a:ext cx="1993582" cy="1993582"/>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Raise</a:t>
          </a:r>
          <a:endParaRPr lang="en-US" sz="3200" kern="1200" dirty="0"/>
        </a:p>
      </dsp:txBody>
      <dsp:txXfrm>
        <a:off x="5819938" y="582935"/>
        <a:ext cx="1798944" cy="1798944"/>
      </dsp:txXfrm>
    </dsp:sp>
    <dsp:sp modelId="{8F293C08-7FFC-4DF6-BE3D-30461AE2A597}">
      <dsp:nvSpPr>
        <dsp:cNvPr id="0" name=""/>
        <dsp:cNvSpPr/>
      </dsp:nvSpPr>
      <dsp:spPr>
        <a:xfrm>
          <a:off x="3575684" y="2632551"/>
          <a:ext cx="1993582" cy="1993582"/>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Reduce</a:t>
          </a:r>
          <a:endParaRPr lang="en-US" sz="3200" kern="1200" dirty="0"/>
        </a:p>
      </dsp:txBody>
      <dsp:txXfrm>
        <a:off x="3673003" y="2729870"/>
        <a:ext cx="1798944" cy="1798944"/>
      </dsp:txXfrm>
    </dsp:sp>
    <dsp:sp modelId="{D386831D-6391-4217-917C-EAB6C2587E17}">
      <dsp:nvSpPr>
        <dsp:cNvPr id="0" name=""/>
        <dsp:cNvSpPr/>
      </dsp:nvSpPr>
      <dsp:spPr>
        <a:xfrm>
          <a:off x="5722619" y="2632551"/>
          <a:ext cx="1993582" cy="1993582"/>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Create</a:t>
          </a:r>
          <a:endParaRPr lang="en-US" sz="3200" kern="1200" dirty="0"/>
        </a:p>
      </dsp:txBody>
      <dsp:txXfrm>
        <a:off x="5819938" y="2729870"/>
        <a:ext cx="1798944" cy="1798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A93D6-6B48-4910-9C12-A668DA07A949}">
      <dsp:nvSpPr>
        <dsp:cNvPr id="0" name=""/>
        <dsp:cNvSpPr/>
      </dsp:nvSpPr>
      <dsp:spPr>
        <a:xfrm rot="5400000">
          <a:off x="-207789" y="210886"/>
          <a:ext cx="1385264" cy="96968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CA" sz="1900" kern="1200" dirty="0" smtClean="0"/>
            <a:t>Utility</a:t>
          </a:r>
          <a:endParaRPr lang="en-CA" sz="1900" kern="1200" dirty="0"/>
        </a:p>
      </dsp:txBody>
      <dsp:txXfrm rot="-5400000">
        <a:off x="1" y="487938"/>
        <a:ext cx="969684" cy="415580"/>
      </dsp:txXfrm>
    </dsp:sp>
    <dsp:sp modelId="{05632C48-F57F-4BF0-9065-E89E4287DA1E}">
      <dsp:nvSpPr>
        <dsp:cNvPr id="0" name=""/>
        <dsp:cNvSpPr/>
      </dsp:nvSpPr>
      <dsp:spPr>
        <a:xfrm rot="5400000">
          <a:off x="5680575" y="-4707792"/>
          <a:ext cx="900421" cy="1032220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CA" sz="2700" kern="1200" dirty="0" smtClean="0"/>
            <a:t>Is there exceptional utility in the redefined value curve?</a:t>
          </a:r>
          <a:endParaRPr lang="en-CA" sz="2700" kern="1200" dirty="0"/>
        </a:p>
      </dsp:txBody>
      <dsp:txXfrm rot="-5400000">
        <a:off x="969685" y="47053"/>
        <a:ext cx="10278247" cy="812511"/>
      </dsp:txXfrm>
    </dsp:sp>
    <dsp:sp modelId="{4E7A0B3B-2EAB-4979-9A04-71C404B740F5}">
      <dsp:nvSpPr>
        <dsp:cNvPr id="0" name=""/>
        <dsp:cNvSpPr/>
      </dsp:nvSpPr>
      <dsp:spPr>
        <a:xfrm rot="5400000">
          <a:off x="-207789" y="1450983"/>
          <a:ext cx="1385264" cy="969684"/>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CA" sz="1900" kern="1200" dirty="0" smtClean="0"/>
            <a:t>Price</a:t>
          </a:r>
          <a:endParaRPr lang="en-CA" sz="1900" kern="1200" dirty="0"/>
        </a:p>
      </dsp:txBody>
      <dsp:txXfrm rot="-5400000">
        <a:off x="1" y="1728035"/>
        <a:ext cx="969684" cy="415580"/>
      </dsp:txXfrm>
    </dsp:sp>
    <dsp:sp modelId="{5DC1627B-B7DB-4122-AB53-E396AE57B6BD}">
      <dsp:nvSpPr>
        <dsp:cNvPr id="0" name=""/>
        <dsp:cNvSpPr/>
      </dsp:nvSpPr>
      <dsp:spPr>
        <a:xfrm rot="5400000">
          <a:off x="5680575" y="-3467695"/>
          <a:ext cx="900421" cy="1032220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CA" sz="2700" kern="1200" dirty="0" smtClean="0"/>
            <a:t>Is there an available price corridor (low, mid-level, Upper) for success?</a:t>
          </a:r>
          <a:endParaRPr lang="en-CA" sz="2700" kern="1200" dirty="0"/>
        </a:p>
      </dsp:txBody>
      <dsp:txXfrm rot="-5400000">
        <a:off x="969685" y="1287150"/>
        <a:ext cx="10278247" cy="812511"/>
      </dsp:txXfrm>
    </dsp:sp>
    <dsp:sp modelId="{23747174-E246-4319-9F3E-4C097155C4F2}">
      <dsp:nvSpPr>
        <dsp:cNvPr id="0" name=""/>
        <dsp:cNvSpPr/>
      </dsp:nvSpPr>
      <dsp:spPr>
        <a:xfrm rot="5400000">
          <a:off x="-207789" y="2691081"/>
          <a:ext cx="1385264" cy="96968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CA" sz="1900" kern="1200" dirty="0" smtClean="0"/>
            <a:t>Cost</a:t>
          </a:r>
          <a:endParaRPr lang="en-CA" sz="1900" kern="1200" dirty="0"/>
        </a:p>
      </dsp:txBody>
      <dsp:txXfrm rot="-5400000">
        <a:off x="1" y="2968133"/>
        <a:ext cx="969684" cy="415580"/>
      </dsp:txXfrm>
    </dsp:sp>
    <dsp:sp modelId="{2DEA3BEA-D75A-4AF0-B4FA-2407897EEE7C}">
      <dsp:nvSpPr>
        <dsp:cNvPr id="0" name=""/>
        <dsp:cNvSpPr/>
      </dsp:nvSpPr>
      <dsp:spPr>
        <a:xfrm rot="5400000">
          <a:off x="5680575" y="-2227598"/>
          <a:ext cx="900421" cy="1032220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CA" sz="2700" kern="1200" dirty="0" smtClean="0"/>
            <a:t>Can target costs be met?</a:t>
          </a:r>
          <a:endParaRPr lang="en-CA" sz="2700" kern="1200" dirty="0"/>
        </a:p>
      </dsp:txBody>
      <dsp:txXfrm rot="-5400000">
        <a:off x="969685" y="2527247"/>
        <a:ext cx="10278247" cy="812511"/>
      </dsp:txXfrm>
    </dsp:sp>
    <dsp:sp modelId="{585A9A72-F4FA-4755-8E4D-6B8C98D2DC23}">
      <dsp:nvSpPr>
        <dsp:cNvPr id="0" name=""/>
        <dsp:cNvSpPr/>
      </dsp:nvSpPr>
      <dsp:spPr>
        <a:xfrm rot="5400000">
          <a:off x="-207789" y="3931178"/>
          <a:ext cx="1385264" cy="96968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CA" sz="1900" kern="1200" dirty="0" smtClean="0"/>
            <a:t>Adoption</a:t>
          </a:r>
          <a:endParaRPr lang="en-CA" sz="1900" kern="1200" dirty="0"/>
        </a:p>
      </dsp:txBody>
      <dsp:txXfrm rot="-5400000">
        <a:off x="1" y="4208230"/>
        <a:ext cx="969684" cy="415580"/>
      </dsp:txXfrm>
    </dsp:sp>
    <dsp:sp modelId="{2D0E58BB-EF0F-4D4D-B183-436333CA6DA3}">
      <dsp:nvSpPr>
        <dsp:cNvPr id="0" name=""/>
        <dsp:cNvSpPr/>
      </dsp:nvSpPr>
      <dsp:spPr>
        <a:xfrm rot="5400000">
          <a:off x="5680575" y="-987501"/>
          <a:ext cx="900421" cy="1032220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CA" sz="2700" kern="1200" dirty="0" smtClean="0"/>
            <a:t>Does enough scale exist to meet target profits?</a:t>
          </a:r>
          <a:endParaRPr lang="en-CA" sz="2700" kern="1200" dirty="0"/>
        </a:p>
      </dsp:txBody>
      <dsp:txXfrm rot="-5400000">
        <a:off x="969685" y="3767344"/>
        <a:ext cx="10278247" cy="812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755B9-B3C8-4D2A-827B-F1F854ABBB36}">
      <dsp:nvSpPr>
        <dsp:cNvPr id="0" name=""/>
        <dsp:cNvSpPr/>
      </dsp:nvSpPr>
      <dsp:spPr>
        <a:xfrm rot="5400000">
          <a:off x="2300976" y="1226687"/>
          <a:ext cx="1077298" cy="1226465"/>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C34619-572E-4699-A8CF-16205FBF0065}">
      <dsp:nvSpPr>
        <dsp:cNvPr id="0" name=""/>
        <dsp:cNvSpPr/>
      </dsp:nvSpPr>
      <dsp:spPr>
        <a:xfrm>
          <a:off x="2015557" y="32480"/>
          <a:ext cx="1813535" cy="1269416"/>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Drive </a:t>
          </a:r>
          <a:r>
            <a:rPr lang="en-US" sz="1800" kern="1200" dirty="0" err="1" smtClean="0"/>
            <a:t>Behavioural</a:t>
          </a:r>
          <a:r>
            <a:rPr lang="en-US" sz="1800" kern="1200" dirty="0" smtClean="0"/>
            <a:t> Data</a:t>
          </a:r>
          <a:endParaRPr lang="en-US" sz="1800" kern="1200" dirty="0"/>
        </a:p>
      </dsp:txBody>
      <dsp:txXfrm>
        <a:off x="2077536" y="94459"/>
        <a:ext cx="1689577" cy="1145458"/>
      </dsp:txXfrm>
    </dsp:sp>
    <dsp:sp modelId="{A1A6CC5A-FC18-4371-86D5-8F2878BA3EBD}">
      <dsp:nvSpPr>
        <dsp:cNvPr id="0" name=""/>
        <dsp:cNvSpPr/>
      </dsp:nvSpPr>
      <dsp:spPr>
        <a:xfrm>
          <a:off x="3887960" y="110518"/>
          <a:ext cx="3289384" cy="102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customers with similar </a:t>
          </a:r>
          <a:r>
            <a:rPr lang="en-US" sz="2000" kern="1200" dirty="0" err="1" smtClean="0"/>
            <a:t>behaviour</a:t>
          </a:r>
          <a:r>
            <a:rPr lang="en-US" sz="2000" kern="1200" dirty="0" smtClean="0"/>
            <a:t> and needs</a:t>
          </a:r>
          <a:endParaRPr lang="en-US" sz="2000" kern="1200" dirty="0"/>
        </a:p>
      </dsp:txBody>
      <dsp:txXfrm>
        <a:off x="3887960" y="110518"/>
        <a:ext cx="3289384" cy="1025998"/>
      </dsp:txXfrm>
    </dsp:sp>
    <dsp:sp modelId="{FEE87036-6099-4C40-A89B-75BFD21446AF}">
      <dsp:nvSpPr>
        <dsp:cNvPr id="0" name=""/>
        <dsp:cNvSpPr/>
      </dsp:nvSpPr>
      <dsp:spPr>
        <a:xfrm rot="5400000">
          <a:off x="4277484" y="2652660"/>
          <a:ext cx="1077298" cy="1226465"/>
        </a:xfrm>
        <a:prstGeom prst="bentUpArrow">
          <a:avLst>
            <a:gd name="adj1" fmla="val 32840"/>
            <a:gd name="adj2" fmla="val 25000"/>
            <a:gd name="adj3" fmla="val 35780"/>
          </a:avLst>
        </a:prstGeom>
        <a:solidFill>
          <a:schemeClr val="accent2">
            <a:tint val="50000"/>
            <a:hueOff val="2528518"/>
            <a:satOff val="-3470"/>
            <a:lumOff val="5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553C63-4AEB-4D86-AA49-1404A51F4638}">
      <dsp:nvSpPr>
        <dsp:cNvPr id="0" name=""/>
        <dsp:cNvSpPr/>
      </dsp:nvSpPr>
      <dsp:spPr>
        <a:xfrm>
          <a:off x="3992065" y="1458454"/>
          <a:ext cx="1813535" cy="1269416"/>
        </a:xfrm>
        <a:prstGeom prst="roundRect">
          <a:avLst>
            <a:gd name="adj" fmla="val 1667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Map the Customer Journey</a:t>
          </a:r>
          <a:endParaRPr lang="en-US" sz="1800" kern="1200" dirty="0"/>
        </a:p>
      </dsp:txBody>
      <dsp:txXfrm>
        <a:off x="4054044" y="1520433"/>
        <a:ext cx="1689577" cy="1145458"/>
      </dsp:txXfrm>
    </dsp:sp>
    <dsp:sp modelId="{386527BF-6AC9-4055-AEFD-5167E1DE7933}">
      <dsp:nvSpPr>
        <dsp:cNvPr id="0" name=""/>
        <dsp:cNvSpPr/>
      </dsp:nvSpPr>
      <dsp:spPr>
        <a:xfrm>
          <a:off x="5982735" y="1576854"/>
          <a:ext cx="3494975" cy="102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Consideration, purchase, use, and repeat purchase/use… Touch points</a:t>
          </a:r>
          <a:endParaRPr lang="en-US" sz="2000" kern="1200" dirty="0"/>
        </a:p>
      </dsp:txBody>
      <dsp:txXfrm>
        <a:off x="5982735" y="1576854"/>
        <a:ext cx="3494975" cy="1025998"/>
      </dsp:txXfrm>
    </dsp:sp>
    <dsp:sp modelId="{C1A15295-8149-4782-9BBF-B9B6F90D43FD}">
      <dsp:nvSpPr>
        <dsp:cNvPr id="0" name=""/>
        <dsp:cNvSpPr/>
      </dsp:nvSpPr>
      <dsp:spPr>
        <a:xfrm rot="5400000">
          <a:off x="6253992" y="4078634"/>
          <a:ext cx="1077298" cy="1226465"/>
        </a:xfrm>
        <a:prstGeom prst="bentUpArrow">
          <a:avLst>
            <a:gd name="adj1" fmla="val 32840"/>
            <a:gd name="adj2" fmla="val 25000"/>
            <a:gd name="adj3" fmla="val 35780"/>
          </a:avLst>
        </a:prstGeom>
        <a:solidFill>
          <a:schemeClr val="accent2">
            <a:tint val="50000"/>
            <a:hueOff val="5057036"/>
            <a:satOff val="-6941"/>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201785-24BF-44BC-8797-4AFFECF261FA}">
      <dsp:nvSpPr>
        <dsp:cNvPr id="0" name=""/>
        <dsp:cNvSpPr/>
      </dsp:nvSpPr>
      <dsp:spPr>
        <a:xfrm>
          <a:off x="5968573" y="2884427"/>
          <a:ext cx="1813535" cy="1269416"/>
        </a:xfrm>
        <a:prstGeom prst="roundRect">
          <a:avLst>
            <a:gd name="adj" fmla="val 1667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Understand and Track Customer Signals</a:t>
          </a:r>
          <a:endParaRPr lang="en-US" sz="1800" kern="1200" dirty="0"/>
        </a:p>
      </dsp:txBody>
      <dsp:txXfrm>
        <a:off x="6030552" y="2946406"/>
        <a:ext cx="1689577" cy="1145458"/>
      </dsp:txXfrm>
    </dsp:sp>
    <dsp:sp modelId="{A044D50D-AB80-4D3A-8240-E00BA6859A9D}">
      <dsp:nvSpPr>
        <dsp:cNvPr id="0" name=""/>
        <dsp:cNvSpPr/>
      </dsp:nvSpPr>
      <dsp:spPr>
        <a:xfrm>
          <a:off x="7915156" y="2994732"/>
          <a:ext cx="3880873" cy="102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Information relating to needs or intentions…trigger points for reinforcement</a:t>
          </a:r>
          <a:endParaRPr lang="en-US" sz="2000" kern="1200" dirty="0"/>
        </a:p>
      </dsp:txBody>
      <dsp:txXfrm>
        <a:off x="7915156" y="2994732"/>
        <a:ext cx="3880873" cy="1025998"/>
      </dsp:txXfrm>
    </dsp:sp>
    <dsp:sp modelId="{18A93056-C425-42A0-972A-BB8B50709CC2}">
      <dsp:nvSpPr>
        <dsp:cNvPr id="0" name=""/>
        <dsp:cNvSpPr/>
      </dsp:nvSpPr>
      <dsp:spPr>
        <a:xfrm>
          <a:off x="7945081" y="4310400"/>
          <a:ext cx="1813535" cy="1269416"/>
        </a:xfrm>
        <a:prstGeom prst="roundRect">
          <a:avLst>
            <a:gd name="adj" fmla="val 1667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Processes, People, Technology</a:t>
          </a:r>
          <a:endParaRPr lang="en-US" sz="1800" kern="1200" dirty="0"/>
        </a:p>
      </dsp:txBody>
      <dsp:txXfrm>
        <a:off x="8007060" y="4372379"/>
        <a:ext cx="1689577" cy="11454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B5757-F1EE-4F77-A234-BAA2CEFC79C5}">
      <dsp:nvSpPr>
        <dsp:cNvPr id="0" name=""/>
        <dsp:cNvSpPr/>
      </dsp:nvSpPr>
      <dsp:spPr>
        <a:xfrm>
          <a:off x="12002" y="2044700"/>
          <a:ext cx="2044698" cy="10223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Personalization requires</a:t>
          </a:r>
          <a:endParaRPr lang="en-US" sz="2400" kern="1200" dirty="0"/>
        </a:p>
      </dsp:txBody>
      <dsp:txXfrm>
        <a:off x="41946" y="2074644"/>
        <a:ext cx="1984810" cy="962461"/>
      </dsp:txXfrm>
    </dsp:sp>
    <dsp:sp modelId="{4C86545F-FBEE-40F6-8196-8724AE461C90}">
      <dsp:nvSpPr>
        <dsp:cNvPr id="0" name=""/>
        <dsp:cNvSpPr/>
      </dsp:nvSpPr>
      <dsp:spPr>
        <a:xfrm rot="17545339">
          <a:off x="1663335" y="1950024"/>
          <a:ext cx="1271856" cy="35999"/>
        </a:xfrm>
        <a:custGeom>
          <a:avLst/>
          <a:gdLst/>
          <a:ahLst/>
          <a:cxnLst/>
          <a:rect l="0" t="0" r="0" b="0"/>
          <a:pathLst>
            <a:path>
              <a:moveTo>
                <a:pt x="0" y="17999"/>
              </a:moveTo>
              <a:lnTo>
                <a:pt x="1271856" y="179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267467" y="1936227"/>
        <a:ext cx="63592" cy="63592"/>
      </dsp:txXfrm>
    </dsp:sp>
    <dsp:sp modelId="{84857332-7562-46CC-9985-053AFC6C630D}">
      <dsp:nvSpPr>
        <dsp:cNvPr id="0" name=""/>
        <dsp:cNvSpPr/>
      </dsp:nvSpPr>
      <dsp:spPr>
        <a:xfrm>
          <a:off x="2541826" y="868999"/>
          <a:ext cx="2044698" cy="10223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Telescope</a:t>
          </a:r>
          <a:endParaRPr lang="en-US" sz="2800" kern="1200" dirty="0"/>
        </a:p>
      </dsp:txBody>
      <dsp:txXfrm>
        <a:off x="2571770" y="898943"/>
        <a:ext cx="1984810" cy="962461"/>
      </dsp:txXfrm>
    </dsp:sp>
    <dsp:sp modelId="{E20D09DF-A2A9-4CC1-A7D6-6683949275B5}">
      <dsp:nvSpPr>
        <dsp:cNvPr id="0" name=""/>
        <dsp:cNvSpPr/>
      </dsp:nvSpPr>
      <dsp:spPr>
        <a:xfrm>
          <a:off x="4586524" y="1362173"/>
          <a:ext cx="534463" cy="35999"/>
        </a:xfrm>
        <a:custGeom>
          <a:avLst/>
          <a:gdLst/>
          <a:ahLst/>
          <a:cxnLst/>
          <a:rect l="0" t="0" r="0" b="0"/>
          <a:pathLst>
            <a:path>
              <a:moveTo>
                <a:pt x="0" y="17999"/>
              </a:moveTo>
              <a:lnTo>
                <a:pt x="534463" y="1799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840394" y="1366812"/>
        <a:ext cx="26723" cy="26723"/>
      </dsp:txXfrm>
    </dsp:sp>
    <dsp:sp modelId="{6F597890-FC27-4EC6-863B-91EA26C04D5C}">
      <dsp:nvSpPr>
        <dsp:cNvPr id="0" name=""/>
        <dsp:cNvSpPr/>
      </dsp:nvSpPr>
      <dsp:spPr>
        <a:xfrm>
          <a:off x="5120987" y="868999"/>
          <a:ext cx="5542726" cy="102234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Clear view of broad trends </a:t>
          </a:r>
          <a:br>
            <a:rPr lang="en-US" sz="2000" kern="1200" dirty="0" smtClean="0"/>
          </a:br>
          <a:r>
            <a:rPr lang="en-US" sz="2000" kern="1200" dirty="0" smtClean="0"/>
            <a:t>with respect to your market, category and brand</a:t>
          </a:r>
          <a:endParaRPr lang="en-US" sz="2000" kern="1200" dirty="0"/>
        </a:p>
      </dsp:txBody>
      <dsp:txXfrm>
        <a:off x="5150931" y="898943"/>
        <a:ext cx="5482838" cy="962461"/>
      </dsp:txXfrm>
    </dsp:sp>
    <dsp:sp modelId="{939A4FE2-8BAA-4137-A1E5-6B15E01C7AAD}">
      <dsp:nvSpPr>
        <dsp:cNvPr id="0" name=""/>
        <dsp:cNvSpPr/>
      </dsp:nvSpPr>
      <dsp:spPr>
        <a:xfrm>
          <a:off x="2056700" y="2537875"/>
          <a:ext cx="485125" cy="35999"/>
        </a:xfrm>
        <a:custGeom>
          <a:avLst/>
          <a:gdLst/>
          <a:ahLst/>
          <a:cxnLst/>
          <a:rect l="0" t="0" r="0" b="0"/>
          <a:pathLst>
            <a:path>
              <a:moveTo>
                <a:pt x="0" y="17999"/>
              </a:moveTo>
              <a:lnTo>
                <a:pt x="485125" y="179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287135" y="2543746"/>
        <a:ext cx="24256" cy="24256"/>
      </dsp:txXfrm>
    </dsp:sp>
    <dsp:sp modelId="{F6C2ED6C-726A-4100-9D17-A5F17ADE0B9D}">
      <dsp:nvSpPr>
        <dsp:cNvPr id="0" name=""/>
        <dsp:cNvSpPr/>
      </dsp:nvSpPr>
      <dsp:spPr>
        <a:xfrm>
          <a:off x="2541826" y="2044700"/>
          <a:ext cx="2044698" cy="10223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Binoculars</a:t>
          </a:r>
          <a:endParaRPr lang="en-US" sz="2800" kern="1200" dirty="0"/>
        </a:p>
      </dsp:txBody>
      <dsp:txXfrm>
        <a:off x="2571770" y="2074644"/>
        <a:ext cx="1984810" cy="962461"/>
      </dsp:txXfrm>
    </dsp:sp>
    <dsp:sp modelId="{1AA9DB4B-3F8B-4FB6-80AC-DFAB54998625}">
      <dsp:nvSpPr>
        <dsp:cNvPr id="0" name=""/>
        <dsp:cNvSpPr/>
      </dsp:nvSpPr>
      <dsp:spPr>
        <a:xfrm>
          <a:off x="4586524" y="2537875"/>
          <a:ext cx="534463" cy="35999"/>
        </a:xfrm>
        <a:custGeom>
          <a:avLst/>
          <a:gdLst/>
          <a:ahLst/>
          <a:cxnLst/>
          <a:rect l="0" t="0" r="0" b="0"/>
          <a:pathLst>
            <a:path>
              <a:moveTo>
                <a:pt x="0" y="17999"/>
              </a:moveTo>
              <a:lnTo>
                <a:pt x="534463" y="1799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840394" y="2542513"/>
        <a:ext cx="26723" cy="26723"/>
      </dsp:txXfrm>
    </dsp:sp>
    <dsp:sp modelId="{4D74790E-637B-486D-BDB9-CC45483B96AB}">
      <dsp:nvSpPr>
        <dsp:cNvPr id="0" name=""/>
        <dsp:cNvSpPr/>
      </dsp:nvSpPr>
      <dsp:spPr>
        <a:xfrm>
          <a:off x="5120987" y="2044700"/>
          <a:ext cx="5542726" cy="102234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Clear, integrated view of how your company integrates customer-facing functions to support Customer Decision Journey</a:t>
          </a:r>
          <a:endParaRPr lang="en-US" sz="2000" kern="1200" dirty="0"/>
        </a:p>
      </dsp:txBody>
      <dsp:txXfrm>
        <a:off x="5150931" y="2074644"/>
        <a:ext cx="5482838" cy="962461"/>
      </dsp:txXfrm>
    </dsp:sp>
    <dsp:sp modelId="{7E935C79-722C-4E39-92B8-8D93BE0FBAAC}">
      <dsp:nvSpPr>
        <dsp:cNvPr id="0" name=""/>
        <dsp:cNvSpPr/>
      </dsp:nvSpPr>
      <dsp:spPr>
        <a:xfrm rot="4054661">
          <a:off x="1663335" y="3125725"/>
          <a:ext cx="1271856" cy="35999"/>
        </a:xfrm>
        <a:custGeom>
          <a:avLst/>
          <a:gdLst/>
          <a:ahLst/>
          <a:cxnLst/>
          <a:rect l="0" t="0" r="0" b="0"/>
          <a:pathLst>
            <a:path>
              <a:moveTo>
                <a:pt x="0" y="17999"/>
              </a:moveTo>
              <a:lnTo>
                <a:pt x="1271856" y="179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267467" y="3111929"/>
        <a:ext cx="63592" cy="63592"/>
      </dsp:txXfrm>
    </dsp:sp>
    <dsp:sp modelId="{0908DFAA-7029-4A49-AA3F-AE0DD133B43B}">
      <dsp:nvSpPr>
        <dsp:cNvPr id="0" name=""/>
        <dsp:cNvSpPr/>
      </dsp:nvSpPr>
      <dsp:spPr>
        <a:xfrm>
          <a:off x="2541826" y="3220401"/>
          <a:ext cx="2044698" cy="10223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Microscope</a:t>
          </a:r>
          <a:endParaRPr lang="en-US" sz="2800" kern="1200" dirty="0"/>
        </a:p>
      </dsp:txBody>
      <dsp:txXfrm>
        <a:off x="2571770" y="3250345"/>
        <a:ext cx="1984810" cy="962461"/>
      </dsp:txXfrm>
    </dsp:sp>
    <dsp:sp modelId="{7ECADAD5-B668-43CC-94AC-B7F836F26675}">
      <dsp:nvSpPr>
        <dsp:cNvPr id="0" name=""/>
        <dsp:cNvSpPr/>
      </dsp:nvSpPr>
      <dsp:spPr>
        <a:xfrm>
          <a:off x="4586524" y="3713576"/>
          <a:ext cx="534463" cy="35999"/>
        </a:xfrm>
        <a:custGeom>
          <a:avLst/>
          <a:gdLst/>
          <a:ahLst/>
          <a:cxnLst/>
          <a:rect l="0" t="0" r="0" b="0"/>
          <a:pathLst>
            <a:path>
              <a:moveTo>
                <a:pt x="0" y="17999"/>
              </a:moveTo>
              <a:lnTo>
                <a:pt x="534463" y="1799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840394" y="3718214"/>
        <a:ext cx="26723" cy="26723"/>
      </dsp:txXfrm>
    </dsp:sp>
    <dsp:sp modelId="{7AE5421F-070A-454E-A5BE-1B1E1BE1E9EF}">
      <dsp:nvSpPr>
        <dsp:cNvPr id="0" name=""/>
        <dsp:cNvSpPr/>
      </dsp:nvSpPr>
      <dsp:spPr>
        <a:xfrm>
          <a:off x="5120987" y="3220401"/>
          <a:ext cx="5542726" cy="102234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Clear understanding of how to show customers they matter.  Laser focus on aligning needs, products, to personalized customer journey.</a:t>
          </a:r>
          <a:endParaRPr lang="en-US" sz="2000" kern="1200" dirty="0"/>
        </a:p>
      </dsp:txBody>
      <dsp:txXfrm>
        <a:off x="5150931" y="3250345"/>
        <a:ext cx="5482838" cy="9624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0F02C-FB3E-452D-9FA6-496FB79B905A}">
      <dsp:nvSpPr>
        <dsp:cNvPr id="0" name=""/>
        <dsp:cNvSpPr/>
      </dsp:nvSpPr>
      <dsp:spPr>
        <a:xfrm>
          <a:off x="869755" y="0"/>
          <a:ext cx="9857231" cy="518199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20103-F4F9-4F5F-B8CA-F6AEAE51F0FF}">
      <dsp:nvSpPr>
        <dsp:cNvPr id="0" name=""/>
        <dsp:cNvSpPr/>
      </dsp:nvSpPr>
      <dsp:spPr>
        <a:xfrm>
          <a:off x="3397" y="1554597"/>
          <a:ext cx="2045284" cy="207279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customer </a:t>
          </a:r>
          <a:r>
            <a:rPr lang="en-US" sz="1600" kern="1200" dirty="0" err="1" smtClean="0"/>
            <a:t>behaviours</a:t>
          </a:r>
          <a:r>
            <a:rPr lang="en-US" sz="1600" kern="1200" dirty="0" smtClean="0"/>
            <a:t> which creates value…highest payouts</a:t>
          </a:r>
          <a:endParaRPr lang="en-US" sz="1600" kern="1200" dirty="0"/>
        </a:p>
      </dsp:txBody>
      <dsp:txXfrm>
        <a:off x="103240" y="1654440"/>
        <a:ext cx="1845598" cy="1873111"/>
      </dsp:txXfrm>
    </dsp:sp>
    <dsp:sp modelId="{7E117B87-36E6-4559-A27F-FACA7BD44446}">
      <dsp:nvSpPr>
        <dsp:cNvPr id="0" name=""/>
        <dsp:cNvSpPr/>
      </dsp:nvSpPr>
      <dsp:spPr>
        <a:xfrm>
          <a:off x="2389563" y="1554597"/>
          <a:ext cx="2045284" cy="207279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 a hypothesis about which customer outcomes matter most…build model</a:t>
          </a:r>
          <a:endParaRPr lang="en-US" sz="1600" kern="1200" dirty="0"/>
        </a:p>
      </dsp:txBody>
      <dsp:txXfrm>
        <a:off x="2489406" y="1654440"/>
        <a:ext cx="1845598" cy="1873111"/>
      </dsp:txXfrm>
    </dsp:sp>
    <dsp:sp modelId="{F49AD3CA-C1B9-4907-A014-A12BD68917F0}">
      <dsp:nvSpPr>
        <dsp:cNvPr id="0" name=""/>
        <dsp:cNvSpPr/>
      </dsp:nvSpPr>
      <dsp:spPr>
        <a:xfrm>
          <a:off x="4775729" y="1554597"/>
          <a:ext cx="2045284" cy="207279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Analyze customers identified as satisfied, neutral, and dissatisfied…as a result of this model</a:t>
          </a:r>
          <a:endParaRPr lang="en-US" sz="1600" kern="1200" dirty="0"/>
        </a:p>
      </dsp:txBody>
      <dsp:txXfrm>
        <a:off x="4875572" y="1654440"/>
        <a:ext cx="1845598" cy="1873111"/>
      </dsp:txXfrm>
    </dsp:sp>
    <dsp:sp modelId="{55A30C2E-152C-42ED-87BC-1E2A65AEE3AD}">
      <dsp:nvSpPr>
        <dsp:cNvPr id="0" name=""/>
        <dsp:cNvSpPr/>
      </dsp:nvSpPr>
      <dsp:spPr>
        <a:xfrm>
          <a:off x="7161894" y="1554597"/>
          <a:ext cx="2045284" cy="207279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Look at the trends to develop a forward-looking view</a:t>
          </a:r>
        </a:p>
        <a:p>
          <a:pPr lvl="0" algn="ctr" defTabSz="711200">
            <a:lnSpc>
              <a:spcPct val="90000"/>
            </a:lnSpc>
            <a:spcBef>
              <a:spcPct val="0"/>
            </a:spcBef>
            <a:spcAft>
              <a:spcPct val="35000"/>
            </a:spcAft>
          </a:pPr>
          <a:r>
            <a:rPr lang="en-US" sz="1600" kern="1200" dirty="0" smtClean="0"/>
            <a:t>If this…then </a:t>
          </a:r>
          <a:r>
            <a:rPr lang="en-US" sz="1600" kern="1200" dirty="0" smtClean="0"/>
            <a:t>that…set </a:t>
          </a:r>
          <a:r>
            <a:rPr lang="en-US" sz="1600" kern="1200" dirty="0" smtClean="0"/>
            <a:t>priorities for key areas to improve</a:t>
          </a:r>
          <a:endParaRPr lang="en-US" sz="1600" kern="1200" dirty="0"/>
        </a:p>
      </dsp:txBody>
      <dsp:txXfrm>
        <a:off x="7261737" y="1654440"/>
        <a:ext cx="1845598" cy="1873111"/>
      </dsp:txXfrm>
    </dsp:sp>
    <dsp:sp modelId="{3A9EC2D8-65FB-412D-8883-F84BCF95C372}">
      <dsp:nvSpPr>
        <dsp:cNvPr id="0" name=""/>
        <dsp:cNvSpPr/>
      </dsp:nvSpPr>
      <dsp:spPr>
        <a:xfrm>
          <a:off x="9548060" y="1554597"/>
          <a:ext cx="2045284" cy="2072797"/>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Track trends based on  metrics developed and adjustments made…are you unlocking the value?</a:t>
          </a:r>
          <a:endParaRPr lang="en-US" sz="1600" kern="1200" dirty="0"/>
        </a:p>
      </dsp:txBody>
      <dsp:txXfrm>
        <a:off x="9647903" y="1654440"/>
        <a:ext cx="1845598" cy="18731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06B74-4667-411F-ACC1-00F9B5D4953E}">
      <dsp:nvSpPr>
        <dsp:cNvPr id="0" name=""/>
        <dsp:cNvSpPr/>
      </dsp:nvSpPr>
      <dsp:spPr>
        <a:xfrm>
          <a:off x="2456736" y="360217"/>
          <a:ext cx="2106928" cy="146266"/>
        </a:xfrm>
        <a:custGeom>
          <a:avLst/>
          <a:gdLst/>
          <a:ahLst/>
          <a:cxnLst/>
          <a:rect l="0" t="0" r="0" b="0"/>
          <a:pathLst>
            <a:path>
              <a:moveTo>
                <a:pt x="0" y="0"/>
              </a:moveTo>
              <a:lnTo>
                <a:pt x="0" y="73133"/>
              </a:lnTo>
              <a:lnTo>
                <a:pt x="2106928" y="73133"/>
              </a:lnTo>
              <a:lnTo>
                <a:pt x="2106928"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52BBD-8626-4418-8644-6F2767FEDBFE}">
      <dsp:nvSpPr>
        <dsp:cNvPr id="0" name=""/>
        <dsp:cNvSpPr/>
      </dsp:nvSpPr>
      <dsp:spPr>
        <a:xfrm>
          <a:off x="2456736" y="360217"/>
          <a:ext cx="1264157" cy="146266"/>
        </a:xfrm>
        <a:custGeom>
          <a:avLst/>
          <a:gdLst/>
          <a:ahLst/>
          <a:cxnLst/>
          <a:rect l="0" t="0" r="0" b="0"/>
          <a:pathLst>
            <a:path>
              <a:moveTo>
                <a:pt x="0" y="0"/>
              </a:moveTo>
              <a:lnTo>
                <a:pt x="0" y="73133"/>
              </a:lnTo>
              <a:lnTo>
                <a:pt x="1264157" y="73133"/>
              </a:lnTo>
              <a:lnTo>
                <a:pt x="1264157"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D71A6-F5A9-44E7-8E5D-DFA83314DDD2}">
      <dsp:nvSpPr>
        <dsp:cNvPr id="0" name=""/>
        <dsp:cNvSpPr/>
      </dsp:nvSpPr>
      <dsp:spPr>
        <a:xfrm>
          <a:off x="2456736" y="360217"/>
          <a:ext cx="421385" cy="146266"/>
        </a:xfrm>
        <a:custGeom>
          <a:avLst/>
          <a:gdLst/>
          <a:ahLst/>
          <a:cxnLst/>
          <a:rect l="0" t="0" r="0" b="0"/>
          <a:pathLst>
            <a:path>
              <a:moveTo>
                <a:pt x="0" y="0"/>
              </a:moveTo>
              <a:lnTo>
                <a:pt x="0" y="73133"/>
              </a:lnTo>
              <a:lnTo>
                <a:pt x="421385" y="73133"/>
              </a:lnTo>
              <a:lnTo>
                <a:pt x="421385"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FA6E6B-CBF0-449E-BF0E-7B2F45A2AE0C}">
      <dsp:nvSpPr>
        <dsp:cNvPr id="0" name=""/>
        <dsp:cNvSpPr/>
      </dsp:nvSpPr>
      <dsp:spPr>
        <a:xfrm>
          <a:off x="2035351" y="360217"/>
          <a:ext cx="421385" cy="146266"/>
        </a:xfrm>
        <a:custGeom>
          <a:avLst/>
          <a:gdLst/>
          <a:ahLst/>
          <a:cxnLst/>
          <a:rect l="0" t="0" r="0" b="0"/>
          <a:pathLst>
            <a:path>
              <a:moveTo>
                <a:pt x="421385" y="0"/>
              </a:moveTo>
              <a:lnTo>
                <a:pt x="421385" y="73133"/>
              </a:lnTo>
              <a:lnTo>
                <a:pt x="0" y="73133"/>
              </a:lnTo>
              <a:lnTo>
                <a:pt x="0"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93F70-C290-400F-8FDC-38BF56D87840}">
      <dsp:nvSpPr>
        <dsp:cNvPr id="0" name=""/>
        <dsp:cNvSpPr/>
      </dsp:nvSpPr>
      <dsp:spPr>
        <a:xfrm>
          <a:off x="1192579" y="360217"/>
          <a:ext cx="1264157" cy="146266"/>
        </a:xfrm>
        <a:custGeom>
          <a:avLst/>
          <a:gdLst/>
          <a:ahLst/>
          <a:cxnLst/>
          <a:rect l="0" t="0" r="0" b="0"/>
          <a:pathLst>
            <a:path>
              <a:moveTo>
                <a:pt x="1264157" y="0"/>
              </a:moveTo>
              <a:lnTo>
                <a:pt x="1264157" y="73133"/>
              </a:lnTo>
              <a:lnTo>
                <a:pt x="0" y="73133"/>
              </a:lnTo>
              <a:lnTo>
                <a:pt x="0"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5457E-DF53-41CA-A091-7F1430A2F7ED}">
      <dsp:nvSpPr>
        <dsp:cNvPr id="0" name=""/>
        <dsp:cNvSpPr/>
      </dsp:nvSpPr>
      <dsp:spPr>
        <a:xfrm>
          <a:off x="71206" y="854735"/>
          <a:ext cx="104475" cy="2792986"/>
        </a:xfrm>
        <a:custGeom>
          <a:avLst/>
          <a:gdLst/>
          <a:ahLst/>
          <a:cxnLst/>
          <a:rect l="0" t="0" r="0" b="0"/>
          <a:pathLst>
            <a:path>
              <a:moveTo>
                <a:pt x="0" y="0"/>
              </a:moveTo>
              <a:lnTo>
                <a:pt x="0" y="2792986"/>
              </a:lnTo>
              <a:lnTo>
                <a:pt x="104475" y="27929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5F005-AB05-4B27-A8C0-5A4BBB1F9F1F}">
      <dsp:nvSpPr>
        <dsp:cNvPr id="0" name=""/>
        <dsp:cNvSpPr/>
      </dsp:nvSpPr>
      <dsp:spPr>
        <a:xfrm>
          <a:off x="71206" y="854735"/>
          <a:ext cx="104475" cy="2298467"/>
        </a:xfrm>
        <a:custGeom>
          <a:avLst/>
          <a:gdLst/>
          <a:ahLst/>
          <a:cxnLst/>
          <a:rect l="0" t="0" r="0" b="0"/>
          <a:pathLst>
            <a:path>
              <a:moveTo>
                <a:pt x="0" y="0"/>
              </a:moveTo>
              <a:lnTo>
                <a:pt x="0" y="2298467"/>
              </a:lnTo>
              <a:lnTo>
                <a:pt x="104475" y="22984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689274-D5B5-4524-9163-17EBD3F98289}">
      <dsp:nvSpPr>
        <dsp:cNvPr id="0" name=""/>
        <dsp:cNvSpPr/>
      </dsp:nvSpPr>
      <dsp:spPr>
        <a:xfrm>
          <a:off x="71206" y="854735"/>
          <a:ext cx="104475" cy="1803948"/>
        </a:xfrm>
        <a:custGeom>
          <a:avLst/>
          <a:gdLst/>
          <a:ahLst/>
          <a:cxnLst/>
          <a:rect l="0" t="0" r="0" b="0"/>
          <a:pathLst>
            <a:path>
              <a:moveTo>
                <a:pt x="0" y="0"/>
              </a:moveTo>
              <a:lnTo>
                <a:pt x="0" y="1803948"/>
              </a:lnTo>
              <a:lnTo>
                <a:pt x="104475" y="18039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59A7D-CC7F-49E9-BA12-63B0FBD8261F}">
      <dsp:nvSpPr>
        <dsp:cNvPr id="0" name=""/>
        <dsp:cNvSpPr/>
      </dsp:nvSpPr>
      <dsp:spPr>
        <a:xfrm>
          <a:off x="71206" y="854735"/>
          <a:ext cx="104475" cy="1309430"/>
        </a:xfrm>
        <a:custGeom>
          <a:avLst/>
          <a:gdLst/>
          <a:ahLst/>
          <a:cxnLst/>
          <a:rect l="0" t="0" r="0" b="0"/>
          <a:pathLst>
            <a:path>
              <a:moveTo>
                <a:pt x="0" y="0"/>
              </a:moveTo>
              <a:lnTo>
                <a:pt x="0" y="1309430"/>
              </a:lnTo>
              <a:lnTo>
                <a:pt x="104475" y="13094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0A3598-278D-446E-A024-F0D30D2F4171}">
      <dsp:nvSpPr>
        <dsp:cNvPr id="0" name=""/>
        <dsp:cNvSpPr/>
      </dsp:nvSpPr>
      <dsp:spPr>
        <a:xfrm>
          <a:off x="71206" y="854735"/>
          <a:ext cx="104475" cy="814911"/>
        </a:xfrm>
        <a:custGeom>
          <a:avLst/>
          <a:gdLst/>
          <a:ahLst/>
          <a:cxnLst/>
          <a:rect l="0" t="0" r="0" b="0"/>
          <a:pathLst>
            <a:path>
              <a:moveTo>
                <a:pt x="0" y="0"/>
              </a:moveTo>
              <a:lnTo>
                <a:pt x="0" y="814911"/>
              </a:lnTo>
              <a:lnTo>
                <a:pt x="104475" y="8149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EF455-EB16-4DDB-A23A-CF099714B30F}">
      <dsp:nvSpPr>
        <dsp:cNvPr id="0" name=""/>
        <dsp:cNvSpPr/>
      </dsp:nvSpPr>
      <dsp:spPr>
        <a:xfrm>
          <a:off x="71206" y="854735"/>
          <a:ext cx="104475" cy="320392"/>
        </a:xfrm>
        <a:custGeom>
          <a:avLst/>
          <a:gdLst/>
          <a:ahLst/>
          <a:cxnLst/>
          <a:rect l="0" t="0" r="0" b="0"/>
          <a:pathLst>
            <a:path>
              <a:moveTo>
                <a:pt x="0" y="0"/>
              </a:moveTo>
              <a:lnTo>
                <a:pt x="0" y="320392"/>
              </a:lnTo>
              <a:lnTo>
                <a:pt x="104475" y="3203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25CCD-8D5C-47FF-8382-70D6CAD2248B}">
      <dsp:nvSpPr>
        <dsp:cNvPr id="0" name=""/>
        <dsp:cNvSpPr/>
      </dsp:nvSpPr>
      <dsp:spPr>
        <a:xfrm>
          <a:off x="349808" y="360217"/>
          <a:ext cx="2106928" cy="146266"/>
        </a:xfrm>
        <a:custGeom>
          <a:avLst/>
          <a:gdLst/>
          <a:ahLst/>
          <a:cxnLst/>
          <a:rect l="0" t="0" r="0" b="0"/>
          <a:pathLst>
            <a:path>
              <a:moveTo>
                <a:pt x="2106928" y="0"/>
              </a:moveTo>
              <a:lnTo>
                <a:pt x="2106928" y="73133"/>
              </a:lnTo>
              <a:lnTo>
                <a:pt x="0" y="73133"/>
              </a:lnTo>
              <a:lnTo>
                <a:pt x="0" y="14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A3AFC7-9732-46B5-AA63-BE5C7C8D525E}">
      <dsp:nvSpPr>
        <dsp:cNvPr id="0" name=""/>
        <dsp:cNvSpPr/>
      </dsp:nvSpPr>
      <dsp:spPr>
        <a:xfrm>
          <a:off x="2108484" y="11964"/>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Pain Relievers</a:t>
          </a:r>
          <a:endParaRPr lang="en-US" sz="1100" kern="1200" dirty="0"/>
        </a:p>
      </dsp:txBody>
      <dsp:txXfrm>
        <a:off x="2108484" y="11964"/>
        <a:ext cx="696505" cy="348252"/>
      </dsp:txXfrm>
    </dsp:sp>
    <dsp:sp modelId="{1DAB6ADE-E0B8-4CF9-AD08-58A6EBB3D45C}">
      <dsp:nvSpPr>
        <dsp:cNvPr id="0" name=""/>
        <dsp:cNvSpPr/>
      </dsp:nvSpPr>
      <dsp:spPr>
        <a:xfrm>
          <a:off x="1555"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Cold &amp; Cough</a:t>
          </a:r>
          <a:endParaRPr lang="en-US" sz="1100" kern="1200" dirty="0"/>
        </a:p>
      </dsp:txBody>
      <dsp:txXfrm>
        <a:off x="1555" y="506483"/>
        <a:ext cx="696505" cy="348252"/>
      </dsp:txXfrm>
    </dsp:sp>
    <dsp:sp modelId="{2B0284E8-92A8-4685-B609-E9AB1FCE80E7}">
      <dsp:nvSpPr>
        <dsp:cNvPr id="0" name=""/>
        <dsp:cNvSpPr/>
      </dsp:nvSpPr>
      <dsp:spPr>
        <a:xfrm>
          <a:off x="175682" y="1001001"/>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Liquids</a:t>
          </a:r>
          <a:endParaRPr lang="en-US" sz="1100" kern="1200" dirty="0"/>
        </a:p>
      </dsp:txBody>
      <dsp:txXfrm>
        <a:off x="175682" y="1001001"/>
        <a:ext cx="696505" cy="348252"/>
      </dsp:txXfrm>
    </dsp:sp>
    <dsp:sp modelId="{C2DC856B-7DCC-4274-A305-54348AC4CFFE}">
      <dsp:nvSpPr>
        <dsp:cNvPr id="0" name=""/>
        <dsp:cNvSpPr/>
      </dsp:nvSpPr>
      <dsp:spPr>
        <a:xfrm>
          <a:off x="175682" y="1495520"/>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Caplets</a:t>
          </a:r>
          <a:endParaRPr lang="en-US" sz="1100" kern="1200" dirty="0"/>
        </a:p>
      </dsp:txBody>
      <dsp:txXfrm>
        <a:off x="175682" y="1495520"/>
        <a:ext cx="696505" cy="348252"/>
      </dsp:txXfrm>
    </dsp:sp>
    <dsp:sp modelId="{65156C89-AED7-4A15-B7F4-208D9DDC3EC1}">
      <dsp:nvSpPr>
        <dsp:cNvPr id="0" name=""/>
        <dsp:cNvSpPr/>
      </dsp:nvSpPr>
      <dsp:spPr>
        <a:xfrm>
          <a:off x="175682" y="1990039"/>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Tablets</a:t>
          </a:r>
          <a:endParaRPr lang="en-US" sz="1100" kern="1200" dirty="0"/>
        </a:p>
      </dsp:txBody>
      <dsp:txXfrm>
        <a:off x="175682" y="1990039"/>
        <a:ext cx="696505" cy="348252"/>
      </dsp:txXfrm>
    </dsp:sp>
    <dsp:sp modelId="{F7B675E5-766F-4802-93C7-756021B7D99C}">
      <dsp:nvSpPr>
        <dsp:cNvPr id="0" name=""/>
        <dsp:cNvSpPr/>
      </dsp:nvSpPr>
      <dsp:spPr>
        <a:xfrm>
          <a:off x="175682" y="2484558"/>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Capsules</a:t>
          </a:r>
          <a:endParaRPr lang="en-US" sz="1100" kern="1200" dirty="0"/>
        </a:p>
      </dsp:txBody>
      <dsp:txXfrm>
        <a:off x="175682" y="2484558"/>
        <a:ext cx="696505" cy="348252"/>
      </dsp:txXfrm>
    </dsp:sp>
    <dsp:sp modelId="{00325F07-8C56-401E-AB47-3B5ABBD1BCEA}">
      <dsp:nvSpPr>
        <dsp:cNvPr id="0" name=""/>
        <dsp:cNvSpPr/>
      </dsp:nvSpPr>
      <dsp:spPr>
        <a:xfrm>
          <a:off x="175682" y="2979077"/>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Gel Tabs</a:t>
          </a:r>
          <a:endParaRPr lang="en-US" sz="1100" kern="1200" dirty="0"/>
        </a:p>
      </dsp:txBody>
      <dsp:txXfrm>
        <a:off x="175682" y="2979077"/>
        <a:ext cx="696505" cy="348252"/>
      </dsp:txXfrm>
    </dsp:sp>
    <dsp:sp modelId="{F2226401-FF57-41C9-8959-E9BEF7ACE766}">
      <dsp:nvSpPr>
        <dsp:cNvPr id="0" name=""/>
        <dsp:cNvSpPr/>
      </dsp:nvSpPr>
      <dsp:spPr>
        <a:xfrm>
          <a:off x="175682" y="3473595"/>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Nasal Sprays</a:t>
          </a:r>
          <a:endParaRPr lang="en-US" sz="1100" kern="1200" dirty="0"/>
        </a:p>
      </dsp:txBody>
      <dsp:txXfrm>
        <a:off x="175682" y="3473595"/>
        <a:ext cx="696505" cy="348252"/>
      </dsp:txXfrm>
    </dsp:sp>
    <dsp:sp modelId="{037D9DC2-B577-45A5-85A6-D17B00659C8C}">
      <dsp:nvSpPr>
        <dsp:cNvPr id="0" name=""/>
        <dsp:cNvSpPr/>
      </dsp:nvSpPr>
      <dsp:spPr>
        <a:xfrm>
          <a:off x="844327"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Flu</a:t>
          </a:r>
          <a:endParaRPr lang="en-US" sz="1100" kern="1200" dirty="0"/>
        </a:p>
      </dsp:txBody>
      <dsp:txXfrm>
        <a:off x="844327" y="506483"/>
        <a:ext cx="696505" cy="348252"/>
      </dsp:txXfrm>
    </dsp:sp>
    <dsp:sp modelId="{6D2EE5A5-03A2-48DB-9C35-5628EBA52674}">
      <dsp:nvSpPr>
        <dsp:cNvPr id="0" name=""/>
        <dsp:cNvSpPr/>
      </dsp:nvSpPr>
      <dsp:spPr>
        <a:xfrm>
          <a:off x="1687098"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Arthritis</a:t>
          </a:r>
          <a:endParaRPr lang="en-US" sz="1100" kern="1200" dirty="0"/>
        </a:p>
      </dsp:txBody>
      <dsp:txXfrm>
        <a:off x="1687098" y="506483"/>
        <a:ext cx="696505" cy="348252"/>
      </dsp:txXfrm>
    </dsp:sp>
    <dsp:sp modelId="{B11D44B7-9220-4DE3-9556-07586CDD6AC2}">
      <dsp:nvSpPr>
        <dsp:cNvPr id="0" name=""/>
        <dsp:cNvSpPr/>
      </dsp:nvSpPr>
      <dsp:spPr>
        <a:xfrm>
          <a:off x="2529870"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Sinusitis</a:t>
          </a:r>
          <a:endParaRPr lang="en-US" sz="1100" kern="1200" dirty="0"/>
        </a:p>
      </dsp:txBody>
      <dsp:txXfrm>
        <a:off x="2529870" y="506483"/>
        <a:ext cx="696505" cy="348252"/>
      </dsp:txXfrm>
    </dsp:sp>
    <dsp:sp modelId="{F4B86DB3-147C-4110-8C32-94D7D7D86DD5}">
      <dsp:nvSpPr>
        <dsp:cNvPr id="0" name=""/>
        <dsp:cNvSpPr/>
      </dsp:nvSpPr>
      <dsp:spPr>
        <a:xfrm>
          <a:off x="3372641"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Night-Time Remedies</a:t>
          </a:r>
          <a:endParaRPr lang="en-US" sz="1100" kern="1200" dirty="0"/>
        </a:p>
      </dsp:txBody>
      <dsp:txXfrm>
        <a:off x="3372641" y="506483"/>
        <a:ext cx="696505" cy="348252"/>
      </dsp:txXfrm>
    </dsp:sp>
    <dsp:sp modelId="{DDB75A62-2909-431A-B676-3BB49997359E}">
      <dsp:nvSpPr>
        <dsp:cNvPr id="0" name=""/>
        <dsp:cNvSpPr/>
      </dsp:nvSpPr>
      <dsp:spPr>
        <a:xfrm>
          <a:off x="4215412" y="506483"/>
          <a:ext cx="696505" cy="3482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Other</a:t>
          </a:r>
          <a:endParaRPr lang="en-US" sz="1100" kern="1200" dirty="0"/>
        </a:p>
      </dsp:txBody>
      <dsp:txXfrm>
        <a:off x="4215412" y="506483"/>
        <a:ext cx="696505" cy="3482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51738"/>
          </a:xfrm>
          <a:prstGeom prst="rect">
            <a:avLst/>
          </a:prstGeom>
        </p:spPr>
        <p:txBody>
          <a:bodyPr vert="horz" lIns="93153" tIns="46576" rIns="93153" bIns="46576" rtlCol="0"/>
          <a:lstStyle>
            <a:lvl1pPr algn="l">
              <a:defRPr sz="1200"/>
            </a:lvl1pPr>
          </a:lstStyle>
          <a:p>
            <a:endParaRPr lang="en-US"/>
          </a:p>
        </p:txBody>
      </p:sp>
      <p:sp>
        <p:nvSpPr>
          <p:cNvPr id="3" name="Date Placeholder 2"/>
          <p:cNvSpPr>
            <a:spLocks noGrp="1"/>
          </p:cNvSpPr>
          <p:nvPr>
            <p:ph type="dt" sz="quarter" idx="1"/>
          </p:nvPr>
        </p:nvSpPr>
        <p:spPr>
          <a:xfrm>
            <a:off x="5265812" y="1"/>
            <a:ext cx="4028440" cy="351738"/>
          </a:xfrm>
          <a:prstGeom prst="rect">
            <a:avLst/>
          </a:prstGeom>
        </p:spPr>
        <p:txBody>
          <a:bodyPr vert="horz" lIns="93153" tIns="46576" rIns="93153" bIns="46576" rtlCol="0"/>
          <a:lstStyle>
            <a:lvl1pPr algn="r">
              <a:defRPr sz="1200"/>
            </a:lvl1pPr>
          </a:lstStyle>
          <a:p>
            <a:fld id="{2BCAFC7A-71DD-4C2C-B63D-60FDC7DD5449}" type="datetimeFigureOut">
              <a:rPr lang="en-US" smtClean="0"/>
              <a:t>5/6/2020</a:t>
            </a:fld>
            <a:endParaRPr lang="en-US"/>
          </a:p>
        </p:txBody>
      </p:sp>
      <p:sp>
        <p:nvSpPr>
          <p:cNvPr id="4" name="Footer Placeholder 3"/>
          <p:cNvSpPr>
            <a:spLocks noGrp="1"/>
          </p:cNvSpPr>
          <p:nvPr>
            <p:ph type="ftr" sz="quarter" idx="2"/>
          </p:nvPr>
        </p:nvSpPr>
        <p:spPr>
          <a:xfrm>
            <a:off x="1" y="6658666"/>
            <a:ext cx="4028440" cy="351737"/>
          </a:xfrm>
          <a:prstGeom prst="rect">
            <a:avLst/>
          </a:prstGeom>
        </p:spPr>
        <p:txBody>
          <a:bodyPr vert="horz" lIns="93153" tIns="46576" rIns="93153" bIns="46576" rtlCol="0" anchor="b"/>
          <a:lstStyle>
            <a:lvl1pPr algn="l">
              <a:defRPr sz="1200"/>
            </a:lvl1pPr>
          </a:lstStyle>
          <a:p>
            <a:endParaRPr lang="en-US"/>
          </a:p>
        </p:txBody>
      </p:sp>
      <p:sp>
        <p:nvSpPr>
          <p:cNvPr id="5" name="Slide Number Placeholder 4"/>
          <p:cNvSpPr>
            <a:spLocks noGrp="1"/>
          </p:cNvSpPr>
          <p:nvPr>
            <p:ph type="sldNum" sz="quarter" idx="3"/>
          </p:nvPr>
        </p:nvSpPr>
        <p:spPr>
          <a:xfrm>
            <a:off x="5265812" y="6658666"/>
            <a:ext cx="4028440" cy="351737"/>
          </a:xfrm>
          <a:prstGeom prst="rect">
            <a:avLst/>
          </a:prstGeom>
        </p:spPr>
        <p:txBody>
          <a:bodyPr vert="horz" lIns="93153" tIns="46576" rIns="93153" bIns="46576"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lide Image Placeholder 8"/>
          <p:cNvSpPr>
            <a:spLocks noGrp="1" noRot="1" noChangeAspect="1"/>
          </p:cNvSpPr>
          <p:nvPr>
            <p:ph type="sldImg" idx="2"/>
          </p:nvPr>
        </p:nvSpPr>
        <p:spPr>
          <a:xfrm>
            <a:off x="1355725" y="157163"/>
            <a:ext cx="6570663" cy="3697287"/>
          </a:xfrm>
          <a:prstGeom prst="rect">
            <a:avLst/>
          </a:prstGeom>
          <a:noFill/>
          <a:ln w="12700">
            <a:solidFill>
              <a:prstClr val="black"/>
            </a:solidFill>
          </a:ln>
        </p:spPr>
        <p:txBody>
          <a:bodyPr vert="horz" lIns="92285" tIns="46143" rIns="92285" bIns="46143" rtlCol="0" anchor="ctr"/>
          <a:lstStyle/>
          <a:p>
            <a:endParaRPr lang="en-CA"/>
          </a:p>
        </p:txBody>
      </p:sp>
      <p:sp>
        <p:nvSpPr>
          <p:cNvPr id="39" name="Slide Number Placeholder 10"/>
          <p:cNvSpPr>
            <a:spLocks noGrp="1"/>
          </p:cNvSpPr>
          <p:nvPr>
            <p:ph type="sldNum" sz="quarter" idx="5"/>
          </p:nvPr>
        </p:nvSpPr>
        <p:spPr>
          <a:xfrm>
            <a:off x="5265811" y="6658666"/>
            <a:ext cx="4028440" cy="350520"/>
          </a:xfrm>
          <a:prstGeom prst="rect">
            <a:avLst/>
          </a:prstGeom>
        </p:spPr>
        <p:txBody>
          <a:bodyPr vert="horz" lIns="92285" tIns="46143" rIns="92285" bIns="46143" rtlCol="0" anchor="b"/>
          <a:lstStyle>
            <a:lvl1pPr algn="r">
              <a:defRPr sz="1200"/>
            </a:lvl1pPr>
          </a:lstStyle>
          <a:p>
            <a:fld id="{3C36A3A5-7BB6-4F86-88E4-3FFD01987BF6}" type="slidenum">
              <a:rPr lang="en-CA" smtClean="0"/>
              <a:t>‹#›</a:t>
            </a:fld>
            <a:endParaRPr lang="en-CA"/>
          </a:p>
        </p:txBody>
      </p:sp>
      <p:grpSp>
        <p:nvGrpSpPr>
          <p:cNvPr id="40" name="Group 39"/>
          <p:cNvGrpSpPr/>
          <p:nvPr/>
        </p:nvGrpSpPr>
        <p:grpSpPr>
          <a:xfrm>
            <a:off x="439957" y="4188475"/>
            <a:ext cx="8416494" cy="2469462"/>
            <a:chOff x="0" y="4839405"/>
            <a:chExt cx="6696075" cy="3221038"/>
          </a:xfrm>
        </p:grpSpPr>
        <p:sp>
          <p:nvSpPr>
            <p:cNvPr id="41" name="Line 3"/>
            <p:cNvSpPr>
              <a:spLocks noChangeShapeType="1"/>
            </p:cNvSpPr>
            <p:nvPr/>
          </p:nvSpPr>
          <p:spPr bwMode="auto">
            <a:xfrm>
              <a:off x="0" y="4839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2" name="Line 4"/>
            <p:cNvSpPr>
              <a:spLocks noChangeShapeType="1"/>
            </p:cNvSpPr>
            <p:nvPr/>
          </p:nvSpPr>
          <p:spPr bwMode="auto">
            <a:xfrm>
              <a:off x="0" y="5288668"/>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3" name="Line 5"/>
            <p:cNvSpPr>
              <a:spLocks noChangeShapeType="1"/>
            </p:cNvSpPr>
            <p:nvPr/>
          </p:nvSpPr>
          <p:spPr bwMode="auto">
            <a:xfrm>
              <a:off x="0" y="574269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4" name="Line 6"/>
            <p:cNvSpPr>
              <a:spLocks noChangeShapeType="1"/>
            </p:cNvSpPr>
            <p:nvPr/>
          </p:nvSpPr>
          <p:spPr bwMode="auto">
            <a:xfrm>
              <a:off x="0" y="62237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5" name="Line 7"/>
            <p:cNvSpPr>
              <a:spLocks noChangeShapeType="1"/>
            </p:cNvSpPr>
            <p:nvPr/>
          </p:nvSpPr>
          <p:spPr bwMode="auto">
            <a:xfrm>
              <a:off x="0" y="667455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6" name="Line 8"/>
            <p:cNvSpPr>
              <a:spLocks noChangeShapeType="1"/>
            </p:cNvSpPr>
            <p:nvPr/>
          </p:nvSpPr>
          <p:spPr bwMode="auto">
            <a:xfrm>
              <a:off x="0" y="7125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7" name="Line 9"/>
            <p:cNvSpPr>
              <a:spLocks noChangeShapeType="1"/>
            </p:cNvSpPr>
            <p:nvPr/>
          </p:nvSpPr>
          <p:spPr bwMode="auto">
            <a:xfrm>
              <a:off x="0" y="76080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48" name="Line 10"/>
            <p:cNvSpPr>
              <a:spLocks noChangeShapeType="1"/>
            </p:cNvSpPr>
            <p:nvPr/>
          </p:nvSpPr>
          <p:spPr bwMode="auto">
            <a:xfrm>
              <a:off x="0" y="806044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gr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3E963C-1534-4F8D-B2A7-66D81AA25953}" type="slidenum">
              <a:rPr lang="en-US" smtClean="0"/>
              <a:pPr/>
              <a:t>1</a:t>
            </a:fld>
            <a:endParaRPr lang="en-US"/>
          </a:p>
        </p:txBody>
      </p:sp>
      <p:sp>
        <p:nvSpPr>
          <p:cNvPr id="17" name="Slide Image Placeholder 16"/>
          <p:cNvSpPr>
            <a:spLocks noGrp="1" noRot="1" noChangeAspect="1"/>
          </p:cNvSpPr>
          <p:nvPr>
            <p:ph type="sldImg"/>
          </p:nvPr>
        </p:nvSpPr>
        <p:spPr>
          <a:xfrm>
            <a:off x="1355725" y="157163"/>
            <a:ext cx="6570663" cy="3697287"/>
          </a:xfrm>
        </p:spPr>
      </p:sp>
      <p:sp>
        <p:nvSpPr>
          <p:cNvPr id="18" name="Notes Placeholder 17"/>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Tree>
    <p:extLst>
      <p:ext uri="{BB962C8B-B14F-4D97-AF65-F5344CB8AC3E}">
        <p14:creationId xmlns:p14="http://schemas.microsoft.com/office/powerpoint/2010/main" val="310935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fld id="{DFE731C7-4AB0-4C63-93C9-00E59D4ECBB7}" type="slidenum">
              <a:rPr lang="en-US" altLang="en-US" smtClean="0"/>
              <a:pPr/>
              <a:t>12</a:t>
            </a:fld>
            <a:endParaRPr lang="en-US" altLang="en-US"/>
          </a:p>
        </p:txBody>
      </p:sp>
      <p:sp>
        <p:nvSpPr>
          <p:cNvPr id="8" name="Slide Image Placeholder 7"/>
          <p:cNvSpPr>
            <a:spLocks noGrp="1" noRot="1" noChangeAspect="1"/>
          </p:cNvSpPr>
          <p:nvPr>
            <p:ph type="sldImg"/>
          </p:nvPr>
        </p:nvSpPr>
        <p:spPr>
          <a:xfrm>
            <a:off x="1268413" y="152400"/>
            <a:ext cx="6372225" cy="3584575"/>
          </a:xfrm>
        </p:spPr>
      </p:sp>
      <p:sp>
        <p:nvSpPr>
          <p:cNvPr id="9" name="Notes Placeholder 8"/>
          <p:cNvSpPr>
            <a:spLocks noGrp="1"/>
          </p:cNvSpPr>
          <p:nvPr>
            <p:ph type="body" idx="1"/>
          </p:nvPr>
        </p:nvSpPr>
        <p:spPr>
          <a:xfrm>
            <a:off x="894527" y="3276034"/>
            <a:ext cx="7152310" cy="2679572"/>
          </a:xfrm>
          <a:prstGeom prst="rect">
            <a:avLst/>
          </a:prstGeom>
        </p:spPr>
        <p:txBody>
          <a:bodyPr lIns="85212" tIns="42607" rIns="85212" bIns="42607"/>
          <a:lstStyle/>
          <a:p>
            <a:endParaRPr lang="en-US"/>
          </a:p>
        </p:txBody>
      </p:sp>
    </p:spTree>
    <p:extLst>
      <p:ext uri="{BB962C8B-B14F-4D97-AF65-F5344CB8AC3E}">
        <p14:creationId xmlns:p14="http://schemas.microsoft.com/office/powerpoint/2010/main" val="108877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13</a:t>
            </a:fld>
            <a:endParaRPr lang="en-CA"/>
          </a:p>
        </p:txBody>
      </p:sp>
    </p:spTree>
    <p:extLst>
      <p:ext uri="{BB962C8B-B14F-4D97-AF65-F5344CB8AC3E}">
        <p14:creationId xmlns:p14="http://schemas.microsoft.com/office/powerpoint/2010/main" val="97983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14</a:t>
            </a:fld>
            <a:endParaRPr lang="en-CA"/>
          </a:p>
        </p:txBody>
      </p:sp>
    </p:spTree>
    <p:extLst>
      <p:ext uri="{BB962C8B-B14F-4D97-AF65-F5344CB8AC3E}">
        <p14:creationId xmlns:p14="http://schemas.microsoft.com/office/powerpoint/2010/main" val="2245831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16</a:t>
            </a:fld>
            <a:endParaRPr lang="en-CA"/>
          </a:p>
        </p:txBody>
      </p:sp>
    </p:spTree>
    <p:extLst>
      <p:ext uri="{BB962C8B-B14F-4D97-AF65-F5344CB8AC3E}">
        <p14:creationId xmlns:p14="http://schemas.microsoft.com/office/powerpoint/2010/main" val="268582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17</a:t>
            </a:fld>
            <a:endParaRPr lang="en-CA"/>
          </a:p>
        </p:txBody>
      </p:sp>
    </p:spTree>
    <p:extLst>
      <p:ext uri="{BB962C8B-B14F-4D97-AF65-F5344CB8AC3E}">
        <p14:creationId xmlns:p14="http://schemas.microsoft.com/office/powerpoint/2010/main" val="84843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18</a:t>
            </a:fld>
            <a:endParaRPr lang="en-CA"/>
          </a:p>
        </p:txBody>
      </p:sp>
    </p:spTree>
    <p:extLst>
      <p:ext uri="{BB962C8B-B14F-4D97-AF65-F5344CB8AC3E}">
        <p14:creationId xmlns:p14="http://schemas.microsoft.com/office/powerpoint/2010/main" val="2652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19</a:t>
            </a:fld>
            <a:endParaRPr lang="en-CA"/>
          </a:p>
        </p:txBody>
      </p:sp>
    </p:spTree>
    <p:extLst>
      <p:ext uri="{BB962C8B-B14F-4D97-AF65-F5344CB8AC3E}">
        <p14:creationId xmlns:p14="http://schemas.microsoft.com/office/powerpoint/2010/main" val="24654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355725" y="157163"/>
            <a:ext cx="6570663" cy="3697287"/>
          </a:xfrm>
          <a:noFill/>
          <a:ln>
            <a:solidFill>
              <a:srgbClr val="000000"/>
            </a:solidFill>
            <a:miter lim="800000"/>
            <a:headEnd/>
            <a:tailEnd/>
          </a:ln>
        </p:spPr>
      </p:sp>
      <p:sp>
        <p:nvSpPr>
          <p:cNvPr id="37891" name="Notes Placeholder 2"/>
          <p:cNvSpPr>
            <a:spLocks noGrp="1"/>
          </p:cNvSpPr>
          <p:nvPr>
            <p:ph type="body" idx="1"/>
          </p:nvPr>
        </p:nvSpPr>
        <p:spPr bwMode="auto">
          <a:xfrm>
            <a:off x="871539" y="3171372"/>
            <a:ext cx="6972300" cy="3004457"/>
          </a:xfrm>
          <a:prstGeom prst="rect">
            <a:avLst/>
          </a:prstGeom>
          <a:noFill/>
        </p:spPr>
        <p:txBody>
          <a:bodyPr wrap="square" lIns="88130" tIns="44065" rIns="88130" bIns="44065"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xfrm>
            <a:off x="4936696" y="6341585"/>
            <a:ext cx="3776662" cy="333828"/>
          </a:xfrm>
          <a:prstGeom prst="rect">
            <a:avLst/>
          </a:prstGeom>
          <a:ln>
            <a:miter lim="800000"/>
            <a:headEnd/>
            <a:tailEnd/>
          </a:ln>
        </p:spPr>
        <p:txBody>
          <a:bodyPr wrap="square" lIns="88130" tIns="44065" rIns="88130" bIns="44065" numCol="1" anchorCtr="0" compatLnSpc="1">
            <a:prstTxWarp prst="textNoShape">
              <a:avLst/>
            </a:prstTxWarp>
          </a:bodyPr>
          <a:lstStyle/>
          <a:p>
            <a:pPr fontAlgn="base">
              <a:spcBef>
                <a:spcPct val="0"/>
              </a:spcBef>
              <a:spcAft>
                <a:spcPct val="0"/>
              </a:spcAft>
              <a:defRPr/>
            </a:pPr>
            <a:fld id="{21AF4AC5-1F2C-4C66-BC61-2F3D87BE26F7}"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val="845885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893327" y="3229099"/>
            <a:ext cx="7138536" cy="3058472"/>
          </a:xfrm>
          <a:prstGeom prst="rect">
            <a:avLst/>
          </a:prstGeom>
        </p:spPr>
        <p:txBody>
          <a:bodyPr lIns="88135" tIns="44067" rIns="88135" bIns="44067">
            <a:normAutofit/>
          </a:bodyPr>
          <a:lstStyle/>
          <a:p>
            <a:endParaRPr lang="en-US"/>
          </a:p>
        </p:txBody>
      </p:sp>
    </p:spTree>
    <p:extLst>
      <p:ext uri="{BB962C8B-B14F-4D97-AF65-F5344CB8AC3E}">
        <p14:creationId xmlns:p14="http://schemas.microsoft.com/office/powerpoint/2010/main" val="6930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fld id="{DFE731C7-4AB0-4C63-93C9-00E59D4ECBB7}" type="slidenum">
              <a:rPr lang="en-US" altLang="en-US" smtClean="0"/>
              <a:pPr/>
              <a:t>23</a:t>
            </a:fld>
            <a:endParaRPr lang="en-US" altLang="en-US"/>
          </a:p>
        </p:txBody>
      </p:sp>
      <p:sp>
        <p:nvSpPr>
          <p:cNvPr id="8" name="Slide Image Placeholder 7"/>
          <p:cNvSpPr>
            <a:spLocks noGrp="1" noRot="1" noChangeAspect="1"/>
          </p:cNvSpPr>
          <p:nvPr>
            <p:ph type="sldImg"/>
          </p:nvPr>
        </p:nvSpPr>
        <p:spPr>
          <a:xfrm>
            <a:off x="1270000" y="152400"/>
            <a:ext cx="6381750" cy="3590925"/>
          </a:xfrm>
        </p:spPr>
      </p:sp>
      <p:sp>
        <p:nvSpPr>
          <p:cNvPr id="9" name="Notes Placeholder 8"/>
          <p:cNvSpPr>
            <a:spLocks noGrp="1"/>
          </p:cNvSpPr>
          <p:nvPr>
            <p:ph type="body" idx="1"/>
          </p:nvPr>
        </p:nvSpPr>
        <p:spPr>
          <a:xfrm>
            <a:off x="895748" y="3281969"/>
            <a:ext cx="7162081" cy="2684426"/>
          </a:xfrm>
          <a:prstGeom prst="rect">
            <a:avLst/>
          </a:prstGeom>
        </p:spPr>
        <p:txBody>
          <a:bodyPr lIns="85349" tIns="42675" rIns="85349" bIns="42675"/>
          <a:lstStyle/>
          <a:p>
            <a:endParaRPr lang="en-US"/>
          </a:p>
        </p:txBody>
      </p:sp>
    </p:spTree>
    <p:extLst>
      <p:ext uri="{BB962C8B-B14F-4D97-AF65-F5344CB8AC3E}">
        <p14:creationId xmlns:p14="http://schemas.microsoft.com/office/powerpoint/2010/main" val="311034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857250" y="207963"/>
            <a:ext cx="8726488" cy="4910137"/>
          </a:xfrm>
          <a:ln/>
        </p:spPr>
      </p:sp>
      <p:sp>
        <p:nvSpPr>
          <p:cNvPr id="20483" name="Notes Placeholder 2"/>
          <p:cNvSpPr>
            <a:spLocks noGrp="1"/>
          </p:cNvSpPr>
          <p:nvPr>
            <p:ph type="body" idx="1"/>
          </p:nvPr>
        </p:nvSpPr>
        <p:spPr bwMode="auto">
          <a:xfrm>
            <a:off x="685800" y="4416426"/>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3</a:t>
            </a:fld>
            <a:endParaRPr lang="en-CA" dirty="0"/>
          </a:p>
        </p:txBody>
      </p:sp>
    </p:spTree>
    <p:extLst>
      <p:ext uri="{BB962C8B-B14F-4D97-AF65-F5344CB8AC3E}">
        <p14:creationId xmlns:p14="http://schemas.microsoft.com/office/powerpoint/2010/main" val="619626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24</a:t>
            </a:fld>
            <a:endParaRPr lang="en-CA"/>
          </a:p>
        </p:txBody>
      </p:sp>
    </p:spTree>
    <p:extLst>
      <p:ext uri="{BB962C8B-B14F-4D97-AF65-F5344CB8AC3E}">
        <p14:creationId xmlns:p14="http://schemas.microsoft.com/office/powerpoint/2010/main" val="370515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25</a:t>
            </a:fld>
            <a:endParaRPr lang="en-CA"/>
          </a:p>
        </p:txBody>
      </p:sp>
    </p:spTree>
    <p:extLst>
      <p:ext uri="{BB962C8B-B14F-4D97-AF65-F5344CB8AC3E}">
        <p14:creationId xmlns:p14="http://schemas.microsoft.com/office/powerpoint/2010/main" val="295184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26</a:t>
            </a:fld>
            <a:endParaRPr lang="en-CA"/>
          </a:p>
        </p:txBody>
      </p:sp>
    </p:spTree>
    <p:extLst>
      <p:ext uri="{BB962C8B-B14F-4D97-AF65-F5344CB8AC3E}">
        <p14:creationId xmlns:p14="http://schemas.microsoft.com/office/powerpoint/2010/main" val="3662977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27</a:t>
            </a:fld>
            <a:endParaRPr lang="en-CA"/>
          </a:p>
        </p:txBody>
      </p:sp>
    </p:spTree>
    <p:extLst>
      <p:ext uri="{BB962C8B-B14F-4D97-AF65-F5344CB8AC3E}">
        <p14:creationId xmlns:p14="http://schemas.microsoft.com/office/powerpoint/2010/main" val="3280399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28</a:t>
            </a:fld>
            <a:endParaRPr lang="en-CA"/>
          </a:p>
        </p:txBody>
      </p:sp>
    </p:spTree>
    <p:extLst>
      <p:ext uri="{BB962C8B-B14F-4D97-AF65-F5344CB8AC3E}">
        <p14:creationId xmlns:p14="http://schemas.microsoft.com/office/powerpoint/2010/main" val="3528058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29</a:t>
            </a:fld>
            <a:endParaRPr lang="en-CA"/>
          </a:p>
        </p:txBody>
      </p:sp>
    </p:spTree>
    <p:extLst>
      <p:ext uri="{BB962C8B-B14F-4D97-AF65-F5344CB8AC3E}">
        <p14:creationId xmlns:p14="http://schemas.microsoft.com/office/powerpoint/2010/main" val="312184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30</a:t>
            </a:fld>
            <a:endParaRPr lang="en-CA"/>
          </a:p>
        </p:txBody>
      </p:sp>
    </p:spTree>
    <p:extLst>
      <p:ext uri="{BB962C8B-B14F-4D97-AF65-F5344CB8AC3E}">
        <p14:creationId xmlns:p14="http://schemas.microsoft.com/office/powerpoint/2010/main" val="3427230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31</a:t>
            </a:fld>
            <a:endParaRPr lang="en-CA"/>
          </a:p>
        </p:txBody>
      </p:sp>
    </p:spTree>
    <p:extLst>
      <p:ext uri="{BB962C8B-B14F-4D97-AF65-F5344CB8AC3E}">
        <p14:creationId xmlns:p14="http://schemas.microsoft.com/office/powerpoint/2010/main" val="163104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32</a:t>
            </a:fld>
            <a:endParaRPr lang="en-CA"/>
          </a:p>
        </p:txBody>
      </p:sp>
    </p:spTree>
    <p:extLst>
      <p:ext uri="{BB962C8B-B14F-4D97-AF65-F5344CB8AC3E}">
        <p14:creationId xmlns:p14="http://schemas.microsoft.com/office/powerpoint/2010/main" val="4040038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33</a:t>
            </a:fld>
            <a:endParaRPr lang="en-CA"/>
          </a:p>
        </p:txBody>
      </p:sp>
    </p:spTree>
    <p:extLst>
      <p:ext uri="{BB962C8B-B14F-4D97-AF65-F5344CB8AC3E}">
        <p14:creationId xmlns:p14="http://schemas.microsoft.com/office/powerpoint/2010/main" val="168973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207963"/>
            <a:ext cx="8716963" cy="4903787"/>
          </a:xfrm>
        </p:spPr>
      </p:sp>
      <p:sp>
        <p:nvSpPr>
          <p:cNvPr id="3" name="Notes Placeholder 2"/>
          <p:cNvSpPr>
            <a:spLocks noGrp="1"/>
          </p:cNvSpPr>
          <p:nvPr>
            <p:ph type="body" idx="1"/>
          </p:nvPr>
        </p:nvSpPr>
        <p:spPr>
          <a:xfrm>
            <a:off x="700406" y="4473813"/>
            <a:ext cx="5609588" cy="3660537"/>
          </a:xfrm>
          <a:prstGeom prst="rect">
            <a:avLst/>
          </a:prstGeom>
        </p:spPr>
        <p:txBody>
          <a:bodyPr lIns="91294" tIns="45647" rIns="91294" bIns="4564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a:t>
            </a:fld>
            <a:endParaRPr lang="en-CA"/>
          </a:p>
        </p:txBody>
      </p:sp>
    </p:spTree>
    <p:extLst>
      <p:ext uri="{BB962C8B-B14F-4D97-AF65-F5344CB8AC3E}">
        <p14:creationId xmlns:p14="http://schemas.microsoft.com/office/powerpoint/2010/main" val="1290662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34</a:t>
            </a:fld>
            <a:endParaRPr lang="en-CA"/>
          </a:p>
        </p:txBody>
      </p:sp>
    </p:spTree>
    <p:extLst>
      <p:ext uri="{BB962C8B-B14F-4D97-AF65-F5344CB8AC3E}">
        <p14:creationId xmlns:p14="http://schemas.microsoft.com/office/powerpoint/2010/main" val="575917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35</a:t>
            </a:fld>
            <a:endParaRPr lang="en-CA"/>
          </a:p>
        </p:txBody>
      </p:sp>
    </p:spTree>
    <p:extLst>
      <p:ext uri="{BB962C8B-B14F-4D97-AF65-F5344CB8AC3E}">
        <p14:creationId xmlns:p14="http://schemas.microsoft.com/office/powerpoint/2010/main" val="907500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36</a:t>
            </a:fld>
            <a:endParaRPr lang="en-CA"/>
          </a:p>
        </p:txBody>
      </p:sp>
    </p:spTree>
    <p:extLst>
      <p:ext uri="{BB962C8B-B14F-4D97-AF65-F5344CB8AC3E}">
        <p14:creationId xmlns:p14="http://schemas.microsoft.com/office/powerpoint/2010/main" val="2098063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37</a:t>
            </a:fld>
            <a:endParaRPr lang="en-CA"/>
          </a:p>
        </p:txBody>
      </p:sp>
    </p:spTree>
    <p:extLst>
      <p:ext uri="{BB962C8B-B14F-4D97-AF65-F5344CB8AC3E}">
        <p14:creationId xmlns:p14="http://schemas.microsoft.com/office/powerpoint/2010/main" val="2698067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38</a:t>
            </a:fld>
            <a:endParaRPr lang="en-CA"/>
          </a:p>
        </p:txBody>
      </p:sp>
    </p:spTree>
    <p:extLst>
      <p:ext uri="{BB962C8B-B14F-4D97-AF65-F5344CB8AC3E}">
        <p14:creationId xmlns:p14="http://schemas.microsoft.com/office/powerpoint/2010/main" val="3597911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39</a:t>
            </a:fld>
            <a:endParaRPr lang="en-CA"/>
          </a:p>
        </p:txBody>
      </p:sp>
    </p:spTree>
    <p:extLst>
      <p:ext uri="{BB962C8B-B14F-4D97-AF65-F5344CB8AC3E}">
        <p14:creationId xmlns:p14="http://schemas.microsoft.com/office/powerpoint/2010/main" val="2603649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40</a:t>
            </a:fld>
            <a:endParaRPr lang="en-CA"/>
          </a:p>
        </p:txBody>
      </p:sp>
    </p:spTree>
    <p:extLst>
      <p:ext uri="{BB962C8B-B14F-4D97-AF65-F5344CB8AC3E}">
        <p14:creationId xmlns:p14="http://schemas.microsoft.com/office/powerpoint/2010/main" val="1292026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41</a:t>
            </a:fld>
            <a:endParaRPr lang="en-CA"/>
          </a:p>
        </p:txBody>
      </p:sp>
    </p:spTree>
    <p:extLst>
      <p:ext uri="{BB962C8B-B14F-4D97-AF65-F5344CB8AC3E}">
        <p14:creationId xmlns:p14="http://schemas.microsoft.com/office/powerpoint/2010/main" val="3433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355725" y="157163"/>
            <a:ext cx="6570663" cy="3697287"/>
          </a:xfrm>
        </p:spPr>
      </p:sp>
      <p:sp>
        <p:nvSpPr>
          <p:cNvPr id="5" name="Notes Placeholder 4"/>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Tree>
    <p:extLst>
      <p:ext uri="{BB962C8B-B14F-4D97-AF65-F5344CB8AC3E}">
        <p14:creationId xmlns:p14="http://schemas.microsoft.com/office/powerpoint/2010/main" val="2889077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43</a:t>
            </a:fld>
            <a:endParaRPr lang="en-CA"/>
          </a:p>
        </p:txBody>
      </p:sp>
    </p:spTree>
    <p:extLst>
      <p:ext uri="{BB962C8B-B14F-4D97-AF65-F5344CB8AC3E}">
        <p14:creationId xmlns:p14="http://schemas.microsoft.com/office/powerpoint/2010/main" val="413471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207963"/>
            <a:ext cx="8716963" cy="4903787"/>
          </a:xfrm>
        </p:spPr>
      </p:sp>
      <p:sp>
        <p:nvSpPr>
          <p:cNvPr id="3" name="Notes Placeholder 2"/>
          <p:cNvSpPr>
            <a:spLocks noGrp="1"/>
          </p:cNvSpPr>
          <p:nvPr>
            <p:ph type="body" idx="1"/>
          </p:nvPr>
        </p:nvSpPr>
        <p:spPr>
          <a:xfrm>
            <a:off x="700406" y="4473813"/>
            <a:ext cx="5609588" cy="3660537"/>
          </a:xfrm>
          <a:prstGeom prst="rect">
            <a:avLst/>
          </a:prstGeom>
        </p:spPr>
        <p:txBody>
          <a:bodyPr lIns="91294" tIns="45647" rIns="91294" bIns="4564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a:t>
            </a:fld>
            <a:endParaRPr lang="en-CA"/>
          </a:p>
        </p:txBody>
      </p:sp>
    </p:spTree>
    <p:extLst>
      <p:ext uri="{BB962C8B-B14F-4D97-AF65-F5344CB8AC3E}">
        <p14:creationId xmlns:p14="http://schemas.microsoft.com/office/powerpoint/2010/main" val="1295734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44</a:t>
            </a:fld>
            <a:endParaRPr lang="en-CA"/>
          </a:p>
        </p:txBody>
      </p:sp>
    </p:spTree>
    <p:extLst>
      <p:ext uri="{BB962C8B-B14F-4D97-AF65-F5344CB8AC3E}">
        <p14:creationId xmlns:p14="http://schemas.microsoft.com/office/powerpoint/2010/main" val="1059723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45</a:t>
            </a:fld>
            <a:endParaRPr lang="en-CA"/>
          </a:p>
        </p:txBody>
      </p:sp>
    </p:spTree>
    <p:extLst>
      <p:ext uri="{BB962C8B-B14F-4D97-AF65-F5344CB8AC3E}">
        <p14:creationId xmlns:p14="http://schemas.microsoft.com/office/powerpoint/2010/main" val="794154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46</a:t>
            </a:fld>
            <a:endParaRPr lang="en-CA"/>
          </a:p>
        </p:txBody>
      </p:sp>
    </p:spTree>
    <p:extLst>
      <p:ext uri="{BB962C8B-B14F-4D97-AF65-F5344CB8AC3E}">
        <p14:creationId xmlns:p14="http://schemas.microsoft.com/office/powerpoint/2010/main" val="534228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47</a:t>
            </a:fld>
            <a:endParaRPr lang="en-CA"/>
          </a:p>
        </p:txBody>
      </p:sp>
    </p:spTree>
    <p:extLst>
      <p:ext uri="{BB962C8B-B14F-4D97-AF65-F5344CB8AC3E}">
        <p14:creationId xmlns:p14="http://schemas.microsoft.com/office/powerpoint/2010/main" val="3053085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48</a:t>
            </a:fld>
            <a:endParaRPr lang="en-CA"/>
          </a:p>
        </p:txBody>
      </p:sp>
    </p:spTree>
    <p:extLst>
      <p:ext uri="{BB962C8B-B14F-4D97-AF65-F5344CB8AC3E}">
        <p14:creationId xmlns:p14="http://schemas.microsoft.com/office/powerpoint/2010/main" val="299086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49</a:t>
            </a:fld>
            <a:endParaRPr lang="en-CA"/>
          </a:p>
        </p:txBody>
      </p:sp>
    </p:spTree>
    <p:extLst>
      <p:ext uri="{BB962C8B-B14F-4D97-AF65-F5344CB8AC3E}">
        <p14:creationId xmlns:p14="http://schemas.microsoft.com/office/powerpoint/2010/main" val="2945604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50</a:t>
            </a:fld>
            <a:endParaRPr lang="en-CA"/>
          </a:p>
        </p:txBody>
      </p:sp>
    </p:spTree>
    <p:extLst>
      <p:ext uri="{BB962C8B-B14F-4D97-AF65-F5344CB8AC3E}">
        <p14:creationId xmlns:p14="http://schemas.microsoft.com/office/powerpoint/2010/main" val="3974251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51</a:t>
            </a:fld>
            <a:endParaRPr lang="en-CA"/>
          </a:p>
        </p:txBody>
      </p:sp>
    </p:spTree>
    <p:extLst>
      <p:ext uri="{BB962C8B-B14F-4D97-AF65-F5344CB8AC3E}">
        <p14:creationId xmlns:p14="http://schemas.microsoft.com/office/powerpoint/2010/main" val="32415505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52</a:t>
            </a:fld>
            <a:endParaRPr lang="en-CA"/>
          </a:p>
        </p:txBody>
      </p:sp>
    </p:spTree>
    <p:extLst>
      <p:ext uri="{BB962C8B-B14F-4D97-AF65-F5344CB8AC3E}">
        <p14:creationId xmlns:p14="http://schemas.microsoft.com/office/powerpoint/2010/main" val="56842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207963"/>
            <a:ext cx="8716963" cy="4903787"/>
          </a:xfrm>
        </p:spPr>
      </p:sp>
      <p:sp>
        <p:nvSpPr>
          <p:cNvPr id="3" name="Notes Placeholder 2"/>
          <p:cNvSpPr>
            <a:spLocks noGrp="1"/>
          </p:cNvSpPr>
          <p:nvPr>
            <p:ph type="body" idx="1"/>
          </p:nvPr>
        </p:nvSpPr>
        <p:spPr>
          <a:xfrm>
            <a:off x="700406" y="4473813"/>
            <a:ext cx="5609588" cy="3660537"/>
          </a:xfrm>
          <a:prstGeom prst="rect">
            <a:avLst/>
          </a:prstGeom>
        </p:spPr>
        <p:txBody>
          <a:bodyPr lIns="91294" tIns="45647" rIns="91294" bIns="4564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6</a:t>
            </a:fld>
            <a:endParaRPr lang="en-CA"/>
          </a:p>
        </p:txBody>
      </p:sp>
    </p:spTree>
    <p:extLst>
      <p:ext uri="{BB962C8B-B14F-4D97-AF65-F5344CB8AC3E}">
        <p14:creationId xmlns:p14="http://schemas.microsoft.com/office/powerpoint/2010/main" val="4025395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207963"/>
            <a:ext cx="8716963" cy="4903787"/>
          </a:xfrm>
        </p:spPr>
      </p:sp>
      <p:sp>
        <p:nvSpPr>
          <p:cNvPr id="3" name="Notes Placeholder 2"/>
          <p:cNvSpPr>
            <a:spLocks noGrp="1"/>
          </p:cNvSpPr>
          <p:nvPr>
            <p:ph type="body" idx="1"/>
          </p:nvPr>
        </p:nvSpPr>
        <p:spPr>
          <a:xfrm>
            <a:off x="700406" y="4473813"/>
            <a:ext cx="5609588" cy="3660537"/>
          </a:xfrm>
          <a:prstGeom prst="rect">
            <a:avLst/>
          </a:prstGeom>
        </p:spPr>
        <p:txBody>
          <a:bodyPr lIns="91294" tIns="45647" rIns="91294" bIns="4564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a:t>
            </a:fld>
            <a:endParaRPr lang="en-CA"/>
          </a:p>
        </p:txBody>
      </p:sp>
    </p:spTree>
    <p:extLst>
      <p:ext uri="{BB962C8B-B14F-4D97-AF65-F5344CB8AC3E}">
        <p14:creationId xmlns:p14="http://schemas.microsoft.com/office/powerpoint/2010/main" val="136112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207963"/>
            <a:ext cx="8716963" cy="4903787"/>
          </a:xfrm>
        </p:spPr>
      </p:sp>
      <p:sp>
        <p:nvSpPr>
          <p:cNvPr id="3" name="Notes Placeholder 2"/>
          <p:cNvSpPr>
            <a:spLocks noGrp="1"/>
          </p:cNvSpPr>
          <p:nvPr>
            <p:ph type="body" idx="1"/>
          </p:nvPr>
        </p:nvSpPr>
        <p:spPr>
          <a:xfrm>
            <a:off x="700406" y="4473813"/>
            <a:ext cx="5609588" cy="3660537"/>
          </a:xfrm>
          <a:prstGeom prst="rect">
            <a:avLst/>
          </a:prstGeom>
        </p:spPr>
        <p:txBody>
          <a:bodyPr lIns="91294" tIns="45647" rIns="91294" bIns="45647"/>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9</a:t>
            </a:fld>
            <a:endParaRPr lang="en-CA"/>
          </a:p>
        </p:txBody>
      </p:sp>
    </p:spTree>
    <p:extLst>
      <p:ext uri="{BB962C8B-B14F-4D97-AF65-F5344CB8AC3E}">
        <p14:creationId xmlns:p14="http://schemas.microsoft.com/office/powerpoint/2010/main" val="22735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0A12E1-6EC7-4DB7-B124-231AF4111C30}" type="slidenum">
              <a:rPr lang="en-CA" smtClean="0"/>
              <a:t>10</a:t>
            </a:fld>
            <a:endParaRPr lang="en-CA"/>
          </a:p>
        </p:txBody>
      </p:sp>
      <p:sp>
        <p:nvSpPr>
          <p:cNvPr id="6" name="Slide Image Placeholder 5"/>
          <p:cNvSpPr>
            <a:spLocks noGrp="1" noRot="1" noChangeAspect="1"/>
          </p:cNvSpPr>
          <p:nvPr>
            <p:ph type="sldImg"/>
          </p:nvPr>
        </p:nvSpPr>
        <p:spPr>
          <a:xfrm>
            <a:off x="1355725" y="157163"/>
            <a:ext cx="6570663" cy="3697287"/>
          </a:xfrm>
        </p:spPr>
      </p:sp>
    </p:spTree>
    <p:extLst>
      <p:ext uri="{BB962C8B-B14F-4D97-AF65-F5344CB8AC3E}">
        <p14:creationId xmlns:p14="http://schemas.microsoft.com/office/powerpoint/2010/main" val="24544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fld id="{DFE731C7-4AB0-4C63-93C9-00E59D4ECBB7}" type="slidenum">
              <a:rPr lang="en-US" altLang="en-US" smtClean="0"/>
              <a:pPr/>
              <a:t>11</a:t>
            </a:fld>
            <a:endParaRPr lang="en-US" altLang="en-US"/>
          </a:p>
        </p:txBody>
      </p:sp>
      <p:sp>
        <p:nvSpPr>
          <p:cNvPr id="8" name="Slide Image Placeholder 7"/>
          <p:cNvSpPr>
            <a:spLocks noGrp="1" noRot="1" noChangeAspect="1"/>
          </p:cNvSpPr>
          <p:nvPr>
            <p:ph type="sldImg"/>
          </p:nvPr>
        </p:nvSpPr>
        <p:spPr>
          <a:xfrm>
            <a:off x="1355725" y="157163"/>
            <a:ext cx="6570663" cy="3697287"/>
          </a:xfrm>
        </p:spPr>
      </p:sp>
      <p:sp>
        <p:nvSpPr>
          <p:cNvPr id="9" name="Notes Placeholder 8"/>
          <p:cNvSpPr>
            <a:spLocks noGrp="1"/>
          </p:cNvSpPr>
          <p:nvPr>
            <p:ph type="body" idx="1"/>
          </p:nvPr>
        </p:nvSpPr>
        <p:spPr>
          <a:xfrm>
            <a:off x="930046" y="3374220"/>
            <a:ext cx="7436312" cy="2759881"/>
          </a:xfrm>
          <a:prstGeom prst="rect">
            <a:avLst/>
          </a:prstGeom>
        </p:spPr>
        <p:txBody>
          <a:bodyPr lIns="88135" tIns="44067" rIns="88135" bIns="44067"/>
          <a:lstStyle/>
          <a:p>
            <a:endParaRPr lang="en-US"/>
          </a:p>
        </p:txBody>
      </p:sp>
    </p:spTree>
    <p:extLst>
      <p:ext uri="{BB962C8B-B14F-4D97-AF65-F5344CB8AC3E}">
        <p14:creationId xmlns:p14="http://schemas.microsoft.com/office/powerpoint/2010/main" val="559287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094443" y="904172"/>
            <a:ext cx="10061637" cy="1834445"/>
          </a:xfrm>
          <a:prstGeom prst="rect">
            <a:avLst/>
          </a:prstGeom>
        </p:spPr>
        <p:txBody>
          <a:bodyPr lIns="0" rIns="0" anchor="b" anchorCtr="0">
            <a:normAutofit/>
          </a:bodyPr>
          <a:lstStyle>
            <a:lvl1pPr algn="l">
              <a:defRPr sz="4800" baseline="0"/>
            </a:lvl1pPr>
          </a:lstStyle>
          <a:p>
            <a:r>
              <a:rPr lang="en-US" dirty="0" smtClean="0"/>
              <a:t>CLICK TO EDIT SESSION TITLE</a:t>
            </a:r>
            <a:endParaRPr lang="en-US" dirty="0"/>
          </a:p>
        </p:txBody>
      </p:sp>
      <p:sp>
        <p:nvSpPr>
          <p:cNvPr id="8" name="Subtitle 2"/>
          <p:cNvSpPr>
            <a:spLocks noGrp="1"/>
          </p:cNvSpPr>
          <p:nvPr>
            <p:ph type="subTitle" idx="1" hasCustomPrompt="1"/>
          </p:nvPr>
        </p:nvSpPr>
        <p:spPr>
          <a:xfrm>
            <a:off x="1094442" y="2738618"/>
            <a:ext cx="10090125" cy="1600439"/>
          </a:xfrm>
          <a:prstGeom prst="rect">
            <a:avLst/>
          </a:prstGeom>
        </p:spPr>
        <p:txBody>
          <a:bodyPr wrap="square" lIns="0" rIns="0">
            <a:spAutoFit/>
          </a:bodyPr>
          <a:lstStyle>
            <a:lvl1pPr marL="0" indent="0" algn="l">
              <a:buNone/>
              <a:defRPr sz="3200" baseline="0">
                <a:solidFill>
                  <a:schemeClr val="tx1">
                    <a:lumMod val="85000"/>
                    <a:lumOff val="1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Program Name                                                                            Date (e.g. July 1 to July 9, 2011)                                  Speaker/Faculty Name</a:t>
            </a:r>
            <a:endParaRPr lang="en-US" dirty="0"/>
          </a:p>
        </p:txBody>
      </p:sp>
    </p:spTree>
    <p:extLst>
      <p:ext uri="{BB962C8B-B14F-4D97-AF65-F5344CB8AC3E}">
        <p14:creationId xmlns:p14="http://schemas.microsoft.com/office/powerpoint/2010/main" val="136158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a:prstGeom prst="rect">
            <a:avLst/>
          </a:prstGeo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03069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014374"/>
            <a:ext cx="11292012" cy="511179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Tree>
    <p:extLst>
      <p:ext uri="{BB962C8B-B14F-4D97-AF65-F5344CB8AC3E}">
        <p14:creationId xmlns:p14="http://schemas.microsoft.com/office/powerpoint/2010/main" val="411310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1022360"/>
            <a:ext cx="10363200" cy="4746616"/>
          </a:xfrm>
          <a:prstGeom prst="rect">
            <a:avLst/>
          </a:prstGeom>
        </p:spPr>
        <p:txBody>
          <a:bodyPr anchor="ctr" anchorCtr="0"/>
          <a:lstStyle>
            <a:lvl1pPr algn="ctr">
              <a:defRPr sz="5333" b="1" cap="none" baseline="0"/>
            </a:lvl1pPr>
          </a:lstStyle>
          <a:p>
            <a:r>
              <a:rPr lang="en-US" dirty="0" smtClean="0"/>
              <a:t>Click to edit slide title</a:t>
            </a:r>
            <a:endParaRPr lang="en-US" dirty="0"/>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257263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97258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55821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Tree>
    <p:extLst>
      <p:ext uri="{BB962C8B-B14F-4D97-AF65-F5344CB8AC3E}">
        <p14:creationId xmlns:p14="http://schemas.microsoft.com/office/powerpoint/2010/main" val="18731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13997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8028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14374"/>
            <a:ext cx="4011084" cy="1014372"/>
          </a:xfrm>
          <a:prstGeom prst="rect">
            <a:avLst/>
          </a:prstGeo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1014374"/>
            <a:ext cx="6815667" cy="5111791"/>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2" y="2116606"/>
            <a:ext cx="4011084" cy="4009559"/>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Slide Number Placeholder 4"/>
          <p:cNvSpPr txBox="1">
            <a:spLocks/>
          </p:cNvSpPr>
          <p:nvPr userDrawn="1"/>
        </p:nvSpPr>
        <p:spPr>
          <a:xfrm>
            <a:off x="10703320" y="6492875"/>
            <a:ext cx="1488680" cy="365125"/>
          </a:xfrm>
          <a:prstGeom prst="rect">
            <a:avLst/>
          </a:prstGeom>
        </p:spPr>
        <p:txBody>
          <a:bodyPr vert="horz" lIns="121920" tIns="60960" rIns="121920" bIns="6096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z="1600" smtClean="0"/>
              <a:pPr/>
              <a:t>‹#›</a:t>
            </a:fld>
            <a:endParaRPr lang="en-US" sz="1600"/>
          </a:p>
        </p:txBody>
      </p:sp>
    </p:spTree>
    <p:extLst>
      <p:ext uri="{BB962C8B-B14F-4D97-AF65-F5344CB8AC3E}">
        <p14:creationId xmlns:p14="http://schemas.microsoft.com/office/powerpoint/2010/main" val="8797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rotWithShape="1">
          <a:blip r:embed="rId12"/>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03320" y="6492875"/>
            <a:ext cx="148868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
        <p:nvSpPr>
          <p:cNvPr id="8" name="Text Placeholder 2"/>
          <p:cNvSpPr>
            <a:spLocks noGrp="1"/>
          </p:cNvSpPr>
          <p:nvPr>
            <p:ph type="body" idx="1"/>
          </p:nvPr>
        </p:nvSpPr>
        <p:spPr>
          <a:xfrm>
            <a:off x="465667" y="1019606"/>
            <a:ext cx="11260667" cy="5282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114705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Lst>
  <p:txStyles>
    <p:titleStyle>
      <a:lvl1pPr algn="l" defTabSz="609585" rtl="0" eaLnBrk="1" latinLnBrk="0" hangingPunct="1">
        <a:spcBef>
          <a:spcPct val="0"/>
        </a:spcBef>
        <a:buNone/>
        <a:defRPr sz="3733" b="1" kern="1200">
          <a:solidFill>
            <a:schemeClr val="tx2">
              <a:lumMod val="7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062" y="1483065"/>
            <a:ext cx="7737507" cy="1834445"/>
          </a:xfrm>
        </p:spPr>
        <p:txBody>
          <a:bodyPr>
            <a:normAutofit fontScale="90000"/>
          </a:bodyPr>
          <a:lstStyle/>
          <a:p>
            <a:pPr marL="115888"/>
            <a:r>
              <a:rPr lang="en-CA" sz="3100" dirty="0"/>
              <a:t>MMA 801 – Introduction to Management</a:t>
            </a:r>
            <a:br>
              <a:rPr lang="en-CA" sz="3100" dirty="0"/>
            </a:br>
            <a:r>
              <a:rPr lang="en-CA" dirty="0" smtClean="0"/>
              <a:t/>
            </a:r>
            <a:br>
              <a:rPr lang="en-CA" dirty="0" smtClean="0"/>
            </a:br>
            <a:r>
              <a:rPr lang="en-CA" dirty="0" smtClean="0"/>
              <a:t/>
            </a:r>
            <a:br>
              <a:rPr lang="en-CA" dirty="0" smtClean="0"/>
            </a:br>
            <a:r>
              <a:rPr lang="en-US" sz="4000" dirty="0"/>
              <a:t>Session Four – Marketing Fundamentals</a:t>
            </a:r>
            <a:endParaRPr lang="en-CA" sz="4000" dirty="0"/>
          </a:p>
        </p:txBody>
      </p:sp>
      <p:sp>
        <p:nvSpPr>
          <p:cNvPr id="3" name="TextBox 2"/>
          <p:cNvSpPr txBox="1"/>
          <p:nvPr/>
        </p:nvSpPr>
        <p:spPr>
          <a:xfrm>
            <a:off x="889936" y="3429002"/>
            <a:ext cx="6498108" cy="1200329"/>
          </a:xfrm>
          <a:prstGeom prst="rect">
            <a:avLst/>
          </a:prstGeom>
          <a:noFill/>
        </p:spPr>
        <p:txBody>
          <a:bodyPr wrap="square" rtlCol="0">
            <a:spAutoFit/>
          </a:bodyPr>
          <a:lstStyle/>
          <a:p>
            <a:r>
              <a:rPr lang="en-US" sz="2400" dirty="0"/>
              <a:t>Master of Management in Analytics</a:t>
            </a:r>
          </a:p>
          <a:p>
            <a:r>
              <a:rPr lang="en-US" sz="2400" dirty="0" smtClean="0"/>
              <a:t>May 15, </a:t>
            </a:r>
            <a:r>
              <a:rPr lang="en-US" sz="2400" dirty="0"/>
              <a:t>2020</a:t>
            </a:r>
          </a:p>
          <a:p>
            <a:r>
              <a:rPr lang="en-US" sz="2400" dirty="0"/>
              <a:t>Gary J. Bissonette</a:t>
            </a:r>
          </a:p>
        </p:txBody>
      </p:sp>
    </p:spTree>
    <p:extLst>
      <p:ext uri="{BB962C8B-B14F-4D97-AF65-F5344CB8AC3E}">
        <p14:creationId xmlns:p14="http://schemas.microsoft.com/office/powerpoint/2010/main" val="3181737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1721258" y="1098738"/>
            <a:ext cx="8804397" cy="5572217"/>
          </a:xfrm>
          <a:prstGeom prst="ellips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 name="Rectangle 3"/>
          <p:cNvSpPr/>
          <p:nvPr/>
        </p:nvSpPr>
        <p:spPr>
          <a:xfrm>
            <a:off x="2674609" y="2172771"/>
            <a:ext cx="1016005" cy="248393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Key Partners</a:t>
            </a:r>
          </a:p>
          <a:p>
            <a:pPr algn="ctr"/>
            <a:r>
              <a:rPr lang="en-CA" sz="1100" dirty="0">
                <a:solidFill>
                  <a:schemeClr val="tx1"/>
                </a:solidFill>
              </a:rPr>
              <a:t>(Backward and Forward… dependencies)</a:t>
            </a:r>
          </a:p>
        </p:txBody>
      </p:sp>
      <p:sp>
        <p:nvSpPr>
          <p:cNvPr id="5" name="Rectangle 4"/>
          <p:cNvSpPr/>
          <p:nvPr/>
        </p:nvSpPr>
        <p:spPr>
          <a:xfrm>
            <a:off x="3686455" y="2172772"/>
            <a:ext cx="1169234" cy="124196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Key Activities</a:t>
            </a:r>
          </a:p>
          <a:p>
            <a:pPr algn="ctr"/>
            <a:r>
              <a:rPr lang="en-CA" sz="1100" dirty="0">
                <a:solidFill>
                  <a:schemeClr val="tx1"/>
                </a:solidFill>
              </a:rPr>
              <a:t>(Value Chain)</a:t>
            </a:r>
          </a:p>
        </p:txBody>
      </p:sp>
      <p:sp>
        <p:nvSpPr>
          <p:cNvPr id="6" name="Rectangle 5"/>
          <p:cNvSpPr/>
          <p:nvPr/>
        </p:nvSpPr>
        <p:spPr>
          <a:xfrm>
            <a:off x="3681357" y="3414739"/>
            <a:ext cx="1174332" cy="124196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Key Resources</a:t>
            </a:r>
          </a:p>
          <a:p>
            <a:pPr algn="ctr"/>
            <a:r>
              <a:rPr lang="en-CA" sz="1100" dirty="0">
                <a:solidFill>
                  <a:schemeClr val="tx1"/>
                </a:solidFill>
              </a:rPr>
              <a:t>(Composition and velocity)</a:t>
            </a:r>
          </a:p>
        </p:txBody>
      </p:sp>
      <p:sp>
        <p:nvSpPr>
          <p:cNvPr id="7" name="Rectangle 6"/>
          <p:cNvSpPr/>
          <p:nvPr/>
        </p:nvSpPr>
        <p:spPr>
          <a:xfrm>
            <a:off x="4855691" y="2172771"/>
            <a:ext cx="1228539" cy="248393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Portfolio of Products and Services</a:t>
            </a:r>
          </a:p>
        </p:txBody>
      </p:sp>
      <p:sp>
        <p:nvSpPr>
          <p:cNvPr id="8" name="Rectangle 7"/>
          <p:cNvSpPr/>
          <p:nvPr/>
        </p:nvSpPr>
        <p:spPr>
          <a:xfrm>
            <a:off x="2674608" y="4656706"/>
            <a:ext cx="3335808" cy="9143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Underlying Cost Model</a:t>
            </a:r>
          </a:p>
          <a:p>
            <a:pPr algn="ctr"/>
            <a:r>
              <a:rPr lang="en-CA" sz="1100" dirty="0">
                <a:solidFill>
                  <a:schemeClr val="tx1"/>
                </a:solidFill>
              </a:rPr>
              <a:t>(Cost structure and drivers,</a:t>
            </a:r>
          </a:p>
          <a:p>
            <a:pPr algn="ctr"/>
            <a:r>
              <a:rPr lang="en-CA" sz="1100" dirty="0">
                <a:solidFill>
                  <a:schemeClr val="tx1"/>
                </a:solidFill>
              </a:rPr>
              <a:t>scale potential, BEP, etc., capitalization requirements, COC)</a:t>
            </a:r>
          </a:p>
        </p:txBody>
      </p:sp>
      <p:sp>
        <p:nvSpPr>
          <p:cNvPr id="9" name="TextBox 8"/>
          <p:cNvSpPr txBox="1"/>
          <p:nvPr/>
        </p:nvSpPr>
        <p:spPr>
          <a:xfrm>
            <a:off x="3298911" y="1734521"/>
            <a:ext cx="2722992" cy="369332"/>
          </a:xfrm>
          <a:prstGeom prst="rect">
            <a:avLst/>
          </a:prstGeom>
          <a:noFill/>
        </p:spPr>
        <p:txBody>
          <a:bodyPr wrap="square" rtlCol="0">
            <a:spAutoFit/>
          </a:bodyPr>
          <a:lstStyle/>
          <a:p>
            <a:r>
              <a:rPr lang="en-CA" dirty="0"/>
              <a:t>Company-Centric Analysis</a:t>
            </a:r>
          </a:p>
        </p:txBody>
      </p:sp>
      <p:sp>
        <p:nvSpPr>
          <p:cNvPr id="10" name="Rectangle 9"/>
          <p:cNvSpPr/>
          <p:nvPr/>
        </p:nvSpPr>
        <p:spPr>
          <a:xfrm>
            <a:off x="8109531" y="2172771"/>
            <a:ext cx="1254990" cy="248393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Available Customer Segments</a:t>
            </a:r>
          </a:p>
          <a:p>
            <a:pPr algn="ctr"/>
            <a:endParaRPr lang="en-CA" sz="1350" dirty="0"/>
          </a:p>
          <a:p>
            <a:pPr algn="ctr"/>
            <a:r>
              <a:rPr lang="en-CA" sz="1100" dirty="0"/>
              <a:t>(Primary and secondary, size, penetration potential)</a:t>
            </a:r>
          </a:p>
        </p:txBody>
      </p:sp>
      <p:sp>
        <p:nvSpPr>
          <p:cNvPr id="11" name="Right Arrow 10"/>
          <p:cNvSpPr/>
          <p:nvPr/>
        </p:nvSpPr>
        <p:spPr>
          <a:xfrm>
            <a:off x="6109485" y="1837732"/>
            <a:ext cx="1990653" cy="669632"/>
          </a:xfrm>
          <a:prstGeom prst="righ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350" dirty="0"/>
              <a:t>Positioning</a:t>
            </a:r>
          </a:p>
        </p:txBody>
      </p:sp>
      <p:sp>
        <p:nvSpPr>
          <p:cNvPr id="13" name="Right Arrow 12"/>
          <p:cNvSpPr/>
          <p:nvPr/>
        </p:nvSpPr>
        <p:spPr>
          <a:xfrm>
            <a:off x="6109487" y="2601347"/>
            <a:ext cx="1990653" cy="703085"/>
          </a:xfrm>
          <a:prstGeom prst="righ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350" dirty="0"/>
              <a:t>Value Proposition</a:t>
            </a:r>
          </a:p>
        </p:txBody>
      </p:sp>
      <p:sp>
        <p:nvSpPr>
          <p:cNvPr id="14" name="Rectangle 13"/>
          <p:cNvSpPr/>
          <p:nvPr/>
        </p:nvSpPr>
        <p:spPr>
          <a:xfrm>
            <a:off x="6010416" y="4656706"/>
            <a:ext cx="3363498" cy="91432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Revenue Model</a:t>
            </a:r>
          </a:p>
          <a:p>
            <a:pPr algn="ctr"/>
            <a:r>
              <a:rPr lang="en-CA" sz="1100" dirty="0"/>
              <a:t>(volume, scope, purchase frequency, sales augmentation, COC, capitalization consumption, ASP degradation)</a:t>
            </a:r>
          </a:p>
        </p:txBody>
      </p:sp>
      <p:sp>
        <p:nvSpPr>
          <p:cNvPr id="15" name="TextBox 14"/>
          <p:cNvSpPr txBox="1"/>
          <p:nvPr/>
        </p:nvSpPr>
        <p:spPr>
          <a:xfrm>
            <a:off x="8081721" y="1733265"/>
            <a:ext cx="2699978" cy="369332"/>
          </a:xfrm>
          <a:prstGeom prst="rect">
            <a:avLst/>
          </a:prstGeom>
          <a:noFill/>
        </p:spPr>
        <p:txBody>
          <a:bodyPr wrap="square" rtlCol="0">
            <a:spAutoFit/>
          </a:bodyPr>
          <a:lstStyle/>
          <a:p>
            <a:r>
              <a:rPr lang="en-CA" dirty="0"/>
              <a:t>Market-Centric Analysis</a:t>
            </a:r>
          </a:p>
        </p:txBody>
      </p:sp>
      <p:sp>
        <p:nvSpPr>
          <p:cNvPr id="16" name="TextBox 15"/>
          <p:cNvSpPr txBox="1"/>
          <p:nvPr/>
        </p:nvSpPr>
        <p:spPr>
          <a:xfrm>
            <a:off x="0" y="6600019"/>
            <a:ext cx="5980518" cy="261610"/>
          </a:xfrm>
          <a:prstGeom prst="rect">
            <a:avLst/>
          </a:prstGeom>
          <a:noFill/>
        </p:spPr>
        <p:txBody>
          <a:bodyPr wrap="square" rtlCol="0">
            <a:spAutoFit/>
          </a:bodyPr>
          <a:lstStyle/>
          <a:p>
            <a:r>
              <a:rPr lang="en-CA" sz="1100" dirty="0"/>
              <a:t>Adapted from: Business Model Generation, </a:t>
            </a:r>
            <a:r>
              <a:rPr lang="en-CA" sz="1100" dirty="0" err="1"/>
              <a:t>Osterwalder</a:t>
            </a:r>
            <a:r>
              <a:rPr lang="en-CA" sz="1100" dirty="0"/>
              <a:t>, </a:t>
            </a:r>
            <a:r>
              <a:rPr lang="en-CA" sz="1100" dirty="0" err="1"/>
              <a:t>Pigneur</a:t>
            </a:r>
            <a:endParaRPr lang="en-CA" sz="1100" dirty="0"/>
          </a:p>
        </p:txBody>
      </p:sp>
      <p:sp>
        <p:nvSpPr>
          <p:cNvPr id="19" name="Right Arrow 18"/>
          <p:cNvSpPr/>
          <p:nvPr/>
        </p:nvSpPr>
        <p:spPr>
          <a:xfrm>
            <a:off x="6109487" y="4085937"/>
            <a:ext cx="1990653" cy="718010"/>
          </a:xfrm>
          <a:prstGeom prst="righ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350" dirty="0"/>
              <a:t>Opportunity Assessment</a:t>
            </a:r>
          </a:p>
        </p:txBody>
      </p:sp>
      <p:sp>
        <p:nvSpPr>
          <p:cNvPr id="17" name="Right Arrow 16"/>
          <p:cNvSpPr/>
          <p:nvPr/>
        </p:nvSpPr>
        <p:spPr>
          <a:xfrm>
            <a:off x="6109485" y="3366091"/>
            <a:ext cx="1990653" cy="669632"/>
          </a:xfrm>
          <a:prstGeom prst="righ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350" dirty="0"/>
              <a:t>Customer Relationships</a:t>
            </a:r>
          </a:p>
        </p:txBody>
      </p:sp>
      <p:sp>
        <p:nvSpPr>
          <p:cNvPr id="2" name="Right Brace 1"/>
          <p:cNvSpPr/>
          <p:nvPr/>
        </p:nvSpPr>
        <p:spPr>
          <a:xfrm>
            <a:off x="9465200" y="3414738"/>
            <a:ext cx="238125" cy="176948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 name="TextBox 2"/>
          <p:cNvSpPr txBox="1"/>
          <p:nvPr/>
        </p:nvSpPr>
        <p:spPr>
          <a:xfrm>
            <a:off x="9629334" y="3976314"/>
            <a:ext cx="970310" cy="646331"/>
          </a:xfrm>
          <a:prstGeom prst="rect">
            <a:avLst/>
          </a:prstGeom>
          <a:noFill/>
        </p:spPr>
        <p:txBody>
          <a:bodyPr wrap="square" rtlCol="0">
            <a:spAutoFit/>
          </a:bodyPr>
          <a:lstStyle/>
          <a:p>
            <a:r>
              <a:rPr lang="en-US" dirty="0"/>
              <a:t>Market Logic</a:t>
            </a:r>
          </a:p>
        </p:txBody>
      </p:sp>
      <p:sp>
        <p:nvSpPr>
          <p:cNvPr id="23" name="TextBox 22"/>
          <p:cNvSpPr txBox="1"/>
          <p:nvPr/>
        </p:nvSpPr>
        <p:spPr>
          <a:xfrm>
            <a:off x="4341339" y="6122461"/>
            <a:ext cx="3805881" cy="369332"/>
          </a:xfrm>
          <a:prstGeom prst="rect">
            <a:avLst/>
          </a:prstGeom>
          <a:noFill/>
        </p:spPr>
        <p:txBody>
          <a:bodyPr wrap="square" rtlCol="0">
            <a:spAutoFit/>
          </a:bodyPr>
          <a:lstStyle/>
          <a:p>
            <a:r>
              <a:rPr lang="en-US" dirty="0"/>
              <a:t>Culture, Structure and Mgmt. Systems</a:t>
            </a:r>
          </a:p>
        </p:txBody>
      </p:sp>
      <p:sp>
        <p:nvSpPr>
          <p:cNvPr id="12" name="TextBox 11"/>
          <p:cNvSpPr txBox="1"/>
          <p:nvPr/>
        </p:nvSpPr>
        <p:spPr>
          <a:xfrm>
            <a:off x="440418" y="1110230"/>
            <a:ext cx="4613902" cy="830997"/>
          </a:xfrm>
          <a:prstGeom prst="rect">
            <a:avLst/>
          </a:prstGeom>
          <a:noFill/>
        </p:spPr>
        <p:txBody>
          <a:bodyPr wrap="square" rtlCol="0">
            <a:spAutoFit/>
          </a:bodyPr>
          <a:lstStyle/>
          <a:p>
            <a:r>
              <a:rPr lang="en-US" sz="2400" dirty="0">
                <a:solidFill>
                  <a:schemeClr val="accent6">
                    <a:lumMod val="75000"/>
                  </a:schemeClr>
                </a:solidFill>
              </a:rPr>
              <a:t>Business Model </a:t>
            </a:r>
            <a:br>
              <a:rPr lang="en-US" sz="2400" dirty="0">
                <a:solidFill>
                  <a:schemeClr val="accent6">
                    <a:lumMod val="75000"/>
                  </a:schemeClr>
                </a:solidFill>
              </a:rPr>
            </a:br>
            <a:r>
              <a:rPr lang="en-US" sz="2400" dirty="0">
                <a:solidFill>
                  <a:schemeClr val="accent6">
                    <a:lumMod val="75000"/>
                  </a:schemeClr>
                </a:solidFill>
              </a:rPr>
              <a:t>Composition</a:t>
            </a:r>
          </a:p>
        </p:txBody>
      </p:sp>
      <p:sp>
        <p:nvSpPr>
          <p:cNvPr id="25" name="Right Arrow 24"/>
          <p:cNvSpPr/>
          <p:nvPr/>
        </p:nvSpPr>
        <p:spPr>
          <a:xfrm>
            <a:off x="6084229" y="1098738"/>
            <a:ext cx="3049611" cy="6700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Narrative Test – Your Story</a:t>
            </a:r>
          </a:p>
        </p:txBody>
      </p:sp>
      <p:sp>
        <p:nvSpPr>
          <p:cNvPr id="18" name="Slide Number Placeholder 17"/>
          <p:cNvSpPr>
            <a:spLocks noGrp="1"/>
          </p:cNvSpPr>
          <p:nvPr>
            <p:ph type="sldNum" sz="quarter" idx="12"/>
          </p:nvPr>
        </p:nvSpPr>
        <p:spPr/>
        <p:txBody>
          <a:bodyPr/>
          <a:lstStyle/>
          <a:p>
            <a:fld id="{68B66FEB-B74C-4553-A99E-5E49813D09AD}" type="slidenum">
              <a:rPr lang="en-US" smtClean="0"/>
              <a:t>10</a:t>
            </a:fld>
            <a:endParaRPr lang="en-US"/>
          </a:p>
        </p:txBody>
      </p:sp>
      <p:sp>
        <p:nvSpPr>
          <p:cNvPr id="20" name="Title 19"/>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267994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altLang="en-US" b="1" dirty="0">
                <a:solidFill>
                  <a:schemeClr val="tx2">
                    <a:lumMod val="75000"/>
                  </a:schemeClr>
                </a:solidFill>
              </a:rPr>
              <a:t>Revisiting the Profit Model</a:t>
            </a:r>
            <a:endParaRPr lang="en-US" b="1" dirty="0">
              <a:solidFill>
                <a:schemeClr val="tx2">
                  <a:lumMod val="75000"/>
                </a:schemeClr>
              </a:solidFill>
            </a:endParaRPr>
          </a:p>
        </p:txBody>
      </p:sp>
      <p:sp>
        <p:nvSpPr>
          <p:cNvPr id="2" name="Slide Number Placeholder 1"/>
          <p:cNvSpPr>
            <a:spLocks noGrp="1"/>
          </p:cNvSpPr>
          <p:nvPr>
            <p:ph type="sldNum" sz="quarter" idx="12"/>
          </p:nvPr>
        </p:nvSpPr>
        <p:spPr/>
        <p:txBody>
          <a:bodyPr/>
          <a:lstStyle/>
          <a:p>
            <a:fld id="{68B66FEB-B74C-4553-A99E-5E49813D09AD}" type="slidenum">
              <a:rPr lang="en-US" smtClean="0"/>
              <a:t>11</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
        <p:nvSpPr>
          <p:cNvPr id="612355" name="Rectangle 3"/>
          <p:cNvSpPr>
            <a:spLocks noChangeArrowheads="1"/>
          </p:cNvSpPr>
          <p:nvPr/>
        </p:nvSpPr>
        <p:spPr bwMode="blackWhite">
          <a:xfrm>
            <a:off x="1625600" y="353060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56" name="Rectangle 4"/>
          <p:cNvSpPr>
            <a:spLocks noChangeArrowheads="1"/>
          </p:cNvSpPr>
          <p:nvPr/>
        </p:nvSpPr>
        <p:spPr bwMode="blackWhite">
          <a:xfrm>
            <a:off x="8005763" y="1073150"/>
            <a:ext cx="2425700" cy="311150"/>
          </a:xfrm>
          <a:prstGeom prst="rect">
            <a:avLst/>
          </a:prstGeom>
          <a:noFill/>
          <a:ln w="12700">
            <a:noFill/>
            <a:miter lim="800000"/>
            <a:headEnd/>
            <a:tailEnd/>
          </a:ln>
          <a:effectLst/>
        </p:spPr>
        <p:txBody>
          <a:bodyPr wrap="none" lIns="92075" tIns="46038" rIns="92075" bIns="46038" anchor="ctr"/>
          <a:lstStyle/>
          <a:p>
            <a:r>
              <a:rPr lang="en-US" altLang="en-US" dirty="0"/>
              <a:t>Product Innovation</a:t>
            </a:r>
          </a:p>
        </p:txBody>
      </p:sp>
      <p:sp>
        <p:nvSpPr>
          <p:cNvPr id="612357" name="Rectangle 5"/>
          <p:cNvSpPr>
            <a:spLocks noChangeArrowheads="1"/>
          </p:cNvSpPr>
          <p:nvPr/>
        </p:nvSpPr>
        <p:spPr bwMode="blackWhite">
          <a:xfrm>
            <a:off x="8005763" y="1473200"/>
            <a:ext cx="2425700" cy="311150"/>
          </a:xfrm>
          <a:prstGeom prst="rect">
            <a:avLst/>
          </a:prstGeom>
          <a:noFill/>
          <a:ln w="12700">
            <a:noFill/>
            <a:miter lim="800000"/>
            <a:headEnd/>
            <a:tailEnd/>
          </a:ln>
          <a:effectLst/>
        </p:spPr>
        <p:txBody>
          <a:bodyPr wrap="none" lIns="92075" tIns="46038" rIns="92075" bIns="46038" anchor="ctr"/>
          <a:lstStyle/>
          <a:p>
            <a:r>
              <a:rPr lang="en-US" altLang="en-US"/>
              <a:t>Product Quality</a:t>
            </a:r>
          </a:p>
        </p:txBody>
      </p:sp>
      <p:sp>
        <p:nvSpPr>
          <p:cNvPr id="612358" name="Rectangle 6"/>
          <p:cNvSpPr>
            <a:spLocks noChangeArrowheads="1"/>
          </p:cNvSpPr>
          <p:nvPr/>
        </p:nvSpPr>
        <p:spPr bwMode="blackWhite">
          <a:xfrm>
            <a:off x="8005763" y="18923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dirty="0"/>
              <a:t>Marketing Effort</a:t>
            </a:r>
          </a:p>
        </p:txBody>
      </p:sp>
      <p:sp>
        <p:nvSpPr>
          <p:cNvPr id="612359" name="Rectangle 7"/>
          <p:cNvSpPr>
            <a:spLocks noChangeArrowheads="1"/>
          </p:cNvSpPr>
          <p:nvPr/>
        </p:nvSpPr>
        <p:spPr bwMode="blackWhite">
          <a:xfrm>
            <a:off x="8005763" y="2292350"/>
            <a:ext cx="2425700" cy="311150"/>
          </a:xfrm>
          <a:prstGeom prst="rect">
            <a:avLst/>
          </a:prstGeom>
          <a:noFill/>
          <a:ln w="12700">
            <a:noFill/>
            <a:miter lim="800000"/>
            <a:headEnd/>
            <a:tailEnd/>
          </a:ln>
          <a:effectLst/>
        </p:spPr>
        <p:txBody>
          <a:bodyPr wrap="none" lIns="92075" tIns="46038" rIns="92075" bIns="46038" anchor="ctr"/>
          <a:lstStyle/>
          <a:p>
            <a:r>
              <a:rPr lang="en-US" altLang="en-US"/>
              <a:t>Process Innovation</a:t>
            </a:r>
          </a:p>
        </p:txBody>
      </p:sp>
      <p:sp>
        <p:nvSpPr>
          <p:cNvPr id="612360" name="Rectangle 8"/>
          <p:cNvSpPr>
            <a:spLocks noChangeArrowheads="1"/>
          </p:cNvSpPr>
          <p:nvPr/>
        </p:nvSpPr>
        <p:spPr bwMode="blackWhite">
          <a:xfrm>
            <a:off x="8005763" y="2692400"/>
            <a:ext cx="2425700" cy="311150"/>
          </a:xfrm>
          <a:prstGeom prst="rect">
            <a:avLst/>
          </a:prstGeom>
          <a:noFill/>
          <a:ln w="12700">
            <a:noFill/>
            <a:miter lim="800000"/>
            <a:headEnd/>
            <a:tailEnd/>
          </a:ln>
          <a:effectLst/>
        </p:spPr>
        <p:txBody>
          <a:bodyPr wrap="none" lIns="92075" tIns="46038" rIns="92075" bIns="46038" anchor="ctr"/>
          <a:lstStyle/>
          <a:p>
            <a:r>
              <a:rPr lang="en-US" altLang="en-US"/>
              <a:t>Functional Efficiencies</a:t>
            </a:r>
          </a:p>
        </p:txBody>
      </p:sp>
      <p:sp>
        <p:nvSpPr>
          <p:cNvPr id="612361" name="Rectangle 9"/>
          <p:cNvSpPr>
            <a:spLocks noChangeArrowheads="1"/>
          </p:cNvSpPr>
          <p:nvPr/>
        </p:nvSpPr>
        <p:spPr bwMode="blackWhite">
          <a:xfrm>
            <a:off x="8005763" y="3130550"/>
            <a:ext cx="2425700" cy="311150"/>
          </a:xfrm>
          <a:prstGeom prst="rect">
            <a:avLst/>
          </a:prstGeom>
          <a:noFill/>
          <a:ln w="12700">
            <a:noFill/>
            <a:miter lim="800000"/>
            <a:headEnd/>
            <a:tailEnd/>
          </a:ln>
          <a:effectLst/>
        </p:spPr>
        <p:txBody>
          <a:bodyPr wrap="none" lIns="92075" tIns="46038" rIns="92075" bIns="46038" anchor="ctr"/>
          <a:lstStyle/>
          <a:p>
            <a:r>
              <a:rPr lang="en-US" altLang="en-US"/>
              <a:t>Discretionary Spending</a:t>
            </a:r>
          </a:p>
        </p:txBody>
      </p:sp>
      <p:sp>
        <p:nvSpPr>
          <p:cNvPr id="612362" name="Rectangle 10"/>
          <p:cNvSpPr>
            <a:spLocks noChangeArrowheads="1"/>
          </p:cNvSpPr>
          <p:nvPr/>
        </p:nvSpPr>
        <p:spPr bwMode="blackWhite">
          <a:xfrm>
            <a:off x="8005763" y="3511550"/>
            <a:ext cx="2425700" cy="311150"/>
          </a:xfrm>
          <a:prstGeom prst="rect">
            <a:avLst/>
          </a:prstGeom>
          <a:noFill/>
          <a:ln w="12700">
            <a:noFill/>
            <a:miter lim="800000"/>
            <a:headEnd/>
            <a:tailEnd/>
          </a:ln>
          <a:effectLst/>
        </p:spPr>
        <p:txBody>
          <a:bodyPr wrap="none" lIns="92075" tIns="46038" rIns="92075" bIns="46038" anchor="ctr"/>
          <a:lstStyle/>
          <a:p>
            <a:r>
              <a:rPr lang="en-US" altLang="en-US"/>
              <a:t>Integration</a:t>
            </a:r>
          </a:p>
        </p:txBody>
      </p:sp>
      <p:sp>
        <p:nvSpPr>
          <p:cNvPr id="612363" name="Rectangle 11"/>
          <p:cNvSpPr>
            <a:spLocks noChangeArrowheads="1"/>
          </p:cNvSpPr>
          <p:nvPr/>
        </p:nvSpPr>
        <p:spPr bwMode="blackWhite">
          <a:xfrm>
            <a:off x="8005763" y="39116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Marketing Effort</a:t>
            </a:r>
          </a:p>
        </p:txBody>
      </p:sp>
      <p:sp>
        <p:nvSpPr>
          <p:cNvPr id="612364" name="Rectangle 12"/>
          <p:cNvSpPr>
            <a:spLocks noChangeArrowheads="1"/>
          </p:cNvSpPr>
          <p:nvPr/>
        </p:nvSpPr>
        <p:spPr bwMode="blackWhite">
          <a:xfrm>
            <a:off x="8005763" y="43307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Customer Value</a:t>
            </a:r>
          </a:p>
        </p:txBody>
      </p:sp>
      <p:sp>
        <p:nvSpPr>
          <p:cNvPr id="612365" name="Rectangle 13"/>
          <p:cNvSpPr>
            <a:spLocks noChangeArrowheads="1"/>
          </p:cNvSpPr>
          <p:nvPr/>
        </p:nvSpPr>
        <p:spPr bwMode="blackWhite">
          <a:xfrm>
            <a:off x="8005763" y="47498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Barriers to Entry</a:t>
            </a:r>
          </a:p>
        </p:txBody>
      </p:sp>
      <p:sp>
        <p:nvSpPr>
          <p:cNvPr id="612366" name="Rectangle 14"/>
          <p:cNvSpPr>
            <a:spLocks noChangeArrowheads="1"/>
          </p:cNvSpPr>
          <p:nvPr/>
        </p:nvSpPr>
        <p:spPr bwMode="blackWhite">
          <a:xfrm>
            <a:off x="8005763" y="51689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New Products</a:t>
            </a:r>
          </a:p>
        </p:txBody>
      </p:sp>
      <p:sp>
        <p:nvSpPr>
          <p:cNvPr id="612367" name="Rectangle 15"/>
          <p:cNvSpPr>
            <a:spLocks noChangeArrowheads="1"/>
          </p:cNvSpPr>
          <p:nvPr/>
        </p:nvSpPr>
        <p:spPr bwMode="blackWhite">
          <a:xfrm>
            <a:off x="8005763" y="560705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New Markets</a:t>
            </a:r>
          </a:p>
        </p:txBody>
      </p:sp>
      <p:sp>
        <p:nvSpPr>
          <p:cNvPr id="612368" name="Rectangle 16"/>
          <p:cNvSpPr>
            <a:spLocks noChangeArrowheads="1"/>
          </p:cNvSpPr>
          <p:nvPr/>
        </p:nvSpPr>
        <p:spPr bwMode="blackWhite">
          <a:xfrm>
            <a:off x="8005763" y="606425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More Usage Occasions</a:t>
            </a:r>
          </a:p>
        </p:txBody>
      </p:sp>
      <p:sp>
        <p:nvSpPr>
          <p:cNvPr id="612369" name="Rectangle 17"/>
          <p:cNvSpPr>
            <a:spLocks noChangeArrowheads="1"/>
          </p:cNvSpPr>
          <p:nvPr/>
        </p:nvSpPr>
        <p:spPr bwMode="blackWhite">
          <a:xfrm>
            <a:off x="8005763" y="6464300"/>
            <a:ext cx="2425700" cy="311150"/>
          </a:xfrm>
          <a:prstGeom prst="rect">
            <a:avLst/>
          </a:prstGeom>
          <a:solidFill>
            <a:schemeClr val="accent2">
              <a:lumMod val="60000"/>
              <a:lumOff val="40000"/>
            </a:schemeClr>
          </a:solidFill>
          <a:ln w="12700">
            <a:solidFill>
              <a:srgbClr val="FFFFFF"/>
            </a:solidFill>
            <a:miter lim="800000"/>
            <a:headEnd/>
            <a:tailEnd/>
          </a:ln>
          <a:effectLst/>
        </p:spPr>
        <p:txBody>
          <a:bodyPr wrap="none" lIns="92075" tIns="46038" rIns="92075" bIns="46038" anchor="ctr"/>
          <a:lstStyle/>
          <a:p>
            <a:r>
              <a:rPr lang="en-US" altLang="en-US"/>
              <a:t>More Usage Per Occasion</a:t>
            </a:r>
          </a:p>
        </p:txBody>
      </p:sp>
      <p:sp>
        <p:nvSpPr>
          <p:cNvPr id="612372" name="Rectangle 20"/>
          <p:cNvSpPr>
            <a:spLocks noChangeArrowheads="1"/>
          </p:cNvSpPr>
          <p:nvPr/>
        </p:nvSpPr>
        <p:spPr bwMode="blackWhite">
          <a:xfrm>
            <a:off x="5607050" y="427355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73" name="Rectangle 21"/>
          <p:cNvSpPr>
            <a:spLocks noChangeArrowheads="1"/>
          </p:cNvSpPr>
          <p:nvPr/>
        </p:nvSpPr>
        <p:spPr bwMode="blackWhite">
          <a:xfrm>
            <a:off x="5588000" y="5702303"/>
            <a:ext cx="1593850" cy="519113"/>
          </a:xfrm>
          <a:prstGeom prst="rect">
            <a:avLst/>
          </a:prstGeom>
          <a:noFill/>
          <a:ln w="12700">
            <a:noFill/>
            <a:miter lim="800000"/>
            <a:headEnd/>
            <a:tailEnd/>
          </a:ln>
          <a:effectLst/>
        </p:spPr>
        <p:txBody>
          <a:bodyPr wrap="none" anchor="ctr"/>
          <a:lstStyle/>
          <a:p>
            <a:endParaRPr lang="en-US"/>
          </a:p>
        </p:txBody>
      </p:sp>
      <p:sp>
        <p:nvSpPr>
          <p:cNvPr id="612375" name="Rectangle 23"/>
          <p:cNvSpPr>
            <a:spLocks noChangeArrowheads="1"/>
          </p:cNvSpPr>
          <p:nvPr/>
        </p:nvSpPr>
        <p:spPr bwMode="blackWhite">
          <a:xfrm>
            <a:off x="3378200" y="501650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76" name="Line 24"/>
          <p:cNvSpPr>
            <a:spLocks noChangeShapeType="1"/>
          </p:cNvSpPr>
          <p:nvPr/>
        </p:nvSpPr>
        <p:spPr bwMode="blackWhite">
          <a:xfrm>
            <a:off x="7181853" y="1638300"/>
            <a:ext cx="823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77" name="Line 25"/>
          <p:cNvSpPr>
            <a:spLocks noChangeShapeType="1"/>
          </p:cNvSpPr>
          <p:nvPr/>
        </p:nvSpPr>
        <p:spPr bwMode="blackWhite">
          <a:xfrm flipV="1">
            <a:off x="7572375" y="1204913"/>
            <a:ext cx="433388" cy="423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78" name="Line 26"/>
          <p:cNvSpPr>
            <a:spLocks noChangeShapeType="1"/>
          </p:cNvSpPr>
          <p:nvPr/>
        </p:nvSpPr>
        <p:spPr bwMode="blackWhite">
          <a:xfrm>
            <a:off x="7470775" y="3105153"/>
            <a:ext cx="534988" cy="581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79" name="Line 27"/>
          <p:cNvSpPr>
            <a:spLocks noChangeShapeType="1"/>
          </p:cNvSpPr>
          <p:nvPr/>
        </p:nvSpPr>
        <p:spPr bwMode="blackWhite">
          <a:xfrm flipV="1">
            <a:off x="7778750" y="2847978"/>
            <a:ext cx="222250" cy="244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0" name="Line 28"/>
          <p:cNvSpPr>
            <a:spLocks noChangeShapeType="1"/>
          </p:cNvSpPr>
          <p:nvPr/>
        </p:nvSpPr>
        <p:spPr bwMode="blackWhite">
          <a:xfrm flipV="1">
            <a:off x="7175500" y="3095628"/>
            <a:ext cx="615950" cy="3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1" name="Line 29"/>
          <p:cNvSpPr>
            <a:spLocks noChangeShapeType="1"/>
          </p:cNvSpPr>
          <p:nvPr/>
        </p:nvSpPr>
        <p:spPr bwMode="blackWhite">
          <a:xfrm>
            <a:off x="7129466" y="4519616"/>
            <a:ext cx="871537"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2" name="Line 30"/>
          <p:cNvSpPr>
            <a:spLocks noChangeShapeType="1"/>
          </p:cNvSpPr>
          <p:nvPr/>
        </p:nvSpPr>
        <p:spPr bwMode="blackWhite">
          <a:xfrm>
            <a:off x="7572378" y="1647828"/>
            <a:ext cx="428625" cy="4286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3" name="Line 31"/>
          <p:cNvSpPr>
            <a:spLocks noChangeShapeType="1"/>
          </p:cNvSpPr>
          <p:nvPr/>
        </p:nvSpPr>
        <p:spPr bwMode="blackWhite">
          <a:xfrm flipV="1">
            <a:off x="7467603" y="2466975"/>
            <a:ext cx="538163" cy="628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4" name="Line 32"/>
          <p:cNvSpPr>
            <a:spLocks noChangeShapeType="1"/>
          </p:cNvSpPr>
          <p:nvPr/>
        </p:nvSpPr>
        <p:spPr bwMode="blackWhite">
          <a:xfrm>
            <a:off x="7781928" y="3095625"/>
            <a:ext cx="219075" cy="247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5" name="Line 33"/>
          <p:cNvSpPr>
            <a:spLocks noChangeShapeType="1"/>
          </p:cNvSpPr>
          <p:nvPr/>
        </p:nvSpPr>
        <p:spPr bwMode="blackWhite">
          <a:xfrm flipV="1">
            <a:off x="7572378" y="4076703"/>
            <a:ext cx="428625" cy="447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6" name="Line 34"/>
          <p:cNvSpPr>
            <a:spLocks noChangeShapeType="1"/>
          </p:cNvSpPr>
          <p:nvPr/>
        </p:nvSpPr>
        <p:spPr bwMode="blackWhite">
          <a:xfrm>
            <a:off x="7572378" y="4524375"/>
            <a:ext cx="428625" cy="425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7" name="Line 35"/>
          <p:cNvSpPr>
            <a:spLocks noChangeShapeType="1"/>
          </p:cNvSpPr>
          <p:nvPr/>
        </p:nvSpPr>
        <p:spPr bwMode="blackWhite">
          <a:xfrm>
            <a:off x="7410450" y="5981703"/>
            <a:ext cx="585788" cy="657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8" name="Line 36"/>
          <p:cNvSpPr>
            <a:spLocks noChangeShapeType="1"/>
          </p:cNvSpPr>
          <p:nvPr/>
        </p:nvSpPr>
        <p:spPr bwMode="blackWhite">
          <a:xfrm flipV="1">
            <a:off x="7753350" y="5734050"/>
            <a:ext cx="24765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89" name="Line 37"/>
          <p:cNvSpPr>
            <a:spLocks noChangeShapeType="1"/>
          </p:cNvSpPr>
          <p:nvPr/>
        </p:nvSpPr>
        <p:spPr bwMode="blackWhite">
          <a:xfrm flipV="1">
            <a:off x="7096128" y="5962653"/>
            <a:ext cx="657225" cy="47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0" name="Line 38"/>
          <p:cNvSpPr>
            <a:spLocks noChangeShapeType="1"/>
          </p:cNvSpPr>
          <p:nvPr/>
        </p:nvSpPr>
        <p:spPr bwMode="blackWhite">
          <a:xfrm>
            <a:off x="7756528" y="5969000"/>
            <a:ext cx="239713" cy="2365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1" name="Line 39"/>
          <p:cNvSpPr>
            <a:spLocks noChangeShapeType="1"/>
          </p:cNvSpPr>
          <p:nvPr/>
        </p:nvSpPr>
        <p:spPr bwMode="blackWhite">
          <a:xfrm flipV="1">
            <a:off x="7410450" y="5310188"/>
            <a:ext cx="590550" cy="6524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2" name="Rectangle 40"/>
          <p:cNvSpPr>
            <a:spLocks noChangeArrowheads="1"/>
          </p:cNvSpPr>
          <p:nvPr/>
        </p:nvSpPr>
        <p:spPr bwMode="blackWhite">
          <a:xfrm>
            <a:off x="5699961" y="1372153"/>
            <a:ext cx="1468438" cy="554640"/>
          </a:xfrm>
          <a:prstGeom prst="rect">
            <a:avLst/>
          </a:prstGeom>
          <a:noFill/>
          <a:ln>
            <a:noFill/>
          </a:ln>
          <a:effectLst/>
        </p:spPr>
        <p:txBody>
          <a:bodyPr wrap="square" lIns="92075" tIns="46038" rIns="92075" bIns="46038">
            <a:spAutoFit/>
          </a:bodyPr>
          <a:lstStyle/>
          <a:p>
            <a:pPr>
              <a:lnSpc>
                <a:spcPts val="1800"/>
              </a:lnSpc>
            </a:pPr>
            <a:r>
              <a:rPr lang="en-US" altLang="en-US" dirty="0"/>
              <a:t>Price Strategies</a:t>
            </a:r>
          </a:p>
        </p:txBody>
      </p:sp>
      <p:sp>
        <p:nvSpPr>
          <p:cNvPr id="612393" name="Rectangle 41"/>
          <p:cNvSpPr>
            <a:spLocks noChangeArrowheads="1"/>
          </p:cNvSpPr>
          <p:nvPr/>
        </p:nvSpPr>
        <p:spPr bwMode="blackWhite">
          <a:xfrm>
            <a:off x="5792791" y="2794730"/>
            <a:ext cx="1468437" cy="646973"/>
          </a:xfrm>
          <a:prstGeom prst="rect">
            <a:avLst/>
          </a:prstGeom>
          <a:noFill/>
          <a:ln>
            <a:noFill/>
          </a:ln>
          <a:effectLst/>
        </p:spPr>
        <p:txBody>
          <a:bodyPr wrap="square" lIns="92075" tIns="46038" rIns="92075" bIns="46038">
            <a:spAutoFit/>
          </a:bodyPr>
          <a:lstStyle/>
          <a:p>
            <a:r>
              <a:rPr lang="en-US" altLang="en-US" dirty="0"/>
              <a:t>Cost Strategies</a:t>
            </a:r>
          </a:p>
        </p:txBody>
      </p:sp>
      <p:sp>
        <p:nvSpPr>
          <p:cNvPr id="612394" name="Rectangle 42"/>
          <p:cNvSpPr>
            <a:spLocks noChangeArrowheads="1"/>
          </p:cNvSpPr>
          <p:nvPr/>
        </p:nvSpPr>
        <p:spPr bwMode="blackWhite">
          <a:xfrm>
            <a:off x="5623583" y="4208465"/>
            <a:ext cx="1786869" cy="646973"/>
          </a:xfrm>
          <a:prstGeom prst="rect">
            <a:avLst/>
          </a:prstGeom>
          <a:solidFill>
            <a:schemeClr val="accent2">
              <a:lumMod val="60000"/>
              <a:lumOff val="40000"/>
            </a:schemeClr>
          </a:solidFill>
          <a:ln>
            <a:noFill/>
          </a:ln>
          <a:effectLst/>
        </p:spPr>
        <p:txBody>
          <a:bodyPr wrap="square" lIns="92075" tIns="46038" rIns="92075" bIns="46038">
            <a:spAutoFit/>
          </a:bodyPr>
          <a:lstStyle/>
          <a:p>
            <a:r>
              <a:rPr lang="en-US" altLang="en-US" dirty="0"/>
              <a:t>Market Share </a:t>
            </a:r>
          </a:p>
          <a:p>
            <a:r>
              <a:rPr lang="en-US" altLang="en-US" dirty="0"/>
              <a:t>Strategies</a:t>
            </a:r>
          </a:p>
        </p:txBody>
      </p:sp>
      <p:sp>
        <p:nvSpPr>
          <p:cNvPr id="612395" name="Rectangle 43"/>
          <p:cNvSpPr>
            <a:spLocks noChangeArrowheads="1"/>
          </p:cNvSpPr>
          <p:nvPr/>
        </p:nvSpPr>
        <p:spPr bwMode="blackWhite">
          <a:xfrm>
            <a:off x="5729291" y="5638372"/>
            <a:ext cx="1462087" cy="646973"/>
          </a:xfrm>
          <a:prstGeom prst="rect">
            <a:avLst/>
          </a:prstGeom>
          <a:solidFill>
            <a:schemeClr val="accent2">
              <a:lumMod val="60000"/>
              <a:lumOff val="40000"/>
            </a:schemeClr>
          </a:solidFill>
          <a:ln>
            <a:noFill/>
          </a:ln>
          <a:effectLst/>
        </p:spPr>
        <p:txBody>
          <a:bodyPr wrap="square" lIns="92075" tIns="46038" rIns="92075" bIns="46038">
            <a:spAutoFit/>
          </a:bodyPr>
          <a:lstStyle/>
          <a:p>
            <a:r>
              <a:rPr lang="en-US" altLang="en-US" dirty="0"/>
              <a:t>Market Size </a:t>
            </a:r>
          </a:p>
          <a:p>
            <a:r>
              <a:rPr lang="en-US" altLang="en-US" dirty="0"/>
              <a:t>Strategies</a:t>
            </a:r>
          </a:p>
        </p:txBody>
      </p:sp>
      <p:sp>
        <p:nvSpPr>
          <p:cNvPr id="612396" name="Line 44"/>
          <p:cNvSpPr>
            <a:spLocks noChangeShapeType="1"/>
          </p:cNvSpPr>
          <p:nvPr/>
        </p:nvSpPr>
        <p:spPr bwMode="blackWhite">
          <a:xfrm flipV="1">
            <a:off x="4895850" y="4481516"/>
            <a:ext cx="704850" cy="642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7" name="Line 45"/>
          <p:cNvSpPr>
            <a:spLocks noChangeShapeType="1"/>
          </p:cNvSpPr>
          <p:nvPr/>
        </p:nvSpPr>
        <p:spPr bwMode="blackWhite">
          <a:xfrm>
            <a:off x="4895853" y="5410200"/>
            <a:ext cx="690563" cy="585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8" name="Line 46"/>
          <p:cNvSpPr>
            <a:spLocks noChangeShapeType="1"/>
          </p:cNvSpPr>
          <p:nvPr/>
        </p:nvSpPr>
        <p:spPr bwMode="blackWhite">
          <a:xfrm flipV="1">
            <a:off x="5019675" y="1647825"/>
            <a:ext cx="642938" cy="552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9" name="Rectangle 47"/>
          <p:cNvSpPr>
            <a:spLocks noChangeArrowheads="1"/>
          </p:cNvSpPr>
          <p:nvPr/>
        </p:nvSpPr>
        <p:spPr bwMode="blackWhite">
          <a:xfrm>
            <a:off x="3822703" y="2092510"/>
            <a:ext cx="854465" cy="369974"/>
          </a:xfrm>
          <a:prstGeom prst="rect">
            <a:avLst/>
          </a:prstGeom>
          <a:noFill/>
          <a:ln>
            <a:noFill/>
          </a:ln>
          <a:effectLst/>
        </p:spPr>
        <p:txBody>
          <a:bodyPr wrap="none" lIns="92075" tIns="46038" rIns="92075" bIns="46038">
            <a:spAutoFit/>
          </a:bodyPr>
          <a:lstStyle/>
          <a:p>
            <a:pPr algn="l"/>
            <a:r>
              <a:rPr lang="en-US" altLang="en-US" dirty="0"/>
              <a:t>Margin</a:t>
            </a:r>
          </a:p>
        </p:txBody>
      </p:sp>
      <p:sp>
        <p:nvSpPr>
          <p:cNvPr id="612400" name="Rectangle 48"/>
          <p:cNvSpPr>
            <a:spLocks noChangeArrowheads="1"/>
          </p:cNvSpPr>
          <p:nvPr/>
        </p:nvSpPr>
        <p:spPr bwMode="blackWhite">
          <a:xfrm>
            <a:off x="3698875" y="5092885"/>
            <a:ext cx="904030" cy="369974"/>
          </a:xfrm>
          <a:prstGeom prst="rect">
            <a:avLst/>
          </a:prstGeom>
          <a:solidFill>
            <a:schemeClr val="accent2">
              <a:lumMod val="60000"/>
              <a:lumOff val="40000"/>
            </a:schemeClr>
          </a:solidFill>
          <a:ln>
            <a:noFill/>
          </a:ln>
          <a:effectLst/>
        </p:spPr>
        <p:txBody>
          <a:bodyPr wrap="none" lIns="92075" tIns="46038" rIns="92075" bIns="46038">
            <a:spAutoFit/>
          </a:bodyPr>
          <a:lstStyle/>
          <a:p>
            <a:pPr algn="l"/>
            <a:r>
              <a:rPr lang="en-US" altLang="en-US" dirty="0"/>
              <a:t>Volume</a:t>
            </a:r>
          </a:p>
        </p:txBody>
      </p:sp>
      <p:sp>
        <p:nvSpPr>
          <p:cNvPr id="612401" name="Line 49"/>
          <p:cNvSpPr>
            <a:spLocks noChangeShapeType="1"/>
          </p:cNvSpPr>
          <p:nvPr/>
        </p:nvSpPr>
        <p:spPr bwMode="blackWhite">
          <a:xfrm>
            <a:off x="5029200" y="2400303"/>
            <a:ext cx="628650" cy="6334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2" name="Line 50"/>
          <p:cNvSpPr>
            <a:spLocks noChangeShapeType="1"/>
          </p:cNvSpPr>
          <p:nvPr/>
        </p:nvSpPr>
        <p:spPr bwMode="blackWhite">
          <a:xfrm flipV="1">
            <a:off x="3143250" y="2524128"/>
            <a:ext cx="990600" cy="1171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3" name="Line 51"/>
          <p:cNvSpPr>
            <a:spLocks noChangeShapeType="1"/>
          </p:cNvSpPr>
          <p:nvPr/>
        </p:nvSpPr>
        <p:spPr bwMode="blackWhite">
          <a:xfrm>
            <a:off x="3143250" y="3924300"/>
            <a:ext cx="1047750" cy="1085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4" name="Rectangle 52"/>
          <p:cNvSpPr>
            <a:spLocks noChangeArrowheads="1"/>
          </p:cNvSpPr>
          <p:nvPr/>
        </p:nvSpPr>
        <p:spPr bwMode="blackWhite">
          <a:xfrm>
            <a:off x="1713772" y="3599926"/>
            <a:ext cx="1276055" cy="369974"/>
          </a:xfrm>
          <a:prstGeom prst="rect">
            <a:avLst/>
          </a:prstGeom>
          <a:solidFill>
            <a:schemeClr val="accent2">
              <a:lumMod val="60000"/>
              <a:lumOff val="40000"/>
            </a:schemeClr>
          </a:solidFill>
          <a:ln>
            <a:noFill/>
          </a:ln>
          <a:effectLst/>
        </p:spPr>
        <p:txBody>
          <a:bodyPr wrap="none" lIns="92075" tIns="46038" rIns="92075" bIns="46038">
            <a:spAutoFit/>
          </a:bodyPr>
          <a:lstStyle/>
          <a:p>
            <a:pPr algn="ctr"/>
            <a:r>
              <a:rPr lang="en-US" altLang="en-US" dirty="0"/>
              <a:t>Net Income</a:t>
            </a:r>
          </a:p>
        </p:txBody>
      </p:sp>
    </p:spTree>
    <p:extLst>
      <p:ext uri="{BB962C8B-B14F-4D97-AF65-F5344CB8AC3E}">
        <p14:creationId xmlns:p14="http://schemas.microsoft.com/office/powerpoint/2010/main" val="25402752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altLang="en-US" b="1" dirty="0" smtClean="0">
                <a:solidFill>
                  <a:schemeClr val="tx2">
                    <a:lumMod val="75000"/>
                  </a:schemeClr>
                </a:solidFill>
              </a:rPr>
              <a:t>Analytics </a:t>
            </a:r>
            <a:r>
              <a:rPr lang="en-US" altLang="en-US" b="1" dirty="0">
                <a:solidFill>
                  <a:schemeClr val="tx2">
                    <a:lumMod val="75000"/>
                  </a:schemeClr>
                </a:solidFill>
              </a:rPr>
              <a:t>and Profit Model</a:t>
            </a:r>
            <a:endParaRPr lang="en-US" b="1" dirty="0">
              <a:solidFill>
                <a:schemeClr val="tx2">
                  <a:lumMod val="75000"/>
                </a:schemeClr>
              </a:solidFill>
            </a:endParaRPr>
          </a:p>
        </p:txBody>
      </p:sp>
      <p:sp>
        <p:nvSpPr>
          <p:cNvPr id="2" name="Slide Number Placeholder 1"/>
          <p:cNvSpPr>
            <a:spLocks noGrp="1"/>
          </p:cNvSpPr>
          <p:nvPr>
            <p:ph type="sldNum" sz="quarter" idx="12"/>
          </p:nvPr>
        </p:nvSpPr>
        <p:spPr/>
        <p:txBody>
          <a:bodyPr/>
          <a:lstStyle/>
          <a:p>
            <a:fld id="{68B66FEB-B74C-4553-A99E-5E49813D09AD}" type="slidenum">
              <a:rPr lang="en-US" smtClean="0"/>
              <a:t>12</a:t>
            </a:fld>
            <a:endParaRPr lang="en-US"/>
          </a:p>
        </p:txBody>
      </p:sp>
      <p:sp>
        <p:nvSpPr>
          <p:cNvPr id="6" name="Title 5"/>
          <p:cNvSpPr>
            <a:spLocks noGrp="1"/>
          </p:cNvSpPr>
          <p:nvPr>
            <p:ph type="title"/>
          </p:nvPr>
        </p:nvSpPr>
        <p:spPr/>
        <p:txBody>
          <a:bodyPr/>
          <a:lstStyle/>
          <a:p>
            <a:r>
              <a:rPr lang="en-US" dirty="0" smtClean="0"/>
              <a:t>MMA 801 – Session 4</a:t>
            </a:r>
            <a:endParaRPr lang="en-US" dirty="0"/>
          </a:p>
        </p:txBody>
      </p:sp>
      <p:sp>
        <p:nvSpPr>
          <p:cNvPr id="612355" name="Rectangle 3"/>
          <p:cNvSpPr>
            <a:spLocks noChangeArrowheads="1"/>
          </p:cNvSpPr>
          <p:nvPr/>
        </p:nvSpPr>
        <p:spPr bwMode="blackWhite">
          <a:xfrm>
            <a:off x="1625600" y="3530600"/>
            <a:ext cx="1511300" cy="482600"/>
          </a:xfrm>
          <a:prstGeom prst="rect">
            <a:avLst/>
          </a:prstGeom>
          <a:solidFill>
            <a:schemeClr val="accent6">
              <a:lumMod val="60000"/>
              <a:lumOff val="40000"/>
            </a:schemeClr>
          </a:solidFill>
          <a:ln w="12700">
            <a:solidFill>
              <a:srgbClr val="FFFFFF"/>
            </a:solidFill>
            <a:miter lim="800000"/>
            <a:headEnd/>
            <a:tailEnd/>
          </a:ln>
          <a:effectLst/>
        </p:spPr>
        <p:txBody>
          <a:bodyPr wrap="none" anchor="ctr"/>
          <a:lstStyle/>
          <a:p>
            <a:endParaRPr lang="en-US"/>
          </a:p>
        </p:txBody>
      </p:sp>
      <p:sp>
        <p:nvSpPr>
          <p:cNvPr id="612371" name="Rectangle 19"/>
          <p:cNvSpPr>
            <a:spLocks noChangeArrowheads="1"/>
          </p:cNvSpPr>
          <p:nvPr/>
        </p:nvSpPr>
        <p:spPr bwMode="blackWhite">
          <a:xfrm>
            <a:off x="5664200" y="2882900"/>
            <a:ext cx="1511300" cy="482600"/>
          </a:xfrm>
          <a:prstGeom prst="rect">
            <a:avLst/>
          </a:prstGeom>
          <a:noFill/>
          <a:ln w="12700">
            <a:noFill/>
            <a:miter lim="800000"/>
            <a:headEnd/>
            <a:tailEnd/>
          </a:ln>
          <a:effectLst/>
        </p:spPr>
        <p:txBody>
          <a:bodyPr wrap="none" anchor="ctr"/>
          <a:lstStyle/>
          <a:p>
            <a:endParaRPr lang="en-US"/>
          </a:p>
        </p:txBody>
      </p:sp>
      <p:sp>
        <p:nvSpPr>
          <p:cNvPr id="612373" name="Rectangle 21"/>
          <p:cNvSpPr>
            <a:spLocks noChangeArrowheads="1"/>
          </p:cNvSpPr>
          <p:nvPr/>
        </p:nvSpPr>
        <p:spPr bwMode="blackWhite">
          <a:xfrm>
            <a:off x="5588000" y="5702303"/>
            <a:ext cx="1593850" cy="519113"/>
          </a:xfrm>
          <a:prstGeom prst="rect">
            <a:avLst/>
          </a:prstGeom>
          <a:noFill/>
          <a:ln w="12700">
            <a:noFill/>
            <a:miter lim="800000"/>
            <a:headEnd/>
            <a:tailEnd/>
          </a:ln>
          <a:effectLst/>
        </p:spPr>
        <p:txBody>
          <a:bodyPr wrap="none" anchor="ctr"/>
          <a:lstStyle/>
          <a:p>
            <a:endParaRPr lang="en-US"/>
          </a:p>
        </p:txBody>
      </p:sp>
      <p:sp>
        <p:nvSpPr>
          <p:cNvPr id="612375" name="Rectangle 23"/>
          <p:cNvSpPr>
            <a:spLocks noChangeArrowheads="1"/>
          </p:cNvSpPr>
          <p:nvPr/>
        </p:nvSpPr>
        <p:spPr bwMode="blackWhite">
          <a:xfrm>
            <a:off x="3378200" y="501650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pPr algn="ctr"/>
            <a:endParaRPr lang="en-US"/>
          </a:p>
        </p:txBody>
      </p:sp>
      <p:sp>
        <p:nvSpPr>
          <p:cNvPr id="612392" name="Rectangle 40"/>
          <p:cNvSpPr>
            <a:spLocks noChangeArrowheads="1"/>
          </p:cNvSpPr>
          <p:nvPr/>
        </p:nvSpPr>
        <p:spPr bwMode="blackWhite">
          <a:xfrm>
            <a:off x="5647382" y="1366286"/>
            <a:ext cx="1468438" cy="554640"/>
          </a:xfrm>
          <a:prstGeom prst="rect">
            <a:avLst/>
          </a:prstGeom>
          <a:noFill/>
          <a:ln>
            <a:noFill/>
          </a:ln>
          <a:effectLst/>
        </p:spPr>
        <p:txBody>
          <a:bodyPr wrap="square" lIns="92075" tIns="46038" rIns="92075" bIns="46038">
            <a:spAutoFit/>
          </a:bodyPr>
          <a:lstStyle/>
          <a:p>
            <a:pPr>
              <a:lnSpc>
                <a:spcPts val="1800"/>
              </a:lnSpc>
            </a:pPr>
            <a:r>
              <a:rPr lang="en-US" altLang="en-US" dirty="0"/>
              <a:t>Price Strategies</a:t>
            </a:r>
          </a:p>
        </p:txBody>
      </p:sp>
      <p:sp>
        <p:nvSpPr>
          <p:cNvPr id="612393" name="Rectangle 41"/>
          <p:cNvSpPr>
            <a:spLocks noChangeArrowheads="1"/>
          </p:cNvSpPr>
          <p:nvPr/>
        </p:nvSpPr>
        <p:spPr bwMode="blackWhite">
          <a:xfrm>
            <a:off x="5647383" y="2794730"/>
            <a:ext cx="1468437" cy="646973"/>
          </a:xfrm>
          <a:prstGeom prst="rect">
            <a:avLst/>
          </a:prstGeom>
          <a:noFill/>
          <a:ln>
            <a:noFill/>
          </a:ln>
          <a:effectLst/>
        </p:spPr>
        <p:txBody>
          <a:bodyPr wrap="square" lIns="92075" tIns="46038" rIns="92075" bIns="46038">
            <a:spAutoFit/>
          </a:bodyPr>
          <a:lstStyle/>
          <a:p>
            <a:r>
              <a:rPr lang="en-US" altLang="en-US" dirty="0"/>
              <a:t>Cost Strategies</a:t>
            </a:r>
          </a:p>
        </p:txBody>
      </p:sp>
      <p:sp>
        <p:nvSpPr>
          <p:cNvPr id="612394" name="Rectangle 42"/>
          <p:cNvSpPr>
            <a:spLocks noChangeArrowheads="1"/>
          </p:cNvSpPr>
          <p:nvPr/>
        </p:nvSpPr>
        <p:spPr bwMode="blackWhite">
          <a:xfrm>
            <a:off x="5647383" y="4187667"/>
            <a:ext cx="1786869" cy="646973"/>
          </a:xfrm>
          <a:prstGeom prst="rect">
            <a:avLst/>
          </a:prstGeom>
          <a:solidFill>
            <a:schemeClr val="accent2">
              <a:lumMod val="60000"/>
              <a:lumOff val="40000"/>
            </a:schemeClr>
          </a:solidFill>
          <a:ln>
            <a:noFill/>
          </a:ln>
          <a:effectLst/>
        </p:spPr>
        <p:txBody>
          <a:bodyPr wrap="square" lIns="92075" tIns="46038" rIns="92075" bIns="46038">
            <a:spAutoFit/>
          </a:bodyPr>
          <a:lstStyle/>
          <a:p>
            <a:pPr algn="ctr"/>
            <a:r>
              <a:rPr lang="en-US" altLang="en-US" dirty="0"/>
              <a:t>Market Share </a:t>
            </a:r>
          </a:p>
          <a:p>
            <a:pPr algn="ctr"/>
            <a:r>
              <a:rPr lang="en-US" altLang="en-US" dirty="0"/>
              <a:t>Strategies</a:t>
            </a:r>
          </a:p>
        </p:txBody>
      </p:sp>
      <p:sp>
        <p:nvSpPr>
          <p:cNvPr id="612395" name="Rectangle 43"/>
          <p:cNvSpPr>
            <a:spLocks noChangeArrowheads="1"/>
          </p:cNvSpPr>
          <p:nvPr/>
        </p:nvSpPr>
        <p:spPr bwMode="blackWhite">
          <a:xfrm>
            <a:off x="5647383" y="5638372"/>
            <a:ext cx="1462087" cy="646973"/>
          </a:xfrm>
          <a:prstGeom prst="rect">
            <a:avLst/>
          </a:prstGeom>
          <a:solidFill>
            <a:schemeClr val="accent2">
              <a:lumMod val="60000"/>
              <a:lumOff val="40000"/>
            </a:schemeClr>
          </a:solidFill>
          <a:ln>
            <a:noFill/>
          </a:ln>
          <a:effectLst/>
        </p:spPr>
        <p:txBody>
          <a:bodyPr wrap="square" lIns="92075" tIns="46038" rIns="92075" bIns="46038">
            <a:spAutoFit/>
          </a:bodyPr>
          <a:lstStyle/>
          <a:p>
            <a:pPr algn="ctr"/>
            <a:r>
              <a:rPr lang="en-US" altLang="en-US" dirty="0"/>
              <a:t>Market Size </a:t>
            </a:r>
          </a:p>
          <a:p>
            <a:pPr algn="ctr"/>
            <a:r>
              <a:rPr lang="en-US" altLang="en-US" dirty="0"/>
              <a:t>Strategies</a:t>
            </a:r>
          </a:p>
        </p:txBody>
      </p:sp>
      <p:sp>
        <p:nvSpPr>
          <p:cNvPr id="612396" name="Line 44"/>
          <p:cNvSpPr>
            <a:spLocks noChangeShapeType="1"/>
          </p:cNvSpPr>
          <p:nvPr/>
        </p:nvSpPr>
        <p:spPr bwMode="blackWhite">
          <a:xfrm flipV="1">
            <a:off x="4895850" y="4481516"/>
            <a:ext cx="704850" cy="642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7" name="Line 45"/>
          <p:cNvSpPr>
            <a:spLocks noChangeShapeType="1"/>
          </p:cNvSpPr>
          <p:nvPr/>
        </p:nvSpPr>
        <p:spPr bwMode="blackWhite">
          <a:xfrm>
            <a:off x="4895853" y="5410200"/>
            <a:ext cx="690563" cy="585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8" name="Line 46"/>
          <p:cNvSpPr>
            <a:spLocks noChangeShapeType="1"/>
          </p:cNvSpPr>
          <p:nvPr/>
        </p:nvSpPr>
        <p:spPr bwMode="blackWhite">
          <a:xfrm flipV="1">
            <a:off x="5019675" y="1647825"/>
            <a:ext cx="642938" cy="552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9" name="Rectangle 47"/>
          <p:cNvSpPr>
            <a:spLocks noChangeArrowheads="1"/>
          </p:cNvSpPr>
          <p:nvPr/>
        </p:nvSpPr>
        <p:spPr bwMode="blackWhite">
          <a:xfrm>
            <a:off x="3822703" y="2092510"/>
            <a:ext cx="854465" cy="369974"/>
          </a:xfrm>
          <a:prstGeom prst="rect">
            <a:avLst/>
          </a:prstGeom>
          <a:noFill/>
          <a:ln>
            <a:noFill/>
          </a:ln>
          <a:effectLst/>
        </p:spPr>
        <p:txBody>
          <a:bodyPr wrap="none" lIns="92075" tIns="46038" rIns="92075" bIns="46038">
            <a:spAutoFit/>
          </a:bodyPr>
          <a:lstStyle/>
          <a:p>
            <a:pPr algn="l"/>
            <a:r>
              <a:rPr lang="en-US" altLang="en-US" dirty="0"/>
              <a:t>Margin</a:t>
            </a:r>
          </a:p>
        </p:txBody>
      </p:sp>
      <p:sp>
        <p:nvSpPr>
          <p:cNvPr id="612400" name="Rectangle 48"/>
          <p:cNvSpPr>
            <a:spLocks noChangeArrowheads="1"/>
          </p:cNvSpPr>
          <p:nvPr/>
        </p:nvSpPr>
        <p:spPr bwMode="blackWhite">
          <a:xfrm>
            <a:off x="3698875" y="5092885"/>
            <a:ext cx="904030" cy="369974"/>
          </a:xfrm>
          <a:prstGeom prst="rect">
            <a:avLst/>
          </a:prstGeom>
          <a:solidFill>
            <a:schemeClr val="accent2">
              <a:lumMod val="60000"/>
              <a:lumOff val="40000"/>
            </a:schemeClr>
          </a:solidFill>
          <a:ln>
            <a:noFill/>
          </a:ln>
          <a:effectLst/>
        </p:spPr>
        <p:txBody>
          <a:bodyPr wrap="none" lIns="92075" tIns="46038" rIns="92075" bIns="46038">
            <a:spAutoFit/>
          </a:bodyPr>
          <a:lstStyle/>
          <a:p>
            <a:pPr algn="l"/>
            <a:r>
              <a:rPr lang="en-US" altLang="en-US" dirty="0"/>
              <a:t>Volume</a:t>
            </a:r>
          </a:p>
        </p:txBody>
      </p:sp>
      <p:sp>
        <p:nvSpPr>
          <p:cNvPr id="612401" name="Line 49"/>
          <p:cNvSpPr>
            <a:spLocks noChangeShapeType="1"/>
          </p:cNvSpPr>
          <p:nvPr/>
        </p:nvSpPr>
        <p:spPr bwMode="blackWhite">
          <a:xfrm>
            <a:off x="5029200" y="2400303"/>
            <a:ext cx="628650" cy="6334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2" name="Line 50"/>
          <p:cNvSpPr>
            <a:spLocks noChangeShapeType="1"/>
          </p:cNvSpPr>
          <p:nvPr/>
        </p:nvSpPr>
        <p:spPr bwMode="blackWhite">
          <a:xfrm flipV="1">
            <a:off x="3143250" y="2524128"/>
            <a:ext cx="990600" cy="1171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3" name="Line 51"/>
          <p:cNvSpPr>
            <a:spLocks noChangeShapeType="1"/>
          </p:cNvSpPr>
          <p:nvPr/>
        </p:nvSpPr>
        <p:spPr bwMode="blackWhite">
          <a:xfrm>
            <a:off x="3143250" y="3924300"/>
            <a:ext cx="1047750" cy="1085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4" name="Rectangle 52"/>
          <p:cNvSpPr>
            <a:spLocks noChangeArrowheads="1"/>
          </p:cNvSpPr>
          <p:nvPr/>
        </p:nvSpPr>
        <p:spPr bwMode="blackWhite">
          <a:xfrm>
            <a:off x="1713772" y="3599926"/>
            <a:ext cx="1276055" cy="369974"/>
          </a:xfrm>
          <a:prstGeom prst="rect">
            <a:avLst/>
          </a:prstGeom>
          <a:noFill/>
          <a:ln>
            <a:noFill/>
          </a:ln>
          <a:effectLst/>
        </p:spPr>
        <p:txBody>
          <a:bodyPr wrap="none" lIns="92075" tIns="46038" rIns="92075" bIns="46038">
            <a:spAutoFit/>
          </a:bodyPr>
          <a:lstStyle/>
          <a:p>
            <a:pPr algn="ctr"/>
            <a:r>
              <a:rPr lang="en-US" altLang="en-US" dirty="0"/>
              <a:t>Net Income</a:t>
            </a:r>
          </a:p>
        </p:txBody>
      </p:sp>
      <p:sp>
        <p:nvSpPr>
          <p:cNvPr id="3" name="TextBox 2"/>
          <p:cNvSpPr txBox="1"/>
          <p:nvPr/>
        </p:nvSpPr>
        <p:spPr>
          <a:xfrm>
            <a:off x="7800032" y="1059032"/>
            <a:ext cx="2635521" cy="5355312"/>
          </a:xfrm>
          <a:prstGeom prst="rect">
            <a:avLst/>
          </a:prstGeom>
          <a:noFill/>
        </p:spPr>
        <p:txBody>
          <a:bodyPr wrap="square" rtlCol="0">
            <a:spAutoFit/>
          </a:bodyPr>
          <a:lstStyle/>
          <a:p>
            <a:r>
              <a:rPr lang="en-US" b="1" dirty="0">
                <a:solidFill>
                  <a:schemeClr val="accent6">
                    <a:lumMod val="75000"/>
                  </a:schemeClr>
                </a:solidFill>
              </a:rPr>
              <a:t>Data, Judgement, 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to reduce the costs of inputs (prediction)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Recognize and articulate the </a:t>
            </a:r>
            <a:r>
              <a:rPr lang="en-US" dirty="0" smtClean="0"/>
              <a:t>"ripple" </a:t>
            </a:r>
            <a:r>
              <a:rPr lang="en-US" dirty="0"/>
              <a:t>effect of input reduction</a:t>
            </a:r>
          </a:p>
          <a:p>
            <a:endParaRPr lang="en-US" dirty="0"/>
          </a:p>
          <a:p>
            <a:pPr marL="285750" indent="-285750">
              <a:buFont typeface="Arial" panose="020B0604020202020204" pitchFamily="34" charset="0"/>
              <a:buChar char="•"/>
            </a:pPr>
            <a:r>
              <a:rPr lang="en-US" dirty="0"/>
              <a:t>Define and Increase the predicted value of outputs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Think beyond operational efficiency to business model transformation</a:t>
            </a:r>
          </a:p>
        </p:txBody>
      </p:sp>
      <p:sp>
        <p:nvSpPr>
          <p:cNvPr id="5" name="TextBox 4"/>
          <p:cNvSpPr txBox="1"/>
          <p:nvPr/>
        </p:nvSpPr>
        <p:spPr>
          <a:xfrm>
            <a:off x="1625600" y="4273550"/>
            <a:ext cx="1866900" cy="523220"/>
          </a:xfrm>
          <a:prstGeom prst="rect">
            <a:avLst/>
          </a:prstGeom>
          <a:noFill/>
        </p:spPr>
        <p:txBody>
          <a:bodyPr wrap="square" rtlCol="0">
            <a:spAutoFit/>
          </a:bodyPr>
          <a:lstStyle/>
          <a:p>
            <a:r>
              <a:rPr lang="en-US" sz="1400" dirty="0"/>
              <a:t>Can we increase EBITDA by x%</a:t>
            </a:r>
          </a:p>
        </p:txBody>
      </p:sp>
      <p:sp>
        <p:nvSpPr>
          <p:cNvPr id="8" name="TextBox 7"/>
          <p:cNvSpPr txBox="1"/>
          <p:nvPr/>
        </p:nvSpPr>
        <p:spPr>
          <a:xfrm>
            <a:off x="3545475" y="3198081"/>
            <a:ext cx="1985104" cy="954107"/>
          </a:xfrm>
          <a:prstGeom prst="rect">
            <a:avLst/>
          </a:prstGeom>
          <a:noFill/>
        </p:spPr>
        <p:txBody>
          <a:bodyPr wrap="square" rtlCol="0">
            <a:spAutoFit/>
          </a:bodyPr>
          <a:lstStyle/>
          <a:p>
            <a:r>
              <a:rPr lang="en-US" sz="1400" dirty="0"/>
              <a:t>The critical component here is prediction accuracy…do you know what to predict?</a:t>
            </a:r>
          </a:p>
        </p:txBody>
      </p:sp>
    </p:spTree>
    <p:extLst>
      <p:ext uri="{BB962C8B-B14F-4D97-AF65-F5344CB8AC3E}">
        <p14:creationId xmlns:p14="http://schemas.microsoft.com/office/powerpoint/2010/main" val="23974052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What is an organization's greatest business risk?</a:t>
            </a:r>
          </a:p>
          <a:p>
            <a:endParaRPr lang="en-US" dirty="0" smtClean="0"/>
          </a:p>
          <a:p>
            <a:r>
              <a:rPr lang="en-US" dirty="0" smtClean="0"/>
              <a:t>It is having a </a:t>
            </a:r>
            <a:r>
              <a:rPr lang="en-US" b="1" dirty="0" smtClean="0">
                <a:solidFill>
                  <a:schemeClr val="accent6">
                    <a:lumMod val="75000"/>
                  </a:schemeClr>
                </a:solidFill>
              </a:rPr>
              <a:t>limited understanding of, or an incorrect view </a:t>
            </a:r>
            <a:r>
              <a:rPr lang="en-US" dirty="0" smtClean="0"/>
              <a:t>of what customers want.</a:t>
            </a:r>
          </a:p>
          <a:p>
            <a:endParaRPr lang="en-US" dirty="0" smtClean="0"/>
          </a:p>
          <a:p>
            <a:r>
              <a:rPr lang="en-US" dirty="0" smtClean="0"/>
              <a:t>Given the rate at which markets are changing, developing a </a:t>
            </a:r>
            <a:r>
              <a:rPr lang="en-US" b="1" dirty="0" smtClean="0">
                <a:solidFill>
                  <a:schemeClr val="accent6">
                    <a:lumMod val="75000"/>
                  </a:schemeClr>
                </a:solidFill>
              </a:rPr>
              <a:t>"best" understanding</a:t>
            </a:r>
            <a:r>
              <a:rPr lang="en-US" dirty="0" smtClean="0"/>
              <a:t> of what customers want is a strategic necessity.</a:t>
            </a:r>
          </a:p>
          <a:p>
            <a:endParaRPr lang="en-US" dirty="0" smtClean="0"/>
          </a:p>
          <a:p>
            <a:r>
              <a:rPr lang="en-US" dirty="0" smtClean="0"/>
              <a:t>The question is, how to develop this understanding. Best practice companies (Unilever, Phillips, Amazon, Netflix, etc. generate this understanding through </a:t>
            </a:r>
            <a:r>
              <a:rPr lang="en-US" b="1" dirty="0" smtClean="0">
                <a:solidFill>
                  <a:schemeClr val="accent6">
                    <a:lumMod val="75000"/>
                  </a:schemeClr>
                </a:solidFill>
              </a:rPr>
              <a:t>"privileged insight"</a:t>
            </a:r>
            <a:r>
              <a:rPr lang="en-US" dirty="0" smtClean="0">
                <a:solidFill>
                  <a:schemeClr val="tx1"/>
                </a:solidFill>
              </a:rPr>
              <a:t>, </a:t>
            </a:r>
            <a:r>
              <a:rPr lang="en-US" i="1" dirty="0" smtClean="0"/>
              <a:t>versus</a:t>
            </a:r>
            <a:r>
              <a:rPr lang="en-US" dirty="0" smtClean="0"/>
              <a:t> the traditional approach of focus groups, interviews, and surveys.</a:t>
            </a:r>
          </a:p>
          <a:p>
            <a:endParaRPr lang="en-US" dirty="0" smtClean="0"/>
          </a:p>
          <a:p>
            <a:r>
              <a:rPr lang="en-US" dirty="0" smtClean="0"/>
              <a:t>Privilege Insight – is a discovery or core </a:t>
            </a:r>
            <a:r>
              <a:rPr lang="en-US" b="1" dirty="0" smtClean="0">
                <a:solidFill>
                  <a:schemeClr val="accent6">
                    <a:lumMod val="75000"/>
                  </a:schemeClr>
                </a:solidFill>
              </a:rPr>
              <a:t>understanding of what motivates customers</a:t>
            </a:r>
            <a:r>
              <a:rPr lang="en-US" dirty="0" smtClean="0"/>
              <a:t>, how they shop, and what they need, in making purchase decisions, which enables a company to create value for the customer and the business.</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13</a:t>
            </a:fld>
            <a:endParaRPr lang="en-US"/>
          </a:p>
        </p:txBody>
      </p:sp>
      <p:sp>
        <p:nvSpPr>
          <p:cNvPr id="5" name="Title 4"/>
          <p:cNvSpPr>
            <a:spLocks noGrp="1"/>
          </p:cNvSpPr>
          <p:nvPr>
            <p:ph type="title"/>
          </p:nvPr>
        </p:nvSpPr>
        <p:spPr/>
        <p:txBody>
          <a:bodyPr/>
          <a:lstStyle/>
          <a:p>
            <a:r>
              <a:rPr lang="en-US" dirty="0" smtClean="0"/>
              <a:t>MMA 801 – Session 4</a:t>
            </a:r>
            <a:endParaRPr lang="en-US" dirty="0"/>
          </a:p>
        </p:txBody>
      </p:sp>
      <p:sp>
        <p:nvSpPr>
          <p:cNvPr id="3" name="Oval 2"/>
          <p:cNvSpPr/>
          <p:nvPr/>
        </p:nvSpPr>
        <p:spPr>
          <a:xfrm>
            <a:off x="4454263" y="3809515"/>
            <a:ext cx="3452608" cy="7112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94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6">
                    <a:lumMod val="75000"/>
                  </a:schemeClr>
                </a:solidFill>
              </a:rPr>
              <a:t>5 Key Ways to Drive "Privileged Insight"</a:t>
            </a:r>
          </a:p>
          <a:p>
            <a:r>
              <a:rPr lang="en-US" sz="2300" dirty="0" smtClean="0"/>
              <a:t>Observe customers in the field – what they do is far more meaningful then what they say</a:t>
            </a:r>
          </a:p>
          <a:p>
            <a:r>
              <a:rPr lang="en-US" sz="2300" dirty="0" smtClean="0"/>
              <a:t>Digitize the daily diary – mobilize it</a:t>
            </a:r>
          </a:p>
          <a:p>
            <a:r>
              <a:rPr lang="en-US" sz="2300" b="1" dirty="0" smtClean="0">
                <a:solidFill>
                  <a:srgbClr val="C00000"/>
                </a:solidFill>
              </a:rPr>
              <a:t>Use advanced analytics to granulate</a:t>
            </a:r>
          </a:p>
          <a:p>
            <a:r>
              <a:rPr lang="en-US" sz="2300" dirty="0" smtClean="0"/>
              <a:t>Listen and learn with Social Media</a:t>
            </a:r>
          </a:p>
          <a:p>
            <a:r>
              <a:rPr lang="en-US" sz="2300" dirty="0" smtClean="0"/>
              <a:t>Co-create with customers via digital platforms</a:t>
            </a:r>
            <a:endParaRPr lang="en-US" sz="2300" dirty="0"/>
          </a:p>
        </p:txBody>
      </p:sp>
      <p:sp>
        <p:nvSpPr>
          <p:cNvPr id="4" name="Slide Number Placeholder 3"/>
          <p:cNvSpPr>
            <a:spLocks noGrp="1"/>
          </p:cNvSpPr>
          <p:nvPr>
            <p:ph type="sldNum" sz="quarter" idx="12"/>
          </p:nvPr>
        </p:nvSpPr>
        <p:spPr/>
        <p:txBody>
          <a:bodyPr/>
          <a:lstStyle/>
          <a:p>
            <a:fld id="{68B66FEB-B74C-4553-A99E-5E49813D09AD}" type="slidenum">
              <a:rPr lang="en-US" smtClean="0"/>
              <a:t>14</a:t>
            </a:fld>
            <a:endParaRPr lang="en-US"/>
          </a:p>
        </p:txBody>
      </p:sp>
      <p:sp>
        <p:nvSpPr>
          <p:cNvPr id="5" name="Title 4"/>
          <p:cNvSpPr>
            <a:spLocks noGrp="1"/>
          </p:cNvSpPr>
          <p:nvPr>
            <p:ph type="title"/>
          </p:nvPr>
        </p:nvSpPr>
        <p:spPr/>
        <p:txBody>
          <a:bodyPr/>
          <a:lstStyle/>
          <a:p>
            <a:r>
              <a:rPr lang="en-US" dirty="0" smtClean="0"/>
              <a:t>MMA 801 – Session 4</a:t>
            </a:r>
            <a:endParaRPr lang="en-US" dirty="0"/>
          </a:p>
        </p:txBody>
      </p:sp>
      <p:sp>
        <p:nvSpPr>
          <p:cNvPr id="3" name="TextBox 2"/>
          <p:cNvSpPr txBox="1"/>
          <p:nvPr/>
        </p:nvSpPr>
        <p:spPr>
          <a:xfrm>
            <a:off x="2248348" y="3815409"/>
            <a:ext cx="8454972" cy="2769989"/>
          </a:xfrm>
          <a:prstGeom prst="rect">
            <a:avLst/>
          </a:prstGeom>
          <a:noFill/>
        </p:spPr>
        <p:txBody>
          <a:bodyPr wrap="square" rtlCol="0">
            <a:spAutoFit/>
          </a:bodyPr>
          <a:lstStyle/>
          <a:p>
            <a:r>
              <a:rPr lang="en-US" sz="2300" dirty="0">
                <a:solidFill>
                  <a:schemeClr val="accent6">
                    <a:lumMod val="50000"/>
                  </a:schemeClr>
                </a:solidFill>
              </a:rPr>
              <a:t>The value of privileged or strategic insight is…</a:t>
            </a:r>
          </a:p>
          <a:p>
            <a:pPr marL="285750" indent="-285750">
              <a:spcBef>
                <a:spcPts val="1200"/>
              </a:spcBef>
              <a:buFont typeface="Arial" panose="020B0604020202020204" pitchFamily="34" charset="0"/>
              <a:buChar char="•"/>
            </a:pPr>
            <a:r>
              <a:rPr lang="en-US" sz="2300" dirty="0">
                <a:solidFill>
                  <a:schemeClr val="accent6">
                    <a:lumMod val="50000"/>
                  </a:schemeClr>
                </a:solidFill>
              </a:rPr>
              <a:t>Not to collect information to make plans, but to</a:t>
            </a:r>
          </a:p>
          <a:p>
            <a:pPr marL="285750" indent="-285750">
              <a:spcBef>
                <a:spcPts val="1200"/>
              </a:spcBef>
              <a:buFont typeface="Arial" panose="020B0604020202020204" pitchFamily="34" charset="0"/>
              <a:buChar char="•"/>
            </a:pPr>
            <a:r>
              <a:rPr lang="en-US" sz="2300" dirty="0">
                <a:solidFill>
                  <a:schemeClr val="accent6">
                    <a:lumMod val="50000"/>
                  </a:schemeClr>
                </a:solidFill>
              </a:rPr>
              <a:t>Use that information to </a:t>
            </a:r>
            <a:r>
              <a:rPr lang="en-US" sz="2300" b="1" dirty="0">
                <a:solidFill>
                  <a:schemeClr val="accent6">
                    <a:lumMod val="75000"/>
                  </a:schemeClr>
                </a:solidFill>
              </a:rPr>
              <a:t>generate insights </a:t>
            </a:r>
            <a:r>
              <a:rPr lang="en-US" sz="2300" dirty="0">
                <a:solidFill>
                  <a:schemeClr val="accent6">
                    <a:lumMod val="50000"/>
                  </a:schemeClr>
                </a:solidFill>
              </a:rPr>
              <a:t>that in turn </a:t>
            </a:r>
            <a:r>
              <a:rPr lang="en-US" sz="2300" dirty="0"/>
              <a:t>support ever-changing perspectives</a:t>
            </a:r>
          </a:p>
          <a:p>
            <a:pPr marL="285750" indent="-285750">
              <a:spcBef>
                <a:spcPts val="1200"/>
              </a:spcBef>
              <a:buFont typeface="Arial" panose="020B0604020202020204" pitchFamily="34" charset="0"/>
              <a:buChar char="•"/>
            </a:pPr>
            <a:r>
              <a:rPr lang="en-US" sz="2300" dirty="0">
                <a:solidFill>
                  <a:schemeClr val="accent6">
                    <a:lumMod val="50000"/>
                  </a:schemeClr>
                </a:solidFill>
              </a:rPr>
              <a:t>These insights </a:t>
            </a:r>
            <a:r>
              <a:rPr lang="en-US" sz="2300" b="1" dirty="0">
                <a:solidFill>
                  <a:schemeClr val="accent6">
                    <a:lumMod val="75000"/>
                  </a:schemeClr>
                </a:solidFill>
              </a:rPr>
              <a:t>result in management learning </a:t>
            </a:r>
            <a:r>
              <a:rPr lang="en-US" sz="2300" dirty="0">
                <a:solidFill>
                  <a:schemeClr val="accent6">
                    <a:lumMod val="50000"/>
                  </a:schemeClr>
                </a:solidFill>
              </a:rPr>
              <a:t>which then is translated </a:t>
            </a:r>
            <a:r>
              <a:rPr lang="en-US" sz="2300" b="1" dirty="0">
                <a:solidFill>
                  <a:schemeClr val="accent6">
                    <a:lumMod val="75000"/>
                  </a:schemeClr>
                </a:solidFill>
              </a:rPr>
              <a:t>into action</a:t>
            </a:r>
          </a:p>
        </p:txBody>
      </p:sp>
    </p:spTree>
    <p:extLst>
      <p:ext uri="{BB962C8B-B14F-4D97-AF65-F5344CB8AC3E}">
        <p14:creationId xmlns:p14="http://schemas.microsoft.com/office/powerpoint/2010/main" val="2644506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Marketing fundamentals</a:t>
            </a:r>
            <a:endParaRPr lang="en-US" dirty="0"/>
          </a:p>
        </p:txBody>
      </p:sp>
      <p:sp>
        <p:nvSpPr>
          <p:cNvPr id="6" name="Text Placeholder 5"/>
          <p:cNvSpPr>
            <a:spLocks noGrp="1"/>
          </p:cNvSpPr>
          <p:nvPr>
            <p:ph type="body" idx="1"/>
          </p:nvPr>
        </p:nvSpPr>
        <p:spPr/>
        <p:txBody>
          <a:bodyPr/>
          <a:lstStyle/>
          <a:p>
            <a:r>
              <a:rPr lang="en-US" dirty="0" smtClean="0"/>
              <a:t>MMA 801</a:t>
            </a:r>
            <a:endParaRPr lang="en-US" dirty="0"/>
          </a:p>
        </p:txBody>
      </p:sp>
      <p:sp>
        <p:nvSpPr>
          <p:cNvPr id="4" name="Slide Number Placeholder 3"/>
          <p:cNvSpPr>
            <a:spLocks noGrp="1"/>
          </p:cNvSpPr>
          <p:nvPr>
            <p:ph type="sldNum" sz="quarter" idx="4294967295"/>
          </p:nvPr>
        </p:nvSpPr>
        <p:spPr>
          <a:xfrm>
            <a:off x="9448800" y="6496203"/>
            <a:ext cx="2743200" cy="365125"/>
          </a:xfrm>
        </p:spPr>
        <p:txBody>
          <a:bodyPr/>
          <a:lstStyle/>
          <a:p>
            <a:fld id="{68B66FEB-B74C-4553-A99E-5E49813D09AD}" type="slidenum">
              <a:rPr lang="en-US" smtClean="0"/>
              <a:t>15</a:t>
            </a:fld>
            <a:endParaRPr lang="en-US" dirty="0"/>
          </a:p>
        </p:txBody>
      </p:sp>
    </p:spTree>
    <p:extLst>
      <p:ext uri="{BB962C8B-B14F-4D97-AF65-F5344CB8AC3E}">
        <p14:creationId xmlns:p14="http://schemas.microsoft.com/office/powerpoint/2010/main" val="402474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solidFill>
                  <a:schemeClr val="accent6">
                    <a:lumMod val="75000"/>
                  </a:schemeClr>
                </a:solidFill>
              </a:rPr>
              <a:t>What is the role of "Marketing"?</a:t>
            </a:r>
          </a:p>
          <a:p>
            <a:r>
              <a:rPr lang="en-US" dirty="0" smtClean="0"/>
              <a:t>In simple terms…create, communicate and reinforce value</a:t>
            </a:r>
          </a:p>
          <a:p>
            <a:pPr marL="0" indent="0">
              <a:buNone/>
            </a:pPr>
            <a:r>
              <a:rPr lang="en-US" dirty="0" smtClean="0">
                <a:solidFill>
                  <a:schemeClr val="accent6">
                    <a:lumMod val="75000"/>
                  </a:schemeClr>
                </a:solidFill>
              </a:rPr>
              <a:t>More concretely…</a:t>
            </a:r>
          </a:p>
          <a:p>
            <a:r>
              <a:rPr lang="en-US" dirty="0" smtClean="0"/>
              <a:t>Define the breadth, depth, and frequency of a need (demand creation)</a:t>
            </a:r>
          </a:p>
          <a:p>
            <a:r>
              <a:rPr lang="en-US" dirty="0" smtClean="0"/>
              <a:t>Granulate the market around key decision criteria and applicable weightings</a:t>
            </a:r>
          </a:p>
          <a:p>
            <a:r>
              <a:rPr lang="en-US" dirty="0" smtClean="0"/>
              <a:t>Determine the "value cord" behind the motive to purchase</a:t>
            </a:r>
          </a:p>
          <a:p>
            <a:r>
              <a:rPr lang="en-US" dirty="0" smtClean="0"/>
              <a:t>Create a profile of the customer who is to be targeted </a:t>
            </a:r>
          </a:p>
          <a:p>
            <a:r>
              <a:rPr lang="en-US" dirty="0" smtClean="0"/>
              <a:t>Design the framework for delivery to the market which targets the right set of customers </a:t>
            </a:r>
          </a:p>
          <a:p>
            <a:r>
              <a:rPr lang="en-US" dirty="0" smtClean="0"/>
              <a:t>Execute in a way which drives recognition, preference, loyalty and, ultimately, commitment (demand capture)</a:t>
            </a:r>
            <a:endParaRPr lang="en-US" dirty="0"/>
          </a:p>
        </p:txBody>
      </p:sp>
      <p:sp>
        <p:nvSpPr>
          <p:cNvPr id="2" name="Slide Number Placeholder 1"/>
          <p:cNvSpPr>
            <a:spLocks noGrp="1"/>
          </p:cNvSpPr>
          <p:nvPr>
            <p:ph type="sldNum" sz="quarter" idx="12"/>
          </p:nvPr>
        </p:nvSpPr>
        <p:spPr/>
        <p:txBody>
          <a:bodyPr/>
          <a:lstStyle/>
          <a:p>
            <a:fld id="{68B66FEB-B74C-4553-A99E-5E49813D09AD}" type="slidenum">
              <a:rPr lang="en-US" smtClean="0"/>
              <a:t>16</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728991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806235"/>
            <a:ext cx="11292012" cy="4319930"/>
          </a:xfrm>
        </p:spPr>
        <p:txBody>
          <a:bodyPr>
            <a:normAutofit/>
          </a:bodyPr>
          <a:lstStyle/>
          <a:p>
            <a:r>
              <a:rPr lang="en-US" dirty="0" smtClean="0">
                <a:solidFill>
                  <a:schemeClr val="accent6">
                    <a:lumMod val="75000"/>
                  </a:schemeClr>
                </a:solidFill>
              </a:rPr>
              <a:t>Not all customers want the same thing</a:t>
            </a:r>
            <a:r>
              <a:rPr lang="en-US" dirty="0" smtClean="0"/>
              <a:t>, therefore the same product will not be equally attractive to all customers.</a:t>
            </a:r>
          </a:p>
          <a:p>
            <a:endParaRPr lang="en-US" dirty="0" smtClean="0"/>
          </a:p>
          <a:p>
            <a:r>
              <a:rPr lang="en-US" dirty="0" smtClean="0"/>
              <a:t>This means that </a:t>
            </a:r>
            <a:r>
              <a:rPr lang="en-US" dirty="0" smtClean="0">
                <a:solidFill>
                  <a:schemeClr val="accent6">
                    <a:lumMod val="75000"/>
                  </a:schemeClr>
                </a:solidFill>
              </a:rPr>
              <a:t>"perfect fit" </a:t>
            </a:r>
            <a:r>
              <a:rPr lang="en-US" dirty="0" smtClean="0"/>
              <a:t>products with some customers </a:t>
            </a:r>
            <a:br>
              <a:rPr lang="en-US" dirty="0" smtClean="0"/>
            </a:br>
            <a:r>
              <a:rPr lang="en-US" dirty="0" smtClean="0">
                <a:solidFill>
                  <a:schemeClr val="accent6">
                    <a:lumMod val="75000"/>
                  </a:schemeClr>
                </a:solidFill>
              </a:rPr>
              <a:t>will possess some level of gaps </a:t>
            </a:r>
            <a:r>
              <a:rPr lang="en-US" dirty="0" smtClean="0"/>
              <a:t>(minor or significant) for others.</a:t>
            </a:r>
          </a:p>
          <a:p>
            <a:endParaRPr lang="en-US" dirty="0" smtClean="0"/>
          </a:p>
          <a:p>
            <a:r>
              <a:rPr lang="en-US" dirty="0" smtClean="0"/>
              <a:t>This also means that your </a:t>
            </a:r>
            <a:r>
              <a:rPr lang="en-US" dirty="0" smtClean="0">
                <a:solidFill>
                  <a:schemeClr val="accent6">
                    <a:lumMod val="75000"/>
                  </a:schemeClr>
                </a:solidFill>
              </a:rPr>
              <a:t>sales potential and adoption costs will vary </a:t>
            </a:r>
            <a:r>
              <a:rPr lang="en-US" dirty="0" smtClean="0"/>
              <a:t>across various customer segments.</a:t>
            </a:r>
            <a:endParaRPr lang="en-US" dirty="0"/>
          </a:p>
        </p:txBody>
      </p:sp>
      <p:sp>
        <p:nvSpPr>
          <p:cNvPr id="5" name="Slide Number Placeholder 4"/>
          <p:cNvSpPr>
            <a:spLocks noGrp="1"/>
          </p:cNvSpPr>
          <p:nvPr>
            <p:ph type="sldNum" sz="quarter" idx="12"/>
          </p:nvPr>
        </p:nvSpPr>
        <p:spPr/>
        <p:txBody>
          <a:bodyPr/>
          <a:lstStyle/>
          <a:p>
            <a:fld id="{68B66FEB-B74C-4553-A99E-5E49813D09AD}" type="slidenum">
              <a:rPr lang="en-US" smtClean="0"/>
              <a:t>17</a:t>
            </a:fld>
            <a:endParaRPr lang="en-US"/>
          </a:p>
        </p:txBody>
      </p:sp>
      <p:sp>
        <p:nvSpPr>
          <p:cNvPr id="2" name="Title 1"/>
          <p:cNvSpPr>
            <a:spLocks noGrp="1"/>
          </p:cNvSpPr>
          <p:nvPr>
            <p:ph type="title"/>
          </p:nvPr>
        </p:nvSpPr>
        <p:spPr/>
        <p:txBody>
          <a:bodyPr>
            <a:normAutofit/>
          </a:bodyPr>
          <a:lstStyle/>
          <a:p>
            <a:r>
              <a:rPr lang="en-US" sz="3730" dirty="0"/>
              <a:t>MMA 801 – Session 4</a:t>
            </a:r>
            <a:endParaRPr lang="en-US" sz="3730" dirty="0">
              <a:solidFill>
                <a:schemeClr val="accent6">
                  <a:lumMod val="75000"/>
                </a:schemeClr>
              </a:solidFill>
            </a:endParaRPr>
          </a:p>
        </p:txBody>
      </p:sp>
      <p:sp>
        <p:nvSpPr>
          <p:cNvPr id="6" name="Title 2"/>
          <p:cNvSpPr txBox="1">
            <a:spLocks/>
          </p:cNvSpPr>
          <p:nvPr/>
        </p:nvSpPr>
        <p:spPr>
          <a:xfrm>
            <a:off x="465666" y="1040879"/>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670" dirty="0">
                <a:solidFill>
                  <a:schemeClr val="accent6">
                    <a:lumMod val="75000"/>
                  </a:schemeClr>
                </a:solidFill>
              </a:rPr>
              <a:t>Reality is…hence the challenge</a:t>
            </a:r>
            <a:endParaRPr lang="en-US" sz="2670" dirty="0"/>
          </a:p>
        </p:txBody>
      </p:sp>
    </p:spTree>
    <p:extLst>
      <p:ext uri="{BB962C8B-B14F-4D97-AF65-F5344CB8AC3E}">
        <p14:creationId xmlns:p14="http://schemas.microsoft.com/office/powerpoint/2010/main" val="242152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2049437"/>
            <a:ext cx="11292012" cy="4076727"/>
          </a:xfrm>
        </p:spPr>
        <p:txBody>
          <a:bodyPr>
            <a:normAutofit/>
          </a:bodyPr>
          <a:lstStyle/>
          <a:p>
            <a:pPr marL="0" indent="0">
              <a:buNone/>
            </a:pPr>
            <a:endParaRPr lang="en-US" dirty="0" smtClean="0"/>
          </a:p>
          <a:p>
            <a:pPr marL="385763" indent="-385763">
              <a:buAutoNum type="arabicPeriod"/>
            </a:pPr>
            <a:r>
              <a:rPr lang="en-US" sz="2600" dirty="0"/>
              <a:t>Since different customers want different things, </a:t>
            </a:r>
            <a:r>
              <a:rPr lang="en-US" sz="2600" dirty="0">
                <a:solidFill>
                  <a:schemeClr val="accent6">
                    <a:lumMod val="75000"/>
                  </a:schemeClr>
                </a:solidFill>
              </a:rPr>
              <a:t>which customers want what?</a:t>
            </a:r>
          </a:p>
          <a:p>
            <a:pPr marL="385763" indent="-385763">
              <a:buAutoNum type="arabicPeriod"/>
            </a:pPr>
            <a:endParaRPr lang="en-US" sz="2600" dirty="0"/>
          </a:p>
          <a:p>
            <a:pPr marL="385763" indent="-385763">
              <a:buAutoNum type="arabicPeriod"/>
            </a:pPr>
            <a:r>
              <a:rPr lang="en-US" sz="2600" dirty="0"/>
              <a:t>How can we </a:t>
            </a:r>
            <a:r>
              <a:rPr lang="en-US" sz="2600" dirty="0">
                <a:solidFill>
                  <a:schemeClr val="accent6">
                    <a:lumMod val="75000"/>
                  </a:schemeClr>
                </a:solidFill>
              </a:rPr>
              <a:t>provide value</a:t>
            </a:r>
            <a:r>
              <a:rPr lang="en-US" sz="2600" dirty="0"/>
              <a:t>, which is determined to be </a:t>
            </a:r>
            <a:r>
              <a:rPr lang="en-US" sz="2600" dirty="0">
                <a:solidFill>
                  <a:schemeClr val="accent6">
                    <a:lumMod val="75000"/>
                  </a:schemeClr>
                </a:solidFill>
              </a:rPr>
              <a:t>superior to our competitors</a:t>
            </a:r>
            <a:r>
              <a:rPr lang="en-US" sz="2600" dirty="0"/>
              <a:t>, and </a:t>
            </a:r>
            <a:r>
              <a:rPr lang="en-US" sz="2600" dirty="0">
                <a:solidFill>
                  <a:schemeClr val="accent6">
                    <a:lumMod val="75000"/>
                  </a:schemeClr>
                </a:solidFill>
              </a:rPr>
              <a:t>preserve profitability</a:t>
            </a:r>
            <a:r>
              <a:rPr lang="en-US" sz="2600" dirty="0"/>
              <a:t> </a:t>
            </a:r>
            <a:r>
              <a:rPr lang="en-US" sz="2600" dirty="0" smtClean="0"/>
              <a:t>at </a:t>
            </a:r>
            <a:r>
              <a:rPr lang="en-US" sz="2600" dirty="0"/>
              <a:t>the same time?</a:t>
            </a:r>
          </a:p>
        </p:txBody>
      </p:sp>
      <p:sp>
        <p:nvSpPr>
          <p:cNvPr id="4" name="Slide Number Placeholder 3"/>
          <p:cNvSpPr>
            <a:spLocks noGrp="1"/>
          </p:cNvSpPr>
          <p:nvPr>
            <p:ph type="sldNum" sz="quarter" idx="12"/>
          </p:nvPr>
        </p:nvSpPr>
        <p:spPr/>
        <p:txBody>
          <a:bodyPr/>
          <a:lstStyle/>
          <a:p>
            <a:fld id="{68B66FEB-B74C-4553-A99E-5E49813D09AD}" type="slidenum">
              <a:rPr lang="en-US" smtClean="0"/>
              <a:t>18</a:t>
            </a:fld>
            <a:endParaRPr lang="en-US"/>
          </a:p>
        </p:txBody>
      </p:sp>
      <p:sp>
        <p:nvSpPr>
          <p:cNvPr id="8" name="Title 7"/>
          <p:cNvSpPr>
            <a:spLocks noGrp="1"/>
          </p:cNvSpPr>
          <p:nvPr>
            <p:ph type="title"/>
          </p:nvPr>
        </p:nvSpPr>
        <p:spPr/>
        <p:txBody>
          <a:bodyPr/>
          <a:lstStyle/>
          <a:p>
            <a:r>
              <a:rPr lang="en-US" dirty="0" smtClean="0"/>
              <a:t>MMA 801 – Session 4</a:t>
            </a:r>
            <a:endParaRPr lang="en-US" dirty="0"/>
          </a:p>
        </p:txBody>
      </p:sp>
      <p:sp>
        <p:nvSpPr>
          <p:cNvPr id="5" name="TextBox 4"/>
          <p:cNvSpPr txBox="1"/>
          <p:nvPr/>
        </p:nvSpPr>
        <p:spPr>
          <a:xfrm>
            <a:off x="465666" y="1700790"/>
            <a:ext cx="4813415" cy="492443"/>
          </a:xfrm>
          <a:prstGeom prst="rect">
            <a:avLst/>
          </a:prstGeom>
          <a:noFill/>
        </p:spPr>
        <p:txBody>
          <a:bodyPr wrap="square" rtlCol="0">
            <a:spAutoFit/>
          </a:bodyPr>
          <a:lstStyle/>
          <a:p>
            <a:r>
              <a:rPr lang="en-US" sz="2600" dirty="0"/>
              <a:t>Core Problem – Challenge</a:t>
            </a:r>
          </a:p>
        </p:txBody>
      </p:sp>
      <p:sp>
        <p:nvSpPr>
          <p:cNvPr id="6" name="Title 1"/>
          <p:cNvSpPr txBox="1">
            <a:spLocks/>
          </p:cNvSpPr>
          <p:nvPr/>
        </p:nvSpPr>
        <p:spPr>
          <a:xfrm>
            <a:off x="465666" y="1039411"/>
            <a:ext cx="7500665" cy="648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670" dirty="0">
                <a:solidFill>
                  <a:schemeClr val="accent6">
                    <a:lumMod val="75000"/>
                  </a:schemeClr>
                </a:solidFill>
              </a:rPr>
              <a:t>As suppliers, our problem is two-fold…</a:t>
            </a:r>
            <a:endParaRPr lang="en-US" sz="2670" dirty="0"/>
          </a:p>
        </p:txBody>
      </p:sp>
      <p:sp>
        <p:nvSpPr>
          <p:cNvPr id="7" name="TextBox 6"/>
          <p:cNvSpPr txBox="1"/>
          <p:nvPr/>
        </p:nvSpPr>
        <p:spPr>
          <a:xfrm>
            <a:off x="937117" y="5664499"/>
            <a:ext cx="10317766" cy="461665"/>
          </a:xfrm>
          <a:prstGeom prst="rect">
            <a:avLst/>
          </a:prstGeom>
          <a:noFill/>
        </p:spPr>
        <p:txBody>
          <a:bodyPr wrap="square" rtlCol="0">
            <a:spAutoFit/>
          </a:bodyPr>
          <a:lstStyle/>
          <a:p>
            <a:pPr algn="ctr"/>
            <a:r>
              <a:rPr lang="en-US" sz="2400" dirty="0">
                <a:solidFill>
                  <a:srgbClr val="C00000"/>
                </a:solidFill>
              </a:rPr>
              <a:t>Do you have the </a:t>
            </a:r>
            <a:r>
              <a:rPr lang="en-US" sz="2400" dirty="0" smtClean="0">
                <a:solidFill>
                  <a:srgbClr val="C00000"/>
                </a:solidFill>
              </a:rPr>
              <a:t>"insight" </a:t>
            </a:r>
            <a:r>
              <a:rPr lang="en-US" sz="2400" dirty="0">
                <a:solidFill>
                  <a:srgbClr val="C00000"/>
                </a:solidFill>
              </a:rPr>
              <a:t>to know the answers to these two questions?</a:t>
            </a:r>
          </a:p>
        </p:txBody>
      </p:sp>
    </p:spTree>
    <p:extLst>
      <p:ext uri="{BB962C8B-B14F-4D97-AF65-F5344CB8AC3E}">
        <p14:creationId xmlns:p14="http://schemas.microsoft.com/office/powerpoint/2010/main" val="1846969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normAutofit/>
          </a:bodyPr>
          <a:lstStyle/>
          <a:p>
            <a:pPr marL="0" indent="0">
              <a:buNone/>
            </a:pPr>
            <a:r>
              <a:rPr lang="en-CA" sz="2400" dirty="0"/>
              <a:t>Marketing Process – Responding to the Dilemma</a:t>
            </a:r>
            <a:endParaRPr lang="en-US" sz="2400" dirty="0"/>
          </a:p>
        </p:txBody>
      </p:sp>
      <p:sp>
        <p:nvSpPr>
          <p:cNvPr id="21" name="Slide Number Placeholder 20"/>
          <p:cNvSpPr>
            <a:spLocks noGrp="1"/>
          </p:cNvSpPr>
          <p:nvPr>
            <p:ph type="sldNum" sz="quarter" idx="12"/>
          </p:nvPr>
        </p:nvSpPr>
        <p:spPr/>
        <p:txBody>
          <a:bodyPr/>
          <a:lstStyle/>
          <a:p>
            <a:fld id="{68B66FEB-B74C-4553-A99E-5E49813D09AD}" type="slidenum">
              <a:rPr lang="en-US" smtClean="0"/>
              <a:t>19</a:t>
            </a:fld>
            <a:endParaRPr lang="en-US"/>
          </a:p>
        </p:txBody>
      </p:sp>
      <p:sp>
        <p:nvSpPr>
          <p:cNvPr id="2" name="Title 1"/>
          <p:cNvSpPr>
            <a:spLocks noGrp="1"/>
          </p:cNvSpPr>
          <p:nvPr>
            <p:ph type="title"/>
          </p:nvPr>
        </p:nvSpPr>
        <p:spPr/>
        <p:txBody>
          <a:bodyPr>
            <a:noAutofit/>
          </a:bodyPr>
          <a:lstStyle/>
          <a:p>
            <a:r>
              <a:rPr lang="en-CA" sz="3730" dirty="0" smtClean="0"/>
              <a:t>MMA 801 – Session 4</a:t>
            </a:r>
            <a:endParaRPr lang="en-CA" sz="3730" dirty="0"/>
          </a:p>
        </p:txBody>
      </p:sp>
      <p:graphicFrame>
        <p:nvGraphicFramePr>
          <p:cNvPr id="6" name="Diagram 5"/>
          <p:cNvGraphicFramePr/>
          <p:nvPr>
            <p:extLst>
              <p:ext uri="{D42A27DB-BD31-4B8C-83A1-F6EECF244321}">
                <p14:modId xmlns:p14="http://schemas.microsoft.com/office/powerpoint/2010/main" val="3839168942"/>
              </p:ext>
            </p:extLst>
          </p:nvPr>
        </p:nvGraphicFramePr>
        <p:xfrm>
          <a:off x="1866901" y="1992266"/>
          <a:ext cx="7944755" cy="4533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279776" y="5250936"/>
            <a:ext cx="2075657" cy="338554"/>
          </a:xfrm>
          <a:prstGeom prst="rect">
            <a:avLst/>
          </a:prstGeom>
          <a:noFill/>
        </p:spPr>
        <p:txBody>
          <a:bodyPr wrap="square" rtlCol="0">
            <a:spAutoFit/>
          </a:bodyPr>
          <a:lstStyle/>
          <a:p>
            <a:pPr algn="ctr"/>
            <a:r>
              <a:rPr lang="en-CA" sz="1600" dirty="0"/>
              <a:t>Evaluate and Adjust</a:t>
            </a:r>
          </a:p>
        </p:txBody>
      </p:sp>
      <p:cxnSp>
        <p:nvCxnSpPr>
          <p:cNvPr id="10" name="Straight Arrow Connector 9"/>
          <p:cNvCxnSpPr/>
          <p:nvPr/>
        </p:nvCxnSpPr>
        <p:spPr>
          <a:xfrm>
            <a:off x="9216365" y="3747875"/>
            <a:ext cx="0" cy="1676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355432" y="5424393"/>
            <a:ext cx="186093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a:off x="2631524" y="5420213"/>
            <a:ext cx="2648252" cy="4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31523" y="5179363"/>
            <a:ext cx="0" cy="2450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7355" y="5781637"/>
            <a:ext cx="3292421" cy="387549"/>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350" dirty="0"/>
              <a:t>Right Need &amp; Fit</a:t>
            </a:r>
          </a:p>
        </p:txBody>
      </p:sp>
      <p:sp>
        <p:nvSpPr>
          <p:cNvPr id="4" name="Rectangle 3"/>
          <p:cNvSpPr/>
          <p:nvPr/>
        </p:nvSpPr>
        <p:spPr>
          <a:xfrm>
            <a:off x="5279777" y="5781637"/>
            <a:ext cx="1986625" cy="38754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400" dirty="0"/>
              <a:t>Right Solution – P/Q Relationship</a:t>
            </a:r>
          </a:p>
        </p:txBody>
      </p:sp>
      <p:sp>
        <p:nvSpPr>
          <p:cNvPr id="5" name="Rectangle 4"/>
          <p:cNvSpPr/>
          <p:nvPr/>
        </p:nvSpPr>
        <p:spPr>
          <a:xfrm>
            <a:off x="7266401" y="5781637"/>
            <a:ext cx="1330236" cy="38754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400" dirty="0"/>
              <a:t>Right Connection</a:t>
            </a:r>
          </a:p>
        </p:txBody>
      </p:sp>
      <p:sp>
        <p:nvSpPr>
          <p:cNvPr id="7" name="Rectangle 6"/>
          <p:cNvSpPr/>
          <p:nvPr/>
        </p:nvSpPr>
        <p:spPr>
          <a:xfrm>
            <a:off x="8596638" y="5781637"/>
            <a:ext cx="1455927" cy="38754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lang="en-CA" sz="1400" dirty="0"/>
              <a:t>Right Message</a:t>
            </a:r>
          </a:p>
        </p:txBody>
      </p:sp>
      <p:sp>
        <p:nvSpPr>
          <p:cNvPr id="9" name="Left Brace 8"/>
          <p:cNvSpPr/>
          <p:nvPr/>
        </p:nvSpPr>
        <p:spPr>
          <a:xfrm rot="4320000">
            <a:off x="3520890" y="2372527"/>
            <a:ext cx="225353" cy="305308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5" name="Left Brace 14"/>
          <p:cNvSpPr/>
          <p:nvPr/>
        </p:nvSpPr>
        <p:spPr>
          <a:xfrm rot="4320000">
            <a:off x="7617044" y="1285203"/>
            <a:ext cx="225353" cy="305308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1" name="TextBox 10"/>
          <p:cNvSpPr txBox="1"/>
          <p:nvPr/>
        </p:nvSpPr>
        <p:spPr>
          <a:xfrm>
            <a:off x="2146917" y="2811747"/>
            <a:ext cx="2310818" cy="830997"/>
          </a:xfrm>
          <a:prstGeom prst="rect">
            <a:avLst/>
          </a:prstGeom>
          <a:noFill/>
        </p:spPr>
        <p:txBody>
          <a:bodyPr wrap="square" rtlCol="0">
            <a:spAutoFit/>
          </a:bodyPr>
          <a:lstStyle/>
          <a:p>
            <a:pPr algn="ctr"/>
            <a:r>
              <a:rPr lang="en-US" sz="1600" dirty="0"/>
              <a:t>Need/Opportunity Assessment and Value Curve Understanding</a:t>
            </a:r>
          </a:p>
        </p:txBody>
      </p:sp>
      <p:sp>
        <p:nvSpPr>
          <p:cNvPr id="17" name="TextBox 16"/>
          <p:cNvSpPr txBox="1"/>
          <p:nvPr/>
        </p:nvSpPr>
        <p:spPr>
          <a:xfrm>
            <a:off x="6323627" y="1799217"/>
            <a:ext cx="2310818" cy="584775"/>
          </a:xfrm>
          <a:prstGeom prst="rect">
            <a:avLst/>
          </a:prstGeom>
          <a:noFill/>
        </p:spPr>
        <p:txBody>
          <a:bodyPr wrap="square" rtlCol="0">
            <a:spAutoFit/>
          </a:bodyPr>
          <a:lstStyle/>
          <a:p>
            <a:pPr algn="ctr"/>
            <a:r>
              <a:rPr lang="en-US" sz="1600" dirty="0"/>
              <a:t>Framework Development and Execution</a:t>
            </a:r>
          </a:p>
        </p:txBody>
      </p:sp>
      <p:sp>
        <p:nvSpPr>
          <p:cNvPr id="18" name="TextBox 17"/>
          <p:cNvSpPr txBox="1"/>
          <p:nvPr/>
        </p:nvSpPr>
        <p:spPr>
          <a:xfrm>
            <a:off x="4654541" y="2139021"/>
            <a:ext cx="1391724" cy="584775"/>
          </a:xfrm>
          <a:prstGeom prst="rect">
            <a:avLst/>
          </a:prstGeom>
          <a:noFill/>
        </p:spPr>
        <p:txBody>
          <a:bodyPr wrap="square" rtlCol="0">
            <a:spAutoFit/>
          </a:bodyPr>
          <a:lstStyle/>
          <a:p>
            <a:r>
              <a:rPr lang="en-US" sz="1600" dirty="0"/>
              <a:t>Value Curve Positioning</a:t>
            </a:r>
          </a:p>
        </p:txBody>
      </p:sp>
      <p:cxnSp>
        <p:nvCxnSpPr>
          <p:cNvPr id="20" name="Straight Arrow Connector 19"/>
          <p:cNvCxnSpPr>
            <a:stCxn id="18" idx="2"/>
          </p:cNvCxnSpPr>
          <p:nvPr/>
        </p:nvCxnSpPr>
        <p:spPr>
          <a:xfrm>
            <a:off x="5350403" y="2723796"/>
            <a:ext cx="406534" cy="6668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27053" y="6299549"/>
            <a:ext cx="4916987" cy="400110"/>
          </a:xfrm>
          <a:prstGeom prst="rect">
            <a:avLst/>
          </a:prstGeom>
          <a:noFill/>
        </p:spPr>
        <p:txBody>
          <a:bodyPr wrap="square" rtlCol="0">
            <a:spAutoFit/>
          </a:bodyPr>
          <a:lstStyle/>
          <a:p>
            <a:r>
              <a:rPr lang="en-US" sz="2000" dirty="0">
                <a:solidFill>
                  <a:srgbClr val="C00000"/>
                </a:solidFill>
              </a:rPr>
              <a:t>Privileged Insight – Analytics </a:t>
            </a:r>
            <a:r>
              <a:rPr lang="en-US" sz="2000" dirty="0" smtClean="0">
                <a:solidFill>
                  <a:srgbClr val="C00000"/>
                </a:solidFill>
              </a:rPr>
              <a:t>"Touch Points"?</a:t>
            </a:r>
            <a:endParaRPr lang="en-US" sz="2000" dirty="0">
              <a:solidFill>
                <a:srgbClr val="C00000"/>
              </a:solidFill>
            </a:endParaRPr>
          </a:p>
        </p:txBody>
      </p:sp>
    </p:spTree>
    <p:extLst>
      <p:ext uri="{BB962C8B-B14F-4D97-AF65-F5344CB8AC3E}">
        <p14:creationId xmlns:p14="http://schemas.microsoft.com/office/powerpoint/2010/main" val="261494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43299393"/>
              </p:ext>
            </p:extLst>
          </p:nvPr>
        </p:nvGraphicFramePr>
        <p:xfrm>
          <a:off x="465138" y="1703342"/>
          <a:ext cx="11291889" cy="3383280"/>
        </p:xfrm>
        <a:graphic>
          <a:graphicData uri="http://schemas.openxmlformats.org/drawingml/2006/table">
            <a:tbl>
              <a:tblPr firstRow="1" bandRow="1">
                <a:tableStyleId>{69012ECD-51FC-41F1-AA8D-1B2483CD663E}</a:tableStyleId>
              </a:tblPr>
              <a:tblGrid>
                <a:gridCol w="3763963">
                  <a:extLst>
                    <a:ext uri="{9D8B030D-6E8A-4147-A177-3AD203B41FA5}">
                      <a16:colId xmlns:a16="http://schemas.microsoft.com/office/drawing/2014/main" val="1178227840"/>
                    </a:ext>
                  </a:extLst>
                </a:gridCol>
                <a:gridCol w="3763963">
                  <a:extLst>
                    <a:ext uri="{9D8B030D-6E8A-4147-A177-3AD203B41FA5}">
                      <a16:colId xmlns:a16="http://schemas.microsoft.com/office/drawing/2014/main" val="1382992744"/>
                    </a:ext>
                  </a:extLst>
                </a:gridCol>
                <a:gridCol w="3763963">
                  <a:extLst>
                    <a:ext uri="{9D8B030D-6E8A-4147-A177-3AD203B41FA5}">
                      <a16:colId xmlns:a16="http://schemas.microsoft.com/office/drawing/2014/main" val="4184383533"/>
                    </a:ext>
                  </a:extLst>
                </a:gridCol>
              </a:tblGrid>
              <a:tr h="370840">
                <a:tc>
                  <a:txBody>
                    <a:bodyPr/>
                    <a:lstStyle/>
                    <a:p>
                      <a:r>
                        <a:rPr lang="en-US" dirty="0" smtClean="0"/>
                        <a:t>Agenda Item</a:t>
                      </a:r>
                      <a:endParaRPr lang="en-US" dirty="0"/>
                    </a:p>
                  </a:txBody>
                  <a:tcPr marL="122258" marR="122258"/>
                </a:tc>
                <a:tc>
                  <a:txBody>
                    <a:bodyPr/>
                    <a:lstStyle/>
                    <a:p>
                      <a:r>
                        <a:rPr lang="en-US" dirty="0" smtClean="0">
                          <a:solidFill>
                            <a:schemeClr val="tx1"/>
                          </a:solidFill>
                        </a:rPr>
                        <a:t>Section 1 (Morning)</a:t>
                      </a:r>
                      <a:endParaRPr lang="en-US" dirty="0">
                        <a:solidFill>
                          <a:schemeClr val="tx1"/>
                        </a:solidFill>
                      </a:endParaRPr>
                    </a:p>
                  </a:txBody>
                  <a:tcPr marL="122258" marR="122258">
                    <a:solidFill>
                      <a:schemeClr val="accent3">
                        <a:lumMod val="60000"/>
                        <a:lumOff val="40000"/>
                      </a:schemeClr>
                    </a:solidFill>
                  </a:tcPr>
                </a:tc>
                <a:tc>
                  <a:txBody>
                    <a:bodyPr/>
                    <a:lstStyle/>
                    <a:p>
                      <a:r>
                        <a:rPr lang="en-US" dirty="0" smtClean="0">
                          <a:solidFill>
                            <a:schemeClr val="tx1"/>
                          </a:solidFill>
                        </a:rPr>
                        <a:t>Section 2 (Afternoon)</a:t>
                      </a:r>
                      <a:endParaRPr lang="en-US" dirty="0">
                        <a:solidFill>
                          <a:schemeClr val="tx1"/>
                        </a:solidFill>
                      </a:endParaRPr>
                    </a:p>
                  </a:txBody>
                  <a:tcPr marL="122258" marR="122258">
                    <a:solidFill>
                      <a:schemeClr val="accent6">
                        <a:lumMod val="60000"/>
                        <a:lumOff val="40000"/>
                      </a:schemeClr>
                    </a:solidFill>
                  </a:tcPr>
                </a:tc>
                <a:extLst>
                  <a:ext uri="{0D108BD9-81ED-4DB2-BD59-A6C34878D82A}">
                    <a16:rowId xmlns:a16="http://schemas.microsoft.com/office/drawing/2014/main" val="359274212"/>
                  </a:ext>
                </a:extLst>
              </a:tr>
              <a:tr h="370840">
                <a:tc>
                  <a:txBody>
                    <a:bodyPr/>
                    <a:lstStyle/>
                    <a:p>
                      <a:r>
                        <a:rPr lang="en-US" dirty="0" smtClean="0"/>
                        <a:t>Assignment #1 &amp;</a:t>
                      </a:r>
                      <a:r>
                        <a:rPr lang="en-US" baseline="0" dirty="0" smtClean="0"/>
                        <a:t> #2 – Orientation</a:t>
                      </a:r>
                      <a:endParaRPr lang="en-US" dirty="0"/>
                    </a:p>
                  </a:txBody>
                  <a:tcPr marL="122258" marR="122258"/>
                </a:tc>
                <a:tc>
                  <a:txBody>
                    <a:bodyPr/>
                    <a:lstStyle/>
                    <a:p>
                      <a:r>
                        <a:rPr lang="en-US" dirty="0" smtClean="0"/>
                        <a:t>8:30 am – 8:50</a:t>
                      </a:r>
                      <a:r>
                        <a:rPr lang="en-US" baseline="0" dirty="0" smtClean="0"/>
                        <a:t> am</a:t>
                      </a:r>
                      <a:endParaRPr lang="en-US" dirty="0"/>
                    </a:p>
                  </a:txBody>
                  <a:tcPr marL="122258" marR="122258">
                    <a:solidFill>
                      <a:schemeClr val="accent3">
                        <a:lumMod val="60000"/>
                        <a:lumOff val="40000"/>
                      </a:schemeClr>
                    </a:solidFill>
                  </a:tcPr>
                </a:tc>
                <a:tc>
                  <a:txBody>
                    <a:bodyPr/>
                    <a:lstStyle/>
                    <a:p>
                      <a:r>
                        <a:rPr lang="en-US" dirty="0" smtClean="0"/>
                        <a:t>1:00 pm – 1:20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154043581"/>
                  </a:ext>
                </a:extLst>
              </a:tr>
              <a:tr h="370840">
                <a:tc>
                  <a:txBody>
                    <a:bodyPr/>
                    <a:lstStyle/>
                    <a:p>
                      <a:r>
                        <a:rPr lang="en-US" dirty="0" smtClean="0"/>
                        <a:t>Marketing Fundamentals</a:t>
                      </a:r>
                      <a:endParaRPr lang="en-US" dirty="0"/>
                    </a:p>
                  </a:txBody>
                  <a:tcPr marL="122258" marR="122258"/>
                </a:tc>
                <a:tc>
                  <a:txBody>
                    <a:bodyPr/>
                    <a:lstStyle/>
                    <a:p>
                      <a:r>
                        <a:rPr lang="en-US" dirty="0" smtClean="0"/>
                        <a:t>8:50</a:t>
                      </a:r>
                      <a:r>
                        <a:rPr lang="en-US" baseline="0" dirty="0" smtClean="0"/>
                        <a:t> am</a:t>
                      </a:r>
                      <a:r>
                        <a:rPr lang="en-US" dirty="0" smtClean="0"/>
                        <a:t> – 9:50 am</a:t>
                      </a:r>
                      <a:endParaRPr lang="en-US" dirty="0"/>
                    </a:p>
                  </a:txBody>
                  <a:tcPr marL="122258" marR="122258">
                    <a:solidFill>
                      <a:schemeClr val="accent3">
                        <a:lumMod val="60000"/>
                        <a:lumOff val="40000"/>
                      </a:schemeClr>
                    </a:solidFill>
                  </a:tcPr>
                </a:tc>
                <a:tc>
                  <a:txBody>
                    <a:bodyPr/>
                    <a:lstStyle/>
                    <a:p>
                      <a:r>
                        <a:rPr lang="en-US" dirty="0" smtClean="0"/>
                        <a:t>1:20 pm – 2:20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451359849"/>
                  </a:ext>
                </a:extLst>
              </a:tr>
              <a:tr h="370840">
                <a:tc>
                  <a:txBody>
                    <a:bodyPr/>
                    <a:lstStyle/>
                    <a:p>
                      <a:r>
                        <a:rPr lang="en-US" baseline="0" dirty="0" smtClean="0"/>
                        <a:t>Netflix Case – Breakout Room Exercise</a:t>
                      </a:r>
                      <a:endParaRPr lang="en-US" dirty="0"/>
                    </a:p>
                  </a:txBody>
                  <a:tcPr marL="122258" marR="122258"/>
                </a:tc>
                <a:tc>
                  <a:txBody>
                    <a:bodyPr/>
                    <a:lstStyle/>
                    <a:p>
                      <a:r>
                        <a:rPr lang="en-US" dirty="0" smtClean="0"/>
                        <a:t>9:50 am – 11:30 am</a:t>
                      </a:r>
                      <a:endParaRPr lang="en-US" dirty="0"/>
                    </a:p>
                  </a:txBody>
                  <a:tcPr marL="122258" marR="122258">
                    <a:solidFill>
                      <a:schemeClr val="accent3">
                        <a:lumMod val="60000"/>
                        <a:lumOff val="40000"/>
                      </a:schemeClr>
                    </a:solidFill>
                  </a:tcPr>
                </a:tc>
                <a:tc>
                  <a:txBody>
                    <a:bodyPr/>
                    <a:lstStyle/>
                    <a:p>
                      <a:r>
                        <a:rPr lang="en-US" dirty="0" smtClean="0"/>
                        <a:t>2:20 pm – 4:00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576632717"/>
                  </a:ext>
                </a:extLst>
              </a:tr>
              <a:tr h="370840">
                <a:tc>
                  <a:txBody>
                    <a:bodyPr/>
                    <a:lstStyle/>
                    <a:p>
                      <a:r>
                        <a:rPr lang="en-US" dirty="0" smtClean="0"/>
                        <a:t>Netflix –</a:t>
                      </a:r>
                      <a:r>
                        <a:rPr lang="en-US" baseline="0" dirty="0" smtClean="0"/>
                        <a:t> Team Presentation &amp; Debriefing</a:t>
                      </a:r>
                      <a:endParaRPr lang="en-US" dirty="0"/>
                    </a:p>
                  </a:txBody>
                  <a:tcPr marL="122258" marR="122258"/>
                </a:tc>
                <a:tc>
                  <a:txBody>
                    <a:bodyPr/>
                    <a:lstStyle/>
                    <a:p>
                      <a:r>
                        <a:rPr lang="en-US" dirty="0" smtClean="0"/>
                        <a:t>11:30 am – 12:00 pm</a:t>
                      </a:r>
                      <a:endParaRPr lang="en-US" dirty="0"/>
                    </a:p>
                  </a:txBody>
                  <a:tcPr marL="122258" marR="122258">
                    <a:solidFill>
                      <a:schemeClr val="accent3">
                        <a:lumMod val="60000"/>
                        <a:lumOff val="40000"/>
                      </a:schemeClr>
                    </a:solidFill>
                  </a:tcPr>
                </a:tc>
                <a:tc>
                  <a:txBody>
                    <a:bodyPr/>
                    <a:lstStyle/>
                    <a:p>
                      <a:r>
                        <a:rPr lang="en-US" dirty="0" smtClean="0"/>
                        <a:t>4:00 pm</a:t>
                      </a:r>
                      <a:r>
                        <a:rPr lang="en-US" baseline="0" dirty="0" smtClean="0"/>
                        <a:t> – 4:30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09674696"/>
                  </a:ext>
                </a:extLst>
              </a:tr>
            </a:tbl>
          </a:graphicData>
        </a:graphic>
      </p:graphicFrame>
      <p:sp>
        <p:nvSpPr>
          <p:cNvPr id="4" name="Slide Number Placeholder 3"/>
          <p:cNvSpPr>
            <a:spLocks noGrp="1"/>
          </p:cNvSpPr>
          <p:nvPr>
            <p:ph type="sldNum" sz="quarter" idx="12"/>
          </p:nvPr>
        </p:nvSpPr>
        <p:spPr/>
        <p:txBody>
          <a:bodyPr/>
          <a:lstStyle/>
          <a:p>
            <a:fld id="{68B66FEB-B74C-4553-A99E-5E49813D09AD}" type="slidenum">
              <a:rPr lang="en-US" smtClean="0"/>
              <a:t>2</a:t>
            </a:fld>
            <a:endParaRPr lang="en-US" dirty="0"/>
          </a:p>
        </p:txBody>
      </p:sp>
      <p:sp>
        <p:nvSpPr>
          <p:cNvPr id="5" name="Title 4"/>
          <p:cNvSpPr>
            <a:spLocks noGrp="1"/>
          </p:cNvSpPr>
          <p:nvPr>
            <p:ph type="title"/>
          </p:nvPr>
        </p:nvSpPr>
        <p:spPr/>
        <p:txBody>
          <a:bodyPr/>
          <a:lstStyle/>
          <a:p>
            <a:r>
              <a:rPr lang="en-US" dirty="0" smtClean="0"/>
              <a:t>MMA 801 – Session 4</a:t>
            </a:r>
            <a:endParaRPr lang="en-US" dirty="0"/>
          </a:p>
        </p:txBody>
      </p:sp>
      <p:sp>
        <p:nvSpPr>
          <p:cNvPr id="7" name="TextBox 6"/>
          <p:cNvSpPr txBox="1"/>
          <p:nvPr/>
        </p:nvSpPr>
        <p:spPr>
          <a:xfrm>
            <a:off x="4655820" y="1021081"/>
            <a:ext cx="4107180" cy="584775"/>
          </a:xfrm>
          <a:prstGeom prst="rect">
            <a:avLst/>
          </a:prstGeom>
          <a:noFill/>
        </p:spPr>
        <p:txBody>
          <a:bodyPr wrap="square" rtlCol="0">
            <a:spAutoFit/>
          </a:bodyPr>
          <a:lstStyle/>
          <a:p>
            <a:r>
              <a:rPr lang="en-US" sz="3200" b="1" dirty="0" smtClean="0">
                <a:solidFill>
                  <a:schemeClr val="accent6">
                    <a:lumMod val="75000"/>
                  </a:schemeClr>
                </a:solidFill>
              </a:rPr>
              <a:t>Today's </a:t>
            </a:r>
            <a:r>
              <a:rPr lang="en-US" sz="3200" b="1" dirty="0">
                <a:solidFill>
                  <a:schemeClr val="accent6">
                    <a:lumMod val="75000"/>
                  </a:schemeClr>
                </a:solidFill>
              </a:rPr>
              <a:t>Agenda</a:t>
            </a:r>
          </a:p>
        </p:txBody>
      </p:sp>
    </p:spTree>
    <p:extLst>
      <p:ext uri="{BB962C8B-B14F-4D97-AF65-F5344CB8AC3E}">
        <p14:creationId xmlns:p14="http://schemas.microsoft.com/office/powerpoint/2010/main" val="416683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B66FEB-B74C-4553-A99E-5E49813D09AD}" type="slidenum">
              <a:rPr lang="en-US" smtClean="0"/>
              <a:t>20</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pic>
        <p:nvPicPr>
          <p:cNvPr id="6" name="Picture 5"/>
          <p:cNvPicPr>
            <a:picLocks noChangeAspect="1"/>
          </p:cNvPicPr>
          <p:nvPr/>
        </p:nvPicPr>
        <p:blipFill>
          <a:blip r:embed="rId2"/>
          <a:stretch>
            <a:fillRect/>
          </a:stretch>
        </p:blipFill>
        <p:spPr>
          <a:xfrm>
            <a:off x="1356957" y="1499085"/>
            <a:ext cx="4529234" cy="2516241"/>
          </a:xfrm>
          <a:prstGeom prst="rect">
            <a:avLst/>
          </a:prstGeom>
        </p:spPr>
      </p:pic>
      <p:pic>
        <p:nvPicPr>
          <p:cNvPr id="7" name="Picture 6"/>
          <p:cNvPicPr>
            <a:picLocks noChangeAspect="1"/>
          </p:cNvPicPr>
          <p:nvPr/>
        </p:nvPicPr>
        <p:blipFill>
          <a:blip r:embed="rId3"/>
          <a:stretch>
            <a:fillRect/>
          </a:stretch>
        </p:blipFill>
        <p:spPr>
          <a:xfrm>
            <a:off x="6009772" y="1499086"/>
            <a:ext cx="4551177" cy="2528432"/>
          </a:xfrm>
          <a:prstGeom prst="rect">
            <a:avLst/>
          </a:prstGeom>
        </p:spPr>
      </p:pic>
      <p:pic>
        <p:nvPicPr>
          <p:cNvPr id="8" name="Picture 7"/>
          <p:cNvPicPr>
            <a:picLocks noChangeAspect="1"/>
          </p:cNvPicPr>
          <p:nvPr/>
        </p:nvPicPr>
        <p:blipFill>
          <a:blip r:embed="rId4"/>
          <a:stretch>
            <a:fillRect/>
          </a:stretch>
        </p:blipFill>
        <p:spPr>
          <a:xfrm>
            <a:off x="1344706" y="4093172"/>
            <a:ext cx="4541483" cy="2523046"/>
          </a:xfrm>
          <a:prstGeom prst="rect">
            <a:avLst/>
          </a:prstGeom>
        </p:spPr>
      </p:pic>
      <p:pic>
        <p:nvPicPr>
          <p:cNvPr id="9" name="Picture 8"/>
          <p:cNvPicPr>
            <a:picLocks noChangeAspect="1"/>
          </p:cNvPicPr>
          <p:nvPr/>
        </p:nvPicPr>
        <p:blipFill>
          <a:blip r:embed="rId5"/>
          <a:stretch>
            <a:fillRect/>
          </a:stretch>
        </p:blipFill>
        <p:spPr>
          <a:xfrm>
            <a:off x="5990984" y="4093172"/>
            <a:ext cx="4563486" cy="2535270"/>
          </a:xfrm>
          <a:prstGeom prst="rect">
            <a:avLst/>
          </a:prstGeom>
        </p:spPr>
      </p:pic>
      <p:sp>
        <p:nvSpPr>
          <p:cNvPr id="10" name="TextBox 9"/>
          <p:cNvSpPr txBox="1"/>
          <p:nvPr/>
        </p:nvSpPr>
        <p:spPr>
          <a:xfrm>
            <a:off x="0" y="6596390"/>
            <a:ext cx="3112717" cy="261610"/>
          </a:xfrm>
          <a:prstGeom prst="rect">
            <a:avLst/>
          </a:prstGeom>
          <a:noFill/>
        </p:spPr>
        <p:txBody>
          <a:bodyPr wrap="square" rtlCol="0">
            <a:spAutoFit/>
          </a:bodyPr>
          <a:lstStyle/>
          <a:p>
            <a:r>
              <a:rPr lang="en-US" sz="1100" dirty="0"/>
              <a:t>Source: </a:t>
            </a:r>
            <a:r>
              <a:rPr lang="en-US" sz="1100" dirty="0" err="1"/>
              <a:t>Kasasa</a:t>
            </a:r>
            <a:r>
              <a:rPr lang="en-US" sz="1100" dirty="0"/>
              <a:t> Marketing</a:t>
            </a:r>
          </a:p>
        </p:txBody>
      </p:sp>
      <p:sp>
        <p:nvSpPr>
          <p:cNvPr id="2" name="TextBox 1"/>
          <p:cNvSpPr txBox="1"/>
          <p:nvPr/>
        </p:nvSpPr>
        <p:spPr>
          <a:xfrm>
            <a:off x="465666" y="1030466"/>
            <a:ext cx="4848612" cy="461665"/>
          </a:xfrm>
          <a:prstGeom prst="rect">
            <a:avLst/>
          </a:prstGeom>
          <a:noFill/>
        </p:spPr>
        <p:txBody>
          <a:bodyPr wrap="square" rtlCol="0">
            <a:spAutoFit/>
          </a:bodyPr>
          <a:lstStyle/>
          <a:p>
            <a:r>
              <a:rPr lang="en-US" sz="2400" dirty="0">
                <a:solidFill>
                  <a:schemeClr val="accent6">
                    <a:lumMod val="75000"/>
                  </a:schemeClr>
                </a:solidFill>
              </a:rPr>
              <a:t>Who, How and Where Do We Target?</a:t>
            </a:r>
          </a:p>
        </p:txBody>
      </p:sp>
    </p:spTree>
    <p:extLst>
      <p:ext uri="{BB962C8B-B14F-4D97-AF65-F5344CB8AC3E}">
        <p14:creationId xmlns:p14="http://schemas.microsoft.com/office/powerpoint/2010/main" val="243975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descr="Season1_Logo.jpg"/>
          <p:cNvPicPr>
            <a:picLocks noChangeAspect="1"/>
          </p:cNvPicPr>
          <p:nvPr/>
        </p:nvPicPr>
        <p:blipFill>
          <a:blip r:embed="rId3" cstate="print"/>
          <a:stretch>
            <a:fillRect/>
          </a:stretch>
        </p:blipFill>
        <p:spPr bwMode="auto">
          <a:xfrm>
            <a:off x="550060" y="1485900"/>
            <a:ext cx="2000250" cy="1257872"/>
          </a:xfrm>
          <a:prstGeom prst="rect">
            <a:avLst/>
          </a:prstGeom>
          <a:noFill/>
          <a:ln w="9525">
            <a:noFill/>
            <a:miter lim="800000"/>
            <a:headEnd/>
            <a:tailEnd/>
          </a:ln>
        </p:spPr>
      </p:pic>
      <p:sp>
        <p:nvSpPr>
          <p:cNvPr id="3" name="Rectangle 2"/>
          <p:cNvSpPr/>
          <p:nvPr/>
        </p:nvSpPr>
        <p:spPr>
          <a:xfrm>
            <a:off x="471294" y="2799921"/>
            <a:ext cx="11249412" cy="3724096"/>
          </a:xfrm>
          <a:prstGeom prst="rect">
            <a:avLst/>
          </a:prstGeom>
        </p:spPr>
        <p:txBody>
          <a:bodyPr wrap="square">
            <a:spAutoFit/>
          </a:bodyPr>
          <a:lstStyle/>
          <a:p>
            <a:pPr>
              <a:spcBef>
                <a:spcPts val="1200"/>
              </a:spcBef>
            </a:pPr>
            <a:r>
              <a:rPr lang="en-US" dirty="0"/>
              <a:t>Our customer is a busy self-employed or entrepreneurial-focused business professional who leads </a:t>
            </a:r>
            <a:r>
              <a:rPr lang="en-US" dirty="0" smtClean="0"/>
              <a:t>a </a:t>
            </a:r>
            <a:r>
              <a:rPr lang="en-US" dirty="0"/>
              <a:t>hectic and busy life, yet seeks frequent time-outs to relax and recharge his/her batteries. Given the responsibilities which come with their chosen career paths, these individuals need to remain in close proximity to their businesses and/or professions.  </a:t>
            </a:r>
          </a:p>
          <a:p>
            <a:pPr>
              <a:spcBef>
                <a:spcPts val="1200"/>
              </a:spcBef>
            </a:pPr>
            <a:r>
              <a:rPr lang="en-US" dirty="0"/>
              <a:t>This customer is looking for an easy, hassle-free getaway for himself/herself and their families, and wants to be pampered with the luxuries of life during these getaways. As our customer is busy, the ability to be flexible in the scheduling process is necessary, as is the ability to provide efficient, easy-to-use mechanisms for last-minute changes. Our customer is active, seeking a variety of outdoor experiences, as he/she is trying to cram into their short visits a maximum amount of </a:t>
            </a:r>
            <a:r>
              <a:rPr lang="en-US" dirty="0" smtClean="0"/>
              <a:t>"value", </a:t>
            </a:r>
            <a:r>
              <a:rPr lang="en-US" dirty="0"/>
              <a:t>almost on a per minute basis. Having said this, our customer is also about down time and quiet time, and feels a connection with nature and its beauty.  </a:t>
            </a:r>
          </a:p>
          <a:p>
            <a:pPr>
              <a:spcBef>
                <a:spcPts val="1200"/>
              </a:spcBef>
            </a:pPr>
            <a:r>
              <a:rPr lang="en-US" dirty="0"/>
              <a:t>Our customer possesses some knowledge of the Rideau Lakes Region and the historical amenities </a:t>
            </a:r>
            <a:r>
              <a:rPr lang="en-US" dirty="0" smtClean="0"/>
              <a:t>and </a:t>
            </a:r>
            <a:r>
              <a:rPr lang="en-US" dirty="0"/>
              <a:t>beauty which the region offers. Westport and all of its charm is known to our customer and is a drawing card to the purchase process.</a:t>
            </a:r>
          </a:p>
        </p:txBody>
      </p:sp>
      <p:sp>
        <p:nvSpPr>
          <p:cNvPr id="4" name="TextBox 3"/>
          <p:cNvSpPr txBox="1"/>
          <p:nvPr/>
        </p:nvSpPr>
        <p:spPr>
          <a:xfrm>
            <a:off x="2634704" y="1827172"/>
            <a:ext cx="6688133" cy="461665"/>
          </a:xfrm>
          <a:prstGeom prst="rect">
            <a:avLst/>
          </a:prstGeom>
          <a:noFill/>
        </p:spPr>
        <p:txBody>
          <a:bodyPr wrap="square" rtlCol="0">
            <a:spAutoFit/>
          </a:bodyPr>
          <a:lstStyle/>
          <a:p>
            <a:r>
              <a:rPr lang="en-US" sz="2400" dirty="0">
                <a:solidFill>
                  <a:schemeClr val="accent1">
                    <a:lumMod val="50000"/>
                  </a:schemeClr>
                </a:solidFill>
              </a:rPr>
              <a:t>Customer Profile – Who is our target customer?</a:t>
            </a:r>
          </a:p>
        </p:txBody>
      </p:sp>
      <p:sp>
        <p:nvSpPr>
          <p:cNvPr id="6" name="TextBox 5"/>
          <p:cNvSpPr txBox="1"/>
          <p:nvPr/>
        </p:nvSpPr>
        <p:spPr>
          <a:xfrm>
            <a:off x="465666" y="1004161"/>
            <a:ext cx="7151058" cy="461665"/>
          </a:xfrm>
          <a:prstGeom prst="rect">
            <a:avLst/>
          </a:prstGeom>
          <a:noFill/>
        </p:spPr>
        <p:txBody>
          <a:bodyPr wrap="square" rtlCol="0">
            <a:spAutoFit/>
          </a:bodyPr>
          <a:lstStyle/>
          <a:p>
            <a:r>
              <a:rPr lang="en-US" sz="2400" dirty="0">
                <a:solidFill>
                  <a:schemeClr val="accent6">
                    <a:lumMod val="75000"/>
                  </a:schemeClr>
                </a:solidFill>
              </a:rPr>
              <a:t>Linking Value Curve Work to the Value Proposition</a:t>
            </a:r>
          </a:p>
        </p:txBody>
      </p:sp>
      <p:sp>
        <p:nvSpPr>
          <p:cNvPr id="7" name="Slide Number Placeholder 6"/>
          <p:cNvSpPr>
            <a:spLocks noGrp="1"/>
          </p:cNvSpPr>
          <p:nvPr>
            <p:ph type="sldNum" sz="quarter" idx="12"/>
          </p:nvPr>
        </p:nvSpPr>
        <p:spPr/>
        <p:txBody>
          <a:bodyPr/>
          <a:lstStyle/>
          <a:p>
            <a:fld id="{68B66FEB-B74C-4553-A99E-5E49813D09AD}" type="slidenum">
              <a:rPr lang="en-US" smtClean="0"/>
              <a:t>21</a:t>
            </a:fld>
            <a:endParaRPr lang="en-US"/>
          </a:p>
        </p:txBody>
      </p:sp>
      <p:sp>
        <p:nvSpPr>
          <p:cNvPr id="5" name="Title 4"/>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108760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666" y="1144267"/>
            <a:ext cx="9731554" cy="461665"/>
          </a:xfrm>
          <a:prstGeom prst="rect">
            <a:avLst/>
          </a:prstGeom>
          <a:noFill/>
        </p:spPr>
        <p:txBody>
          <a:bodyPr wrap="square" rtlCol="0">
            <a:spAutoFit/>
          </a:bodyPr>
          <a:lstStyle/>
          <a:p>
            <a:r>
              <a:rPr lang="en-US" sz="2400" b="1" dirty="0">
                <a:solidFill>
                  <a:schemeClr val="bg2">
                    <a:lumMod val="25000"/>
                  </a:schemeClr>
                </a:solidFill>
              </a:rPr>
              <a:t>At the end of the day…can you create this for </a:t>
            </a:r>
            <a:r>
              <a:rPr lang="en-US" sz="2400" b="1" dirty="0" err="1">
                <a:solidFill>
                  <a:schemeClr val="bg2">
                    <a:lumMod val="25000"/>
                  </a:schemeClr>
                </a:solidFill>
              </a:rPr>
              <a:t>NetFlix</a:t>
            </a:r>
            <a:r>
              <a:rPr lang="en-US" sz="2400" b="1" dirty="0">
                <a:solidFill>
                  <a:schemeClr val="bg2">
                    <a:lumMod val="25000"/>
                  </a:schemeClr>
                </a:solidFill>
              </a:rPr>
              <a:t> and </a:t>
            </a:r>
            <a:r>
              <a:rPr lang="en-US" sz="2400" b="1" dirty="0" smtClean="0">
                <a:solidFill>
                  <a:schemeClr val="bg2">
                    <a:lumMod val="25000"/>
                  </a:schemeClr>
                </a:solidFill>
              </a:rPr>
              <a:t>McDonald's</a:t>
            </a:r>
            <a:r>
              <a:rPr lang="en-US" sz="2400" b="1" dirty="0">
                <a:solidFill>
                  <a:schemeClr val="bg2">
                    <a:lumMod val="25000"/>
                  </a:schemeClr>
                </a:solidFill>
              </a:rPr>
              <a:t>?</a:t>
            </a:r>
          </a:p>
        </p:txBody>
      </p:sp>
      <p:sp>
        <p:nvSpPr>
          <p:cNvPr id="4" name="TextBox 3"/>
          <p:cNvSpPr txBox="1"/>
          <p:nvPr/>
        </p:nvSpPr>
        <p:spPr>
          <a:xfrm>
            <a:off x="465666" y="2307189"/>
            <a:ext cx="10044906" cy="4093428"/>
          </a:xfrm>
          <a:prstGeom prst="rect">
            <a:avLst/>
          </a:prstGeom>
          <a:noFill/>
        </p:spPr>
        <p:txBody>
          <a:bodyPr wrap="square" rtlCol="0">
            <a:spAutoFit/>
          </a:bodyPr>
          <a:lstStyle/>
          <a:p>
            <a:r>
              <a:rPr lang="en-US" sz="2000" dirty="0">
                <a:solidFill>
                  <a:srgbClr val="0070C0"/>
                </a:solidFill>
              </a:rPr>
              <a:t>Part 1 of the Statement</a:t>
            </a:r>
          </a:p>
          <a:p>
            <a:r>
              <a:rPr lang="en-US" sz="2000" dirty="0"/>
              <a:t>For						</a:t>
            </a:r>
            <a:r>
              <a:rPr lang="en-US" sz="2000" dirty="0" smtClean="0"/>
              <a:t>	(</a:t>
            </a:r>
            <a:r>
              <a:rPr lang="en-US" sz="2000" dirty="0"/>
              <a:t>the target market)</a:t>
            </a:r>
          </a:p>
          <a:p>
            <a:r>
              <a:rPr lang="en-US" sz="2000" dirty="0"/>
              <a:t>Who want					(the consumer need)</a:t>
            </a:r>
          </a:p>
          <a:p>
            <a:r>
              <a:rPr lang="en-US" sz="2000" dirty="0"/>
              <a:t>Our products/services are		(demonstration of the solution)</a:t>
            </a:r>
          </a:p>
          <a:p>
            <a:r>
              <a:rPr lang="en-US" sz="2000" dirty="0"/>
              <a:t>That features				</a:t>
            </a:r>
            <a:r>
              <a:rPr lang="en-US" sz="2000" dirty="0" smtClean="0"/>
              <a:t>	(</a:t>
            </a:r>
            <a:r>
              <a:rPr lang="en-US" sz="2000" dirty="0"/>
              <a:t>key benefits provided)</a:t>
            </a:r>
          </a:p>
          <a:p>
            <a:endParaRPr lang="en-US" sz="2000" dirty="0"/>
          </a:p>
          <a:p>
            <a:r>
              <a:rPr lang="en-US" sz="2000" dirty="0"/>
              <a:t> </a:t>
            </a:r>
          </a:p>
          <a:p>
            <a:r>
              <a:rPr lang="en-US" sz="2000" dirty="0">
                <a:solidFill>
                  <a:srgbClr val="0070C0"/>
                </a:solidFill>
              </a:rPr>
              <a:t>Part 2 of the Statement</a:t>
            </a:r>
          </a:p>
          <a:p>
            <a:r>
              <a:rPr lang="en-US" sz="2000" dirty="0"/>
              <a:t>Unlike					</a:t>
            </a:r>
            <a:r>
              <a:rPr lang="en-US" sz="2000" dirty="0" smtClean="0"/>
              <a:t>	(</a:t>
            </a:r>
            <a:r>
              <a:rPr lang="en-US" sz="2000" dirty="0"/>
              <a:t>our main competitors)</a:t>
            </a:r>
          </a:p>
          <a:p>
            <a:r>
              <a:rPr lang="en-US" sz="2000" dirty="0"/>
              <a:t>Our product provides			(key points of differences)</a:t>
            </a:r>
          </a:p>
          <a:p>
            <a:r>
              <a:rPr lang="en-US" sz="2000" dirty="0"/>
              <a:t>As supported by				(what makes our differences possible)</a:t>
            </a:r>
          </a:p>
          <a:p>
            <a:r>
              <a:rPr lang="en-US" sz="2000" dirty="0"/>
              <a:t>And protected by			</a:t>
            </a:r>
            <a:r>
              <a:rPr lang="en-US" sz="2000" dirty="0" smtClean="0"/>
              <a:t>	(</a:t>
            </a:r>
            <a:r>
              <a:rPr lang="en-US" sz="2000" dirty="0"/>
              <a:t>why the competition cannot easily overcome it)</a:t>
            </a:r>
          </a:p>
          <a:p>
            <a:endParaRPr lang="en-US" sz="2000" dirty="0"/>
          </a:p>
        </p:txBody>
      </p:sp>
      <p:sp>
        <p:nvSpPr>
          <p:cNvPr id="2" name="TextBox 1"/>
          <p:cNvSpPr txBox="1"/>
          <p:nvPr/>
        </p:nvSpPr>
        <p:spPr>
          <a:xfrm>
            <a:off x="465666" y="1725728"/>
            <a:ext cx="4487840" cy="461665"/>
          </a:xfrm>
          <a:prstGeom prst="rect">
            <a:avLst/>
          </a:prstGeom>
          <a:noFill/>
        </p:spPr>
        <p:txBody>
          <a:bodyPr wrap="square" rtlCol="0">
            <a:spAutoFit/>
          </a:bodyPr>
          <a:lstStyle/>
          <a:p>
            <a:r>
              <a:rPr lang="en-US" sz="2400" b="1" dirty="0">
                <a:solidFill>
                  <a:schemeClr val="accent6">
                    <a:lumMod val="75000"/>
                  </a:schemeClr>
                </a:solidFill>
              </a:rPr>
              <a:t>Value Proposition Statement</a:t>
            </a:r>
          </a:p>
        </p:txBody>
      </p:sp>
      <p:sp>
        <p:nvSpPr>
          <p:cNvPr id="6" name="Slide Number Placeholder 5"/>
          <p:cNvSpPr>
            <a:spLocks noGrp="1"/>
          </p:cNvSpPr>
          <p:nvPr>
            <p:ph type="sldNum" sz="quarter" idx="12"/>
          </p:nvPr>
        </p:nvSpPr>
        <p:spPr/>
        <p:txBody>
          <a:bodyPr/>
          <a:lstStyle/>
          <a:p>
            <a:fld id="{68B66FEB-B74C-4553-A99E-5E49813D09AD}" type="slidenum">
              <a:rPr lang="en-US" smtClean="0"/>
              <a:t>22</a:t>
            </a:fld>
            <a:endParaRPr lang="en-US"/>
          </a:p>
        </p:txBody>
      </p:sp>
      <p:sp>
        <p:nvSpPr>
          <p:cNvPr id="5" name="Title 4"/>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63334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98" name="Line 46"/>
          <p:cNvSpPr>
            <a:spLocks noChangeShapeType="1"/>
          </p:cNvSpPr>
          <p:nvPr/>
        </p:nvSpPr>
        <p:spPr bwMode="blackWhite">
          <a:xfrm flipV="1">
            <a:off x="5019675" y="1647825"/>
            <a:ext cx="642938" cy="552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1" name="Line 49"/>
          <p:cNvSpPr>
            <a:spLocks noChangeShapeType="1"/>
          </p:cNvSpPr>
          <p:nvPr/>
        </p:nvSpPr>
        <p:spPr bwMode="blackWhite">
          <a:xfrm>
            <a:off x="5029200" y="2400303"/>
            <a:ext cx="628650" cy="6334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Content Placeholder 3"/>
          <p:cNvSpPr>
            <a:spLocks noGrp="1"/>
          </p:cNvSpPr>
          <p:nvPr>
            <p:ph idx="1"/>
          </p:nvPr>
        </p:nvSpPr>
        <p:spPr/>
        <p:txBody>
          <a:bodyPr>
            <a:normAutofit/>
          </a:bodyPr>
          <a:lstStyle/>
          <a:p>
            <a:pPr marL="0" indent="0">
              <a:buNone/>
            </a:pPr>
            <a:r>
              <a:rPr lang="en-US" altLang="en-US" b="1" dirty="0">
                <a:solidFill>
                  <a:schemeClr val="tx2">
                    <a:lumMod val="75000"/>
                  </a:schemeClr>
                </a:solidFill>
              </a:rPr>
              <a:t>	Analytics, AI and Profit Model</a:t>
            </a:r>
            <a:endParaRPr lang="en-US" b="1" dirty="0">
              <a:solidFill>
                <a:schemeClr val="tx2">
                  <a:lumMod val="75000"/>
                </a:schemeClr>
              </a:solidFill>
            </a:endParaRPr>
          </a:p>
        </p:txBody>
      </p:sp>
      <p:sp>
        <p:nvSpPr>
          <p:cNvPr id="612354" name="Rectangle 2"/>
          <p:cNvSpPr>
            <a:spLocks noGrp="1" noChangeArrowheads="1"/>
          </p:cNvSpPr>
          <p:nvPr>
            <p:ph type="title"/>
          </p:nvPr>
        </p:nvSpPr>
        <p:spPr/>
        <p:txBody>
          <a:bodyPr/>
          <a:lstStyle/>
          <a:p>
            <a:r>
              <a:rPr lang="en-US" dirty="0" smtClean="0"/>
              <a:t>MMA 801 – Session 4</a:t>
            </a:r>
            <a:endParaRPr lang="en-US" altLang="en-US" dirty="0"/>
          </a:p>
        </p:txBody>
      </p:sp>
      <p:sp>
        <p:nvSpPr>
          <p:cNvPr id="612355" name="Rectangle 3"/>
          <p:cNvSpPr>
            <a:spLocks noChangeArrowheads="1"/>
          </p:cNvSpPr>
          <p:nvPr/>
        </p:nvSpPr>
        <p:spPr bwMode="blackWhite">
          <a:xfrm>
            <a:off x="1625600" y="3530600"/>
            <a:ext cx="1511300" cy="482600"/>
          </a:xfrm>
          <a:prstGeom prst="rect">
            <a:avLst/>
          </a:prstGeom>
          <a:solidFill>
            <a:schemeClr val="accent6">
              <a:lumMod val="60000"/>
              <a:lumOff val="40000"/>
            </a:schemeClr>
          </a:solidFill>
          <a:ln w="12700">
            <a:solidFill>
              <a:srgbClr val="FFFFFF"/>
            </a:solidFill>
            <a:miter lim="800000"/>
            <a:headEnd/>
            <a:tailEnd/>
          </a:ln>
          <a:effectLst/>
        </p:spPr>
        <p:txBody>
          <a:bodyPr wrap="none" anchor="ctr"/>
          <a:lstStyle/>
          <a:p>
            <a:endParaRPr lang="en-US"/>
          </a:p>
        </p:txBody>
      </p:sp>
      <p:sp>
        <p:nvSpPr>
          <p:cNvPr id="612371" name="Rectangle 19"/>
          <p:cNvSpPr>
            <a:spLocks noChangeArrowheads="1"/>
          </p:cNvSpPr>
          <p:nvPr/>
        </p:nvSpPr>
        <p:spPr bwMode="blackWhite">
          <a:xfrm>
            <a:off x="5664200" y="2882900"/>
            <a:ext cx="1511300" cy="482600"/>
          </a:xfrm>
          <a:prstGeom prst="rect">
            <a:avLst/>
          </a:prstGeom>
          <a:noFill/>
          <a:ln w="12700">
            <a:noFill/>
            <a:miter lim="800000"/>
            <a:headEnd/>
            <a:tailEnd/>
          </a:ln>
          <a:effectLst/>
        </p:spPr>
        <p:txBody>
          <a:bodyPr wrap="none" anchor="ctr"/>
          <a:lstStyle/>
          <a:p>
            <a:endParaRPr lang="en-US"/>
          </a:p>
        </p:txBody>
      </p:sp>
      <p:sp>
        <p:nvSpPr>
          <p:cNvPr id="612373" name="Rectangle 21"/>
          <p:cNvSpPr>
            <a:spLocks noChangeArrowheads="1"/>
          </p:cNvSpPr>
          <p:nvPr/>
        </p:nvSpPr>
        <p:spPr bwMode="blackWhite">
          <a:xfrm>
            <a:off x="5588000" y="5702303"/>
            <a:ext cx="1593850" cy="519113"/>
          </a:xfrm>
          <a:prstGeom prst="rect">
            <a:avLst/>
          </a:prstGeom>
          <a:noFill/>
          <a:ln w="12700">
            <a:noFill/>
            <a:miter lim="800000"/>
            <a:headEnd/>
            <a:tailEnd/>
          </a:ln>
          <a:effectLst/>
        </p:spPr>
        <p:txBody>
          <a:bodyPr wrap="none" anchor="ctr"/>
          <a:lstStyle/>
          <a:p>
            <a:endParaRPr lang="en-US"/>
          </a:p>
        </p:txBody>
      </p:sp>
      <p:sp>
        <p:nvSpPr>
          <p:cNvPr id="612374" name="Rectangle 22"/>
          <p:cNvSpPr>
            <a:spLocks noChangeArrowheads="1"/>
          </p:cNvSpPr>
          <p:nvPr/>
        </p:nvSpPr>
        <p:spPr bwMode="blackWhite">
          <a:xfrm>
            <a:off x="3492500" y="2025650"/>
            <a:ext cx="1511300" cy="482600"/>
          </a:xfrm>
          <a:prstGeom prst="rect">
            <a:avLst/>
          </a:prstGeom>
          <a:solidFill>
            <a:schemeClr val="bg1"/>
          </a:solidFill>
          <a:ln w="12700">
            <a:solidFill>
              <a:srgbClr val="FFFFFF"/>
            </a:solidFill>
            <a:miter lim="800000"/>
            <a:headEnd/>
            <a:tailEnd/>
          </a:ln>
          <a:effectLst/>
        </p:spPr>
        <p:txBody>
          <a:bodyPr wrap="none" anchor="ctr"/>
          <a:lstStyle/>
          <a:p>
            <a:endParaRPr lang="en-US"/>
          </a:p>
        </p:txBody>
      </p:sp>
      <p:sp>
        <p:nvSpPr>
          <p:cNvPr id="612375" name="Rectangle 23"/>
          <p:cNvSpPr>
            <a:spLocks noChangeArrowheads="1"/>
          </p:cNvSpPr>
          <p:nvPr/>
        </p:nvSpPr>
        <p:spPr bwMode="blackWhite">
          <a:xfrm>
            <a:off x="3378200" y="5016500"/>
            <a:ext cx="1511300" cy="482600"/>
          </a:xfrm>
          <a:prstGeom prst="rect">
            <a:avLst/>
          </a:prstGeom>
          <a:solidFill>
            <a:schemeClr val="accent2">
              <a:lumMod val="60000"/>
              <a:lumOff val="40000"/>
            </a:schemeClr>
          </a:solidFill>
          <a:ln w="12700">
            <a:solidFill>
              <a:srgbClr val="FFFFFF"/>
            </a:solidFill>
            <a:miter lim="800000"/>
            <a:headEnd/>
            <a:tailEnd/>
          </a:ln>
          <a:effectLst/>
        </p:spPr>
        <p:txBody>
          <a:bodyPr wrap="none" anchor="ctr"/>
          <a:lstStyle/>
          <a:p>
            <a:endParaRPr lang="en-US"/>
          </a:p>
        </p:txBody>
      </p:sp>
      <p:sp>
        <p:nvSpPr>
          <p:cNvPr id="612392" name="Rectangle 40"/>
          <p:cNvSpPr>
            <a:spLocks noChangeArrowheads="1"/>
          </p:cNvSpPr>
          <p:nvPr/>
        </p:nvSpPr>
        <p:spPr bwMode="blackWhite">
          <a:xfrm>
            <a:off x="5623583" y="1366286"/>
            <a:ext cx="1468438" cy="554640"/>
          </a:xfrm>
          <a:prstGeom prst="rect">
            <a:avLst/>
          </a:prstGeom>
          <a:solidFill>
            <a:schemeClr val="bg1"/>
          </a:solidFill>
          <a:ln>
            <a:noFill/>
          </a:ln>
          <a:effectLst/>
        </p:spPr>
        <p:txBody>
          <a:bodyPr wrap="square" lIns="92075" tIns="46038" rIns="92075" bIns="46038">
            <a:spAutoFit/>
          </a:bodyPr>
          <a:lstStyle/>
          <a:p>
            <a:pPr algn="ctr">
              <a:lnSpc>
                <a:spcPts val="1800"/>
              </a:lnSpc>
            </a:pPr>
            <a:r>
              <a:rPr lang="en-US" altLang="en-US" dirty="0"/>
              <a:t>Price Strategies</a:t>
            </a:r>
          </a:p>
        </p:txBody>
      </p:sp>
      <p:sp>
        <p:nvSpPr>
          <p:cNvPr id="612393" name="Rectangle 41"/>
          <p:cNvSpPr>
            <a:spLocks noChangeArrowheads="1"/>
          </p:cNvSpPr>
          <p:nvPr/>
        </p:nvSpPr>
        <p:spPr bwMode="blackWhite">
          <a:xfrm>
            <a:off x="5623583" y="2794730"/>
            <a:ext cx="1468437" cy="646973"/>
          </a:xfrm>
          <a:prstGeom prst="rect">
            <a:avLst/>
          </a:prstGeom>
          <a:solidFill>
            <a:schemeClr val="bg1"/>
          </a:solidFill>
          <a:ln>
            <a:noFill/>
          </a:ln>
          <a:effectLst/>
        </p:spPr>
        <p:txBody>
          <a:bodyPr wrap="square" lIns="92075" tIns="46038" rIns="92075" bIns="46038">
            <a:spAutoFit/>
          </a:bodyPr>
          <a:lstStyle/>
          <a:p>
            <a:pPr algn="ctr"/>
            <a:r>
              <a:rPr lang="en-US" altLang="en-US" dirty="0"/>
              <a:t>Cost Strategies</a:t>
            </a:r>
          </a:p>
        </p:txBody>
      </p:sp>
      <p:sp>
        <p:nvSpPr>
          <p:cNvPr id="612394" name="Rectangle 42"/>
          <p:cNvSpPr>
            <a:spLocks noChangeArrowheads="1"/>
          </p:cNvSpPr>
          <p:nvPr/>
        </p:nvSpPr>
        <p:spPr bwMode="blackWhite">
          <a:xfrm>
            <a:off x="5623583" y="4208465"/>
            <a:ext cx="1468437" cy="646973"/>
          </a:xfrm>
          <a:prstGeom prst="rect">
            <a:avLst/>
          </a:prstGeom>
          <a:solidFill>
            <a:srgbClr val="D99694"/>
          </a:solidFill>
          <a:ln>
            <a:noFill/>
          </a:ln>
          <a:effectLst/>
        </p:spPr>
        <p:txBody>
          <a:bodyPr wrap="square" lIns="92075" tIns="46038" rIns="92075" bIns="46038">
            <a:spAutoFit/>
          </a:bodyPr>
          <a:lstStyle/>
          <a:p>
            <a:pPr algn="ctr"/>
            <a:r>
              <a:rPr lang="en-US" altLang="en-US" dirty="0"/>
              <a:t>Market Share </a:t>
            </a:r>
          </a:p>
          <a:p>
            <a:pPr algn="ctr"/>
            <a:r>
              <a:rPr lang="en-US" altLang="en-US" dirty="0"/>
              <a:t>Strategies</a:t>
            </a:r>
          </a:p>
        </p:txBody>
      </p:sp>
      <p:sp>
        <p:nvSpPr>
          <p:cNvPr id="612395" name="Rectangle 43"/>
          <p:cNvSpPr>
            <a:spLocks noChangeArrowheads="1"/>
          </p:cNvSpPr>
          <p:nvPr/>
        </p:nvSpPr>
        <p:spPr bwMode="blackWhite">
          <a:xfrm>
            <a:off x="5623583" y="5638372"/>
            <a:ext cx="1462087" cy="646973"/>
          </a:xfrm>
          <a:prstGeom prst="rect">
            <a:avLst/>
          </a:prstGeom>
          <a:solidFill>
            <a:schemeClr val="accent2">
              <a:lumMod val="60000"/>
              <a:lumOff val="40000"/>
            </a:schemeClr>
          </a:solidFill>
          <a:ln>
            <a:noFill/>
          </a:ln>
          <a:effectLst/>
        </p:spPr>
        <p:txBody>
          <a:bodyPr wrap="square" lIns="92075" tIns="46038" rIns="92075" bIns="46038">
            <a:spAutoFit/>
          </a:bodyPr>
          <a:lstStyle/>
          <a:p>
            <a:pPr algn="ctr"/>
            <a:r>
              <a:rPr lang="en-US" altLang="en-US" dirty="0"/>
              <a:t>Market Size </a:t>
            </a:r>
          </a:p>
          <a:p>
            <a:pPr algn="ctr"/>
            <a:r>
              <a:rPr lang="en-US" altLang="en-US" dirty="0"/>
              <a:t>Strategies</a:t>
            </a:r>
          </a:p>
        </p:txBody>
      </p:sp>
      <p:sp>
        <p:nvSpPr>
          <p:cNvPr id="612396" name="Line 44"/>
          <p:cNvSpPr>
            <a:spLocks noChangeShapeType="1"/>
          </p:cNvSpPr>
          <p:nvPr/>
        </p:nvSpPr>
        <p:spPr bwMode="blackWhite">
          <a:xfrm flipV="1">
            <a:off x="4895850" y="4481516"/>
            <a:ext cx="704850" cy="642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7" name="Line 45"/>
          <p:cNvSpPr>
            <a:spLocks noChangeShapeType="1"/>
          </p:cNvSpPr>
          <p:nvPr/>
        </p:nvSpPr>
        <p:spPr bwMode="blackWhite">
          <a:xfrm>
            <a:off x="4895853" y="5410200"/>
            <a:ext cx="690563" cy="585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99" name="Rectangle 47"/>
          <p:cNvSpPr>
            <a:spLocks noChangeArrowheads="1"/>
          </p:cNvSpPr>
          <p:nvPr/>
        </p:nvSpPr>
        <p:spPr bwMode="blackWhite">
          <a:xfrm>
            <a:off x="3822703" y="2092510"/>
            <a:ext cx="854465" cy="369974"/>
          </a:xfrm>
          <a:prstGeom prst="rect">
            <a:avLst/>
          </a:prstGeom>
          <a:solidFill>
            <a:schemeClr val="bg1"/>
          </a:solidFill>
          <a:ln>
            <a:noFill/>
          </a:ln>
          <a:effectLst/>
        </p:spPr>
        <p:txBody>
          <a:bodyPr wrap="none" lIns="92075" tIns="46038" rIns="92075" bIns="46038">
            <a:spAutoFit/>
          </a:bodyPr>
          <a:lstStyle/>
          <a:p>
            <a:pPr algn="l"/>
            <a:r>
              <a:rPr lang="en-US" altLang="en-US" dirty="0"/>
              <a:t>Margin</a:t>
            </a:r>
          </a:p>
        </p:txBody>
      </p:sp>
      <p:sp>
        <p:nvSpPr>
          <p:cNvPr id="612400" name="Rectangle 48"/>
          <p:cNvSpPr>
            <a:spLocks noChangeArrowheads="1"/>
          </p:cNvSpPr>
          <p:nvPr/>
        </p:nvSpPr>
        <p:spPr bwMode="blackWhite">
          <a:xfrm>
            <a:off x="3698875" y="5092885"/>
            <a:ext cx="904030" cy="369974"/>
          </a:xfrm>
          <a:prstGeom prst="rect">
            <a:avLst/>
          </a:prstGeom>
          <a:solidFill>
            <a:schemeClr val="accent2">
              <a:lumMod val="60000"/>
              <a:lumOff val="40000"/>
            </a:schemeClr>
          </a:solidFill>
          <a:ln>
            <a:noFill/>
          </a:ln>
          <a:effectLst/>
        </p:spPr>
        <p:txBody>
          <a:bodyPr wrap="none" lIns="92075" tIns="46038" rIns="92075" bIns="46038">
            <a:spAutoFit/>
          </a:bodyPr>
          <a:lstStyle/>
          <a:p>
            <a:pPr algn="l"/>
            <a:r>
              <a:rPr lang="en-US" altLang="en-US" dirty="0"/>
              <a:t>Volume</a:t>
            </a:r>
          </a:p>
        </p:txBody>
      </p:sp>
      <p:sp>
        <p:nvSpPr>
          <p:cNvPr id="612402" name="Line 50"/>
          <p:cNvSpPr>
            <a:spLocks noChangeShapeType="1"/>
          </p:cNvSpPr>
          <p:nvPr/>
        </p:nvSpPr>
        <p:spPr bwMode="blackWhite">
          <a:xfrm flipV="1">
            <a:off x="3143250" y="2524128"/>
            <a:ext cx="990600" cy="1171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3" name="Line 51"/>
          <p:cNvSpPr>
            <a:spLocks noChangeShapeType="1"/>
          </p:cNvSpPr>
          <p:nvPr/>
        </p:nvSpPr>
        <p:spPr bwMode="blackWhite">
          <a:xfrm>
            <a:off x="3143250" y="3924300"/>
            <a:ext cx="1047750" cy="1085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404" name="Rectangle 52"/>
          <p:cNvSpPr>
            <a:spLocks noChangeArrowheads="1"/>
          </p:cNvSpPr>
          <p:nvPr/>
        </p:nvSpPr>
        <p:spPr bwMode="blackWhite">
          <a:xfrm>
            <a:off x="1713772" y="3599926"/>
            <a:ext cx="1276055" cy="369974"/>
          </a:xfrm>
          <a:prstGeom prst="rect">
            <a:avLst/>
          </a:prstGeom>
          <a:solidFill>
            <a:schemeClr val="accent5">
              <a:lumMod val="60000"/>
              <a:lumOff val="40000"/>
            </a:schemeClr>
          </a:solidFill>
          <a:ln>
            <a:noFill/>
          </a:ln>
          <a:effectLst/>
        </p:spPr>
        <p:txBody>
          <a:bodyPr wrap="none" lIns="92075" tIns="46038" rIns="92075" bIns="46038">
            <a:spAutoFit/>
          </a:bodyPr>
          <a:lstStyle/>
          <a:p>
            <a:pPr algn="ctr"/>
            <a:r>
              <a:rPr lang="en-US" altLang="en-US" dirty="0"/>
              <a:t>Net Income</a:t>
            </a:r>
          </a:p>
        </p:txBody>
      </p:sp>
      <p:sp>
        <p:nvSpPr>
          <p:cNvPr id="3" name="TextBox 2"/>
          <p:cNvSpPr txBox="1"/>
          <p:nvPr/>
        </p:nvSpPr>
        <p:spPr>
          <a:xfrm>
            <a:off x="7749330" y="1028255"/>
            <a:ext cx="4008348" cy="5632311"/>
          </a:xfrm>
          <a:prstGeom prst="rect">
            <a:avLst/>
          </a:prstGeom>
          <a:noFill/>
        </p:spPr>
        <p:txBody>
          <a:bodyPr wrap="square" rtlCol="0">
            <a:spAutoFit/>
          </a:bodyPr>
          <a:lstStyle/>
          <a:p>
            <a:r>
              <a:rPr lang="en-US" sz="2400" b="1" dirty="0">
                <a:solidFill>
                  <a:schemeClr val="accent6">
                    <a:lumMod val="75000"/>
                  </a:schemeClr>
                </a:solidFill>
              </a:rPr>
              <a:t>Data, Judgement, Actions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Looking to reduce the costs of inputs (prediction)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Recognize and articulate the </a:t>
            </a:r>
            <a:r>
              <a:rPr lang="en-US" sz="2400" dirty="0" smtClean="0"/>
              <a:t>"ripple" </a:t>
            </a:r>
            <a:r>
              <a:rPr lang="en-US" sz="2400" dirty="0"/>
              <a:t>effect of input reduction</a:t>
            </a:r>
          </a:p>
          <a:p>
            <a:endParaRPr lang="en-US" sz="2400" dirty="0"/>
          </a:p>
          <a:p>
            <a:pPr marL="285750" indent="-285750">
              <a:buFont typeface="Arial" panose="020B0604020202020204" pitchFamily="34" charset="0"/>
              <a:buChar char="•"/>
            </a:pPr>
            <a:r>
              <a:rPr lang="en-US" sz="2400" dirty="0"/>
              <a:t>Define and Increase the predicted value of outputs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Think beyond operational efficiency to business model transformation</a:t>
            </a:r>
          </a:p>
        </p:txBody>
      </p:sp>
      <p:sp>
        <p:nvSpPr>
          <p:cNvPr id="5" name="TextBox 4"/>
          <p:cNvSpPr txBox="1"/>
          <p:nvPr/>
        </p:nvSpPr>
        <p:spPr>
          <a:xfrm>
            <a:off x="1625600" y="4124866"/>
            <a:ext cx="1866900" cy="584775"/>
          </a:xfrm>
          <a:prstGeom prst="rect">
            <a:avLst/>
          </a:prstGeom>
          <a:noFill/>
        </p:spPr>
        <p:txBody>
          <a:bodyPr wrap="square" rtlCol="0">
            <a:spAutoFit/>
          </a:bodyPr>
          <a:lstStyle/>
          <a:p>
            <a:r>
              <a:rPr lang="en-US" sz="1600" dirty="0"/>
              <a:t>Can we increase EBITDA by x%</a:t>
            </a:r>
          </a:p>
        </p:txBody>
      </p:sp>
      <p:sp>
        <p:nvSpPr>
          <p:cNvPr id="8" name="TextBox 7"/>
          <p:cNvSpPr txBox="1"/>
          <p:nvPr/>
        </p:nvSpPr>
        <p:spPr>
          <a:xfrm>
            <a:off x="3545475" y="3198081"/>
            <a:ext cx="2161588" cy="1077218"/>
          </a:xfrm>
          <a:prstGeom prst="rect">
            <a:avLst/>
          </a:prstGeom>
          <a:noFill/>
        </p:spPr>
        <p:txBody>
          <a:bodyPr wrap="square" rtlCol="0">
            <a:spAutoFit/>
          </a:bodyPr>
          <a:lstStyle/>
          <a:p>
            <a:r>
              <a:rPr lang="en-US" sz="1600" dirty="0"/>
              <a:t>The critical component here is prediction accuracy…do you know what to predict?</a:t>
            </a:r>
          </a:p>
        </p:txBody>
      </p:sp>
    </p:spTree>
    <p:extLst>
      <p:ext uri="{BB962C8B-B14F-4D97-AF65-F5344CB8AC3E}">
        <p14:creationId xmlns:p14="http://schemas.microsoft.com/office/powerpoint/2010/main" val="15631397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Positioning, Value Curves and Value Cords</a:t>
            </a:r>
            <a:endParaRPr lang="en-US" dirty="0"/>
          </a:p>
        </p:txBody>
      </p:sp>
      <p:sp>
        <p:nvSpPr>
          <p:cNvPr id="2" name="Slide Number Placeholder 1"/>
          <p:cNvSpPr>
            <a:spLocks noGrp="1"/>
          </p:cNvSpPr>
          <p:nvPr>
            <p:ph type="sldNum" sz="quarter" idx="4294967295"/>
          </p:nvPr>
        </p:nvSpPr>
        <p:spPr>
          <a:xfrm>
            <a:off x="9448800" y="6356350"/>
            <a:ext cx="2743200" cy="365125"/>
          </a:xfrm>
        </p:spPr>
        <p:txBody>
          <a:bodyPr/>
          <a:lstStyle/>
          <a:p>
            <a:fld id="{68B66FEB-B74C-4553-A99E-5E49813D09AD}" type="slidenum">
              <a:rPr lang="en-US" smtClean="0"/>
              <a:t>24</a:t>
            </a:fld>
            <a:endParaRPr lang="en-US"/>
          </a:p>
        </p:txBody>
      </p:sp>
    </p:spTree>
    <p:extLst>
      <p:ext uri="{BB962C8B-B14F-4D97-AF65-F5344CB8AC3E}">
        <p14:creationId xmlns:p14="http://schemas.microsoft.com/office/powerpoint/2010/main" val="268742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US" dirty="0" smtClean="0"/>
          </a:p>
          <a:p>
            <a:pPr marL="0" indent="0">
              <a:buNone/>
            </a:pPr>
            <a:r>
              <a:rPr lang="en-US" sz="2400" dirty="0">
                <a:solidFill>
                  <a:schemeClr val="accent6">
                    <a:lumMod val="75000"/>
                  </a:schemeClr>
                </a:solidFill>
              </a:rPr>
              <a:t>What, in your opinion is the difference between </a:t>
            </a:r>
            <a:r>
              <a:rPr lang="en-US" sz="2400" b="1" dirty="0" smtClean="0">
                <a:solidFill>
                  <a:schemeClr val="accent6">
                    <a:lumMod val="75000"/>
                  </a:schemeClr>
                </a:solidFill>
              </a:rPr>
              <a:t>"</a:t>
            </a:r>
            <a:r>
              <a:rPr lang="en-US" sz="2400" b="1" u="sng" dirty="0" smtClean="0">
                <a:solidFill>
                  <a:schemeClr val="accent6">
                    <a:lumMod val="75000"/>
                  </a:schemeClr>
                </a:solidFill>
              </a:rPr>
              <a:t>Positioning</a:t>
            </a:r>
            <a:r>
              <a:rPr lang="en-US" sz="2400" dirty="0" smtClean="0">
                <a:solidFill>
                  <a:schemeClr val="accent6">
                    <a:lumMod val="75000"/>
                  </a:schemeClr>
                </a:solidFill>
              </a:rPr>
              <a:t>" </a:t>
            </a:r>
            <a:r>
              <a:rPr lang="en-US" sz="2400" dirty="0">
                <a:solidFill>
                  <a:schemeClr val="accent6">
                    <a:lumMod val="75000"/>
                  </a:schemeClr>
                </a:solidFill>
              </a:rPr>
              <a:t>and </a:t>
            </a:r>
            <a:r>
              <a:rPr lang="en-US" sz="2400" b="1" dirty="0" smtClean="0">
                <a:solidFill>
                  <a:schemeClr val="accent6">
                    <a:lumMod val="75000"/>
                  </a:schemeClr>
                </a:solidFill>
              </a:rPr>
              <a:t>"</a:t>
            </a:r>
            <a:r>
              <a:rPr lang="en-US" sz="2400" b="1" u="sng" dirty="0" smtClean="0">
                <a:solidFill>
                  <a:schemeClr val="accent6">
                    <a:lumMod val="75000"/>
                  </a:schemeClr>
                </a:solidFill>
              </a:rPr>
              <a:t>Market Position</a:t>
            </a:r>
            <a:r>
              <a:rPr lang="en-US" sz="2400" b="1" dirty="0" smtClean="0">
                <a:solidFill>
                  <a:schemeClr val="accent6">
                    <a:lumMod val="75000"/>
                  </a:schemeClr>
                </a:solidFill>
              </a:rPr>
              <a:t>"</a:t>
            </a:r>
            <a:r>
              <a:rPr lang="en-US" sz="2400" dirty="0" smtClean="0">
                <a:solidFill>
                  <a:schemeClr val="accent6">
                    <a:lumMod val="75000"/>
                  </a:schemeClr>
                </a:solidFill>
              </a:rPr>
              <a:t>?</a:t>
            </a:r>
            <a:endParaRPr lang="en-US" sz="2400" dirty="0">
              <a:solidFill>
                <a:schemeClr val="accent6">
                  <a:lumMod val="75000"/>
                </a:schemeClr>
              </a:solidFill>
            </a:endParaRPr>
          </a:p>
          <a:p>
            <a:pPr marL="0" indent="0">
              <a:buNone/>
            </a:pPr>
            <a:endParaRPr lang="en-US" dirty="0" smtClean="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68B66FEB-B74C-4553-A99E-5E49813D09AD}" type="slidenum">
              <a:rPr lang="en-US" smtClean="0"/>
              <a:t>25</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
        <p:nvSpPr>
          <p:cNvPr id="2" name="TextBox 1"/>
          <p:cNvSpPr txBox="1"/>
          <p:nvPr/>
        </p:nvSpPr>
        <p:spPr>
          <a:xfrm>
            <a:off x="465666" y="2759922"/>
            <a:ext cx="11292012" cy="2308324"/>
          </a:xfrm>
          <a:prstGeom prst="rect">
            <a:avLst/>
          </a:prstGeom>
          <a:noFill/>
        </p:spPr>
        <p:txBody>
          <a:bodyPr wrap="square" rtlCol="0">
            <a:spAutoFit/>
          </a:bodyPr>
          <a:lstStyle/>
          <a:p>
            <a:r>
              <a:rPr lang="en-US" sz="2400" b="1" dirty="0">
                <a:solidFill>
                  <a:schemeClr val="accent6">
                    <a:lumMod val="75000"/>
                  </a:schemeClr>
                </a:solidFill>
              </a:rPr>
              <a:t>Positioning </a:t>
            </a:r>
            <a:r>
              <a:rPr lang="en-US" sz="2400" dirty="0"/>
              <a:t>– is the development of a perception/conclusion, pertaining to your product/service offering, as a unique/preferred solution to a given need, within respect to the customer. It is the valued place you want to own in the </a:t>
            </a:r>
            <a:r>
              <a:rPr lang="en-US" sz="2400" dirty="0" smtClean="0"/>
              <a:t>customer's </a:t>
            </a:r>
            <a:r>
              <a:rPr lang="en-US" sz="2400" dirty="0"/>
              <a:t>mind.</a:t>
            </a:r>
          </a:p>
          <a:p>
            <a:endParaRPr lang="en-US" sz="2400" dirty="0"/>
          </a:p>
          <a:p>
            <a:r>
              <a:rPr lang="en-US" sz="2400" b="1" dirty="0">
                <a:solidFill>
                  <a:schemeClr val="accent6">
                    <a:lumMod val="75000"/>
                  </a:schemeClr>
                </a:solidFill>
              </a:rPr>
              <a:t>Market Position </a:t>
            </a:r>
            <a:r>
              <a:rPr lang="en-US" sz="2400" dirty="0"/>
              <a:t>– is the position of your product/service offering, relative to rivals/competitors, seeking demand capture within the same market space.</a:t>
            </a:r>
          </a:p>
        </p:txBody>
      </p:sp>
    </p:spTree>
    <p:extLst>
      <p:ext uri="{BB962C8B-B14F-4D97-AF65-F5344CB8AC3E}">
        <p14:creationId xmlns:p14="http://schemas.microsoft.com/office/powerpoint/2010/main" val="248229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690858"/>
            <a:ext cx="11141835" cy="5111791"/>
          </a:xfrm>
        </p:spPr>
        <p:txBody>
          <a:bodyPr>
            <a:noAutofit/>
          </a:bodyPr>
          <a:lstStyle/>
          <a:p>
            <a:pPr marL="0" indent="0">
              <a:lnSpc>
                <a:spcPct val="120000"/>
              </a:lnSpc>
              <a:buNone/>
            </a:pPr>
            <a:r>
              <a:rPr lang="en-US" sz="2400" dirty="0" smtClean="0"/>
              <a:t>To </a:t>
            </a:r>
            <a:r>
              <a:rPr lang="en-US" sz="2400" b="1" dirty="0" smtClean="0">
                <a:solidFill>
                  <a:schemeClr val="accent6">
                    <a:lumMod val="50000"/>
                  </a:schemeClr>
                </a:solidFill>
              </a:rPr>
              <a:t>position, </a:t>
            </a:r>
            <a:r>
              <a:rPr lang="en-US" sz="2400" dirty="0" smtClean="0"/>
              <a:t>within a defined market space, we need to know </a:t>
            </a:r>
            <a:r>
              <a:rPr lang="en-US" sz="2400" b="1" dirty="0" smtClean="0">
                <a:solidFill>
                  <a:schemeClr val="accent6">
                    <a:lumMod val="50000"/>
                  </a:schemeClr>
                </a:solidFill>
              </a:rPr>
              <a:t>four fundamental things</a:t>
            </a:r>
            <a:r>
              <a:rPr lang="en-US" sz="2400" dirty="0" smtClean="0">
                <a:solidFill>
                  <a:schemeClr val="accent6">
                    <a:lumMod val="50000"/>
                  </a:schemeClr>
                </a:solidFill>
              </a:rPr>
              <a:t> </a:t>
            </a:r>
            <a:r>
              <a:rPr lang="en-US" sz="2400" dirty="0" smtClean="0"/>
              <a:t>about the customers we are choosing to </a:t>
            </a:r>
            <a:r>
              <a:rPr lang="en-US" sz="2400" dirty="0" smtClean="0"/>
              <a:t>pursue:</a:t>
            </a:r>
          </a:p>
          <a:p>
            <a:pPr marL="385763" indent="-385763">
              <a:spcBef>
                <a:spcPts val="1800"/>
              </a:spcBef>
              <a:buAutoNum type="arabicPeriod"/>
            </a:pPr>
            <a:r>
              <a:rPr lang="en-US" sz="2400" dirty="0" smtClean="0"/>
              <a:t>What </a:t>
            </a:r>
            <a:r>
              <a:rPr lang="en-US" sz="2400" dirty="0" smtClean="0"/>
              <a:t>purchase criteria do customers use in selecting a product/service supplier (value curve</a:t>
            </a:r>
            <a:r>
              <a:rPr lang="en-US" sz="2400" dirty="0" smtClean="0"/>
              <a:t>)?</a:t>
            </a:r>
            <a:endParaRPr lang="en-US" sz="2400" dirty="0" smtClean="0"/>
          </a:p>
          <a:p>
            <a:pPr marL="385763" indent="-385763">
              <a:spcBef>
                <a:spcPts val="1800"/>
              </a:spcBef>
              <a:buAutoNum type="arabicPeriod"/>
            </a:pPr>
            <a:r>
              <a:rPr lang="en-US" sz="2400" dirty="0" smtClean="0"/>
              <a:t>What is the prioritization and relative weight of each of these criteria (key value curve component</a:t>
            </a:r>
            <a:r>
              <a:rPr lang="en-US" sz="2400" dirty="0" smtClean="0"/>
              <a:t>)?</a:t>
            </a:r>
            <a:endParaRPr lang="en-US" sz="2400" dirty="0" smtClean="0"/>
          </a:p>
          <a:p>
            <a:pPr marL="385763" indent="-385763">
              <a:spcBef>
                <a:spcPts val="1800"/>
              </a:spcBef>
              <a:buAutoNum type="arabicPeriod" startAt="3"/>
            </a:pPr>
            <a:r>
              <a:rPr lang="en-US" sz="2400" dirty="0" smtClean="0"/>
              <a:t>How do we perform, relative to rivals, on the key criteria identified and valued</a:t>
            </a:r>
            <a:r>
              <a:rPr lang="en-US" sz="2400" dirty="0" smtClean="0"/>
              <a:t>?</a:t>
            </a:r>
            <a:endParaRPr lang="en-US" sz="2400" dirty="0" smtClean="0"/>
          </a:p>
          <a:p>
            <a:pPr marL="385763" indent="-385763">
              <a:spcBef>
                <a:spcPts val="1800"/>
              </a:spcBef>
              <a:buAutoNum type="arabicPeriod" startAt="3"/>
            </a:pPr>
            <a:r>
              <a:rPr lang="en-US" sz="2400" dirty="0" smtClean="0"/>
              <a:t>What are the gaps between what targeted customers want and what we offer? </a:t>
            </a:r>
            <a:r>
              <a:rPr lang="en-US" sz="2400" dirty="0" smtClean="0"/>
              <a:t/>
            </a:r>
            <a:br>
              <a:rPr lang="en-US" sz="2400" dirty="0" smtClean="0"/>
            </a:br>
            <a:r>
              <a:rPr lang="en-US" sz="2400" dirty="0" smtClean="0"/>
              <a:t>Is </a:t>
            </a:r>
            <a:r>
              <a:rPr lang="en-US" sz="2400" dirty="0" smtClean="0"/>
              <a:t>there an opportunity to disrupt?</a:t>
            </a:r>
            <a:endParaRPr lang="en-US" sz="2400" dirty="0"/>
          </a:p>
        </p:txBody>
      </p:sp>
      <p:sp>
        <p:nvSpPr>
          <p:cNvPr id="5" name="Slide Number Placeholder 4"/>
          <p:cNvSpPr>
            <a:spLocks noGrp="1"/>
          </p:cNvSpPr>
          <p:nvPr>
            <p:ph type="sldNum" sz="quarter" idx="12"/>
          </p:nvPr>
        </p:nvSpPr>
        <p:spPr/>
        <p:txBody>
          <a:bodyPr/>
          <a:lstStyle/>
          <a:p>
            <a:fld id="{68B66FEB-B74C-4553-A99E-5E49813D09AD}" type="slidenum">
              <a:rPr lang="en-US" smtClean="0"/>
              <a:t>26</a:t>
            </a:fld>
            <a:endParaRPr lang="en-US"/>
          </a:p>
        </p:txBody>
      </p:sp>
      <p:sp>
        <p:nvSpPr>
          <p:cNvPr id="2" name="Title 1"/>
          <p:cNvSpPr>
            <a:spLocks noGrp="1"/>
          </p:cNvSpPr>
          <p:nvPr>
            <p:ph type="title"/>
          </p:nvPr>
        </p:nvSpPr>
        <p:spPr/>
        <p:txBody>
          <a:bodyPr>
            <a:normAutofit/>
          </a:bodyPr>
          <a:lstStyle/>
          <a:p>
            <a:r>
              <a:rPr lang="en-US" sz="3730" dirty="0" smtClean="0"/>
              <a:t>MMA 801 – Session 4</a:t>
            </a:r>
            <a:endParaRPr lang="en-US" sz="3730" dirty="0"/>
          </a:p>
        </p:txBody>
      </p:sp>
      <p:sp>
        <p:nvSpPr>
          <p:cNvPr id="6" name="Title 2"/>
          <p:cNvSpPr txBox="1">
            <a:spLocks/>
          </p:cNvSpPr>
          <p:nvPr/>
        </p:nvSpPr>
        <p:spPr>
          <a:xfrm>
            <a:off x="465666" y="1075059"/>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t>Market Position</a:t>
            </a:r>
            <a:endParaRPr lang="en-US" sz="2400" dirty="0"/>
          </a:p>
        </p:txBody>
      </p:sp>
    </p:spTree>
    <p:extLst>
      <p:ext uri="{BB962C8B-B14F-4D97-AF65-F5344CB8AC3E}">
        <p14:creationId xmlns:p14="http://schemas.microsoft.com/office/powerpoint/2010/main" val="29019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US" dirty="0" smtClean="0"/>
          </a:p>
          <a:p>
            <a:pPr marL="0" indent="0">
              <a:buNone/>
            </a:pPr>
            <a:r>
              <a:rPr lang="en-US" dirty="0" smtClean="0">
                <a:solidFill>
                  <a:schemeClr val="accent6">
                    <a:lumMod val="75000"/>
                  </a:schemeClr>
                </a:solidFill>
              </a:rPr>
              <a:t>How do you align positioning with "market position"</a:t>
            </a:r>
          </a:p>
          <a:p>
            <a:pPr marL="0" indent="0">
              <a:buNone/>
            </a:pPr>
            <a:endParaRPr lang="en-US" dirty="0" smtClean="0">
              <a:solidFill>
                <a:schemeClr val="accent6">
                  <a:lumMod val="75000"/>
                </a:schemeClr>
              </a:solidFill>
            </a:endParaRPr>
          </a:p>
          <a:p>
            <a:r>
              <a:rPr lang="en-US" dirty="0" smtClean="0"/>
              <a:t>Segmentation, Granulation and Target Market Identification</a:t>
            </a:r>
          </a:p>
          <a:p>
            <a:r>
              <a:rPr lang="en-US" dirty="0" smtClean="0"/>
              <a:t>Value Curve Attribute Identification…Critical Cord Analysis</a:t>
            </a:r>
          </a:p>
          <a:p>
            <a:r>
              <a:rPr lang="en-US" dirty="0" smtClean="0"/>
              <a:t>Customer Profiling</a:t>
            </a:r>
          </a:p>
        </p:txBody>
      </p:sp>
      <p:sp>
        <p:nvSpPr>
          <p:cNvPr id="2" name="Slide Number Placeholder 1"/>
          <p:cNvSpPr>
            <a:spLocks noGrp="1"/>
          </p:cNvSpPr>
          <p:nvPr>
            <p:ph type="sldNum" sz="quarter" idx="12"/>
          </p:nvPr>
        </p:nvSpPr>
        <p:spPr/>
        <p:txBody>
          <a:bodyPr/>
          <a:lstStyle/>
          <a:p>
            <a:fld id="{68B66FEB-B74C-4553-A99E-5E49813D09AD}" type="slidenum">
              <a:rPr lang="en-US" smtClean="0"/>
              <a:t>27</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193512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solidFill>
                  <a:schemeClr val="accent6">
                    <a:lumMod val="75000"/>
                  </a:schemeClr>
                </a:solidFill>
              </a:rPr>
              <a:t>What is the difference and the related inter-dependencies between the </a:t>
            </a:r>
            <a:r>
              <a:rPr lang="en-US" dirty="0" smtClean="0">
                <a:solidFill>
                  <a:schemeClr val="accent6">
                    <a:lumMod val="75000"/>
                  </a:schemeClr>
                </a:solidFill>
              </a:rPr>
              <a:t>following:</a:t>
            </a:r>
            <a:endParaRPr lang="en-US" dirty="0" smtClean="0">
              <a:solidFill>
                <a:schemeClr val="accent6">
                  <a:lumMod val="75000"/>
                </a:schemeClr>
              </a:solidFill>
            </a:endParaRPr>
          </a:p>
          <a:p>
            <a:pPr marL="0" indent="0">
              <a:buNone/>
            </a:pPr>
            <a:endParaRPr lang="en-US" dirty="0"/>
          </a:p>
          <a:p>
            <a:pPr marL="0" indent="0">
              <a:buNone/>
            </a:pPr>
            <a:r>
              <a:rPr lang="en-US" dirty="0" smtClean="0"/>
              <a:t>Market Segmentation</a:t>
            </a:r>
          </a:p>
          <a:p>
            <a:pPr marL="0" indent="0">
              <a:buNone/>
            </a:pPr>
            <a:r>
              <a:rPr lang="en-US" dirty="0" smtClean="0"/>
              <a:t>Market Granulation </a:t>
            </a:r>
          </a:p>
          <a:p>
            <a:pPr marL="0" indent="0">
              <a:buNone/>
            </a:pPr>
            <a:r>
              <a:rPr lang="en-US" dirty="0" smtClean="0"/>
              <a:t>Target Marketing</a:t>
            </a:r>
          </a:p>
          <a:p>
            <a:pPr marL="0" indent="0">
              <a:buNone/>
            </a:pPr>
            <a:endParaRPr lang="en-US" dirty="0" smtClean="0"/>
          </a:p>
          <a:p>
            <a:endParaRPr lang="en-US" dirty="0"/>
          </a:p>
        </p:txBody>
      </p:sp>
      <p:sp>
        <p:nvSpPr>
          <p:cNvPr id="3" name="Slide Number Placeholder 2"/>
          <p:cNvSpPr>
            <a:spLocks noGrp="1"/>
          </p:cNvSpPr>
          <p:nvPr>
            <p:ph type="sldNum" sz="quarter" idx="12"/>
          </p:nvPr>
        </p:nvSpPr>
        <p:spPr/>
        <p:txBody>
          <a:bodyPr/>
          <a:lstStyle/>
          <a:p>
            <a:fld id="{68B66FEB-B74C-4553-A99E-5E49813D09AD}" type="slidenum">
              <a:rPr lang="en-US" smtClean="0"/>
              <a:t>28</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23529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88225713"/>
              </p:ext>
            </p:extLst>
          </p:nvPr>
        </p:nvGraphicFramePr>
        <p:xfrm>
          <a:off x="465138" y="1567677"/>
          <a:ext cx="11291887"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8B66FEB-B74C-4553-A99E-5E49813D09AD}" type="slidenum">
              <a:rPr lang="en-US" smtClean="0"/>
              <a:t>29</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
        <p:nvSpPr>
          <p:cNvPr id="6" name="Title 2"/>
          <p:cNvSpPr txBox="1">
            <a:spLocks/>
          </p:cNvSpPr>
          <p:nvPr/>
        </p:nvSpPr>
        <p:spPr>
          <a:xfrm>
            <a:off x="465138" y="919605"/>
            <a:ext cx="11215526"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solidFill>
                  <a:schemeClr val="accent6">
                    <a:lumMod val="75000"/>
                  </a:schemeClr>
                </a:solidFill>
              </a:rPr>
              <a:t>Positioning – Striking the Cord…Segmentation, Value Curve and Cord Analysis </a:t>
            </a:r>
            <a:endParaRPr lang="en-US" sz="2400" dirty="0"/>
          </a:p>
        </p:txBody>
      </p:sp>
    </p:spTree>
    <p:extLst>
      <p:ext uri="{BB962C8B-B14F-4D97-AF65-F5344CB8AC3E}">
        <p14:creationId xmlns:p14="http://schemas.microsoft.com/office/powerpoint/2010/main" val="2013736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CA" sz="2800" dirty="0" smtClean="0">
                <a:solidFill>
                  <a:schemeClr val="accent6">
                    <a:lumMod val="75000"/>
                  </a:schemeClr>
                </a:solidFill>
              </a:rPr>
              <a:t>Course </a:t>
            </a:r>
            <a:r>
              <a:rPr lang="en-CA" sz="2800" dirty="0">
                <a:solidFill>
                  <a:schemeClr val="accent6">
                    <a:lumMod val="75000"/>
                  </a:schemeClr>
                </a:solidFill>
              </a:rPr>
              <a:t>Deliverables – Assignment Information is Posted to Course </a:t>
            </a:r>
            <a:r>
              <a:rPr lang="en-CA" sz="2800" dirty="0" smtClean="0">
                <a:solidFill>
                  <a:schemeClr val="accent6">
                    <a:lumMod val="75000"/>
                  </a:schemeClr>
                </a:solidFill>
              </a:rPr>
              <a:t>Website</a:t>
            </a:r>
            <a:endParaRPr lang="en-CA" sz="2800" dirty="0"/>
          </a:p>
          <a:p>
            <a:pPr marL="0" indent="0">
              <a:spcBef>
                <a:spcPts val="2400"/>
              </a:spcBef>
              <a:buNone/>
            </a:pPr>
            <a:r>
              <a:rPr lang="en-CA" sz="2800" dirty="0">
                <a:solidFill>
                  <a:schemeClr val="tx2">
                    <a:lumMod val="60000"/>
                    <a:lumOff val="40000"/>
                  </a:schemeClr>
                </a:solidFill>
              </a:rPr>
              <a:t>Assignment #1 – Team-based Case – 35% of MMA 801 Final Grade</a:t>
            </a:r>
          </a:p>
          <a:p>
            <a:pPr>
              <a:spcBef>
                <a:spcPts val="1200"/>
              </a:spcBef>
            </a:pPr>
            <a:r>
              <a:rPr lang="en-CA" sz="2800" dirty="0"/>
              <a:t>Team-based Presentation with Slide Deck</a:t>
            </a:r>
          </a:p>
          <a:p>
            <a:pPr>
              <a:spcBef>
                <a:spcPts val="1200"/>
              </a:spcBef>
            </a:pPr>
            <a:r>
              <a:rPr lang="en-CA" sz="2800" dirty="0"/>
              <a:t>Submission – Electronically to Course </a:t>
            </a:r>
            <a:r>
              <a:rPr lang="en-CA" sz="2800" dirty="0" smtClean="0"/>
              <a:t>"Dropbox"</a:t>
            </a:r>
            <a:endParaRPr lang="en-CA" sz="2800" dirty="0"/>
          </a:p>
          <a:p>
            <a:pPr>
              <a:spcBef>
                <a:spcPts val="1200"/>
              </a:spcBef>
            </a:pPr>
            <a:r>
              <a:rPr lang="en-CA" sz="2800" dirty="0"/>
              <a:t>Slide Deck Submission Due Date:</a:t>
            </a:r>
          </a:p>
          <a:p>
            <a:pPr lvl="1"/>
            <a:r>
              <a:rPr lang="en-CA" sz="2800" b="1" dirty="0">
                <a:solidFill>
                  <a:srgbClr val="C00000"/>
                </a:solidFill>
              </a:rPr>
              <a:t>24 hours prior to your </a:t>
            </a:r>
            <a:r>
              <a:rPr lang="en-CA" sz="2800" b="1" dirty="0" smtClean="0">
                <a:solidFill>
                  <a:srgbClr val="C00000"/>
                </a:solidFill>
              </a:rPr>
              <a:t>team's </a:t>
            </a:r>
            <a:r>
              <a:rPr lang="en-CA" sz="2800" b="1" dirty="0">
                <a:solidFill>
                  <a:srgbClr val="C00000"/>
                </a:solidFill>
              </a:rPr>
              <a:t>presentation</a:t>
            </a:r>
          </a:p>
          <a:p>
            <a:pPr>
              <a:spcBef>
                <a:spcPts val="1200"/>
              </a:spcBef>
            </a:pPr>
            <a:r>
              <a:rPr lang="en-CA" sz="2800" dirty="0"/>
              <a:t>Team Presentations (via Zoom):</a:t>
            </a:r>
          </a:p>
          <a:p>
            <a:pPr lvl="1"/>
            <a:r>
              <a:rPr lang="en-CA" sz="2800" b="1" dirty="0">
                <a:solidFill>
                  <a:srgbClr val="C00000"/>
                </a:solidFill>
              </a:rPr>
              <a:t>As mutually agreed upon…between May 23</a:t>
            </a:r>
            <a:r>
              <a:rPr lang="en-CA" sz="2800" b="1" baseline="30000" dirty="0">
                <a:solidFill>
                  <a:srgbClr val="C00000"/>
                </a:solidFill>
              </a:rPr>
              <a:t>rd</a:t>
            </a:r>
            <a:r>
              <a:rPr lang="en-CA" sz="2800" b="1" dirty="0">
                <a:solidFill>
                  <a:srgbClr val="C00000"/>
                </a:solidFill>
              </a:rPr>
              <a:t> and June 2</a:t>
            </a:r>
            <a:r>
              <a:rPr lang="en-CA" sz="2800" b="1" baseline="30000" dirty="0">
                <a:solidFill>
                  <a:srgbClr val="C00000"/>
                </a:solidFill>
              </a:rPr>
              <a:t>nd</a:t>
            </a:r>
            <a:r>
              <a:rPr lang="en-CA" sz="2800" b="1" dirty="0">
                <a:solidFill>
                  <a:srgbClr val="C00000"/>
                </a:solidFill>
              </a:rPr>
              <a:t>, 2020</a:t>
            </a:r>
          </a:p>
        </p:txBody>
      </p:sp>
      <p:sp>
        <p:nvSpPr>
          <p:cNvPr id="4" name="Slide Number Placeholder 3"/>
          <p:cNvSpPr>
            <a:spLocks noGrp="1"/>
          </p:cNvSpPr>
          <p:nvPr>
            <p:ph type="sldNum" sz="quarter" idx="12"/>
          </p:nvPr>
        </p:nvSpPr>
        <p:spPr/>
        <p:txBody>
          <a:bodyPr/>
          <a:lstStyle/>
          <a:p>
            <a:fld id="{68B66FEB-B74C-4553-A99E-5E49813D09AD}" type="slidenum">
              <a:rPr lang="en-US" smtClean="0"/>
              <a:t>3</a:t>
            </a:fld>
            <a:endParaRPr lang="en-US"/>
          </a:p>
        </p:txBody>
      </p:sp>
      <p:sp>
        <p:nvSpPr>
          <p:cNvPr id="8" name="Title 1"/>
          <p:cNvSpPr>
            <a:spLocks noGrp="1"/>
          </p:cNvSpPr>
          <p:nvPr>
            <p:ph type="title"/>
          </p:nvPr>
        </p:nvSpPr>
        <p:spPr/>
        <p:txBody>
          <a:bodyPr/>
          <a:lstStyle/>
          <a:p>
            <a:r>
              <a:rPr lang="en-CA" sz="3730" dirty="0"/>
              <a:t>MMA 801 – Session 4</a:t>
            </a:r>
          </a:p>
        </p:txBody>
      </p:sp>
    </p:spTree>
    <p:extLst>
      <p:ext uri="{BB962C8B-B14F-4D97-AF65-F5344CB8AC3E}">
        <p14:creationId xmlns:p14="http://schemas.microsoft.com/office/powerpoint/2010/main" val="233187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132708"/>
            <a:ext cx="11292012" cy="5111791"/>
          </a:xfrm>
        </p:spPr>
        <p:txBody>
          <a:bodyPr/>
          <a:lstStyle/>
          <a:p>
            <a:pPr marL="0" indent="0">
              <a:buNone/>
            </a:pPr>
            <a:r>
              <a:rPr lang="en-US" dirty="0" smtClean="0">
                <a:solidFill>
                  <a:schemeClr val="accent6">
                    <a:lumMod val="75000"/>
                  </a:schemeClr>
                </a:solidFill>
              </a:rPr>
              <a:t>Core Critical Components to </a:t>
            </a:r>
            <a:r>
              <a:rPr lang="en-US" b="1" u="sng" dirty="0" smtClean="0">
                <a:solidFill>
                  <a:schemeClr val="accent6">
                    <a:lumMod val="75000"/>
                  </a:schemeClr>
                </a:solidFill>
              </a:rPr>
              <a:t>Target Market</a:t>
            </a:r>
            <a:r>
              <a:rPr lang="en-US" b="1" dirty="0" smtClean="0">
                <a:solidFill>
                  <a:schemeClr val="accent6">
                    <a:lumMod val="75000"/>
                  </a:schemeClr>
                </a:solidFill>
              </a:rPr>
              <a:t> </a:t>
            </a:r>
            <a:r>
              <a:rPr lang="en-US" dirty="0" smtClean="0">
                <a:solidFill>
                  <a:schemeClr val="accent6">
                    <a:lumMod val="75000"/>
                  </a:schemeClr>
                </a:solidFill>
              </a:rPr>
              <a:t>Selection</a:t>
            </a:r>
          </a:p>
          <a:p>
            <a:pPr marL="0" indent="0">
              <a:buNone/>
            </a:pPr>
            <a:endParaRPr lang="en-US" dirty="0" smtClean="0"/>
          </a:p>
          <a:p>
            <a:r>
              <a:rPr lang="en-US" dirty="0" smtClean="0"/>
              <a:t>Value Curve Identification</a:t>
            </a:r>
          </a:p>
          <a:p>
            <a:r>
              <a:rPr lang="en-US" dirty="0" smtClean="0"/>
              <a:t>Value Cord Recognition </a:t>
            </a:r>
          </a:p>
          <a:p>
            <a:r>
              <a:rPr lang="en-US" dirty="0" smtClean="0"/>
              <a:t>Decision-Making Path to Recognition, Evaluation, Adoption and Retention</a:t>
            </a:r>
          </a:p>
          <a:p>
            <a:r>
              <a:rPr lang="en-US" dirty="0" smtClean="0"/>
              <a:t>Target Market Customer Profile Visualization</a:t>
            </a:r>
          </a:p>
          <a:p>
            <a:r>
              <a:rPr lang="en-US" dirty="0" smtClean="0"/>
              <a:t>Value Conclusions and Value Proposition Development</a:t>
            </a:r>
          </a:p>
          <a:p>
            <a:r>
              <a:rPr lang="en-US" dirty="0" smtClean="0"/>
              <a:t>White Space Identification and Positioning Conclusions</a:t>
            </a:r>
          </a:p>
          <a:p>
            <a:r>
              <a:rPr lang="en-US" dirty="0" smtClean="0"/>
              <a:t>Communication Message Development</a:t>
            </a:r>
          </a:p>
          <a:p>
            <a:r>
              <a:rPr lang="en-US" dirty="0" smtClean="0"/>
              <a:t>Business Model Alignment Audit</a:t>
            </a:r>
          </a:p>
          <a:p>
            <a:endParaRPr lang="en-US" dirty="0"/>
          </a:p>
        </p:txBody>
      </p:sp>
      <p:sp>
        <p:nvSpPr>
          <p:cNvPr id="3" name="Slide Number Placeholder 2"/>
          <p:cNvSpPr>
            <a:spLocks noGrp="1"/>
          </p:cNvSpPr>
          <p:nvPr>
            <p:ph type="sldNum" sz="quarter" idx="12"/>
          </p:nvPr>
        </p:nvSpPr>
        <p:spPr/>
        <p:txBody>
          <a:bodyPr/>
          <a:lstStyle/>
          <a:p>
            <a:fld id="{68B66FEB-B74C-4553-A99E-5E49813D09AD}" type="slidenum">
              <a:rPr lang="en-US" smtClean="0"/>
              <a:t>30</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77500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208012"/>
            <a:ext cx="11292012" cy="5111791"/>
          </a:xfrm>
        </p:spPr>
        <p:txBody>
          <a:bodyPr>
            <a:normAutofit fontScale="92500" lnSpcReduction="20000"/>
          </a:bodyPr>
          <a:lstStyle/>
          <a:p>
            <a:pPr marL="0" indent="0">
              <a:buNone/>
            </a:pPr>
            <a:r>
              <a:rPr lang="en-US" dirty="0" smtClean="0">
                <a:solidFill>
                  <a:schemeClr val="accent6">
                    <a:lumMod val="75000"/>
                  </a:schemeClr>
                </a:solidFill>
              </a:rPr>
              <a:t>Value Curve and Cord Development</a:t>
            </a:r>
          </a:p>
          <a:p>
            <a:pPr marL="0" indent="0">
              <a:buNone/>
            </a:pPr>
            <a:endParaRPr lang="en-US" dirty="0" smtClean="0">
              <a:solidFill>
                <a:schemeClr val="accent6">
                  <a:lumMod val="75000"/>
                </a:schemeClr>
              </a:solidFill>
            </a:endParaRPr>
          </a:p>
          <a:p>
            <a:pPr marL="0" indent="0">
              <a:buNone/>
            </a:pPr>
            <a:r>
              <a:rPr lang="en-US" dirty="0" smtClean="0">
                <a:solidFill>
                  <a:schemeClr val="accent6">
                    <a:lumMod val="75000"/>
                  </a:schemeClr>
                </a:solidFill>
              </a:rPr>
              <a:t>Technique is to </a:t>
            </a:r>
            <a:r>
              <a:rPr lang="en-US" b="1" dirty="0" smtClean="0">
                <a:solidFill>
                  <a:srgbClr val="C00000"/>
                </a:solidFill>
              </a:rPr>
              <a:t>"map" </a:t>
            </a:r>
            <a:r>
              <a:rPr lang="en-US" dirty="0" smtClean="0">
                <a:solidFill>
                  <a:schemeClr val="accent6">
                    <a:lumMod val="75000"/>
                  </a:schemeClr>
                </a:solidFill>
              </a:rPr>
              <a:t>current markets around a broad range of analytical methodologies </a:t>
            </a:r>
          </a:p>
          <a:p>
            <a:endParaRPr lang="en-US" dirty="0" smtClean="0"/>
          </a:p>
          <a:p>
            <a:r>
              <a:rPr lang="en-US" dirty="0" smtClean="0"/>
              <a:t>Consumer segmentation and granulation analytics (value curve?)</a:t>
            </a:r>
          </a:p>
          <a:p>
            <a:r>
              <a:rPr lang="en-US" dirty="0" smtClean="0"/>
              <a:t>Purchase situation analysis</a:t>
            </a:r>
          </a:p>
          <a:p>
            <a:r>
              <a:rPr lang="en-US" dirty="0" smtClean="0"/>
              <a:t>Consumption analysis </a:t>
            </a:r>
          </a:p>
          <a:p>
            <a:r>
              <a:rPr lang="en-US" dirty="0" smtClean="0"/>
              <a:t>Direct competitor analysis</a:t>
            </a:r>
          </a:p>
          <a:p>
            <a:r>
              <a:rPr lang="en-US" dirty="0" smtClean="0"/>
              <a:t>Indirect competitor analysis</a:t>
            </a:r>
          </a:p>
          <a:p>
            <a:r>
              <a:rPr lang="en-US" dirty="0" smtClean="0"/>
              <a:t>Analysis of complementary products and services</a:t>
            </a:r>
          </a:p>
          <a:p>
            <a:r>
              <a:rPr lang="en-US" dirty="0" smtClean="0"/>
              <a:t>Analysis of related industries</a:t>
            </a:r>
          </a:p>
          <a:p>
            <a:r>
              <a:rPr lang="en-US" dirty="0" smtClean="0"/>
              <a:t>Analysis of broader environmental influences (PESTEL)</a:t>
            </a:r>
            <a:endParaRPr lang="en-US" dirty="0"/>
          </a:p>
        </p:txBody>
      </p:sp>
      <p:sp>
        <p:nvSpPr>
          <p:cNvPr id="3" name="Slide Number Placeholder 2"/>
          <p:cNvSpPr>
            <a:spLocks noGrp="1"/>
          </p:cNvSpPr>
          <p:nvPr>
            <p:ph type="sldNum" sz="quarter" idx="12"/>
          </p:nvPr>
        </p:nvSpPr>
        <p:spPr/>
        <p:txBody>
          <a:bodyPr/>
          <a:lstStyle/>
          <a:p>
            <a:fld id="{68B66FEB-B74C-4553-A99E-5E49813D09AD}" type="slidenum">
              <a:rPr lang="en-US" smtClean="0"/>
              <a:t>31</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261295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121952"/>
            <a:ext cx="11292012" cy="5111791"/>
          </a:xfrm>
        </p:spPr>
        <p:txBody>
          <a:bodyPr/>
          <a:lstStyle/>
          <a:p>
            <a:pPr marL="0" indent="0">
              <a:buNone/>
            </a:pPr>
            <a:r>
              <a:rPr lang="en-US" dirty="0" smtClean="0">
                <a:solidFill>
                  <a:schemeClr val="accent6">
                    <a:lumMod val="75000"/>
                  </a:schemeClr>
                </a:solidFill>
              </a:rPr>
              <a:t>Two key risks of Value Curve Inertia (Marketing Inertia)</a:t>
            </a:r>
          </a:p>
          <a:p>
            <a:endParaRPr lang="en-US" dirty="0"/>
          </a:p>
          <a:p>
            <a:r>
              <a:rPr lang="en-US" dirty="0" smtClean="0"/>
              <a:t>Static Value Curve Alignment</a:t>
            </a:r>
          </a:p>
          <a:p>
            <a:r>
              <a:rPr lang="en-US" dirty="0" smtClean="0"/>
              <a:t>Red Ocean Competition Mentality – Head-to-Head Competition</a:t>
            </a:r>
            <a:endParaRPr lang="en-US" dirty="0"/>
          </a:p>
        </p:txBody>
      </p:sp>
      <p:sp>
        <p:nvSpPr>
          <p:cNvPr id="3" name="Slide Number Placeholder 2"/>
          <p:cNvSpPr>
            <a:spLocks noGrp="1"/>
          </p:cNvSpPr>
          <p:nvPr>
            <p:ph type="sldNum" sz="quarter" idx="12"/>
          </p:nvPr>
        </p:nvSpPr>
        <p:spPr/>
        <p:txBody>
          <a:bodyPr/>
          <a:lstStyle/>
          <a:p>
            <a:fld id="{68B66FEB-B74C-4553-A99E-5E49813D09AD}" type="slidenum">
              <a:rPr lang="en-US" smtClean="0"/>
              <a:t>32</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6140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570616"/>
            <a:ext cx="11292012" cy="4555549"/>
          </a:xfrm>
        </p:spPr>
        <p:txBody>
          <a:bodyPr>
            <a:normAutofit/>
          </a:bodyPr>
          <a:lstStyle/>
          <a:p>
            <a:pPr marL="0" indent="0">
              <a:buNone/>
            </a:pPr>
            <a:r>
              <a:rPr lang="en-US" sz="2400" dirty="0" smtClean="0">
                <a:solidFill>
                  <a:schemeClr val="accent6">
                    <a:lumMod val="75000"/>
                  </a:schemeClr>
                </a:solidFill>
              </a:rPr>
              <a:t>Value</a:t>
            </a:r>
            <a:r>
              <a:rPr lang="en-US" sz="2400" dirty="0" smtClean="0"/>
              <a:t> </a:t>
            </a:r>
          </a:p>
          <a:p>
            <a:r>
              <a:rPr lang="en-US" sz="2400" dirty="0" smtClean="0"/>
              <a:t>Customer Perceived Benefits – Customer Perceived Price</a:t>
            </a:r>
          </a:p>
          <a:p>
            <a:r>
              <a:rPr lang="en-US" sz="2400" dirty="0" smtClean="0"/>
              <a:t>The higher the perceived benefit, and/or the lower the price charged, </a:t>
            </a:r>
            <a:br>
              <a:rPr lang="en-US" sz="2400" dirty="0" smtClean="0"/>
            </a:br>
            <a:r>
              <a:rPr lang="en-US" sz="2400" dirty="0" smtClean="0"/>
              <a:t>the higher the value</a:t>
            </a:r>
          </a:p>
        </p:txBody>
      </p:sp>
      <p:sp>
        <p:nvSpPr>
          <p:cNvPr id="3" name="Slide Number Placeholder 2"/>
          <p:cNvSpPr>
            <a:spLocks noGrp="1"/>
          </p:cNvSpPr>
          <p:nvPr>
            <p:ph type="sldNum" sz="quarter" idx="12"/>
          </p:nvPr>
        </p:nvSpPr>
        <p:spPr/>
        <p:txBody>
          <a:bodyPr/>
          <a:lstStyle/>
          <a:p>
            <a:fld id="{68B66FEB-B74C-4553-A99E-5E49813D09AD}" type="slidenum">
              <a:rPr lang="en-US" smtClean="0"/>
              <a:t>33</a:t>
            </a:fld>
            <a:endParaRPr lang="en-US"/>
          </a:p>
        </p:txBody>
      </p:sp>
      <p:sp>
        <p:nvSpPr>
          <p:cNvPr id="22" name="Title 2"/>
          <p:cNvSpPr>
            <a:spLocks noGrp="1"/>
          </p:cNvSpPr>
          <p:nvPr>
            <p:ph type="title"/>
          </p:nvPr>
        </p:nvSpPr>
        <p:spPr/>
        <p:txBody>
          <a:bodyPr/>
          <a:lstStyle/>
          <a:p>
            <a:r>
              <a:rPr lang="en-US" sz="3730" dirty="0" smtClean="0"/>
              <a:t>MMA 801 – Session 4</a:t>
            </a:r>
            <a:endParaRPr lang="en-US" sz="3730" dirty="0"/>
          </a:p>
        </p:txBody>
      </p:sp>
      <p:cxnSp>
        <p:nvCxnSpPr>
          <p:cNvPr id="17" name="Straight Arrow Connector 16"/>
          <p:cNvCxnSpPr/>
          <p:nvPr/>
        </p:nvCxnSpPr>
        <p:spPr>
          <a:xfrm flipV="1">
            <a:off x="3584133" y="3855916"/>
            <a:ext cx="3630303" cy="2349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3576082" y="3846913"/>
            <a:ext cx="8050" cy="23987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584132" y="6205402"/>
            <a:ext cx="4926265" cy="16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873250" y="4878845"/>
            <a:ext cx="1577692" cy="646331"/>
          </a:xfrm>
          <a:prstGeom prst="rect">
            <a:avLst/>
          </a:prstGeom>
          <a:noFill/>
        </p:spPr>
        <p:txBody>
          <a:bodyPr wrap="square" rtlCol="0">
            <a:spAutoFit/>
          </a:bodyPr>
          <a:lstStyle/>
          <a:p>
            <a:r>
              <a:rPr lang="en-US" dirty="0"/>
              <a:t>Perceived Price</a:t>
            </a:r>
          </a:p>
        </p:txBody>
      </p:sp>
      <p:sp>
        <p:nvSpPr>
          <p:cNvPr id="9" name="TextBox 8"/>
          <p:cNvSpPr txBox="1"/>
          <p:nvPr/>
        </p:nvSpPr>
        <p:spPr>
          <a:xfrm>
            <a:off x="4515569" y="6363334"/>
            <a:ext cx="3357405" cy="369332"/>
          </a:xfrm>
          <a:prstGeom prst="rect">
            <a:avLst/>
          </a:prstGeom>
          <a:noFill/>
        </p:spPr>
        <p:txBody>
          <a:bodyPr wrap="square" rtlCol="0">
            <a:spAutoFit/>
          </a:bodyPr>
          <a:lstStyle/>
          <a:p>
            <a:r>
              <a:rPr lang="en-US" dirty="0"/>
              <a:t>Customer Perceived Benefits</a:t>
            </a:r>
          </a:p>
        </p:txBody>
      </p:sp>
      <p:sp>
        <p:nvSpPr>
          <p:cNvPr id="10" name="TextBox 9"/>
          <p:cNvSpPr txBox="1"/>
          <p:nvPr/>
        </p:nvSpPr>
        <p:spPr>
          <a:xfrm>
            <a:off x="1873251" y="3846913"/>
            <a:ext cx="1400605" cy="369332"/>
          </a:xfrm>
          <a:prstGeom prst="rect">
            <a:avLst/>
          </a:prstGeom>
          <a:noFill/>
        </p:spPr>
        <p:txBody>
          <a:bodyPr wrap="square" rtlCol="0">
            <a:spAutoFit/>
          </a:bodyPr>
          <a:lstStyle/>
          <a:p>
            <a:r>
              <a:rPr lang="en-US" dirty="0">
                <a:solidFill>
                  <a:schemeClr val="accent6">
                    <a:lumMod val="75000"/>
                  </a:schemeClr>
                </a:solidFill>
              </a:rPr>
              <a:t>Value Map</a:t>
            </a:r>
          </a:p>
        </p:txBody>
      </p:sp>
      <p:sp>
        <p:nvSpPr>
          <p:cNvPr id="11" name="Oval 10"/>
          <p:cNvSpPr/>
          <p:nvPr/>
        </p:nvSpPr>
        <p:spPr>
          <a:xfrm>
            <a:off x="3809516" y="5690238"/>
            <a:ext cx="458818" cy="321978"/>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sp>
        <p:nvSpPr>
          <p:cNvPr id="12" name="Oval 11"/>
          <p:cNvSpPr/>
          <p:nvPr/>
        </p:nvSpPr>
        <p:spPr>
          <a:xfrm>
            <a:off x="4515569" y="5236852"/>
            <a:ext cx="458818" cy="321978"/>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13" name="Oval 12"/>
          <p:cNvSpPr/>
          <p:nvPr/>
        </p:nvSpPr>
        <p:spPr>
          <a:xfrm>
            <a:off x="5225846" y="4837139"/>
            <a:ext cx="458818" cy="321978"/>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14" name="Oval 13"/>
          <p:cNvSpPr/>
          <p:nvPr/>
        </p:nvSpPr>
        <p:spPr>
          <a:xfrm>
            <a:off x="5905825" y="4394563"/>
            <a:ext cx="458818" cy="321978"/>
          </a:xfrm>
          <a:prstGeom prst="ellipse">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15" name="Oval 14"/>
          <p:cNvSpPr/>
          <p:nvPr/>
        </p:nvSpPr>
        <p:spPr>
          <a:xfrm>
            <a:off x="6533708" y="3994420"/>
            <a:ext cx="458818" cy="321978"/>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18" name="TextBox 17"/>
          <p:cNvSpPr txBox="1"/>
          <p:nvPr/>
        </p:nvSpPr>
        <p:spPr>
          <a:xfrm>
            <a:off x="4038925" y="3994421"/>
            <a:ext cx="1758806" cy="707886"/>
          </a:xfrm>
          <a:prstGeom prst="rect">
            <a:avLst/>
          </a:prstGeom>
          <a:noFill/>
        </p:spPr>
        <p:txBody>
          <a:bodyPr wrap="square" rtlCol="0">
            <a:spAutoFit/>
          </a:bodyPr>
          <a:lstStyle/>
          <a:p>
            <a:r>
              <a:rPr lang="en-US" sz="2000" dirty="0">
                <a:solidFill>
                  <a:schemeClr val="accent6">
                    <a:lumMod val="75000"/>
                  </a:schemeClr>
                </a:solidFill>
              </a:rPr>
              <a:t>Value Disadvantaged</a:t>
            </a:r>
          </a:p>
        </p:txBody>
      </p:sp>
      <p:sp>
        <p:nvSpPr>
          <p:cNvPr id="19" name="TextBox 18"/>
          <p:cNvSpPr txBox="1"/>
          <p:nvPr/>
        </p:nvSpPr>
        <p:spPr>
          <a:xfrm>
            <a:off x="6939774" y="4716541"/>
            <a:ext cx="1758806" cy="707886"/>
          </a:xfrm>
          <a:prstGeom prst="rect">
            <a:avLst/>
          </a:prstGeom>
          <a:noFill/>
        </p:spPr>
        <p:txBody>
          <a:bodyPr wrap="square" rtlCol="0">
            <a:spAutoFit/>
          </a:bodyPr>
          <a:lstStyle/>
          <a:p>
            <a:r>
              <a:rPr lang="en-US" sz="2000" dirty="0">
                <a:solidFill>
                  <a:schemeClr val="accent6">
                    <a:lumMod val="75000"/>
                  </a:schemeClr>
                </a:solidFill>
              </a:rPr>
              <a:t>Value Advantaged</a:t>
            </a:r>
          </a:p>
        </p:txBody>
      </p:sp>
      <p:sp>
        <p:nvSpPr>
          <p:cNvPr id="20" name="TextBox 19"/>
          <p:cNvSpPr txBox="1"/>
          <p:nvPr/>
        </p:nvSpPr>
        <p:spPr>
          <a:xfrm>
            <a:off x="7214436" y="3605769"/>
            <a:ext cx="3187235" cy="646331"/>
          </a:xfrm>
          <a:prstGeom prst="rect">
            <a:avLst/>
          </a:prstGeom>
          <a:noFill/>
        </p:spPr>
        <p:txBody>
          <a:bodyPr wrap="square" rtlCol="0">
            <a:spAutoFit/>
          </a:bodyPr>
          <a:lstStyle/>
          <a:p>
            <a:r>
              <a:rPr lang="en-US" dirty="0"/>
              <a:t>Value Equivalence Line (VEL) = Benefits </a:t>
            </a:r>
            <a:r>
              <a:rPr lang="en-US" i="1" dirty="0"/>
              <a:t>versus</a:t>
            </a:r>
            <a:r>
              <a:rPr lang="en-US" dirty="0"/>
              <a:t> Price Positioning</a:t>
            </a:r>
          </a:p>
        </p:txBody>
      </p:sp>
      <p:sp>
        <p:nvSpPr>
          <p:cNvPr id="21" name="TextBox 20"/>
          <p:cNvSpPr txBox="1"/>
          <p:nvPr/>
        </p:nvSpPr>
        <p:spPr>
          <a:xfrm>
            <a:off x="5207821" y="3363764"/>
            <a:ext cx="2313644" cy="369332"/>
          </a:xfrm>
          <a:prstGeom prst="rect">
            <a:avLst/>
          </a:prstGeom>
          <a:noFill/>
        </p:spPr>
        <p:txBody>
          <a:bodyPr wrap="square" rtlCol="0">
            <a:spAutoFit/>
          </a:bodyPr>
          <a:lstStyle/>
          <a:p>
            <a:r>
              <a:rPr lang="en-US" dirty="0">
                <a:solidFill>
                  <a:schemeClr val="accent6">
                    <a:lumMod val="75000"/>
                  </a:schemeClr>
                </a:solidFill>
              </a:rPr>
              <a:t>Static Market Share</a:t>
            </a:r>
          </a:p>
        </p:txBody>
      </p:sp>
      <p:sp>
        <p:nvSpPr>
          <p:cNvPr id="23" name="Title 2"/>
          <p:cNvSpPr txBox="1">
            <a:spLocks/>
          </p:cNvSpPr>
          <p:nvPr/>
        </p:nvSpPr>
        <p:spPr>
          <a:xfrm>
            <a:off x="465666" y="1015366"/>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t>Value Management Perceptions</a:t>
            </a:r>
            <a:endParaRPr lang="en-US" sz="2400" dirty="0"/>
          </a:p>
        </p:txBody>
      </p:sp>
    </p:spTree>
    <p:extLst>
      <p:ext uri="{BB962C8B-B14F-4D97-AF65-F5344CB8AC3E}">
        <p14:creationId xmlns:p14="http://schemas.microsoft.com/office/powerpoint/2010/main" val="271014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628508" y="1534884"/>
            <a:ext cx="6934200" cy="5200650"/>
          </a:xfrm>
          <a:prstGeom prst="rect">
            <a:avLst/>
          </a:prstGeom>
        </p:spPr>
      </p:pic>
      <p:sp>
        <p:nvSpPr>
          <p:cNvPr id="2" name="TextBox 1"/>
          <p:cNvSpPr txBox="1"/>
          <p:nvPr/>
        </p:nvSpPr>
        <p:spPr>
          <a:xfrm>
            <a:off x="411876" y="1074804"/>
            <a:ext cx="7641009" cy="461665"/>
          </a:xfrm>
          <a:prstGeom prst="rect">
            <a:avLst/>
          </a:prstGeom>
          <a:noFill/>
        </p:spPr>
        <p:txBody>
          <a:bodyPr wrap="square" rtlCol="0">
            <a:spAutoFit/>
          </a:bodyPr>
          <a:lstStyle/>
          <a:p>
            <a:r>
              <a:rPr lang="en-US" sz="2400" dirty="0">
                <a:solidFill>
                  <a:srgbClr val="C00000"/>
                </a:solidFill>
              </a:rPr>
              <a:t>Defining Red Ocean Environments – Think Fitbit vs. Apple </a:t>
            </a:r>
          </a:p>
        </p:txBody>
      </p:sp>
      <p:sp>
        <p:nvSpPr>
          <p:cNvPr id="5" name="Slide Number Placeholder 4"/>
          <p:cNvSpPr>
            <a:spLocks noGrp="1"/>
          </p:cNvSpPr>
          <p:nvPr>
            <p:ph type="sldNum" sz="quarter" idx="12"/>
          </p:nvPr>
        </p:nvSpPr>
        <p:spPr/>
        <p:txBody>
          <a:bodyPr/>
          <a:lstStyle/>
          <a:p>
            <a:fld id="{68B66FEB-B74C-4553-A99E-5E49813D09AD}" type="slidenum">
              <a:rPr lang="en-US" smtClean="0"/>
              <a:t>34</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89894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 Apple – iPhone Launch</a:t>
            </a:r>
            <a:endParaRPr lang="en-US" dirty="0"/>
          </a:p>
        </p:txBody>
      </p:sp>
      <p:sp>
        <p:nvSpPr>
          <p:cNvPr id="7" name="Text Placeholder 6"/>
          <p:cNvSpPr>
            <a:spLocks noGrp="1"/>
          </p:cNvSpPr>
          <p:nvPr>
            <p:ph type="body" idx="1"/>
          </p:nvPr>
        </p:nvSpPr>
        <p:spPr/>
        <p:txBody>
          <a:bodyPr/>
          <a:lstStyle/>
          <a:p>
            <a:r>
              <a:rPr lang="en-US" dirty="0" smtClean="0"/>
              <a:t>MMA </a:t>
            </a:r>
            <a:r>
              <a:rPr lang="en-US" dirty="0" smtClean="0"/>
              <a:t>801	</a:t>
            </a:r>
            <a:endParaRPr lang="en-US" dirty="0"/>
          </a:p>
        </p:txBody>
      </p:sp>
      <p:sp>
        <p:nvSpPr>
          <p:cNvPr id="2" name="Slide Number Placeholder 1"/>
          <p:cNvSpPr>
            <a:spLocks noGrp="1"/>
          </p:cNvSpPr>
          <p:nvPr>
            <p:ph type="sldNum" sz="quarter" idx="4294967295"/>
          </p:nvPr>
        </p:nvSpPr>
        <p:spPr>
          <a:xfrm>
            <a:off x="9448800" y="6356350"/>
            <a:ext cx="2743200" cy="365125"/>
          </a:xfrm>
        </p:spPr>
        <p:txBody>
          <a:bodyPr/>
          <a:lstStyle/>
          <a:p>
            <a:fld id="{68B66FEB-B74C-4553-A99E-5E49813D09AD}" type="slidenum">
              <a:rPr lang="en-US" smtClean="0"/>
              <a:t>35</a:t>
            </a:fld>
            <a:endParaRPr lang="en-US"/>
          </a:p>
        </p:txBody>
      </p:sp>
    </p:spTree>
    <p:extLst>
      <p:ext uri="{BB962C8B-B14F-4D97-AF65-F5344CB8AC3E}">
        <p14:creationId xmlns:p14="http://schemas.microsoft.com/office/powerpoint/2010/main" val="454634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3216497"/>
              </p:ext>
            </p:extLst>
          </p:nvPr>
        </p:nvGraphicFramePr>
        <p:xfrm>
          <a:off x="450056" y="1485900"/>
          <a:ext cx="11291887"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8B66FEB-B74C-4553-A99E-5E49813D09AD}" type="slidenum">
              <a:rPr lang="en-US" smtClean="0"/>
              <a:t>36</a:t>
            </a:fld>
            <a:endParaRPr lang="en-US"/>
          </a:p>
        </p:txBody>
      </p:sp>
      <p:sp>
        <p:nvSpPr>
          <p:cNvPr id="2" name="Title 1"/>
          <p:cNvSpPr>
            <a:spLocks noGrp="1"/>
          </p:cNvSpPr>
          <p:nvPr>
            <p:ph type="title"/>
          </p:nvPr>
        </p:nvSpPr>
        <p:spPr/>
        <p:txBody>
          <a:bodyPr>
            <a:normAutofit/>
          </a:bodyPr>
          <a:lstStyle/>
          <a:p>
            <a:r>
              <a:rPr lang="en-US" sz="3730" dirty="0" smtClean="0"/>
              <a:t>MMA 801 – Session 4</a:t>
            </a:r>
            <a:endParaRPr lang="en-US" sz="3730" dirty="0"/>
          </a:p>
        </p:txBody>
      </p:sp>
      <p:sp>
        <p:nvSpPr>
          <p:cNvPr id="7" name="Title 2"/>
          <p:cNvSpPr txBox="1">
            <a:spLocks/>
          </p:cNvSpPr>
          <p:nvPr/>
        </p:nvSpPr>
        <p:spPr>
          <a:xfrm>
            <a:off x="465138" y="1014413"/>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t>Simplifying Value Curve Attribute Analysis</a:t>
            </a:r>
            <a:endParaRPr lang="en-US" sz="2400" dirty="0"/>
          </a:p>
        </p:txBody>
      </p:sp>
    </p:spTree>
    <p:extLst>
      <p:ext uri="{BB962C8B-B14F-4D97-AF65-F5344CB8AC3E}">
        <p14:creationId xmlns:p14="http://schemas.microsoft.com/office/powerpoint/2010/main" val="198682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60707" y="1191638"/>
            <a:ext cx="9670586" cy="5377318"/>
          </a:xfrm>
          <a:prstGeom prst="rect">
            <a:avLst/>
          </a:prstGeom>
          <a:ln>
            <a:solidFill>
              <a:schemeClr val="accent1"/>
            </a:solidFill>
          </a:ln>
        </p:spPr>
      </p:pic>
      <p:sp>
        <p:nvSpPr>
          <p:cNvPr id="2" name="Slide Number Placeholder 1"/>
          <p:cNvSpPr>
            <a:spLocks noGrp="1"/>
          </p:cNvSpPr>
          <p:nvPr>
            <p:ph type="sldNum" sz="quarter" idx="12"/>
          </p:nvPr>
        </p:nvSpPr>
        <p:spPr/>
        <p:txBody>
          <a:bodyPr/>
          <a:lstStyle/>
          <a:p>
            <a:fld id="{68B66FEB-B74C-4553-A99E-5E49813D09AD}" type="slidenum">
              <a:rPr lang="en-US" smtClean="0"/>
              <a:t>37</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51463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57695" y="1226371"/>
            <a:ext cx="9676610" cy="5378824"/>
          </a:xfrm>
          <a:prstGeom prst="rect">
            <a:avLst/>
          </a:prstGeom>
          <a:ln>
            <a:solidFill>
              <a:schemeClr val="accent1"/>
            </a:solidFill>
          </a:ln>
        </p:spPr>
      </p:pic>
      <p:sp>
        <p:nvSpPr>
          <p:cNvPr id="3" name="Slide Number Placeholder 2"/>
          <p:cNvSpPr>
            <a:spLocks noGrp="1"/>
          </p:cNvSpPr>
          <p:nvPr>
            <p:ph type="sldNum" sz="quarter" idx="12"/>
          </p:nvPr>
        </p:nvSpPr>
        <p:spPr/>
        <p:txBody>
          <a:bodyPr/>
          <a:lstStyle/>
          <a:p>
            <a:fld id="{68B66FEB-B74C-4553-A99E-5E49813D09AD}" type="slidenum">
              <a:rPr lang="en-US" smtClean="0"/>
              <a:t>38</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70462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181916"/>
              </p:ext>
            </p:extLst>
          </p:nvPr>
        </p:nvGraphicFramePr>
        <p:xfrm>
          <a:off x="465138" y="1563687"/>
          <a:ext cx="11291887"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8B66FEB-B74C-4553-A99E-5E49813D09AD}" type="slidenum">
              <a:rPr lang="en-US" smtClean="0"/>
              <a:t>39</a:t>
            </a:fld>
            <a:endParaRPr lang="en-US"/>
          </a:p>
        </p:txBody>
      </p:sp>
      <p:sp>
        <p:nvSpPr>
          <p:cNvPr id="2" name="Title 1"/>
          <p:cNvSpPr>
            <a:spLocks noGrp="1"/>
          </p:cNvSpPr>
          <p:nvPr>
            <p:ph type="title"/>
          </p:nvPr>
        </p:nvSpPr>
        <p:spPr/>
        <p:txBody>
          <a:bodyPr>
            <a:normAutofit/>
          </a:bodyPr>
          <a:lstStyle/>
          <a:p>
            <a:r>
              <a:rPr lang="en-CA" sz="3730" dirty="0" smtClean="0"/>
              <a:t>MMA 801 – Session 4</a:t>
            </a:r>
            <a:endParaRPr lang="en-CA" sz="3730" dirty="0"/>
          </a:p>
        </p:txBody>
      </p:sp>
      <p:sp>
        <p:nvSpPr>
          <p:cNvPr id="6" name="Title 2"/>
          <p:cNvSpPr txBox="1">
            <a:spLocks/>
          </p:cNvSpPr>
          <p:nvPr/>
        </p:nvSpPr>
        <p:spPr>
          <a:xfrm>
            <a:off x="465138" y="941120"/>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CA" sz="2400" dirty="0"/>
              <a:t>Litmus Test – Value Curve Repositioning Conclusions</a:t>
            </a:r>
            <a:endParaRPr lang="en-US" sz="2400" dirty="0"/>
          </a:p>
        </p:txBody>
      </p:sp>
    </p:spTree>
    <p:extLst>
      <p:ext uri="{BB962C8B-B14F-4D97-AF65-F5344CB8AC3E}">
        <p14:creationId xmlns:p14="http://schemas.microsoft.com/office/powerpoint/2010/main" val="314487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sz="2800" b="1" dirty="0" smtClean="0">
                <a:solidFill>
                  <a:schemeClr val="accent6">
                    <a:lumMod val="75000"/>
                  </a:schemeClr>
                </a:solidFill>
              </a:rPr>
              <a:t>Assignment #2</a:t>
            </a:r>
          </a:p>
          <a:p>
            <a:endParaRPr lang="en-US" sz="2800" dirty="0"/>
          </a:p>
          <a:p>
            <a:r>
              <a:rPr lang="en-US" sz="2800" dirty="0" smtClean="0"/>
              <a:t>Reflection: Page Maximum – 7 pages, double-space, 11-point font</a:t>
            </a:r>
          </a:p>
          <a:p>
            <a:pPr>
              <a:spcBef>
                <a:spcPts val="1800"/>
              </a:spcBef>
            </a:pPr>
            <a:r>
              <a:rPr lang="en-US" sz="2800" dirty="0" smtClean="0"/>
              <a:t>Exhibits – 7 additional pages</a:t>
            </a:r>
          </a:p>
          <a:p>
            <a:pPr>
              <a:spcBef>
                <a:spcPts val="1800"/>
              </a:spcBef>
            </a:pPr>
            <a:r>
              <a:rPr lang="en-US" sz="2800" dirty="0" smtClean="0"/>
              <a:t>Cover Page and End Note page (if applicable) not part of the 6-page count</a:t>
            </a:r>
          </a:p>
          <a:p>
            <a:pPr>
              <a:spcBef>
                <a:spcPts val="1800"/>
              </a:spcBef>
            </a:pPr>
            <a:r>
              <a:rPr lang="en-US" sz="2800" dirty="0" smtClean="0"/>
              <a:t>You are writing in the first person – reflection or opinion-based paper</a:t>
            </a:r>
          </a:p>
          <a:p>
            <a:pPr>
              <a:spcBef>
                <a:spcPts val="1800"/>
              </a:spcBef>
            </a:pPr>
            <a:r>
              <a:rPr lang="en-US" sz="2800" dirty="0" smtClean="0"/>
              <a:t>Due Date – June 19, 2020 – 11:59 pm. Upload to Dropbox. Cover page required.</a:t>
            </a:r>
            <a:endParaRPr lang="en-US" sz="2800" dirty="0"/>
          </a:p>
          <a:p>
            <a:pPr>
              <a:spcBef>
                <a:spcPts val="1800"/>
              </a:spcBef>
            </a:pPr>
            <a:r>
              <a:rPr lang="en-US" sz="2800" dirty="0" smtClean="0"/>
              <a:t>Formal "Guidance Document" located on course website – &lt;Assignments&gt; or &lt;Dropbox&gt;</a:t>
            </a:r>
          </a:p>
          <a:p>
            <a:endParaRPr lang="en-US" dirty="0" smtClean="0"/>
          </a:p>
        </p:txBody>
      </p:sp>
      <p:sp>
        <p:nvSpPr>
          <p:cNvPr id="4" name="Slide Number Placeholder 3"/>
          <p:cNvSpPr>
            <a:spLocks noGrp="1"/>
          </p:cNvSpPr>
          <p:nvPr>
            <p:ph type="sldNum" sz="quarter" idx="12"/>
          </p:nvPr>
        </p:nvSpPr>
        <p:spPr/>
        <p:txBody>
          <a:bodyPr/>
          <a:lstStyle/>
          <a:p>
            <a:fld id="{68B66FEB-B74C-4553-A99E-5E49813D09AD}" type="slidenum">
              <a:rPr lang="en-US" smtClean="0"/>
              <a:t>4</a:t>
            </a:fld>
            <a:endParaRPr lang="en-US"/>
          </a:p>
        </p:txBody>
      </p:sp>
      <p:sp>
        <p:nvSpPr>
          <p:cNvPr id="3" name="Title 2"/>
          <p:cNvSpPr>
            <a:spLocks noGrp="1"/>
          </p:cNvSpPr>
          <p:nvPr>
            <p:ph type="title"/>
          </p:nvPr>
        </p:nvSpPr>
        <p:spPr/>
        <p:txBody>
          <a:bodyPr/>
          <a:lstStyle/>
          <a:p>
            <a:r>
              <a:rPr lang="en-US" dirty="0" smtClean="0"/>
              <a:t>MMA 801 – Session </a:t>
            </a:r>
            <a:r>
              <a:rPr lang="en-US" dirty="0"/>
              <a:t>4</a:t>
            </a:r>
          </a:p>
        </p:txBody>
      </p:sp>
    </p:spTree>
    <p:extLst>
      <p:ext uri="{BB962C8B-B14F-4D97-AF65-F5344CB8AC3E}">
        <p14:creationId xmlns:p14="http://schemas.microsoft.com/office/powerpoint/2010/main" val="27819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59" y="3106423"/>
            <a:ext cx="8316383" cy="1362075"/>
          </a:xfrm>
        </p:spPr>
        <p:txBody>
          <a:bodyPr/>
          <a:lstStyle/>
          <a:p>
            <a:pPr algn="ctr"/>
            <a:r>
              <a:rPr lang="en-US" dirty="0" smtClean="0"/>
              <a:t>Analytics and Granulation in Marketing</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68B66FEB-B74C-4553-A99E-5E49813D09AD}" type="slidenum">
              <a:rPr lang="en-US" smtClean="0"/>
              <a:t>40</a:t>
            </a:fld>
            <a:endParaRPr lang="en-US"/>
          </a:p>
        </p:txBody>
      </p:sp>
    </p:spTree>
    <p:extLst>
      <p:ext uri="{BB962C8B-B14F-4D97-AF65-F5344CB8AC3E}">
        <p14:creationId xmlns:p14="http://schemas.microsoft.com/office/powerpoint/2010/main" val="229990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solidFill>
                  <a:schemeClr val="tx2">
                    <a:lumMod val="75000"/>
                  </a:schemeClr>
                </a:solidFill>
              </a:rPr>
              <a:t>Concept of Granulation</a:t>
            </a:r>
            <a:br>
              <a:rPr lang="en-US" b="1" dirty="0" smtClean="0">
                <a:solidFill>
                  <a:schemeClr val="tx2">
                    <a:lumMod val="75000"/>
                  </a:schemeClr>
                </a:solidFill>
              </a:rPr>
            </a:br>
            <a:endParaRPr lang="en-US" b="1" dirty="0" smtClean="0">
              <a:solidFill>
                <a:schemeClr val="tx2">
                  <a:lumMod val="75000"/>
                </a:schemeClr>
              </a:solidFill>
            </a:endParaRPr>
          </a:p>
          <a:p>
            <a:pPr marL="0" indent="0">
              <a:buNone/>
            </a:pPr>
            <a:r>
              <a:rPr lang="en-US" dirty="0" smtClean="0">
                <a:solidFill>
                  <a:schemeClr val="accent6">
                    <a:lumMod val="75000"/>
                  </a:schemeClr>
                </a:solidFill>
              </a:rPr>
              <a:t>Granulation – Market Focus</a:t>
            </a:r>
          </a:p>
          <a:p>
            <a:r>
              <a:rPr lang="en-US" dirty="0" smtClean="0"/>
              <a:t>Means understanding the world at the level of individual customers and transactions</a:t>
            </a:r>
          </a:p>
          <a:p>
            <a:r>
              <a:rPr lang="en-US" dirty="0" smtClean="0"/>
              <a:t>The ultimate segment is a segment of "1"</a:t>
            </a:r>
          </a:p>
          <a:p>
            <a:r>
              <a:rPr lang="en-US" dirty="0" smtClean="0"/>
              <a:t>It is drilling down a "mega trend" in a way which will generate demand</a:t>
            </a:r>
          </a:p>
          <a:p>
            <a:r>
              <a:rPr lang="en-US" dirty="0" smtClean="0"/>
              <a:t>It is understanding "demand categories" below broad product/service categories</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41</a:t>
            </a:fld>
            <a:endParaRPr lang="en-US"/>
          </a:p>
        </p:txBody>
      </p:sp>
      <p:sp>
        <p:nvSpPr>
          <p:cNvPr id="5" name="Title 4"/>
          <p:cNvSpPr>
            <a:spLocks noGrp="1"/>
          </p:cNvSpPr>
          <p:nvPr>
            <p:ph type="title"/>
          </p:nvPr>
        </p:nvSpPr>
        <p:spPr/>
        <p:txBody>
          <a:bodyPr/>
          <a:lstStyle/>
          <a:p>
            <a:r>
              <a:rPr lang="en-US" dirty="0" smtClean="0"/>
              <a:t>MMA 801 – Session 4</a:t>
            </a:r>
            <a:endParaRPr lang="en-US" dirty="0"/>
          </a:p>
        </p:txBody>
      </p:sp>
      <p:sp>
        <p:nvSpPr>
          <p:cNvPr id="2" name="TextBox 1"/>
          <p:cNvSpPr txBox="1"/>
          <p:nvPr/>
        </p:nvSpPr>
        <p:spPr>
          <a:xfrm>
            <a:off x="2026641" y="5509058"/>
            <a:ext cx="8170061" cy="830997"/>
          </a:xfrm>
          <a:prstGeom prst="rect">
            <a:avLst/>
          </a:prstGeom>
          <a:noFill/>
        </p:spPr>
        <p:txBody>
          <a:bodyPr wrap="square" rtlCol="0">
            <a:spAutoFit/>
          </a:bodyPr>
          <a:lstStyle/>
          <a:p>
            <a:r>
              <a:rPr lang="en-US" sz="2400" dirty="0"/>
              <a:t>In the context of Marketing – We use granulation to assist in reinforcing and/or disrupting existing behavior patterns.</a:t>
            </a:r>
          </a:p>
        </p:txBody>
      </p:sp>
    </p:spTree>
    <p:extLst>
      <p:ext uri="{BB962C8B-B14F-4D97-AF65-F5344CB8AC3E}">
        <p14:creationId xmlns:p14="http://schemas.microsoft.com/office/powerpoint/2010/main" val="1651010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B66FEB-B74C-4553-A99E-5E49813D09AD}" type="slidenum">
              <a:rPr lang="en-US" smtClean="0"/>
              <a:t>42</a:t>
            </a:fld>
            <a:endParaRPr lang="en-US"/>
          </a:p>
        </p:txBody>
      </p:sp>
      <p:sp>
        <p:nvSpPr>
          <p:cNvPr id="8" name="Title 7"/>
          <p:cNvSpPr>
            <a:spLocks noGrp="1"/>
          </p:cNvSpPr>
          <p:nvPr>
            <p:ph type="title"/>
          </p:nvPr>
        </p:nvSpPr>
        <p:spPr/>
        <p:txBody>
          <a:bodyPr/>
          <a:lstStyle/>
          <a:p>
            <a:r>
              <a:rPr lang="en-US" dirty="0" smtClean="0"/>
              <a:t>MMA 801 – Session 4</a:t>
            </a:r>
            <a:endParaRPr lang="en-US" dirty="0"/>
          </a:p>
        </p:txBody>
      </p:sp>
      <p:grpSp>
        <p:nvGrpSpPr>
          <p:cNvPr id="4" name="Group 3"/>
          <p:cNvGrpSpPr/>
          <p:nvPr/>
        </p:nvGrpSpPr>
        <p:grpSpPr>
          <a:xfrm>
            <a:off x="2020714" y="1636539"/>
            <a:ext cx="8398933" cy="4803418"/>
            <a:chOff x="1143000" y="2000251"/>
            <a:chExt cx="6743701" cy="3856778"/>
          </a:xfrm>
        </p:grpSpPr>
        <p:cxnSp>
          <p:nvCxnSpPr>
            <p:cNvPr id="6" name="Straight Connector 5"/>
            <p:cNvCxnSpPr/>
            <p:nvPr/>
          </p:nvCxnSpPr>
          <p:spPr>
            <a:xfrm>
              <a:off x="1657350" y="2571750"/>
              <a:ext cx="1314450" cy="62865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485900" y="3771900"/>
              <a:ext cx="1428750" cy="45720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71850" y="2686050"/>
              <a:ext cx="1314450" cy="62865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257550" y="3771900"/>
              <a:ext cx="1428750" cy="45720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29200" y="2686050"/>
              <a:ext cx="1314450" cy="62865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857750" y="3771900"/>
              <a:ext cx="1428750" cy="45720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00800" y="2686050"/>
              <a:ext cx="1314450" cy="62865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86500" y="3829050"/>
              <a:ext cx="1428750" cy="45720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85901" y="3200400"/>
              <a:ext cx="1452636" cy="593091"/>
            </a:xfrm>
            <a:prstGeom prst="rect">
              <a:avLst/>
            </a:prstGeom>
            <a:noFill/>
          </p:spPr>
          <p:txBody>
            <a:bodyPr wrap="square" rtlCol="0">
              <a:spAutoFit/>
            </a:bodyPr>
            <a:lstStyle/>
            <a:p>
              <a:r>
                <a:rPr lang="en-US" sz="1400" dirty="0">
                  <a:solidFill>
                    <a:srgbClr val="C00000"/>
                  </a:solidFill>
                </a:rPr>
                <a:t>Initial Consideration Set…Pre-determined purchase order</a:t>
              </a:r>
            </a:p>
          </p:txBody>
        </p:sp>
        <p:sp>
          <p:nvSpPr>
            <p:cNvPr id="18" name="TextBox 17"/>
            <p:cNvSpPr txBox="1"/>
            <p:nvPr/>
          </p:nvSpPr>
          <p:spPr>
            <a:xfrm>
              <a:off x="3257550" y="3314700"/>
              <a:ext cx="1143000" cy="420106"/>
            </a:xfrm>
            <a:prstGeom prst="rect">
              <a:avLst/>
            </a:prstGeom>
            <a:noFill/>
          </p:spPr>
          <p:txBody>
            <a:bodyPr wrap="square" rtlCol="0">
              <a:spAutoFit/>
            </a:bodyPr>
            <a:lstStyle/>
            <a:p>
              <a:r>
                <a:rPr lang="en-US" sz="1400" dirty="0">
                  <a:solidFill>
                    <a:srgbClr val="00B050"/>
                  </a:solidFill>
                </a:rPr>
                <a:t>Active Option Evaluation</a:t>
              </a:r>
            </a:p>
          </p:txBody>
        </p:sp>
        <p:sp>
          <p:nvSpPr>
            <p:cNvPr id="19" name="TextBox 18"/>
            <p:cNvSpPr txBox="1"/>
            <p:nvPr/>
          </p:nvSpPr>
          <p:spPr>
            <a:xfrm>
              <a:off x="5029200" y="3314700"/>
              <a:ext cx="857250" cy="420106"/>
            </a:xfrm>
            <a:prstGeom prst="rect">
              <a:avLst/>
            </a:prstGeom>
            <a:noFill/>
          </p:spPr>
          <p:txBody>
            <a:bodyPr wrap="square" rtlCol="0">
              <a:spAutoFit/>
            </a:bodyPr>
            <a:lstStyle/>
            <a:p>
              <a:r>
                <a:rPr lang="en-US" sz="1400" dirty="0">
                  <a:solidFill>
                    <a:schemeClr val="accent1"/>
                  </a:solidFill>
                </a:rPr>
                <a:t>Purchase Decision</a:t>
              </a:r>
            </a:p>
          </p:txBody>
        </p:sp>
        <p:sp>
          <p:nvSpPr>
            <p:cNvPr id="20" name="TextBox 19"/>
            <p:cNvSpPr txBox="1"/>
            <p:nvPr/>
          </p:nvSpPr>
          <p:spPr>
            <a:xfrm>
              <a:off x="6421696" y="3314700"/>
              <a:ext cx="1257300" cy="593091"/>
            </a:xfrm>
            <a:prstGeom prst="rect">
              <a:avLst/>
            </a:prstGeom>
            <a:noFill/>
          </p:spPr>
          <p:txBody>
            <a:bodyPr wrap="square" rtlCol="0">
              <a:spAutoFit/>
            </a:bodyPr>
            <a:lstStyle/>
            <a:p>
              <a:r>
                <a:rPr lang="en-US" sz="1400" dirty="0"/>
                <a:t>Post Purchase Performance and Future Decisions</a:t>
              </a:r>
            </a:p>
          </p:txBody>
        </p:sp>
        <p:sp>
          <p:nvSpPr>
            <p:cNvPr id="24" name="TextBox 23"/>
            <p:cNvSpPr txBox="1"/>
            <p:nvPr/>
          </p:nvSpPr>
          <p:spPr>
            <a:xfrm>
              <a:off x="1314450" y="4514850"/>
              <a:ext cx="1485900" cy="1285029"/>
            </a:xfrm>
            <a:prstGeom prst="rect">
              <a:avLst/>
            </a:prstGeom>
            <a:noFill/>
          </p:spPr>
          <p:txBody>
            <a:bodyPr wrap="square" rtlCol="0">
              <a:spAutoFit/>
            </a:bodyPr>
            <a:lstStyle/>
            <a:p>
              <a:r>
                <a:rPr lang="en-US" sz="1400" u="sng" dirty="0">
                  <a:solidFill>
                    <a:srgbClr val="C00000"/>
                  </a:solidFill>
                </a:rPr>
                <a:t>1. Influencers</a:t>
              </a:r>
            </a:p>
            <a:p>
              <a:pPr marL="169863" indent="-169863">
                <a:buFont typeface="Arial" pitchFamily="34" charset="0"/>
                <a:buChar char="•"/>
              </a:pPr>
              <a:r>
                <a:rPr lang="en-US" sz="1400" dirty="0">
                  <a:solidFill>
                    <a:srgbClr val="C00000"/>
                  </a:solidFill>
                </a:rPr>
                <a:t>Company Driven Marketing</a:t>
              </a:r>
            </a:p>
            <a:p>
              <a:pPr marL="169863" indent="-169863">
                <a:buFont typeface="Arial" pitchFamily="34" charset="0"/>
                <a:buChar char="•"/>
              </a:pPr>
              <a:r>
                <a:rPr lang="en-US" sz="1400" dirty="0">
                  <a:solidFill>
                    <a:srgbClr val="C00000"/>
                  </a:solidFill>
                </a:rPr>
                <a:t>Past Experience</a:t>
              </a:r>
            </a:p>
            <a:p>
              <a:pPr marL="169863" indent="-169863">
                <a:buFont typeface="Arial" pitchFamily="34" charset="0"/>
                <a:buChar char="•"/>
              </a:pPr>
              <a:r>
                <a:rPr lang="en-US" sz="1400" dirty="0">
                  <a:solidFill>
                    <a:srgbClr val="C00000"/>
                  </a:solidFill>
                </a:rPr>
                <a:t>Consumer Driven Marketing</a:t>
              </a:r>
            </a:p>
            <a:p>
              <a:pPr marL="169863" indent="-169863">
                <a:buFont typeface="Arial" pitchFamily="34" charset="0"/>
                <a:buChar char="•"/>
              </a:pPr>
              <a:r>
                <a:rPr lang="en-US" sz="1400" dirty="0">
                  <a:solidFill>
                    <a:srgbClr val="C00000"/>
                  </a:solidFill>
                </a:rPr>
                <a:t>Channel Interaction</a:t>
              </a:r>
            </a:p>
          </p:txBody>
        </p:sp>
        <p:sp>
          <p:nvSpPr>
            <p:cNvPr id="26" name="TextBox 25"/>
            <p:cNvSpPr txBox="1"/>
            <p:nvPr/>
          </p:nvSpPr>
          <p:spPr>
            <a:xfrm>
              <a:off x="3086100" y="4514850"/>
              <a:ext cx="1485900" cy="1285029"/>
            </a:xfrm>
            <a:prstGeom prst="rect">
              <a:avLst/>
            </a:prstGeom>
            <a:noFill/>
          </p:spPr>
          <p:txBody>
            <a:bodyPr wrap="square" rtlCol="0">
              <a:spAutoFit/>
            </a:bodyPr>
            <a:lstStyle/>
            <a:p>
              <a:r>
                <a:rPr lang="en-US" sz="1400" u="sng" dirty="0">
                  <a:solidFill>
                    <a:srgbClr val="00B050"/>
                  </a:solidFill>
                </a:rPr>
                <a:t>2. Influencers</a:t>
              </a:r>
            </a:p>
            <a:p>
              <a:pPr marL="169863" indent="-169863">
                <a:buFont typeface="Arial" pitchFamily="34" charset="0"/>
                <a:buChar char="•"/>
              </a:pPr>
              <a:r>
                <a:rPr lang="en-US" sz="1400" dirty="0">
                  <a:solidFill>
                    <a:srgbClr val="00B050"/>
                  </a:solidFill>
                </a:rPr>
                <a:t>Consumer Driven Marketing</a:t>
              </a:r>
            </a:p>
            <a:p>
              <a:pPr marL="169863" indent="-169863">
                <a:buFont typeface="Arial" pitchFamily="34" charset="0"/>
                <a:buChar char="•"/>
              </a:pPr>
              <a:r>
                <a:rPr lang="en-US" sz="1400" dirty="0">
                  <a:solidFill>
                    <a:srgbClr val="00B050"/>
                  </a:solidFill>
                </a:rPr>
                <a:t>Channel Interaction</a:t>
              </a:r>
            </a:p>
            <a:p>
              <a:pPr marL="169863" indent="-169863">
                <a:buFont typeface="Arial" pitchFamily="34" charset="0"/>
                <a:buChar char="•"/>
              </a:pPr>
              <a:r>
                <a:rPr lang="en-US" sz="1400" dirty="0">
                  <a:solidFill>
                    <a:srgbClr val="00B050"/>
                  </a:solidFill>
                </a:rPr>
                <a:t>Company Driven Marketing</a:t>
              </a:r>
            </a:p>
            <a:p>
              <a:pPr marL="169863" indent="-169863">
                <a:buFont typeface="Arial" pitchFamily="34" charset="0"/>
                <a:buChar char="•"/>
              </a:pPr>
              <a:r>
                <a:rPr lang="en-US" sz="1400" dirty="0">
                  <a:solidFill>
                    <a:srgbClr val="00B050"/>
                  </a:solidFill>
                </a:rPr>
                <a:t>Past Experience</a:t>
              </a:r>
            </a:p>
          </p:txBody>
        </p:sp>
        <p:sp>
          <p:nvSpPr>
            <p:cNvPr id="27" name="TextBox 26"/>
            <p:cNvSpPr txBox="1"/>
            <p:nvPr/>
          </p:nvSpPr>
          <p:spPr>
            <a:xfrm>
              <a:off x="4743450" y="4572000"/>
              <a:ext cx="1485900" cy="1285029"/>
            </a:xfrm>
            <a:prstGeom prst="rect">
              <a:avLst/>
            </a:prstGeom>
            <a:noFill/>
          </p:spPr>
          <p:txBody>
            <a:bodyPr wrap="square" rtlCol="0">
              <a:spAutoFit/>
            </a:bodyPr>
            <a:lstStyle/>
            <a:p>
              <a:r>
                <a:rPr lang="en-US" sz="1400" u="sng" dirty="0">
                  <a:solidFill>
                    <a:schemeClr val="accent1"/>
                  </a:solidFill>
                </a:rPr>
                <a:t>3. Influencers</a:t>
              </a:r>
            </a:p>
            <a:p>
              <a:pPr marL="169863" indent="-169863">
                <a:buFont typeface="Arial" pitchFamily="34" charset="0"/>
                <a:buChar char="•"/>
              </a:pPr>
              <a:r>
                <a:rPr lang="en-US" sz="1400" dirty="0">
                  <a:solidFill>
                    <a:schemeClr val="accent1"/>
                  </a:solidFill>
                </a:rPr>
                <a:t>Channel Interaction</a:t>
              </a:r>
            </a:p>
            <a:p>
              <a:pPr marL="169863" indent="-169863">
                <a:buFont typeface="Arial" pitchFamily="34" charset="0"/>
                <a:buChar char="•"/>
              </a:pPr>
              <a:r>
                <a:rPr lang="en-US" sz="1400" dirty="0">
                  <a:solidFill>
                    <a:schemeClr val="accent1"/>
                  </a:solidFill>
                </a:rPr>
                <a:t>Consumer Driven Marketing</a:t>
              </a:r>
            </a:p>
            <a:p>
              <a:pPr marL="169863" indent="-169863">
                <a:buFont typeface="Arial" pitchFamily="34" charset="0"/>
                <a:buChar char="•"/>
              </a:pPr>
              <a:r>
                <a:rPr lang="en-US" sz="1400" dirty="0">
                  <a:solidFill>
                    <a:schemeClr val="accent1"/>
                  </a:solidFill>
                </a:rPr>
                <a:t>Company Driven Marketing</a:t>
              </a:r>
            </a:p>
            <a:p>
              <a:pPr marL="169863" indent="-169863">
                <a:buFont typeface="Arial" pitchFamily="34" charset="0"/>
                <a:buChar char="•"/>
              </a:pPr>
              <a:r>
                <a:rPr lang="en-US" sz="1400" dirty="0">
                  <a:solidFill>
                    <a:schemeClr val="accent1"/>
                  </a:solidFill>
                </a:rPr>
                <a:t>Past Experience</a:t>
              </a:r>
            </a:p>
          </p:txBody>
        </p:sp>
        <p:sp>
          <p:nvSpPr>
            <p:cNvPr id="28" name="Freeform 27"/>
            <p:cNvSpPr/>
            <p:nvPr/>
          </p:nvSpPr>
          <p:spPr>
            <a:xfrm>
              <a:off x="4339989" y="3543301"/>
              <a:ext cx="3546712" cy="1787004"/>
            </a:xfrm>
            <a:custGeom>
              <a:avLst/>
              <a:gdLst>
                <a:gd name="connsiteX0" fmla="*/ 4553803 w 4781265"/>
                <a:gd name="connsiteY0" fmla="*/ 0 h 2374711"/>
                <a:gd name="connsiteX1" fmla="*/ 4594746 w 4781265"/>
                <a:gd name="connsiteY1" fmla="*/ 1978926 h 2374711"/>
                <a:gd name="connsiteX2" fmla="*/ 3434686 w 4781265"/>
                <a:gd name="connsiteY2" fmla="*/ 2292824 h 2374711"/>
                <a:gd name="connsiteX3" fmla="*/ 2329218 w 4781265"/>
                <a:gd name="connsiteY3" fmla="*/ 1487606 h 2374711"/>
                <a:gd name="connsiteX4" fmla="*/ 868907 w 4781265"/>
                <a:gd name="connsiteY4" fmla="*/ 1187355 h 2374711"/>
                <a:gd name="connsiteX5" fmla="*/ 241110 w 4781265"/>
                <a:gd name="connsiteY5" fmla="*/ 1255594 h 2374711"/>
                <a:gd name="connsiteX6" fmla="*/ 90985 w 4781265"/>
                <a:gd name="connsiteY6" fmla="*/ 846161 h 2374711"/>
                <a:gd name="connsiteX7" fmla="*/ 787021 w 4781265"/>
                <a:gd name="connsiteY7" fmla="*/ 464024 h 237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1265" h="2374711">
                  <a:moveTo>
                    <a:pt x="4553803" y="0"/>
                  </a:moveTo>
                  <a:cubicBezTo>
                    <a:pt x="4667534" y="798394"/>
                    <a:pt x="4781265" y="1596789"/>
                    <a:pt x="4594746" y="1978926"/>
                  </a:cubicBezTo>
                  <a:cubicBezTo>
                    <a:pt x="4408227" y="2361063"/>
                    <a:pt x="3812274" y="2374711"/>
                    <a:pt x="3434686" y="2292824"/>
                  </a:cubicBezTo>
                  <a:cubicBezTo>
                    <a:pt x="3057098" y="2210937"/>
                    <a:pt x="2756848" y="1671851"/>
                    <a:pt x="2329218" y="1487606"/>
                  </a:cubicBezTo>
                  <a:cubicBezTo>
                    <a:pt x="1901588" y="1303361"/>
                    <a:pt x="1216925" y="1226024"/>
                    <a:pt x="868907" y="1187355"/>
                  </a:cubicBezTo>
                  <a:cubicBezTo>
                    <a:pt x="520889" y="1148686"/>
                    <a:pt x="370764" y="1312460"/>
                    <a:pt x="241110" y="1255594"/>
                  </a:cubicBezTo>
                  <a:cubicBezTo>
                    <a:pt x="111456" y="1198728"/>
                    <a:pt x="0" y="978089"/>
                    <a:pt x="90985" y="846161"/>
                  </a:cubicBezTo>
                  <a:cubicBezTo>
                    <a:pt x="181970" y="714233"/>
                    <a:pt x="484495" y="589128"/>
                    <a:pt x="787021" y="464024"/>
                  </a:cubicBezTo>
                </a:path>
              </a:pathLst>
            </a:custGeom>
            <a:ln w="28575">
              <a:solidFill>
                <a:srgbClr val="8803B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9" name="7-Point Star 28"/>
            <p:cNvSpPr/>
            <p:nvPr/>
          </p:nvSpPr>
          <p:spPr>
            <a:xfrm>
              <a:off x="2914650" y="3257550"/>
              <a:ext cx="342900" cy="4000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7-Point Star 29"/>
            <p:cNvSpPr/>
            <p:nvPr/>
          </p:nvSpPr>
          <p:spPr>
            <a:xfrm>
              <a:off x="4572000" y="3314700"/>
              <a:ext cx="342900" cy="4000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7-Point Star 30"/>
            <p:cNvSpPr/>
            <p:nvPr/>
          </p:nvSpPr>
          <p:spPr>
            <a:xfrm>
              <a:off x="7543800" y="3371850"/>
              <a:ext cx="342900" cy="4000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Arrow Connector 32"/>
            <p:cNvCxnSpPr/>
            <p:nvPr/>
          </p:nvCxnSpPr>
          <p:spPr>
            <a:xfrm rot="16200000" flipV="1">
              <a:off x="3028950" y="3943350"/>
              <a:ext cx="685800" cy="3429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4" name="7-Point Star 33"/>
            <p:cNvSpPr/>
            <p:nvPr/>
          </p:nvSpPr>
          <p:spPr>
            <a:xfrm>
              <a:off x="1143000" y="3257550"/>
              <a:ext cx="342900" cy="4000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6" name="Straight Arrow Connector 35"/>
            <p:cNvCxnSpPr/>
            <p:nvPr/>
          </p:nvCxnSpPr>
          <p:spPr>
            <a:xfrm rot="16200000" flipV="1">
              <a:off x="1171575" y="3914775"/>
              <a:ext cx="800100" cy="4000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V="1">
              <a:off x="4400550" y="4057650"/>
              <a:ext cx="8001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2652785" y="2155493"/>
              <a:ext cx="5186149" cy="1230005"/>
            </a:xfrm>
            <a:custGeom>
              <a:avLst/>
              <a:gdLst>
                <a:gd name="connsiteX0" fmla="*/ 6817056 w 6914865"/>
                <a:gd name="connsiteY0" fmla="*/ 1640006 h 1640006"/>
                <a:gd name="connsiteX1" fmla="*/ 6789761 w 6914865"/>
                <a:gd name="connsiteY1" fmla="*/ 821140 h 1640006"/>
                <a:gd name="connsiteX2" fmla="*/ 6066430 w 6914865"/>
                <a:gd name="connsiteY2" fmla="*/ 193343 h 1640006"/>
                <a:gd name="connsiteX3" fmla="*/ 2982036 w 6914865"/>
                <a:gd name="connsiteY3" fmla="*/ 111457 h 1640006"/>
                <a:gd name="connsiteX4" fmla="*/ 1207827 w 6914865"/>
                <a:gd name="connsiteY4" fmla="*/ 70513 h 1640006"/>
                <a:gd name="connsiteX5" fmla="*/ 525439 w 6914865"/>
                <a:gd name="connsiteY5" fmla="*/ 56866 h 1640006"/>
                <a:gd name="connsiteX6" fmla="*/ 6824 w 6914865"/>
                <a:gd name="connsiteY6" fmla="*/ 411708 h 1640006"/>
                <a:gd name="connsiteX7" fmla="*/ 484495 w 6914865"/>
                <a:gd name="connsiteY7" fmla="*/ 1257869 h 164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4865" h="1640006">
                  <a:moveTo>
                    <a:pt x="6817056" y="1640006"/>
                  </a:moveTo>
                  <a:cubicBezTo>
                    <a:pt x="6865960" y="1351128"/>
                    <a:pt x="6914865" y="1062251"/>
                    <a:pt x="6789761" y="821140"/>
                  </a:cubicBezTo>
                  <a:cubicBezTo>
                    <a:pt x="6664657" y="580030"/>
                    <a:pt x="6701051" y="311623"/>
                    <a:pt x="6066430" y="193343"/>
                  </a:cubicBezTo>
                  <a:cubicBezTo>
                    <a:pt x="5431809" y="75063"/>
                    <a:pt x="2982036" y="111457"/>
                    <a:pt x="2982036" y="111457"/>
                  </a:cubicBezTo>
                  <a:lnTo>
                    <a:pt x="1207827" y="70513"/>
                  </a:lnTo>
                  <a:cubicBezTo>
                    <a:pt x="798394" y="61415"/>
                    <a:pt x="725606" y="0"/>
                    <a:pt x="525439" y="56866"/>
                  </a:cubicBezTo>
                  <a:cubicBezTo>
                    <a:pt x="325272" y="113732"/>
                    <a:pt x="13648" y="211541"/>
                    <a:pt x="6824" y="411708"/>
                  </a:cubicBezTo>
                  <a:cubicBezTo>
                    <a:pt x="0" y="611875"/>
                    <a:pt x="242247" y="934872"/>
                    <a:pt x="484495" y="1257869"/>
                  </a:cubicBezTo>
                </a:path>
              </a:pathLst>
            </a:custGeom>
            <a:ln w="28575">
              <a:solidFill>
                <a:srgbClr val="AD6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1" name="TextBox 40"/>
            <p:cNvSpPr txBox="1"/>
            <p:nvPr/>
          </p:nvSpPr>
          <p:spPr>
            <a:xfrm>
              <a:off x="4229100" y="2000251"/>
              <a:ext cx="2800350" cy="247121"/>
            </a:xfrm>
            <a:prstGeom prst="rect">
              <a:avLst/>
            </a:prstGeom>
            <a:noFill/>
          </p:spPr>
          <p:txBody>
            <a:bodyPr wrap="square" rtlCol="0">
              <a:spAutoFit/>
            </a:bodyPr>
            <a:lstStyle/>
            <a:p>
              <a:r>
                <a:rPr lang="en-US" sz="1400" dirty="0">
                  <a:solidFill>
                    <a:srgbClr val="AD6900"/>
                  </a:solidFill>
                </a:rPr>
                <a:t>Company Performance Below Expectations</a:t>
              </a:r>
            </a:p>
          </p:txBody>
        </p:sp>
        <p:sp>
          <p:nvSpPr>
            <p:cNvPr id="42" name="Freeform 41"/>
            <p:cNvSpPr/>
            <p:nvPr/>
          </p:nvSpPr>
          <p:spPr>
            <a:xfrm>
              <a:off x="1206122" y="2177671"/>
              <a:ext cx="1902157" cy="962168"/>
            </a:xfrm>
            <a:custGeom>
              <a:avLst/>
              <a:gdLst>
                <a:gd name="connsiteX0" fmla="*/ 2536209 w 2536209"/>
                <a:gd name="connsiteY0" fmla="*/ 0 h 1282890"/>
                <a:gd name="connsiteX1" fmla="*/ 1512627 w 2536209"/>
                <a:gd name="connsiteY1" fmla="*/ 81887 h 1282890"/>
                <a:gd name="connsiteX2" fmla="*/ 898478 w 2536209"/>
                <a:gd name="connsiteY2" fmla="*/ 163773 h 1282890"/>
                <a:gd name="connsiteX3" fmla="*/ 216090 w 2536209"/>
                <a:gd name="connsiteY3" fmla="*/ 423081 h 1282890"/>
                <a:gd name="connsiteX4" fmla="*/ 38669 w 2536209"/>
                <a:gd name="connsiteY4" fmla="*/ 805218 h 1282890"/>
                <a:gd name="connsiteX5" fmla="*/ 448102 w 2536209"/>
                <a:gd name="connsiteY5" fmla="*/ 1282890 h 12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6209" h="1282890">
                  <a:moveTo>
                    <a:pt x="2536209" y="0"/>
                  </a:moveTo>
                  <a:lnTo>
                    <a:pt x="1512627" y="81887"/>
                  </a:lnTo>
                  <a:cubicBezTo>
                    <a:pt x="1239672" y="109183"/>
                    <a:pt x="1114567" y="106907"/>
                    <a:pt x="898478" y="163773"/>
                  </a:cubicBezTo>
                  <a:cubicBezTo>
                    <a:pt x="682389" y="220639"/>
                    <a:pt x="359391" y="316174"/>
                    <a:pt x="216090" y="423081"/>
                  </a:cubicBezTo>
                  <a:cubicBezTo>
                    <a:pt x="72789" y="529988"/>
                    <a:pt x="0" y="661917"/>
                    <a:pt x="38669" y="805218"/>
                  </a:cubicBezTo>
                  <a:cubicBezTo>
                    <a:pt x="77338" y="948519"/>
                    <a:pt x="262720" y="1115704"/>
                    <a:pt x="448102" y="1282890"/>
                  </a:cubicBezTo>
                </a:path>
              </a:pathLst>
            </a:custGeom>
            <a:ln w="28575">
              <a:solidFill>
                <a:srgbClr val="AD6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3" name="TextBox 42"/>
            <p:cNvSpPr txBox="1"/>
            <p:nvPr/>
          </p:nvSpPr>
          <p:spPr>
            <a:xfrm>
              <a:off x="6686550" y="4857750"/>
              <a:ext cx="1028700" cy="420106"/>
            </a:xfrm>
            <a:prstGeom prst="rect">
              <a:avLst/>
            </a:prstGeom>
            <a:noFill/>
          </p:spPr>
          <p:txBody>
            <a:bodyPr wrap="square" rtlCol="0">
              <a:spAutoFit/>
            </a:bodyPr>
            <a:lstStyle/>
            <a:p>
              <a:r>
                <a:rPr lang="en-US" sz="1400" dirty="0">
                  <a:solidFill>
                    <a:srgbClr val="7030A0"/>
                  </a:solidFill>
                </a:rPr>
                <a:t>Committed Customer</a:t>
              </a:r>
            </a:p>
          </p:txBody>
        </p:sp>
      </p:grpSp>
      <p:sp>
        <p:nvSpPr>
          <p:cNvPr id="35" name="Title 2"/>
          <p:cNvSpPr txBox="1">
            <a:spLocks/>
          </p:cNvSpPr>
          <p:nvPr/>
        </p:nvSpPr>
        <p:spPr>
          <a:xfrm>
            <a:off x="476880" y="1053384"/>
            <a:ext cx="9729234"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sz="2400" dirty="0"/>
              <a:t>How to Influence – Reinforce or Change Purchase </a:t>
            </a:r>
            <a:r>
              <a:rPr lang="en-US" sz="2400" dirty="0" err="1"/>
              <a:t>Behaviour</a:t>
            </a:r>
            <a:endParaRPr lang="en-US" sz="2400" dirty="0"/>
          </a:p>
        </p:txBody>
      </p:sp>
    </p:spTree>
    <p:extLst>
      <p:ext uri="{BB962C8B-B14F-4D97-AF65-F5344CB8AC3E}">
        <p14:creationId xmlns:p14="http://schemas.microsoft.com/office/powerpoint/2010/main" val="65597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solidFill>
                  <a:schemeClr val="accent6">
                    <a:lumMod val="75000"/>
                  </a:schemeClr>
                </a:solidFill>
              </a:rPr>
              <a:t>What Do Customers Expect?</a:t>
            </a:r>
          </a:p>
          <a:p>
            <a:pPr marL="0" indent="0">
              <a:buNone/>
            </a:pPr>
            <a:endParaRPr lang="en-US" dirty="0" smtClean="0"/>
          </a:p>
          <a:p>
            <a:r>
              <a:rPr lang="en-US" dirty="0" smtClean="0"/>
              <a:t>They want to interact anywhere at any time.</a:t>
            </a:r>
          </a:p>
          <a:p>
            <a:endParaRPr lang="en-US" dirty="0" smtClean="0"/>
          </a:p>
          <a:p>
            <a:r>
              <a:rPr lang="en-US" dirty="0" smtClean="0"/>
              <a:t>They want to do new things as technology creates more effective ways to create value for them.</a:t>
            </a:r>
          </a:p>
          <a:p>
            <a:endParaRPr lang="en-US" dirty="0" smtClean="0"/>
          </a:p>
          <a:p>
            <a:r>
              <a:rPr lang="en-US" dirty="0" smtClean="0"/>
              <a:t>They expect data collected about them will be used to precisely identify their needs and personalize their experience.</a:t>
            </a:r>
          </a:p>
          <a:p>
            <a:endParaRPr lang="en-US" dirty="0" smtClean="0"/>
          </a:p>
          <a:p>
            <a:r>
              <a:rPr lang="en-US" dirty="0" smtClean="0"/>
              <a:t>They expect all interactions to be easy.</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43</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88872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83199131"/>
              </p:ext>
            </p:extLst>
          </p:nvPr>
        </p:nvGraphicFramePr>
        <p:xfrm>
          <a:off x="-107293" y="1121989"/>
          <a:ext cx="12397601" cy="5612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t>44</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
        <p:nvSpPr>
          <p:cNvPr id="6" name="TextBox 5"/>
          <p:cNvSpPr txBox="1"/>
          <p:nvPr/>
        </p:nvSpPr>
        <p:spPr>
          <a:xfrm>
            <a:off x="10209789" y="5477212"/>
            <a:ext cx="1419782" cy="1015663"/>
          </a:xfrm>
          <a:prstGeom prst="rect">
            <a:avLst/>
          </a:prstGeom>
          <a:noFill/>
        </p:spPr>
        <p:txBody>
          <a:bodyPr wrap="square" rtlCol="0">
            <a:spAutoFit/>
          </a:bodyPr>
          <a:lstStyle/>
          <a:p>
            <a:pPr marL="166688" indent="-166688">
              <a:buSzPct val="125000"/>
              <a:buFont typeface="Arial" panose="020B0604020202020204" pitchFamily="34" charset="0"/>
              <a:buChar char="•"/>
            </a:pPr>
            <a:r>
              <a:rPr lang="en-US" sz="2000" dirty="0"/>
              <a:t>Effectively deliver triggers</a:t>
            </a:r>
          </a:p>
        </p:txBody>
      </p:sp>
      <p:sp>
        <p:nvSpPr>
          <p:cNvPr id="7" name="TextBox 6"/>
          <p:cNvSpPr txBox="1"/>
          <p:nvPr/>
        </p:nvSpPr>
        <p:spPr>
          <a:xfrm>
            <a:off x="1798320" y="5043271"/>
            <a:ext cx="2820572" cy="830997"/>
          </a:xfrm>
          <a:prstGeom prst="rect">
            <a:avLst/>
          </a:prstGeom>
          <a:noFill/>
        </p:spPr>
        <p:txBody>
          <a:bodyPr wrap="square" rtlCol="0">
            <a:spAutoFit/>
          </a:bodyPr>
          <a:lstStyle/>
          <a:p>
            <a:r>
              <a:rPr lang="en-US" sz="2400" dirty="0">
                <a:solidFill>
                  <a:schemeClr val="accent6">
                    <a:lumMod val="75000"/>
                  </a:schemeClr>
                </a:solidFill>
              </a:rPr>
              <a:t>Personalization Fundamentals</a:t>
            </a:r>
          </a:p>
        </p:txBody>
      </p:sp>
    </p:spTree>
    <p:extLst>
      <p:ext uri="{BB962C8B-B14F-4D97-AF65-F5344CB8AC3E}">
        <p14:creationId xmlns:p14="http://schemas.microsoft.com/office/powerpoint/2010/main" val="394423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646127"/>
              </p:ext>
            </p:extLst>
          </p:nvPr>
        </p:nvGraphicFramePr>
        <p:xfrm>
          <a:off x="465138" y="1014413"/>
          <a:ext cx="11291887"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t>45</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
        <p:nvSpPr>
          <p:cNvPr id="6" name="TextBox 5"/>
          <p:cNvSpPr txBox="1"/>
          <p:nvPr/>
        </p:nvSpPr>
        <p:spPr>
          <a:xfrm>
            <a:off x="5977667" y="5617022"/>
            <a:ext cx="5038164" cy="461665"/>
          </a:xfrm>
          <a:prstGeom prst="rect">
            <a:avLst/>
          </a:prstGeom>
          <a:noFill/>
        </p:spPr>
        <p:txBody>
          <a:bodyPr wrap="square" rtlCol="0">
            <a:spAutoFit/>
          </a:bodyPr>
          <a:lstStyle/>
          <a:p>
            <a:r>
              <a:rPr lang="en-US" sz="2400" dirty="0"/>
              <a:t>Immediate, valuable, relevant, simple</a:t>
            </a:r>
          </a:p>
        </p:txBody>
      </p:sp>
      <p:sp>
        <p:nvSpPr>
          <p:cNvPr id="7" name="TextBox 6"/>
          <p:cNvSpPr txBox="1"/>
          <p:nvPr/>
        </p:nvSpPr>
        <p:spPr>
          <a:xfrm>
            <a:off x="355003" y="4279503"/>
            <a:ext cx="2302136" cy="1200329"/>
          </a:xfrm>
          <a:prstGeom prst="rect">
            <a:avLst/>
          </a:prstGeom>
          <a:noFill/>
        </p:spPr>
        <p:txBody>
          <a:bodyPr wrap="square" rtlCol="0">
            <a:spAutoFit/>
          </a:bodyPr>
          <a:lstStyle/>
          <a:p>
            <a:pPr algn="ctr"/>
            <a:r>
              <a:rPr lang="en-US" sz="2400" dirty="0"/>
              <a:t>Making data </a:t>
            </a:r>
            <a:r>
              <a:rPr lang="en-US" sz="2400" dirty="0" smtClean="0"/>
              <a:t/>
            </a:r>
            <a:br>
              <a:rPr lang="en-US" sz="2400" dirty="0" smtClean="0"/>
            </a:br>
            <a:r>
              <a:rPr lang="en-US" sz="2400" dirty="0" smtClean="0"/>
              <a:t>and </a:t>
            </a:r>
            <a:r>
              <a:rPr lang="en-US" sz="2400" dirty="0"/>
              <a:t>discovery </a:t>
            </a:r>
            <a:r>
              <a:rPr lang="en-US" sz="2400" dirty="0" smtClean="0"/>
              <a:t/>
            </a:r>
            <a:br>
              <a:rPr lang="en-US" sz="2400" dirty="0" smtClean="0"/>
            </a:br>
            <a:r>
              <a:rPr lang="en-US" sz="2400" dirty="0" smtClean="0"/>
              <a:t>a </a:t>
            </a:r>
            <a:r>
              <a:rPr lang="en-US" sz="2400" dirty="0"/>
              <a:t>nonstop cycle</a:t>
            </a:r>
          </a:p>
        </p:txBody>
      </p:sp>
    </p:spTree>
    <p:extLst>
      <p:ext uri="{BB962C8B-B14F-4D97-AF65-F5344CB8AC3E}">
        <p14:creationId xmlns:p14="http://schemas.microsoft.com/office/powerpoint/2010/main" val="746158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0521106"/>
              </p:ext>
            </p:extLst>
          </p:nvPr>
        </p:nvGraphicFramePr>
        <p:xfrm>
          <a:off x="247426" y="1014412"/>
          <a:ext cx="11596743" cy="5181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t>46</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
        <p:nvSpPr>
          <p:cNvPr id="8" name="TextBox 7"/>
          <p:cNvSpPr txBox="1"/>
          <p:nvPr/>
        </p:nvSpPr>
        <p:spPr>
          <a:xfrm>
            <a:off x="377936" y="1103787"/>
            <a:ext cx="4124960" cy="523220"/>
          </a:xfrm>
          <a:prstGeom prst="rect">
            <a:avLst/>
          </a:prstGeom>
          <a:noFill/>
        </p:spPr>
        <p:txBody>
          <a:bodyPr wrap="square" rtlCol="0">
            <a:spAutoFit/>
          </a:bodyPr>
          <a:lstStyle/>
          <a:p>
            <a:r>
              <a:rPr lang="en-US" sz="2800" dirty="0"/>
              <a:t>Building The Payout Model</a:t>
            </a:r>
          </a:p>
        </p:txBody>
      </p:sp>
      <p:cxnSp>
        <p:nvCxnSpPr>
          <p:cNvPr id="10" name="Straight Arrow Connector 9"/>
          <p:cNvCxnSpPr/>
          <p:nvPr/>
        </p:nvCxnSpPr>
        <p:spPr>
          <a:xfrm>
            <a:off x="9540240" y="4812855"/>
            <a:ext cx="0" cy="5791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636520" y="5351335"/>
            <a:ext cx="6918960" cy="203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651760" y="4812855"/>
            <a:ext cx="0" cy="5791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7853680" y="4812855"/>
            <a:ext cx="10160" cy="5588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6090920" y="4802695"/>
            <a:ext cx="10160" cy="5588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356100" y="4797615"/>
            <a:ext cx="10160" cy="5588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230373" y="5452313"/>
            <a:ext cx="1761415" cy="400110"/>
          </a:xfrm>
          <a:prstGeom prst="rect">
            <a:avLst/>
          </a:prstGeom>
          <a:noFill/>
        </p:spPr>
        <p:txBody>
          <a:bodyPr wrap="square" rtlCol="0">
            <a:spAutoFit/>
          </a:bodyPr>
          <a:lstStyle/>
          <a:p>
            <a:r>
              <a:rPr lang="en-US" sz="2000" dirty="0"/>
              <a:t>Feedback Loop</a:t>
            </a:r>
          </a:p>
        </p:txBody>
      </p:sp>
    </p:spTree>
    <p:extLst>
      <p:ext uri="{BB962C8B-B14F-4D97-AF65-F5344CB8AC3E}">
        <p14:creationId xmlns:p14="http://schemas.microsoft.com/office/powerpoint/2010/main" val="253312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solidFill>
                  <a:schemeClr val="accent6">
                    <a:lumMod val="75000"/>
                  </a:schemeClr>
                </a:solidFill>
              </a:rPr>
              <a:t>A Key to driving granulated-based Portfolio Momentum – Analytics</a:t>
            </a:r>
          </a:p>
          <a:p>
            <a:endParaRPr lang="en-US" dirty="0" smtClean="0">
              <a:solidFill>
                <a:schemeClr val="accent6">
                  <a:lumMod val="75000"/>
                </a:schemeClr>
              </a:solidFill>
            </a:endParaRPr>
          </a:p>
          <a:p>
            <a:pPr marL="457189" lvl="1" indent="0">
              <a:buNone/>
            </a:pPr>
            <a:r>
              <a:rPr lang="en-US" dirty="0" smtClean="0">
                <a:solidFill>
                  <a:schemeClr val="accent3">
                    <a:lumMod val="75000"/>
                  </a:schemeClr>
                </a:solidFill>
              </a:rPr>
              <a:t>Purchase Criteria Mapping</a:t>
            </a:r>
            <a:endParaRPr lang="en-US" dirty="0" smtClean="0"/>
          </a:p>
          <a:p>
            <a:pPr lvl="1">
              <a:spcBef>
                <a:spcPts val="1800"/>
              </a:spcBef>
            </a:pPr>
            <a:r>
              <a:rPr lang="en-US" dirty="0" smtClean="0"/>
              <a:t>How do purchasers make decisions?</a:t>
            </a:r>
          </a:p>
          <a:p>
            <a:pPr lvl="1">
              <a:spcBef>
                <a:spcPts val="1800"/>
              </a:spcBef>
            </a:pPr>
            <a:r>
              <a:rPr lang="en-US" dirty="0" smtClean="0"/>
              <a:t>What situational factors affect their choices?</a:t>
            </a:r>
          </a:p>
          <a:p>
            <a:pPr lvl="1">
              <a:spcBef>
                <a:spcPts val="1800"/>
              </a:spcBef>
            </a:pPr>
            <a:r>
              <a:rPr lang="en-US" dirty="0" smtClean="0"/>
              <a:t>What needs are they trying to meet and during what times?</a:t>
            </a:r>
          </a:p>
          <a:p>
            <a:pPr lvl="1">
              <a:spcBef>
                <a:spcPts val="1800"/>
              </a:spcBef>
            </a:pPr>
            <a:r>
              <a:rPr lang="en-US" dirty="0" smtClean="0"/>
              <a:t>What is the relative importance of various product benefits and attributes in the purchase decision?</a:t>
            </a:r>
          </a:p>
          <a:p>
            <a:pPr lvl="1">
              <a:spcBef>
                <a:spcPts val="1800"/>
              </a:spcBef>
            </a:pPr>
            <a:r>
              <a:rPr lang="en-US" dirty="0" smtClean="0"/>
              <a:t>What drives purchaser "switching" </a:t>
            </a:r>
            <a:r>
              <a:rPr lang="en-US" dirty="0" err="1" smtClean="0"/>
              <a:t>behaviour</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47</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92991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225" r="5350" b="7145"/>
          <a:stretch/>
        </p:blipFill>
        <p:spPr>
          <a:xfrm>
            <a:off x="4738222" y="1142120"/>
            <a:ext cx="6172201" cy="5533317"/>
          </a:xfrm>
          <a:prstGeom prst="rect">
            <a:avLst/>
          </a:prstGeom>
          <a:ln>
            <a:solidFill>
              <a:schemeClr val="tx1"/>
            </a:solidFill>
          </a:ln>
        </p:spPr>
      </p:pic>
      <p:sp>
        <p:nvSpPr>
          <p:cNvPr id="5" name="TextBox 4"/>
          <p:cNvSpPr txBox="1"/>
          <p:nvPr/>
        </p:nvSpPr>
        <p:spPr>
          <a:xfrm>
            <a:off x="0" y="6605784"/>
            <a:ext cx="3124199" cy="261610"/>
          </a:xfrm>
          <a:prstGeom prst="rect">
            <a:avLst/>
          </a:prstGeom>
          <a:noFill/>
        </p:spPr>
        <p:txBody>
          <a:bodyPr wrap="square" rtlCol="0">
            <a:spAutoFit/>
          </a:bodyPr>
          <a:lstStyle/>
          <a:p>
            <a:r>
              <a:rPr lang="en-US" sz="1100" dirty="0"/>
              <a:t>Source: Market Map: Doucette, </a:t>
            </a:r>
            <a:r>
              <a:rPr lang="en-US" sz="1100" dirty="0" err="1"/>
              <a:t>Holsztejn</a:t>
            </a:r>
            <a:r>
              <a:rPr lang="en-US" sz="1100" dirty="0"/>
              <a:t>, </a:t>
            </a:r>
            <a:r>
              <a:rPr lang="en-US" sz="1100" dirty="0" err="1"/>
              <a:t>Kuijpers</a:t>
            </a:r>
            <a:endParaRPr lang="en-US" sz="1100" dirty="0"/>
          </a:p>
        </p:txBody>
      </p:sp>
      <p:sp>
        <p:nvSpPr>
          <p:cNvPr id="6" name="TextBox 5"/>
          <p:cNvSpPr txBox="1"/>
          <p:nvPr/>
        </p:nvSpPr>
        <p:spPr>
          <a:xfrm>
            <a:off x="393783" y="1437083"/>
            <a:ext cx="3632757" cy="1323439"/>
          </a:xfrm>
          <a:prstGeom prst="rect">
            <a:avLst/>
          </a:prstGeom>
          <a:noFill/>
        </p:spPr>
        <p:txBody>
          <a:bodyPr wrap="square" rtlCol="0">
            <a:spAutoFit/>
          </a:bodyPr>
          <a:lstStyle/>
          <a:p>
            <a:r>
              <a:rPr lang="en-US" sz="2000" dirty="0"/>
              <a:t>The key is to identify </a:t>
            </a:r>
            <a:r>
              <a:rPr lang="en-US" sz="2000" dirty="0" smtClean="0"/>
              <a:t>"white spaces" </a:t>
            </a:r>
            <a:r>
              <a:rPr lang="en-US" sz="2000" dirty="0"/>
              <a:t>not currently being focused on by the company and its portfolio.</a:t>
            </a:r>
          </a:p>
        </p:txBody>
      </p:sp>
      <p:sp>
        <p:nvSpPr>
          <p:cNvPr id="7" name="TextBox 6"/>
          <p:cNvSpPr txBox="1"/>
          <p:nvPr/>
        </p:nvSpPr>
        <p:spPr>
          <a:xfrm>
            <a:off x="393783" y="2908059"/>
            <a:ext cx="3952306" cy="3170099"/>
          </a:xfrm>
          <a:prstGeom prst="rect">
            <a:avLst/>
          </a:prstGeom>
          <a:noFill/>
        </p:spPr>
        <p:txBody>
          <a:bodyPr wrap="square" rtlCol="0">
            <a:spAutoFit/>
          </a:bodyPr>
          <a:lstStyle/>
          <a:p>
            <a:r>
              <a:rPr lang="en-US" sz="2000" dirty="0" smtClean="0"/>
              <a:t>Mattresses…technological claims… no…comfort </a:t>
            </a:r>
            <a:r>
              <a:rPr lang="en-US" sz="2000" dirty="0"/>
              <a:t>and restfulness…yes.</a:t>
            </a:r>
          </a:p>
          <a:p>
            <a:endParaRPr lang="en-US" sz="2000" dirty="0"/>
          </a:p>
          <a:p>
            <a:r>
              <a:rPr lang="en-US" sz="2000" dirty="0"/>
              <a:t>Common medicines – caplets, gels, capsules, tablets… customer is indifferent.</a:t>
            </a:r>
          </a:p>
          <a:p>
            <a:endParaRPr lang="en-US" sz="2000" dirty="0"/>
          </a:p>
          <a:p>
            <a:r>
              <a:rPr lang="en-US" sz="2000" dirty="0"/>
              <a:t>Pain relievers…active ingredients (</a:t>
            </a:r>
            <a:r>
              <a:rPr lang="en-US" sz="2000" dirty="0" smtClean="0"/>
              <a:t>aspirin, ibuprofen</a:t>
            </a:r>
            <a:r>
              <a:rPr lang="en-US" sz="2000" dirty="0"/>
              <a:t>)…no…symptoms (head pain, body pain, etc.)…yes.</a:t>
            </a:r>
          </a:p>
        </p:txBody>
      </p:sp>
      <p:sp>
        <p:nvSpPr>
          <p:cNvPr id="2" name="Slide Number Placeholder 1"/>
          <p:cNvSpPr>
            <a:spLocks noGrp="1"/>
          </p:cNvSpPr>
          <p:nvPr>
            <p:ph type="sldNum" sz="quarter" idx="12"/>
          </p:nvPr>
        </p:nvSpPr>
        <p:spPr/>
        <p:txBody>
          <a:bodyPr/>
          <a:lstStyle/>
          <a:p>
            <a:fld id="{68B66FEB-B74C-4553-A99E-5E49813D09AD}" type="slidenum">
              <a:rPr lang="en-US" smtClean="0"/>
              <a:t>48</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170177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solidFill>
                  <a:schemeClr val="tx2">
                    <a:lumMod val="75000"/>
                  </a:schemeClr>
                </a:solidFill>
              </a:rPr>
              <a:t>Granulation and Risk</a:t>
            </a:r>
          </a:p>
          <a:p>
            <a:r>
              <a:rPr lang="en-US" dirty="0" smtClean="0"/>
              <a:t>Having said this…is there a risk of over-granulation? </a:t>
            </a:r>
            <a:r>
              <a:rPr lang="en-US" dirty="0" smtClean="0"/>
              <a:t>If </a:t>
            </a:r>
            <a:r>
              <a:rPr lang="en-US" dirty="0" smtClean="0"/>
              <a:t>so, what is it</a:t>
            </a:r>
            <a:r>
              <a:rPr lang="en-US" dirty="0" smtClean="0"/>
              <a:t>?</a:t>
            </a:r>
          </a:p>
          <a:p>
            <a:endParaRPr lang="en-US" dirty="0" smtClean="0"/>
          </a:p>
          <a:p>
            <a:endParaRPr lang="en-US" dirty="0" smtClean="0"/>
          </a:p>
          <a:p>
            <a:r>
              <a:rPr lang="en-US" dirty="0" smtClean="0"/>
              <a:t>What are the potential consequences of over-granulation?</a:t>
            </a:r>
            <a:endParaRPr lang="en-US" dirty="0"/>
          </a:p>
        </p:txBody>
      </p:sp>
      <p:sp>
        <p:nvSpPr>
          <p:cNvPr id="2" name="Slide Number Placeholder 1"/>
          <p:cNvSpPr>
            <a:spLocks noGrp="1"/>
          </p:cNvSpPr>
          <p:nvPr>
            <p:ph type="sldNum" sz="quarter" idx="12"/>
          </p:nvPr>
        </p:nvSpPr>
        <p:spPr/>
        <p:txBody>
          <a:bodyPr/>
          <a:lstStyle/>
          <a:p>
            <a:fld id="{68B66FEB-B74C-4553-A99E-5E49813D09AD}" type="slidenum">
              <a:rPr lang="en-US" smtClean="0"/>
              <a:t>49</a:t>
            </a:fld>
            <a:endParaRPr lang="en-US"/>
          </a:p>
        </p:txBody>
      </p:sp>
      <p:sp>
        <p:nvSpPr>
          <p:cNvPr id="4" name="Title 3"/>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61817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b="1" dirty="0">
                <a:solidFill>
                  <a:schemeClr val="accent6">
                    <a:lumMod val="75000"/>
                  </a:schemeClr>
                </a:solidFill>
              </a:rPr>
              <a:t>Assignment</a:t>
            </a:r>
            <a:endParaRPr lang="en-US" sz="2800" dirty="0"/>
          </a:p>
          <a:p>
            <a:pPr>
              <a:spcBef>
                <a:spcPts val="1200"/>
              </a:spcBef>
            </a:pPr>
            <a:r>
              <a:rPr lang="en-US" dirty="0" smtClean="0"/>
              <a:t>3 Approaches/Options</a:t>
            </a:r>
          </a:p>
          <a:p>
            <a:pPr>
              <a:spcBef>
                <a:spcPts val="1200"/>
              </a:spcBef>
            </a:pPr>
            <a:r>
              <a:rPr lang="en-US" dirty="0" smtClean="0"/>
              <a:t>Reflection </a:t>
            </a:r>
            <a:r>
              <a:rPr lang="en-US" dirty="0"/>
              <a:t>– Prepare a reflective commentary on the extent </a:t>
            </a:r>
            <a:r>
              <a:rPr lang="en-US" dirty="0" smtClean="0"/>
              <a:t/>
            </a:r>
            <a:br>
              <a:rPr lang="en-US" dirty="0" smtClean="0"/>
            </a:br>
            <a:r>
              <a:rPr lang="en-US" dirty="0" smtClean="0"/>
              <a:t>that </a:t>
            </a:r>
            <a:r>
              <a:rPr lang="en-US" dirty="0"/>
              <a:t>analytics and/or AI (Artificial Intelligence) is being used</a:t>
            </a:r>
            <a:r>
              <a:rPr lang="en-US" dirty="0" smtClean="0"/>
              <a:t>/ leveraged </a:t>
            </a:r>
            <a:r>
              <a:rPr lang="en-US" dirty="0"/>
              <a:t>by your organization, division or department, unit, etc</a:t>
            </a:r>
            <a:r>
              <a:rPr lang="en-US" dirty="0" smtClean="0"/>
              <a:t>.</a:t>
            </a:r>
            <a:endParaRPr lang="en-US" dirty="0"/>
          </a:p>
          <a:p>
            <a:pPr lvl="1">
              <a:spcBef>
                <a:spcPts val="1200"/>
              </a:spcBef>
            </a:pPr>
            <a:r>
              <a:rPr lang="en-US" dirty="0"/>
              <a:t>Delta Framework approach is optional…alternate frameworks are </a:t>
            </a:r>
            <a:r>
              <a:rPr lang="en-US" dirty="0" smtClean="0"/>
              <a:t>okay.</a:t>
            </a:r>
          </a:p>
          <a:p>
            <a:pPr>
              <a:spcBef>
                <a:spcPts val="1200"/>
              </a:spcBef>
            </a:pPr>
            <a:r>
              <a:rPr lang="en-US" dirty="0" smtClean="0"/>
              <a:t>Canadian Business Article – </a:t>
            </a:r>
            <a:r>
              <a:rPr lang="en-US" dirty="0"/>
              <a:t>The focus of the article is on educating its readership on the fundamentals of business analytics.  </a:t>
            </a:r>
          </a:p>
          <a:p>
            <a:pPr>
              <a:spcBef>
                <a:spcPts val="1200"/>
              </a:spcBef>
            </a:pPr>
            <a:r>
              <a:rPr lang="en-US" dirty="0"/>
              <a:t>Customized Project Path (white paper, project plan, etc.) – Verbal or email approval </a:t>
            </a:r>
            <a:r>
              <a:rPr lang="en-US" dirty="0" smtClean="0"/>
              <a:t>required.</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5</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80226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390125" y="2025469"/>
          <a:ext cx="4913474" cy="3833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465666" y="1059761"/>
            <a:ext cx="7500665" cy="648072"/>
          </a:xfrm>
        </p:spPr>
        <p:txBody>
          <a:bodyPr/>
          <a:lstStyle/>
          <a:p>
            <a:r>
              <a:rPr lang="en-US" sz="2400" dirty="0" smtClean="0"/>
              <a:t>Risk of Over-Granulation</a:t>
            </a:r>
            <a:endParaRPr lang="en-US" sz="2400" dirty="0"/>
          </a:p>
        </p:txBody>
      </p:sp>
      <p:sp>
        <p:nvSpPr>
          <p:cNvPr id="7" name="Slide Number Placeholder 6"/>
          <p:cNvSpPr>
            <a:spLocks noGrp="1"/>
          </p:cNvSpPr>
          <p:nvPr>
            <p:ph type="sldNum" sz="quarter" idx="4294967295"/>
          </p:nvPr>
        </p:nvSpPr>
        <p:spPr>
          <a:xfrm>
            <a:off x="9448800" y="6496200"/>
            <a:ext cx="2743200" cy="365125"/>
          </a:xfrm>
        </p:spPr>
        <p:txBody>
          <a:bodyPr/>
          <a:lstStyle/>
          <a:p>
            <a:fld id="{68B66FEB-B74C-4553-A99E-5E49813D09AD}" type="slidenum">
              <a:rPr lang="en-US" smtClean="0"/>
              <a:t>50</a:t>
            </a:fld>
            <a:endParaRPr lang="en-US" dirty="0"/>
          </a:p>
        </p:txBody>
      </p:sp>
      <p:sp>
        <p:nvSpPr>
          <p:cNvPr id="5" name="TextBox 4"/>
          <p:cNvSpPr txBox="1"/>
          <p:nvPr/>
        </p:nvSpPr>
        <p:spPr>
          <a:xfrm>
            <a:off x="6925486" y="3346010"/>
            <a:ext cx="3591166" cy="2308324"/>
          </a:xfrm>
          <a:prstGeom prst="rect">
            <a:avLst/>
          </a:prstGeom>
          <a:noFill/>
        </p:spPr>
        <p:txBody>
          <a:bodyPr wrap="square" rtlCol="0">
            <a:spAutoFit/>
          </a:bodyPr>
          <a:lstStyle/>
          <a:p>
            <a:r>
              <a:rPr lang="en-US" sz="1600" dirty="0"/>
              <a:t>5 x 6 = 30 products, with variety of sizes, easily 100+ SKUs</a:t>
            </a:r>
          </a:p>
          <a:p>
            <a:endParaRPr lang="en-US" sz="1600" dirty="0"/>
          </a:p>
          <a:p>
            <a:r>
              <a:rPr lang="en-US" sz="1600" b="1" dirty="0">
                <a:solidFill>
                  <a:srgbClr val="C00000"/>
                </a:solidFill>
              </a:rPr>
              <a:t>Potential Risk of:</a:t>
            </a:r>
          </a:p>
          <a:p>
            <a:pPr marL="214313" indent="-214313">
              <a:buFont typeface="Arial" panose="020B0604020202020204" pitchFamily="34" charset="0"/>
              <a:buChar char="•"/>
            </a:pPr>
            <a:r>
              <a:rPr lang="en-US" sz="1600" b="1" dirty="0">
                <a:solidFill>
                  <a:srgbClr val="C00000"/>
                </a:solidFill>
              </a:rPr>
              <a:t>Reduced size and scale</a:t>
            </a:r>
          </a:p>
          <a:p>
            <a:pPr marL="214313" indent="-214313">
              <a:buFont typeface="Arial" panose="020B0604020202020204" pitchFamily="34" charset="0"/>
              <a:buChar char="•"/>
            </a:pPr>
            <a:r>
              <a:rPr lang="en-US" sz="1600" b="1" dirty="0">
                <a:solidFill>
                  <a:srgbClr val="C00000"/>
                </a:solidFill>
              </a:rPr>
              <a:t>Diseconomies of scope and scale</a:t>
            </a:r>
          </a:p>
          <a:p>
            <a:pPr marL="214313" indent="-214313">
              <a:buFont typeface="Arial" panose="020B0604020202020204" pitchFamily="34" charset="0"/>
              <a:buChar char="•"/>
            </a:pPr>
            <a:r>
              <a:rPr lang="en-US" sz="1600" b="1" dirty="0">
                <a:solidFill>
                  <a:srgbClr val="C00000"/>
                </a:solidFill>
              </a:rPr>
              <a:t>Cannibalization</a:t>
            </a:r>
          </a:p>
          <a:p>
            <a:pPr marL="214313" indent="-214313">
              <a:buFont typeface="Arial" panose="020B0604020202020204" pitchFamily="34" charset="0"/>
              <a:buChar char="•"/>
            </a:pPr>
            <a:r>
              <a:rPr lang="en-US" sz="1600" b="1" dirty="0">
                <a:solidFill>
                  <a:srgbClr val="C00000"/>
                </a:solidFill>
              </a:rPr>
              <a:t>Customer confusion, over-complexity</a:t>
            </a:r>
          </a:p>
          <a:p>
            <a:pPr marL="214313" indent="-214313">
              <a:buFont typeface="Arial" panose="020B0604020202020204" pitchFamily="34" charset="0"/>
              <a:buChar char="•"/>
            </a:pPr>
            <a:r>
              <a:rPr lang="en-US" sz="1600" b="1" dirty="0">
                <a:solidFill>
                  <a:srgbClr val="C00000"/>
                </a:solidFill>
              </a:rPr>
              <a:t>Margin erosion</a:t>
            </a:r>
          </a:p>
        </p:txBody>
      </p:sp>
      <p:sp>
        <p:nvSpPr>
          <p:cNvPr id="2" name="TextBox 1"/>
          <p:cNvSpPr txBox="1"/>
          <p:nvPr/>
        </p:nvSpPr>
        <p:spPr>
          <a:xfrm>
            <a:off x="6668900" y="1427523"/>
            <a:ext cx="2780571" cy="369332"/>
          </a:xfrm>
          <a:prstGeom prst="rect">
            <a:avLst/>
          </a:prstGeom>
          <a:noFill/>
        </p:spPr>
        <p:txBody>
          <a:bodyPr wrap="square" rtlCol="0">
            <a:spAutoFit/>
          </a:bodyPr>
          <a:lstStyle/>
          <a:p>
            <a:pPr algn="ctr"/>
            <a:r>
              <a:rPr lang="en-US" b="1" dirty="0">
                <a:solidFill>
                  <a:schemeClr val="accent6">
                    <a:lumMod val="75000"/>
                  </a:schemeClr>
                </a:solidFill>
              </a:rPr>
              <a:t>Product Portfolio Impact</a:t>
            </a:r>
          </a:p>
        </p:txBody>
      </p:sp>
      <p:graphicFrame>
        <p:nvGraphicFramePr>
          <p:cNvPr id="8" name="Chart 7"/>
          <p:cNvGraphicFramePr/>
          <p:nvPr>
            <p:extLst/>
          </p:nvPr>
        </p:nvGraphicFramePr>
        <p:xfrm>
          <a:off x="1948803" y="1709347"/>
          <a:ext cx="2740182" cy="2461475"/>
        </p:xfrm>
        <a:graphic>
          <a:graphicData uri="http://schemas.openxmlformats.org/drawingml/2006/chart">
            <c:chart xmlns:c="http://schemas.openxmlformats.org/drawingml/2006/chart" xmlns:r="http://schemas.openxmlformats.org/officeDocument/2006/relationships" r:id="rId8"/>
          </a:graphicData>
        </a:graphic>
      </p:graphicFrame>
      <p:cxnSp>
        <p:nvCxnSpPr>
          <p:cNvPr id="10" name="Straight Connector 9"/>
          <p:cNvCxnSpPr/>
          <p:nvPr/>
        </p:nvCxnSpPr>
        <p:spPr>
          <a:xfrm flipV="1">
            <a:off x="2630790" y="4580844"/>
            <a:ext cx="1330859" cy="41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651157" y="4598598"/>
            <a:ext cx="502468" cy="8759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432018" y="4580847"/>
            <a:ext cx="529628" cy="8895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53624" y="5474517"/>
            <a:ext cx="2716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09311" y="4482341"/>
            <a:ext cx="1067762" cy="1169551"/>
          </a:xfrm>
          <a:prstGeom prst="rect">
            <a:avLst/>
          </a:prstGeom>
          <a:noFill/>
        </p:spPr>
        <p:txBody>
          <a:bodyPr wrap="square" rtlCol="0">
            <a:spAutoFit/>
          </a:bodyPr>
          <a:lstStyle/>
          <a:p>
            <a:r>
              <a:rPr lang="en-US" sz="1400" dirty="0"/>
              <a:t>As you granulate…you narrow scope and size</a:t>
            </a:r>
          </a:p>
        </p:txBody>
      </p:sp>
      <p:cxnSp>
        <p:nvCxnSpPr>
          <p:cNvPr id="22" name="Straight Arrow Connector 21"/>
          <p:cNvCxnSpPr/>
          <p:nvPr/>
        </p:nvCxnSpPr>
        <p:spPr>
          <a:xfrm>
            <a:off x="3296216" y="4666496"/>
            <a:ext cx="0" cy="6858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516220" y="6202461"/>
            <a:ext cx="7180934" cy="369332"/>
          </a:xfrm>
          <a:prstGeom prst="rect">
            <a:avLst/>
          </a:prstGeom>
          <a:noFill/>
        </p:spPr>
        <p:txBody>
          <a:bodyPr wrap="square" rtlCol="0">
            <a:spAutoFit/>
          </a:bodyPr>
          <a:lstStyle/>
          <a:p>
            <a:pPr algn="ctr"/>
            <a:r>
              <a:rPr lang="en-US" dirty="0"/>
              <a:t>Have you eroded KVCs and KVIs (key value categories and key value items?)</a:t>
            </a:r>
          </a:p>
        </p:txBody>
      </p:sp>
      <p:sp>
        <p:nvSpPr>
          <p:cNvPr id="19" name="Title 3"/>
          <p:cNvSpPr txBox="1">
            <a:spLocks/>
          </p:cNvSpPr>
          <p:nvPr/>
        </p:nvSpPr>
        <p:spPr>
          <a:xfrm>
            <a:off x="465666" y="59499"/>
            <a:ext cx="10000887" cy="864096"/>
          </a:xfrm>
          <a:prstGeom prst="rect">
            <a:avLst/>
          </a:prstGeom>
        </p:spPr>
        <p:txBody>
          <a:bodyPr vert="horz" lIns="91440" tIns="45720" rIns="91440" bIns="45720" rtlCol="0" anchor="ctr">
            <a:noAutofit/>
          </a:bodyPr>
          <a:lstStyle>
            <a:lvl1pPr algn="l" defTabSz="609585" rtl="0" eaLnBrk="1" latinLnBrk="0" hangingPunct="1">
              <a:spcBef>
                <a:spcPct val="0"/>
              </a:spcBef>
              <a:buNone/>
              <a:defRPr sz="3733" b="1" kern="1200">
                <a:solidFill>
                  <a:schemeClr val="tx2">
                    <a:lumMod val="75000"/>
                  </a:schemeClr>
                </a:solidFill>
                <a:latin typeface="+mj-lt"/>
                <a:ea typeface="+mj-ea"/>
                <a:cs typeface="+mj-cs"/>
              </a:defRPr>
            </a:lvl1pPr>
          </a:lstStyle>
          <a:p>
            <a:r>
              <a:rPr lang="en-US" smtClean="0"/>
              <a:t>MMA 801 – Session 4</a:t>
            </a:r>
            <a:endParaRPr lang="en-US" dirty="0"/>
          </a:p>
        </p:txBody>
      </p:sp>
    </p:spTree>
    <p:extLst>
      <p:ext uri="{BB962C8B-B14F-4D97-AF65-F5344CB8AC3E}">
        <p14:creationId xmlns:p14="http://schemas.microsoft.com/office/powerpoint/2010/main" val="218624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014374"/>
            <a:ext cx="11292012" cy="600395"/>
          </a:xfrm>
        </p:spPr>
        <p:txBody>
          <a:bodyPr>
            <a:normAutofit/>
          </a:bodyPr>
          <a:lstStyle/>
          <a:p>
            <a:pPr marL="0" indent="0">
              <a:buNone/>
            </a:pPr>
            <a:r>
              <a:rPr lang="en-US" sz="2400" b="1" dirty="0">
                <a:solidFill>
                  <a:schemeClr val="tx2">
                    <a:lumMod val="75000"/>
                  </a:schemeClr>
                </a:solidFill>
              </a:rPr>
              <a:t>Strategy Execution – Mature Markets</a:t>
            </a:r>
          </a:p>
        </p:txBody>
      </p:sp>
      <p:sp>
        <p:nvSpPr>
          <p:cNvPr id="2" name="Slide Number Placeholder 1"/>
          <p:cNvSpPr>
            <a:spLocks noGrp="1"/>
          </p:cNvSpPr>
          <p:nvPr>
            <p:ph type="sldNum" sz="quarter" idx="12"/>
          </p:nvPr>
        </p:nvSpPr>
        <p:spPr/>
        <p:txBody>
          <a:bodyPr/>
          <a:lstStyle/>
          <a:p>
            <a:fld id="{68B66FEB-B74C-4553-A99E-5E49813D09AD}" type="slidenum">
              <a:rPr lang="en-US" smtClean="0"/>
              <a:t>51</a:t>
            </a:fld>
            <a:endParaRPr lang="en-US"/>
          </a:p>
        </p:txBody>
      </p:sp>
      <p:sp>
        <p:nvSpPr>
          <p:cNvPr id="5" name="Title 1"/>
          <p:cNvSpPr>
            <a:spLocks noGrp="1"/>
          </p:cNvSpPr>
          <p:nvPr>
            <p:ph type="title"/>
          </p:nvPr>
        </p:nvSpPr>
        <p:spPr/>
        <p:txBody>
          <a:bodyPr>
            <a:normAutofit/>
          </a:bodyPr>
          <a:lstStyle/>
          <a:p>
            <a:r>
              <a:rPr lang="en-US" sz="3730" dirty="0" smtClean="0"/>
              <a:t>MMA 801 – Session 4</a:t>
            </a:r>
            <a:endParaRPr lang="en-US" sz="3730" dirty="0"/>
          </a:p>
        </p:txBody>
      </p:sp>
      <p:grpSp>
        <p:nvGrpSpPr>
          <p:cNvPr id="4" name="Group 3"/>
          <p:cNvGrpSpPr/>
          <p:nvPr/>
        </p:nvGrpSpPr>
        <p:grpSpPr>
          <a:xfrm>
            <a:off x="1926201" y="1705548"/>
            <a:ext cx="9162320" cy="5233541"/>
            <a:chOff x="2492317" y="1879480"/>
            <a:chExt cx="6933905" cy="3960665"/>
          </a:xfrm>
        </p:grpSpPr>
        <p:cxnSp>
          <p:nvCxnSpPr>
            <p:cNvPr id="6" name="Straight Arrow Connector 5"/>
            <p:cNvCxnSpPr/>
            <p:nvPr/>
          </p:nvCxnSpPr>
          <p:spPr>
            <a:xfrm flipH="1" flipV="1">
              <a:off x="3197526" y="2280611"/>
              <a:ext cx="12940" cy="27755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210468" y="5056157"/>
              <a:ext cx="463238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92317" y="1879480"/>
              <a:ext cx="1475119" cy="369332"/>
            </a:xfrm>
            <a:prstGeom prst="rect">
              <a:avLst/>
            </a:prstGeom>
            <a:noFill/>
          </p:spPr>
          <p:txBody>
            <a:bodyPr wrap="square" rtlCol="0">
              <a:spAutoFit/>
            </a:bodyPr>
            <a:lstStyle/>
            <a:p>
              <a:r>
                <a:rPr lang="en-US" dirty="0"/>
                <a:t>Cost/Benefits</a:t>
              </a:r>
            </a:p>
          </p:txBody>
        </p:sp>
        <p:sp>
          <p:nvSpPr>
            <p:cNvPr id="10" name="TextBox 9"/>
            <p:cNvSpPr txBox="1"/>
            <p:nvPr/>
          </p:nvSpPr>
          <p:spPr>
            <a:xfrm>
              <a:off x="8011064" y="4917658"/>
              <a:ext cx="1306902" cy="369332"/>
            </a:xfrm>
            <a:prstGeom prst="rect">
              <a:avLst/>
            </a:prstGeom>
            <a:noFill/>
          </p:spPr>
          <p:txBody>
            <a:bodyPr wrap="square" rtlCol="0">
              <a:spAutoFit/>
            </a:bodyPr>
            <a:lstStyle/>
            <a:p>
              <a:r>
                <a:rPr lang="en-US" dirty="0"/>
                <a:t>Granularity</a:t>
              </a:r>
            </a:p>
          </p:txBody>
        </p:sp>
        <p:sp>
          <p:nvSpPr>
            <p:cNvPr id="13" name="Freeform 12"/>
            <p:cNvSpPr/>
            <p:nvPr/>
          </p:nvSpPr>
          <p:spPr>
            <a:xfrm>
              <a:off x="3223408" y="3141077"/>
              <a:ext cx="4826479" cy="1889202"/>
            </a:xfrm>
            <a:custGeom>
              <a:avLst/>
              <a:gdLst>
                <a:gd name="connsiteX0" fmla="*/ 0 w 6435305"/>
                <a:gd name="connsiteY0" fmla="*/ 2518936 h 2518936"/>
                <a:gd name="connsiteX1" fmla="*/ 845388 w 6435305"/>
                <a:gd name="connsiteY1" fmla="*/ 1647668 h 2518936"/>
                <a:gd name="connsiteX2" fmla="*/ 1958196 w 6435305"/>
                <a:gd name="connsiteY2" fmla="*/ 543487 h 2518936"/>
                <a:gd name="connsiteX3" fmla="*/ 4321834 w 6435305"/>
                <a:gd name="connsiteY3" fmla="*/ 23 h 2518936"/>
                <a:gd name="connsiteX4" fmla="*/ 6435305 w 6435305"/>
                <a:gd name="connsiteY4" fmla="*/ 526234 h 2518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5305" h="2518936">
                  <a:moveTo>
                    <a:pt x="0" y="2518936"/>
                  </a:moveTo>
                  <a:cubicBezTo>
                    <a:pt x="259511" y="2247922"/>
                    <a:pt x="519022" y="1976909"/>
                    <a:pt x="845388" y="1647668"/>
                  </a:cubicBezTo>
                  <a:cubicBezTo>
                    <a:pt x="1171754" y="1318427"/>
                    <a:pt x="1378788" y="818094"/>
                    <a:pt x="1958196" y="543487"/>
                  </a:cubicBezTo>
                  <a:cubicBezTo>
                    <a:pt x="2537604" y="268879"/>
                    <a:pt x="3575649" y="2898"/>
                    <a:pt x="4321834" y="23"/>
                  </a:cubicBezTo>
                  <a:cubicBezTo>
                    <a:pt x="5068019" y="-2852"/>
                    <a:pt x="5751662" y="261691"/>
                    <a:pt x="6435305" y="526234"/>
                  </a:cubicBezTo>
                </a:path>
              </a:pathLst>
            </a:cu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Freeform 13"/>
            <p:cNvSpPr/>
            <p:nvPr/>
          </p:nvSpPr>
          <p:spPr>
            <a:xfrm>
              <a:off x="3203994" y="2513523"/>
              <a:ext cx="4134210" cy="2541416"/>
            </a:xfrm>
            <a:custGeom>
              <a:avLst/>
              <a:gdLst>
                <a:gd name="connsiteX0" fmla="*/ 0 w 5512280"/>
                <a:gd name="connsiteY0" fmla="*/ 3381555 h 3388555"/>
                <a:gd name="connsiteX1" fmla="*/ 1121434 w 5512280"/>
                <a:gd name="connsiteY1" fmla="*/ 3243532 h 3388555"/>
                <a:gd name="connsiteX2" fmla="*/ 3467819 w 5512280"/>
                <a:gd name="connsiteY2" fmla="*/ 2398144 h 3388555"/>
                <a:gd name="connsiteX3" fmla="*/ 5512280 w 5512280"/>
                <a:gd name="connsiteY3" fmla="*/ 0 h 3388555"/>
              </a:gdLst>
              <a:ahLst/>
              <a:cxnLst>
                <a:cxn ang="0">
                  <a:pos x="connsiteX0" y="connsiteY0"/>
                </a:cxn>
                <a:cxn ang="0">
                  <a:pos x="connsiteX1" y="connsiteY1"/>
                </a:cxn>
                <a:cxn ang="0">
                  <a:pos x="connsiteX2" y="connsiteY2"/>
                </a:cxn>
                <a:cxn ang="0">
                  <a:pos x="connsiteX3" y="connsiteY3"/>
                </a:cxn>
              </a:cxnLst>
              <a:rect l="l" t="t" r="r" b="b"/>
              <a:pathLst>
                <a:path w="5512280" h="3388555">
                  <a:moveTo>
                    <a:pt x="0" y="3381555"/>
                  </a:moveTo>
                  <a:cubicBezTo>
                    <a:pt x="271732" y="3394494"/>
                    <a:pt x="543464" y="3407434"/>
                    <a:pt x="1121434" y="3243532"/>
                  </a:cubicBezTo>
                  <a:cubicBezTo>
                    <a:pt x="1699404" y="3079630"/>
                    <a:pt x="2736011" y="2938733"/>
                    <a:pt x="3467819" y="2398144"/>
                  </a:cubicBezTo>
                  <a:cubicBezTo>
                    <a:pt x="4199627" y="1857555"/>
                    <a:pt x="4855953" y="928777"/>
                    <a:pt x="5512280" y="0"/>
                  </a:cubicBezTo>
                </a:path>
              </a:pathLst>
            </a:custGeom>
            <a:no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TextBox 14"/>
            <p:cNvSpPr txBox="1"/>
            <p:nvPr/>
          </p:nvSpPr>
          <p:spPr>
            <a:xfrm>
              <a:off x="8179280" y="3380478"/>
              <a:ext cx="1246942" cy="923330"/>
            </a:xfrm>
            <a:prstGeom prst="rect">
              <a:avLst/>
            </a:prstGeom>
            <a:noFill/>
          </p:spPr>
          <p:txBody>
            <a:bodyPr wrap="square" rtlCol="0">
              <a:spAutoFit/>
            </a:bodyPr>
            <a:lstStyle/>
            <a:p>
              <a:r>
                <a:rPr lang="en-US" dirty="0"/>
                <a:t>Granularity Benefit Curve</a:t>
              </a:r>
            </a:p>
          </p:txBody>
        </p:sp>
        <p:sp>
          <p:nvSpPr>
            <p:cNvPr id="16" name="TextBox 15"/>
            <p:cNvSpPr txBox="1"/>
            <p:nvPr/>
          </p:nvSpPr>
          <p:spPr>
            <a:xfrm>
              <a:off x="7338205" y="2021463"/>
              <a:ext cx="1248674" cy="646331"/>
            </a:xfrm>
            <a:prstGeom prst="rect">
              <a:avLst/>
            </a:prstGeom>
            <a:noFill/>
          </p:spPr>
          <p:txBody>
            <a:bodyPr wrap="square" rtlCol="0">
              <a:spAutoFit/>
            </a:bodyPr>
            <a:lstStyle/>
            <a:p>
              <a:r>
                <a:rPr lang="en-US" dirty="0"/>
                <a:t>Granularity Cost Curve</a:t>
              </a:r>
            </a:p>
          </p:txBody>
        </p:sp>
        <p:sp>
          <p:nvSpPr>
            <p:cNvPr id="17" name="Right Brace 16"/>
            <p:cNvSpPr/>
            <p:nvPr/>
          </p:nvSpPr>
          <p:spPr>
            <a:xfrm>
              <a:off x="4986428" y="3483997"/>
              <a:ext cx="203800" cy="117835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8" name="TextBox 17"/>
            <p:cNvSpPr txBox="1"/>
            <p:nvPr/>
          </p:nvSpPr>
          <p:spPr>
            <a:xfrm>
              <a:off x="5203170" y="3518977"/>
              <a:ext cx="1434699" cy="923330"/>
            </a:xfrm>
            <a:prstGeom prst="rect">
              <a:avLst/>
            </a:prstGeom>
            <a:noFill/>
          </p:spPr>
          <p:txBody>
            <a:bodyPr wrap="square" rtlCol="0">
              <a:spAutoFit/>
            </a:bodyPr>
            <a:lstStyle/>
            <a:p>
              <a:r>
                <a:rPr lang="en-US" dirty="0"/>
                <a:t>Maximum net benefit of granularity</a:t>
              </a:r>
            </a:p>
          </p:txBody>
        </p:sp>
        <p:cxnSp>
          <p:nvCxnSpPr>
            <p:cNvPr id="20" name="Straight Connector 19"/>
            <p:cNvCxnSpPr/>
            <p:nvPr/>
          </p:nvCxnSpPr>
          <p:spPr>
            <a:xfrm>
              <a:off x="5088326" y="4732670"/>
              <a:ext cx="0" cy="32227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030906" y="5005263"/>
              <a:ext cx="114840" cy="122632"/>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TextBox 21"/>
            <p:cNvSpPr txBox="1"/>
            <p:nvPr/>
          </p:nvSpPr>
          <p:spPr>
            <a:xfrm>
              <a:off x="4682350" y="5193814"/>
              <a:ext cx="1041639" cy="646331"/>
            </a:xfrm>
            <a:prstGeom prst="rect">
              <a:avLst/>
            </a:prstGeom>
            <a:noFill/>
          </p:spPr>
          <p:txBody>
            <a:bodyPr wrap="square" rtlCol="0">
              <a:spAutoFit/>
            </a:bodyPr>
            <a:lstStyle/>
            <a:p>
              <a:r>
                <a:rPr lang="en-US" dirty="0"/>
                <a:t>Sweet Spot</a:t>
              </a:r>
            </a:p>
          </p:txBody>
        </p:sp>
      </p:grpSp>
    </p:spTree>
    <p:extLst>
      <p:ext uri="{BB962C8B-B14F-4D97-AF65-F5344CB8AC3E}">
        <p14:creationId xmlns:p14="http://schemas.microsoft.com/office/powerpoint/2010/main" val="75291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218772"/>
            <a:ext cx="11292012" cy="5111791"/>
          </a:xfrm>
        </p:spPr>
        <p:txBody>
          <a:bodyPr>
            <a:normAutofit fontScale="92500" lnSpcReduction="20000"/>
          </a:bodyPr>
          <a:lstStyle/>
          <a:p>
            <a:pPr marL="0" indent="0">
              <a:buNone/>
            </a:pPr>
            <a:r>
              <a:rPr lang="en-US" dirty="0" smtClean="0">
                <a:solidFill>
                  <a:schemeClr val="accent6">
                    <a:lumMod val="50000"/>
                  </a:schemeClr>
                </a:solidFill>
              </a:rPr>
              <a:t>The Strategic Litmus Test</a:t>
            </a:r>
          </a:p>
          <a:p>
            <a:endParaRPr lang="en-US" dirty="0" smtClean="0"/>
          </a:p>
          <a:p>
            <a:r>
              <a:rPr lang="en-US" dirty="0" smtClean="0"/>
              <a:t>Have you identified the real drivers of profitability?</a:t>
            </a:r>
          </a:p>
          <a:p>
            <a:endParaRPr lang="en-US" dirty="0" smtClean="0"/>
          </a:p>
          <a:p>
            <a:r>
              <a:rPr lang="en-US" dirty="0" smtClean="0"/>
              <a:t>Do customers know why they need you?</a:t>
            </a:r>
          </a:p>
          <a:p>
            <a:endParaRPr lang="en-US" dirty="0" smtClean="0"/>
          </a:p>
          <a:p>
            <a:r>
              <a:rPr lang="en-US" dirty="0" smtClean="0"/>
              <a:t>Are you reaching the right decision-maker with the right message?</a:t>
            </a:r>
          </a:p>
          <a:p>
            <a:endParaRPr lang="en-US" dirty="0" smtClean="0"/>
          </a:p>
          <a:p>
            <a:r>
              <a:rPr lang="en-US" dirty="0" smtClean="0"/>
              <a:t>Do customers believe your claims?</a:t>
            </a:r>
          </a:p>
          <a:p>
            <a:endParaRPr lang="en-US" dirty="0" smtClean="0"/>
          </a:p>
          <a:p>
            <a:r>
              <a:rPr lang="en-US" dirty="0" smtClean="0"/>
              <a:t>Are our employees working hard at the right things?</a:t>
            </a:r>
          </a:p>
          <a:p>
            <a:endParaRPr lang="en-US" dirty="0" smtClean="0"/>
          </a:p>
          <a:p>
            <a:r>
              <a:rPr lang="en-US" dirty="0" smtClean="0"/>
              <a:t>Is there a true "fit" between strategy, infrastructure and culture?</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52</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294421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14374"/>
            <a:ext cx="11292012" cy="5843626"/>
          </a:xfrm>
        </p:spPr>
        <p:txBody>
          <a:bodyPr>
            <a:normAutofit fontScale="92500" lnSpcReduction="10000"/>
          </a:bodyPr>
          <a:lstStyle/>
          <a:p>
            <a:pPr marL="0" indent="0">
              <a:buNone/>
            </a:pPr>
            <a:r>
              <a:rPr lang="en-US" dirty="0" smtClean="0">
                <a:solidFill>
                  <a:schemeClr val="accent6">
                    <a:lumMod val="75000"/>
                  </a:schemeClr>
                </a:solidFill>
              </a:rPr>
              <a:t>Option #2 – Theme Examples</a:t>
            </a:r>
          </a:p>
          <a:p>
            <a:pPr>
              <a:spcBef>
                <a:spcPts val="1200"/>
              </a:spcBef>
            </a:pPr>
            <a:r>
              <a:rPr lang="en-US" dirty="0" smtClean="0"/>
              <a:t>Analytics and Covid-19</a:t>
            </a:r>
          </a:p>
          <a:p>
            <a:pPr>
              <a:spcBef>
                <a:spcPts val="1200"/>
              </a:spcBef>
            </a:pPr>
            <a:r>
              <a:rPr lang="en-US" dirty="0" smtClean="0"/>
              <a:t>Using </a:t>
            </a:r>
            <a:r>
              <a:rPr lang="en-US" dirty="0"/>
              <a:t>Analytics for Business Decision-Making Purposes</a:t>
            </a:r>
          </a:p>
          <a:p>
            <a:pPr>
              <a:spcBef>
                <a:spcPts val="1200"/>
              </a:spcBef>
            </a:pPr>
            <a:r>
              <a:rPr lang="en-US" dirty="0" smtClean="0"/>
              <a:t>"Evolution </a:t>
            </a:r>
            <a:r>
              <a:rPr lang="en-US" dirty="0"/>
              <a:t>of Analytics from an Information Tool to that of a Required Core </a:t>
            </a:r>
            <a:r>
              <a:rPr lang="en-US" dirty="0" smtClean="0"/>
              <a:t>Functionality" </a:t>
            </a:r>
            <a:r>
              <a:rPr lang="en-US" dirty="0"/>
              <a:t>within an </a:t>
            </a:r>
            <a:r>
              <a:rPr lang="en-US" dirty="0" smtClean="0"/>
              <a:t>organization</a:t>
            </a:r>
            <a:endParaRPr lang="en-US" dirty="0"/>
          </a:p>
          <a:p>
            <a:pPr>
              <a:spcBef>
                <a:spcPts val="1200"/>
              </a:spcBef>
            </a:pPr>
            <a:r>
              <a:rPr lang="en-US" dirty="0" smtClean="0"/>
              <a:t>How </a:t>
            </a:r>
            <a:r>
              <a:rPr lang="en-US" dirty="0"/>
              <a:t>artificial intelligence is changing business processes</a:t>
            </a:r>
          </a:p>
          <a:p>
            <a:pPr>
              <a:spcBef>
                <a:spcPts val="1200"/>
              </a:spcBef>
            </a:pPr>
            <a:r>
              <a:rPr lang="en-US" dirty="0"/>
              <a:t>How artificial intelligence is changing a particular industry (automotive, health care, financial services, etc.</a:t>
            </a:r>
          </a:p>
          <a:p>
            <a:pPr>
              <a:spcBef>
                <a:spcPts val="1200"/>
              </a:spcBef>
            </a:pPr>
            <a:r>
              <a:rPr lang="en-US" dirty="0"/>
              <a:t>The utilization of </a:t>
            </a:r>
            <a:r>
              <a:rPr lang="en-US" dirty="0" smtClean="0"/>
              <a:t>"</a:t>
            </a:r>
            <a:r>
              <a:rPr lang="en-US" dirty="0" err="1" smtClean="0"/>
              <a:t>Chatbots</a:t>
            </a:r>
            <a:r>
              <a:rPr lang="en-US" dirty="0" smtClean="0"/>
              <a:t>" </a:t>
            </a:r>
            <a:r>
              <a:rPr lang="en-US" dirty="0"/>
              <a:t>and their disruptive potential with respect to communication</a:t>
            </a:r>
          </a:p>
          <a:p>
            <a:pPr>
              <a:spcBef>
                <a:spcPts val="1200"/>
              </a:spcBef>
            </a:pPr>
            <a:r>
              <a:rPr lang="en-US" dirty="0"/>
              <a:t>How artificial intelligence is changing the job market</a:t>
            </a:r>
          </a:p>
          <a:p>
            <a:pPr>
              <a:spcBef>
                <a:spcPts val="1200"/>
              </a:spcBef>
            </a:pPr>
            <a:r>
              <a:rPr lang="en-US" dirty="0"/>
              <a:t>Artificial intelligence activities within one of the big technology </a:t>
            </a:r>
            <a:r>
              <a:rPr lang="en-US" dirty="0" smtClean="0"/>
              <a:t>companies</a:t>
            </a:r>
            <a:endParaRPr lang="en-US" u="sng" dirty="0"/>
          </a:p>
        </p:txBody>
      </p:sp>
      <p:sp>
        <p:nvSpPr>
          <p:cNvPr id="4" name="Slide Number Placeholder 3"/>
          <p:cNvSpPr>
            <a:spLocks noGrp="1"/>
          </p:cNvSpPr>
          <p:nvPr>
            <p:ph type="sldNum" sz="quarter" idx="12"/>
          </p:nvPr>
        </p:nvSpPr>
        <p:spPr/>
        <p:txBody>
          <a:bodyPr/>
          <a:lstStyle/>
          <a:p>
            <a:fld id="{68B66FEB-B74C-4553-A99E-5E49813D09AD}" type="slidenum">
              <a:rPr lang="en-US" smtClean="0"/>
              <a:t>6</a:t>
            </a:fld>
            <a:endParaRPr lang="en-US" dirty="0"/>
          </a:p>
        </p:txBody>
      </p:sp>
      <p:sp>
        <p:nvSpPr>
          <p:cNvPr id="5" name="Title 2"/>
          <p:cNvSpPr>
            <a:spLocks noGrp="1"/>
          </p:cNvSpPr>
          <p:nvPr>
            <p:ph type="title"/>
          </p:nvPr>
        </p:nvSpPr>
        <p:spPr/>
        <p:txBody>
          <a:bodyPr/>
          <a:lstStyle/>
          <a:p>
            <a:r>
              <a:rPr lang="en-US" dirty="0" smtClean="0"/>
              <a:t>MMA 801 – Session 3</a:t>
            </a:r>
            <a:endParaRPr lang="en-US" dirty="0"/>
          </a:p>
        </p:txBody>
      </p:sp>
    </p:spTree>
    <p:extLst>
      <p:ext uri="{BB962C8B-B14F-4D97-AF65-F5344CB8AC3E}">
        <p14:creationId xmlns:p14="http://schemas.microsoft.com/office/powerpoint/2010/main" val="264343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Optional </a:t>
            </a:r>
            <a:r>
              <a:rPr lang="en-US" dirty="0" smtClean="0"/>
              <a:t>Framework</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pPr/>
              <a:t>7</a:t>
            </a:fld>
            <a:endParaRPr lang="en-US"/>
          </a:p>
        </p:txBody>
      </p:sp>
      <p:sp>
        <p:nvSpPr>
          <p:cNvPr id="3" name="Title 2"/>
          <p:cNvSpPr>
            <a:spLocks noGrp="1"/>
          </p:cNvSpPr>
          <p:nvPr>
            <p:ph type="title"/>
          </p:nvPr>
        </p:nvSpPr>
        <p:spPr/>
        <p:txBody>
          <a:bodyPr/>
          <a:lstStyle/>
          <a:p>
            <a:r>
              <a:rPr lang="en-US" dirty="0" smtClean="0"/>
              <a:t>MMA </a:t>
            </a:r>
            <a:r>
              <a:rPr lang="en-US" dirty="0"/>
              <a:t>801 – Session 4</a:t>
            </a:r>
          </a:p>
        </p:txBody>
      </p:sp>
      <p:grpSp>
        <p:nvGrpSpPr>
          <p:cNvPr id="7" name="Group 6"/>
          <p:cNvGrpSpPr/>
          <p:nvPr/>
        </p:nvGrpSpPr>
        <p:grpSpPr>
          <a:xfrm>
            <a:off x="2071414" y="1757594"/>
            <a:ext cx="8080515" cy="4917843"/>
            <a:chOff x="423761" y="1438507"/>
            <a:chExt cx="8080515" cy="4917843"/>
          </a:xfrm>
        </p:grpSpPr>
        <p:sp>
          <p:nvSpPr>
            <p:cNvPr id="6" name="Rectangle 5"/>
            <p:cNvSpPr/>
            <p:nvPr/>
          </p:nvSpPr>
          <p:spPr>
            <a:xfrm>
              <a:off x="423761" y="1438507"/>
              <a:ext cx="8080515" cy="491784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l="1380" r="1191" b="2788"/>
            <a:stretch/>
          </p:blipFill>
          <p:spPr>
            <a:xfrm>
              <a:off x="535259" y="1550384"/>
              <a:ext cx="7872761" cy="4671996"/>
            </a:xfrm>
            <a:prstGeom prst="rect">
              <a:avLst/>
            </a:prstGeom>
          </p:spPr>
        </p:pic>
      </p:grpSp>
    </p:spTree>
    <p:extLst>
      <p:ext uri="{BB962C8B-B14F-4D97-AF65-F5344CB8AC3E}">
        <p14:creationId xmlns:p14="http://schemas.microsoft.com/office/powerpoint/2010/main" val="283488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907" y="6383153"/>
            <a:ext cx="9774349" cy="341888"/>
          </a:xfrm>
          <a:prstGeom prst="rect">
            <a:avLst/>
          </a:prstGeom>
        </p:spPr>
        <p:txBody>
          <a:bodyPr vert="horz" wrap="square" lIns="0" tIns="0" rIns="0" bIns="0" rtlCol="0">
            <a:spAutoFit/>
          </a:bodyPr>
          <a:lstStyle/>
          <a:p>
            <a:pPr marL="11546" marR="4618">
              <a:lnSpc>
                <a:spcPct val="101499"/>
              </a:lnSpc>
            </a:pPr>
            <a:r>
              <a:rPr sz="1100" spc="9" dirty="0">
                <a:latin typeface="Calibri"/>
                <a:cs typeface="Calibri"/>
              </a:rPr>
              <a:t>Adopted from the Five Stages of </a:t>
            </a:r>
            <a:r>
              <a:rPr sz="1100" spc="14" dirty="0">
                <a:latin typeface="Calibri"/>
                <a:cs typeface="Calibri"/>
              </a:rPr>
              <a:t>Analytics Maturity developed by </a:t>
            </a:r>
            <a:r>
              <a:rPr sz="1100" spc="-9" dirty="0">
                <a:latin typeface="Calibri"/>
                <a:cs typeface="Calibri"/>
              </a:rPr>
              <a:t>Tom </a:t>
            </a:r>
            <a:r>
              <a:rPr sz="1100" spc="14" dirty="0">
                <a:latin typeface="Calibri"/>
                <a:cs typeface="Calibri"/>
              </a:rPr>
              <a:t>Davenport and Jeanne Harris </a:t>
            </a:r>
            <a:r>
              <a:rPr sz="1100" spc="9" dirty="0">
                <a:latin typeface="Calibri"/>
                <a:cs typeface="Calibri"/>
              </a:rPr>
              <a:t>in their </a:t>
            </a:r>
            <a:r>
              <a:rPr sz="1100" spc="14" dirty="0">
                <a:latin typeface="Calibri"/>
                <a:cs typeface="Calibri"/>
              </a:rPr>
              <a:t>book,  </a:t>
            </a:r>
            <a:r>
              <a:rPr sz="1100" i="1" spc="-9" dirty="0">
                <a:latin typeface="Calibri"/>
                <a:cs typeface="Calibri"/>
              </a:rPr>
              <a:t>Competing </a:t>
            </a:r>
            <a:r>
              <a:rPr sz="1100" i="1" spc="-5" dirty="0">
                <a:latin typeface="Calibri"/>
                <a:cs typeface="Calibri"/>
              </a:rPr>
              <a:t>on Analytics: The </a:t>
            </a:r>
            <a:r>
              <a:rPr sz="1100" i="1" spc="-9" dirty="0">
                <a:latin typeface="Calibri"/>
                <a:cs typeface="Calibri"/>
              </a:rPr>
              <a:t>New </a:t>
            </a:r>
            <a:r>
              <a:rPr sz="1100" i="1" spc="-5" dirty="0">
                <a:latin typeface="Calibri"/>
                <a:cs typeface="Calibri"/>
              </a:rPr>
              <a:t>Science of </a:t>
            </a:r>
            <a:r>
              <a:rPr sz="1100" i="1" spc="-9" dirty="0">
                <a:latin typeface="Calibri"/>
                <a:cs typeface="Calibri"/>
              </a:rPr>
              <a:t>Winning</a:t>
            </a:r>
            <a:r>
              <a:rPr sz="1100" spc="-9" dirty="0">
                <a:latin typeface="Calibri"/>
                <a:cs typeface="Calibri"/>
              </a:rPr>
              <a:t>, </a:t>
            </a:r>
            <a:r>
              <a:rPr sz="1100" spc="-5" dirty="0">
                <a:latin typeface="Calibri"/>
                <a:cs typeface="Calibri"/>
              </a:rPr>
              <a:t>and the </a:t>
            </a:r>
            <a:r>
              <a:rPr sz="1100" spc="-36" dirty="0">
                <a:latin typeface="Calibri"/>
                <a:cs typeface="Calibri"/>
              </a:rPr>
              <a:t>DELTA </a:t>
            </a:r>
            <a:r>
              <a:rPr sz="1100" spc="-9" dirty="0">
                <a:latin typeface="Calibri"/>
                <a:cs typeface="Calibri"/>
              </a:rPr>
              <a:t>Model developed </a:t>
            </a:r>
            <a:r>
              <a:rPr sz="1100" spc="-5" dirty="0">
                <a:latin typeface="Calibri"/>
                <a:cs typeface="Calibri"/>
              </a:rPr>
              <a:t>in 2010 </a:t>
            </a:r>
            <a:r>
              <a:rPr sz="1100" spc="-9" dirty="0">
                <a:latin typeface="Calibri"/>
                <a:cs typeface="Calibri"/>
              </a:rPr>
              <a:t>by </a:t>
            </a:r>
            <a:r>
              <a:rPr sz="1100" spc="-36" dirty="0">
                <a:latin typeface="Calibri"/>
                <a:cs typeface="Calibri"/>
              </a:rPr>
              <a:t>Tom </a:t>
            </a:r>
            <a:r>
              <a:rPr sz="1100" spc="-9" dirty="0">
                <a:latin typeface="Calibri"/>
                <a:cs typeface="Calibri"/>
              </a:rPr>
              <a:t>Davenport,  </a:t>
            </a:r>
            <a:r>
              <a:rPr sz="1100" spc="14" dirty="0">
                <a:latin typeface="Calibri"/>
                <a:cs typeface="Calibri"/>
              </a:rPr>
              <a:t>Jeanne Harris </a:t>
            </a:r>
            <a:r>
              <a:rPr sz="1100" spc="18" dirty="0">
                <a:latin typeface="Calibri"/>
                <a:cs typeface="Calibri"/>
              </a:rPr>
              <a:t>and Bob </a:t>
            </a:r>
            <a:r>
              <a:rPr sz="1100" spc="14" dirty="0">
                <a:latin typeface="Calibri"/>
                <a:cs typeface="Calibri"/>
              </a:rPr>
              <a:t>Morison </a:t>
            </a:r>
            <a:r>
              <a:rPr sz="1100" spc="9" dirty="0">
                <a:latin typeface="Calibri"/>
                <a:cs typeface="Calibri"/>
              </a:rPr>
              <a:t>in </a:t>
            </a:r>
            <a:r>
              <a:rPr sz="1100" spc="14" dirty="0">
                <a:latin typeface="Calibri"/>
                <a:cs typeface="Calibri"/>
              </a:rPr>
              <a:t>their book, </a:t>
            </a:r>
            <a:r>
              <a:rPr sz="1100" i="1" spc="14" dirty="0">
                <a:latin typeface="Calibri"/>
                <a:cs typeface="Calibri"/>
              </a:rPr>
              <a:t>Analytics at </a:t>
            </a:r>
            <a:r>
              <a:rPr sz="1100" i="1" spc="9" dirty="0">
                <a:latin typeface="Calibri"/>
                <a:cs typeface="Calibri"/>
              </a:rPr>
              <a:t>Work: </a:t>
            </a:r>
            <a:r>
              <a:rPr sz="1100" i="1" spc="14" dirty="0">
                <a:latin typeface="Calibri"/>
                <a:cs typeface="Calibri"/>
              </a:rPr>
              <a:t>Smarter Decisions, </a:t>
            </a:r>
            <a:r>
              <a:rPr sz="1100" i="1" spc="9" dirty="0">
                <a:latin typeface="Calibri"/>
                <a:cs typeface="Calibri"/>
              </a:rPr>
              <a:t>Better</a:t>
            </a:r>
            <a:r>
              <a:rPr sz="1100" i="1" spc="-50" dirty="0">
                <a:latin typeface="Calibri"/>
                <a:cs typeface="Calibri"/>
              </a:rPr>
              <a:t> </a:t>
            </a:r>
            <a:r>
              <a:rPr sz="1100" i="1" spc="9" dirty="0">
                <a:latin typeface="Calibri"/>
                <a:cs typeface="Calibri"/>
              </a:rPr>
              <a:t>Results</a:t>
            </a:r>
            <a:r>
              <a:rPr sz="1100" spc="9" dirty="0">
                <a:latin typeface="Calibri"/>
                <a:cs typeface="Calibri"/>
              </a:rPr>
              <a:t>.</a:t>
            </a:r>
            <a:endParaRPr sz="1100" dirty="0">
              <a:latin typeface="Calibri"/>
              <a:cs typeface="Calibri"/>
            </a:endParaRPr>
          </a:p>
        </p:txBody>
      </p:sp>
      <p:sp>
        <p:nvSpPr>
          <p:cNvPr id="4" name="object 4"/>
          <p:cNvSpPr/>
          <p:nvPr/>
        </p:nvSpPr>
        <p:spPr>
          <a:xfrm>
            <a:off x="760115" y="1079556"/>
            <a:ext cx="10823191" cy="5127607"/>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760115" y="1499667"/>
            <a:ext cx="10823654" cy="0"/>
          </a:xfrm>
          <a:custGeom>
            <a:avLst/>
            <a:gdLst/>
            <a:ahLst/>
            <a:cxnLst/>
            <a:rect l="l" t="t" r="r" b="b"/>
            <a:pathLst>
              <a:path w="8902065">
                <a:moveTo>
                  <a:pt x="0" y="0"/>
                </a:moveTo>
                <a:lnTo>
                  <a:pt x="8901684" y="0"/>
                </a:lnTo>
              </a:path>
            </a:pathLst>
          </a:custGeom>
          <a:ln w="10477">
            <a:solidFill>
              <a:srgbClr val="000000"/>
            </a:solidFill>
            <a:prstDash val="sysDot"/>
          </a:ln>
        </p:spPr>
        <p:txBody>
          <a:bodyPr wrap="square" lIns="0" tIns="0" rIns="0" bIns="0" rtlCol="0"/>
          <a:lstStyle/>
          <a:p>
            <a:endParaRPr sz="2400"/>
          </a:p>
        </p:txBody>
      </p:sp>
      <p:sp>
        <p:nvSpPr>
          <p:cNvPr id="6" name="object 6"/>
          <p:cNvSpPr/>
          <p:nvPr/>
        </p:nvSpPr>
        <p:spPr>
          <a:xfrm>
            <a:off x="760115" y="2441166"/>
            <a:ext cx="10823654" cy="0"/>
          </a:xfrm>
          <a:custGeom>
            <a:avLst/>
            <a:gdLst/>
            <a:ahLst/>
            <a:cxnLst/>
            <a:rect l="l" t="t" r="r" b="b"/>
            <a:pathLst>
              <a:path w="8902065">
                <a:moveTo>
                  <a:pt x="0" y="0"/>
                </a:moveTo>
                <a:lnTo>
                  <a:pt x="8901684" y="0"/>
                </a:lnTo>
              </a:path>
            </a:pathLst>
          </a:custGeom>
          <a:ln w="10477">
            <a:solidFill>
              <a:srgbClr val="000000"/>
            </a:solidFill>
            <a:prstDash val="sysDot"/>
          </a:ln>
        </p:spPr>
        <p:txBody>
          <a:bodyPr wrap="square" lIns="0" tIns="0" rIns="0" bIns="0" rtlCol="0"/>
          <a:lstStyle/>
          <a:p>
            <a:endParaRPr sz="2400"/>
          </a:p>
        </p:txBody>
      </p:sp>
      <p:sp>
        <p:nvSpPr>
          <p:cNvPr id="7" name="object 7"/>
          <p:cNvSpPr/>
          <p:nvPr/>
        </p:nvSpPr>
        <p:spPr>
          <a:xfrm>
            <a:off x="760115" y="4324164"/>
            <a:ext cx="10823654" cy="0"/>
          </a:xfrm>
          <a:custGeom>
            <a:avLst/>
            <a:gdLst/>
            <a:ahLst/>
            <a:cxnLst/>
            <a:rect l="l" t="t" r="r" b="b"/>
            <a:pathLst>
              <a:path w="8902065">
                <a:moveTo>
                  <a:pt x="0" y="0"/>
                </a:moveTo>
                <a:lnTo>
                  <a:pt x="8901684" y="0"/>
                </a:lnTo>
              </a:path>
            </a:pathLst>
          </a:custGeom>
          <a:ln w="10477">
            <a:solidFill>
              <a:srgbClr val="000000"/>
            </a:solidFill>
            <a:prstDash val="sysDot"/>
          </a:ln>
        </p:spPr>
        <p:txBody>
          <a:bodyPr wrap="square" lIns="0" tIns="0" rIns="0" bIns="0" rtlCol="0"/>
          <a:lstStyle/>
          <a:p>
            <a:endParaRPr sz="2400"/>
          </a:p>
        </p:txBody>
      </p:sp>
      <p:sp>
        <p:nvSpPr>
          <p:cNvPr id="8" name="object 8"/>
          <p:cNvSpPr/>
          <p:nvPr/>
        </p:nvSpPr>
        <p:spPr>
          <a:xfrm>
            <a:off x="760115" y="5265663"/>
            <a:ext cx="10823654" cy="0"/>
          </a:xfrm>
          <a:custGeom>
            <a:avLst/>
            <a:gdLst/>
            <a:ahLst/>
            <a:cxnLst/>
            <a:rect l="l" t="t" r="r" b="b"/>
            <a:pathLst>
              <a:path w="8902065">
                <a:moveTo>
                  <a:pt x="0" y="0"/>
                </a:moveTo>
                <a:lnTo>
                  <a:pt x="8901684" y="0"/>
                </a:lnTo>
              </a:path>
            </a:pathLst>
          </a:custGeom>
          <a:ln w="10477">
            <a:solidFill>
              <a:srgbClr val="000000"/>
            </a:solidFill>
            <a:prstDash val="sysDot"/>
          </a:ln>
        </p:spPr>
        <p:txBody>
          <a:bodyPr wrap="square" lIns="0" tIns="0" rIns="0" bIns="0" rtlCol="0"/>
          <a:lstStyle/>
          <a:p>
            <a:endParaRPr sz="2400"/>
          </a:p>
        </p:txBody>
      </p:sp>
      <p:sp>
        <p:nvSpPr>
          <p:cNvPr id="10" name="object 10"/>
          <p:cNvSpPr txBox="1"/>
          <p:nvPr/>
        </p:nvSpPr>
        <p:spPr>
          <a:xfrm>
            <a:off x="1902958" y="1127509"/>
            <a:ext cx="9554420" cy="369332"/>
          </a:xfrm>
          <a:prstGeom prst="rect">
            <a:avLst/>
          </a:prstGeom>
        </p:spPr>
        <p:txBody>
          <a:bodyPr vert="horz" wrap="square" lIns="0" tIns="0" rIns="0" bIns="0" rtlCol="0">
            <a:spAutoFit/>
          </a:bodyPr>
          <a:lstStyle/>
          <a:p>
            <a:pPr marL="11546">
              <a:tabLst>
                <a:tab pos="1260199" algn="l"/>
                <a:tab pos="2605258" algn="l"/>
                <a:tab pos="4076741" algn="l"/>
                <a:tab pos="5388895" algn="l"/>
              </a:tabLst>
            </a:pPr>
            <a:r>
              <a:rPr lang="en-US" sz="2400" spc="20" dirty="0" smtClean="0">
                <a:latin typeface="Calibri"/>
                <a:cs typeface="Calibri"/>
              </a:rPr>
              <a:t>   </a:t>
            </a:r>
            <a:r>
              <a:rPr sz="2000" spc="20" dirty="0" smtClean="0">
                <a:latin typeface="Calibri"/>
                <a:cs typeface="Calibri"/>
              </a:rPr>
              <a:t>D</a:t>
            </a:r>
            <a:r>
              <a:rPr sz="2000" spc="-123" dirty="0" smtClean="0">
                <a:latin typeface="Calibri"/>
                <a:cs typeface="Calibri"/>
              </a:rPr>
              <a:t>AT</a:t>
            </a:r>
            <a:r>
              <a:rPr sz="2000" dirty="0" smtClean="0">
                <a:latin typeface="Calibri"/>
                <a:cs typeface="Calibri"/>
              </a:rPr>
              <a:t>A</a:t>
            </a:r>
            <a:r>
              <a:rPr sz="2000" dirty="0">
                <a:latin typeface="Calibri"/>
                <a:cs typeface="Calibri"/>
              </a:rPr>
              <a:t>	</a:t>
            </a:r>
            <a:r>
              <a:rPr lang="en-US" sz="2000" dirty="0" smtClean="0">
                <a:latin typeface="Calibri"/>
                <a:cs typeface="Calibri"/>
              </a:rPr>
              <a:t>                   E</a:t>
            </a:r>
            <a:r>
              <a:rPr sz="2000" spc="-5" dirty="0" smtClean="0">
                <a:latin typeface="Calibri"/>
                <a:cs typeface="Calibri"/>
              </a:rPr>
              <a:t>NTERPRIS</a:t>
            </a:r>
            <a:r>
              <a:rPr sz="2000" dirty="0" smtClean="0">
                <a:latin typeface="Calibri"/>
                <a:cs typeface="Calibri"/>
              </a:rPr>
              <a:t>E</a:t>
            </a:r>
            <a:r>
              <a:rPr lang="en-US" sz="2000" dirty="0" smtClean="0">
                <a:latin typeface="Calibri"/>
                <a:cs typeface="Calibri"/>
              </a:rPr>
              <a:t>        LE</a:t>
            </a:r>
            <a:r>
              <a:rPr sz="2000" spc="-5" dirty="0" smtClean="0">
                <a:latin typeface="Calibri"/>
                <a:cs typeface="Calibri"/>
              </a:rPr>
              <a:t>A</a:t>
            </a:r>
            <a:r>
              <a:rPr sz="2000" spc="-9" dirty="0" smtClean="0">
                <a:latin typeface="Calibri"/>
                <a:cs typeface="Calibri"/>
              </a:rPr>
              <a:t>DE</a:t>
            </a:r>
            <a:r>
              <a:rPr sz="2000" spc="-27" dirty="0" smtClean="0">
                <a:latin typeface="Calibri"/>
                <a:cs typeface="Calibri"/>
              </a:rPr>
              <a:t>R</a:t>
            </a:r>
            <a:r>
              <a:rPr sz="2000" spc="-9" dirty="0" smtClean="0">
                <a:latin typeface="Calibri"/>
                <a:cs typeface="Calibri"/>
              </a:rPr>
              <a:t>S</a:t>
            </a:r>
            <a:r>
              <a:rPr sz="2000" spc="-5" dirty="0" smtClean="0">
                <a:latin typeface="Calibri"/>
                <a:cs typeface="Calibri"/>
              </a:rPr>
              <a:t>HI</a:t>
            </a:r>
            <a:r>
              <a:rPr sz="2000" dirty="0" smtClean="0">
                <a:latin typeface="Calibri"/>
                <a:cs typeface="Calibri"/>
              </a:rPr>
              <a:t>P</a:t>
            </a:r>
            <a:r>
              <a:rPr sz="2000" dirty="0">
                <a:latin typeface="Calibri"/>
                <a:cs typeface="Calibri"/>
              </a:rPr>
              <a:t>	</a:t>
            </a:r>
            <a:r>
              <a:rPr lang="en-US" sz="2000" dirty="0" smtClean="0">
                <a:latin typeface="Calibri"/>
                <a:cs typeface="Calibri"/>
              </a:rPr>
              <a:t>          </a:t>
            </a:r>
            <a:r>
              <a:rPr sz="2000" spc="14" dirty="0" smtClean="0">
                <a:latin typeface="Calibri"/>
                <a:cs typeface="Calibri"/>
              </a:rPr>
              <a:t>T</a:t>
            </a:r>
            <a:r>
              <a:rPr sz="2000" spc="-5" dirty="0" smtClean="0">
                <a:latin typeface="Calibri"/>
                <a:cs typeface="Calibri"/>
              </a:rPr>
              <a:t>A</a:t>
            </a:r>
            <a:r>
              <a:rPr sz="2000" spc="-18" dirty="0" smtClean="0">
                <a:latin typeface="Calibri"/>
                <a:cs typeface="Calibri"/>
              </a:rPr>
              <a:t>R</a:t>
            </a:r>
            <a:r>
              <a:rPr sz="2000" spc="-9" dirty="0" smtClean="0">
                <a:latin typeface="Calibri"/>
                <a:cs typeface="Calibri"/>
              </a:rPr>
              <a:t>GET</a:t>
            </a:r>
            <a:r>
              <a:rPr sz="2000" spc="-5" dirty="0" smtClean="0">
                <a:latin typeface="Calibri"/>
                <a:cs typeface="Calibri"/>
              </a:rPr>
              <a:t>S</a:t>
            </a:r>
            <a:r>
              <a:rPr lang="en-US" sz="2000" dirty="0" smtClean="0">
                <a:latin typeface="Calibri"/>
                <a:cs typeface="Calibri"/>
              </a:rPr>
              <a:t>                  AN</a:t>
            </a:r>
            <a:r>
              <a:rPr sz="2000" dirty="0" smtClean="0">
                <a:latin typeface="Calibri"/>
                <a:cs typeface="Calibri"/>
              </a:rPr>
              <a:t>A</a:t>
            </a:r>
            <a:r>
              <a:rPr sz="2000" spc="-123" dirty="0" smtClean="0">
                <a:latin typeface="Calibri"/>
                <a:cs typeface="Calibri"/>
              </a:rPr>
              <a:t>L</a:t>
            </a:r>
            <a:r>
              <a:rPr sz="2000" spc="-18" dirty="0" smtClean="0">
                <a:latin typeface="Calibri"/>
                <a:cs typeface="Calibri"/>
              </a:rPr>
              <a:t>YS</a:t>
            </a:r>
            <a:r>
              <a:rPr sz="2000" spc="-14" dirty="0" smtClean="0">
                <a:latin typeface="Calibri"/>
                <a:cs typeface="Calibri"/>
              </a:rPr>
              <a:t>T</a:t>
            </a:r>
            <a:r>
              <a:rPr sz="2000" spc="-5" dirty="0" smtClean="0">
                <a:latin typeface="Calibri"/>
                <a:cs typeface="Calibri"/>
              </a:rPr>
              <a:t>S</a:t>
            </a:r>
            <a:r>
              <a:rPr lang="en-US" sz="2000" spc="-5" dirty="0" smtClean="0">
                <a:latin typeface="Calibri"/>
                <a:cs typeface="Calibri"/>
              </a:rPr>
              <a:t> </a:t>
            </a:r>
            <a:endParaRPr sz="2000" dirty="0">
              <a:latin typeface="Calibri"/>
              <a:cs typeface="Calibri"/>
            </a:endParaRPr>
          </a:p>
        </p:txBody>
      </p:sp>
      <p:sp>
        <p:nvSpPr>
          <p:cNvPr id="12" name="object 12"/>
          <p:cNvSpPr txBox="1"/>
          <p:nvPr/>
        </p:nvSpPr>
        <p:spPr>
          <a:xfrm>
            <a:off x="892113" y="1577856"/>
            <a:ext cx="1053876" cy="745973"/>
          </a:xfrm>
          <a:prstGeom prst="rect">
            <a:avLst/>
          </a:prstGeom>
        </p:spPr>
        <p:txBody>
          <a:bodyPr vert="horz" wrap="square" lIns="0" tIns="0" rIns="0" bIns="0" rtlCol="0">
            <a:spAutoFit/>
          </a:bodyPr>
          <a:lstStyle/>
          <a:p>
            <a:pPr marL="11546" marR="4618" indent="80819" algn="ctr">
              <a:lnSpc>
                <a:spcPct val="101499"/>
              </a:lnSpc>
            </a:pPr>
            <a:r>
              <a:rPr lang="en-US" sz="1600" spc="-18" dirty="0">
                <a:cs typeface="Calibri"/>
              </a:rPr>
              <a:t>STAGE</a:t>
            </a:r>
            <a:r>
              <a:rPr lang="en-US" sz="1600" spc="-64" dirty="0">
                <a:cs typeface="Calibri"/>
              </a:rPr>
              <a:t> </a:t>
            </a:r>
            <a:r>
              <a:rPr lang="en-US" sz="1600" spc="9" dirty="0">
                <a:cs typeface="Calibri"/>
              </a:rPr>
              <a:t>5</a:t>
            </a:r>
            <a:endParaRPr lang="en-US" sz="1600" dirty="0">
              <a:cs typeface="Calibri"/>
            </a:endParaRPr>
          </a:p>
          <a:p>
            <a:pPr marL="11546" marR="4618" indent="80819" algn="ctr">
              <a:lnSpc>
                <a:spcPct val="101499"/>
              </a:lnSpc>
            </a:pPr>
            <a:r>
              <a:rPr sz="1600" dirty="0" smtClean="0">
                <a:latin typeface="Calibri"/>
                <a:cs typeface="Calibri"/>
              </a:rPr>
              <a:t>Analytical  </a:t>
            </a:r>
            <a:r>
              <a:rPr sz="1600" spc="5" dirty="0">
                <a:latin typeface="Calibri"/>
                <a:cs typeface="Calibri"/>
              </a:rPr>
              <a:t>Comp</a:t>
            </a:r>
            <a:r>
              <a:rPr sz="1600" spc="-5" dirty="0">
                <a:latin typeface="Calibri"/>
                <a:cs typeface="Calibri"/>
              </a:rPr>
              <a:t>e</a:t>
            </a:r>
            <a:r>
              <a:rPr sz="1600" spc="5" dirty="0">
                <a:latin typeface="Calibri"/>
                <a:cs typeface="Calibri"/>
              </a:rPr>
              <a:t>t</a:t>
            </a:r>
            <a:r>
              <a:rPr sz="1600" spc="-5" dirty="0">
                <a:latin typeface="Calibri"/>
                <a:cs typeface="Calibri"/>
              </a:rPr>
              <a:t>i</a:t>
            </a:r>
            <a:r>
              <a:rPr sz="1600" spc="-9" dirty="0">
                <a:latin typeface="Calibri"/>
                <a:cs typeface="Calibri"/>
              </a:rPr>
              <a:t>t</a:t>
            </a:r>
            <a:r>
              <a:rPr sz="1600" spc="5" dirty="0">
                <a:latin typeface="Calibri"/>
                <a:cs typeface="Calibri"/>
              </a:rPr>
              <a:t>o</a:t>
            </a:r>
            <a:r>
              <a:rPr sz="1600" spc="-18" dirty="0">
                <a:latin typeface="Calibri"/>
                <a:cs typeface="Calibri"/>
              </a:rPr>
              <a:t>r</a:t>
            </a:r>
            <a:r>
              <a:rPr sz="1600" spc="5" dirty="0">
                <a:latin typeface="Calibri"/>
                <a:cs typeface="Calibri"/>
              </a:rPr>
              <a:t>s</a:t>
            </a:r>
            <a:endParaRPr sz="1600" dirty="0">
              <a:latin typeface="Calibri"/>
              <a:cs typeface="Calibri"/>
            </a:endParaRPr>
          </a:p>
        </p:txBody>
      </p:sp>
      <p:sp>
        <p:nvSpPr>
          <p:cNvPr id="13" name="object 13"/>
          <p:cNvSpPr txBox="1"/>
          <p:nvPr/>
        </p:nvSpPr>
        <p:spPr>
          <a:xfrm>
            <a:off x="2117722" y="1577856"/>
            <a:ext cx="1600200" cy="430887"/>
          </a:xfrm>
          <a:prstGeom prst="rect">
            <a:avLst/>
          </a:prstGeom>
        </p:spPr>
        <p:txBody>
          <a:bodyPr vert="horz" wrap="square" lIns="0" tIns="0" rIns="0" bIns="0" rtlCol="0">
            <a:spAutoFit/>
          </a:bodyPr>
          <a:lstStyle/>
          <a:p>
            <a:pPr marR="4618" indent="11113"/>
            <a:r>
              <a:rPr sz="1400" spc="-5" dirty="0">
                <a:latin typeface="Calibri"/>
                <a:cs typeface="Calibri"/>
              </a:rPr>
              <a:t>Relentless search </a:t>
            </a:r>
            <a:r>
              <a:rPr sz="1400" spc="-9" dirty="0">
                <a:latin typeface="Calibri"/>
                <a:cs typeface="Calibri"/>
              </a:rPr>
              <a:t>for </a:t>
            </a:r>
            <a:r>
              <a:rPr sz="1400" dirty="0">
                <a:latin typeface="Calibri"/>
                <a:cs typeface="Calibri"/>
              </a:rPr>
              <a:t>new </a:t>
            </a:r>
            <a:r>
              <a:rPr sz="1400" spc="-5" dirty="0">
                <a:latin typeface="Calibri"/>
                <a:cs typeface="Calibri"/>
              </a:rPr>
              <a:t>data </a:t>
            </a:r>
            <a:r>
              <a:rPr sz="1400" dirty="0" smtClean="0">
                <a:latin typeface="Calibri"/>
                <a:cs typeface="Calibri"/>
              </a:rPr>
              <a:t>and</a:t>
            </a:r>
            <a:r>
              <a:rPr sz="1400" spc="-64" dirty="0" smtClean="0">
                <a:latin typeface="Calibri"/>
                <a:cs typeface="Calibri"/>
              </a:rPr>
              <a:t> </a:t>
            </a:r>
            <a:r>
              <a:rPr sz="1400" spc="-5" dirty="0">
                <a:latin typeface="Calibri"/>
                <a:cs typeface="Calibri"/>
              </a:rPr>
              <a:t>metrics</a:t>
            </a:r>
            <a:endParaRPr sz="1400" dirty="0">
              <a:latin typeface="Calibri"/>
              <a:cs typeface="Calibri"/>
            </a:endParaRPr>
          </a:p>
        </p:txBody>
      </p:sp>
      <p:sp>
        <p:nvSpPr>
          <p:cNvPr id="14" name="object 14"/>
          <p:cNvSpPr txBox="1"/>
          <p:nvPr/>
        </p:nvSpPr>
        <p:spPr>
          <a:xfrm>
            <a:off x="4246888" y="1577856"/>
            <a:ext cx="1600200" cy="646331"/>
          </a:xfrm>
          <a:prstGeom prst="rect">
            <a:avLst/>
          </a:prstGeom>
        </p:spPr>
        <p:txBody>
          <a:bodyPr vert="horz" wrap="square" lIns="0" tIns="0" rIns="0" bIns="0" rtlCol="0">
            <a:spAutoFit/>
          </a:bodyPr>
          <a:lstStyle/>
          <a:p>
            <a:pPr marR="4618" indent="11113"/>
            <a:r>
              <a:rPr lang="en-US" sz="1400" spc="-5" dirty="0">
                <a:cs typeface="Calibri"/>
              </a:rPr>
              <a:t>All</a:t>
            </a:r>
            <a:r>
              <a:rPr lang="en-US" sz="1400" spc="5" dirty="0">
                <a:cs typeface="Calibri"/>
              </a:rPr>
              <a:t> </a:t>
            </a:r>
            <a:r>
              <a:rPr lang="en-US" sz="1400" spc="-14" dirty="0">
                <a:cs typeface="Calibri"/>
              </a:rPr>
              <a:t>key</a:t>
            </a:r>
            <a:r>
              <a:rPr lang="en-US" sz="1400" spc="5" dirty="0">
                <a:cs typeface="Calibri"/>
              </a:rPr>
              <a:t> </a:t>
            </a:r>
            <a:r>
              <a:rPr lang="en-US" sz="1400" spc="-5" dirty="0">
                <a:cs typeface="Calibri"/>
              </a:rPr>
              <a:t>analytical </a:t>
            </a:r>
            <a:r>
              <a:rPr sz="1400" spc="-5" dirty="0" smtClean="0">
                <a:latin typeface="Calibri"/>
                <a:cs typeface="Calibri"/>
              </a:rPr>
              <a:t>resources</a:t>
            </a:r>
            <a:r>
              <a:rPr lang="en-US" sz="1400" spc="-5" dirty="0" smtClean="0">
                <a:latin typeface="Calibri"/>
                <a:cs typeface="Calibri"/>
              </a:rPr>
              <a:t> </a:t>
            </a:r>
            <a:r>
              <a:rPr sz="1400" spc="-9" dirty="0" smtClean="0">
                <a:latin typeface="Calibri"/>
                <a:cs typeface="Calibri"/>
              </a:rPr>
              <a:t>centrally  </a:t>
            </a:r>
            <a:r>
              <a:rPr sz="1400" spc="-5" dirty="0">
                <a:latin typeface="Calibri"/>
                <a:cs typeface="Calibri"/>
              </a:rPr>
              <a:t>managed</a:t>
            </a:r>
            <a:endParaRPr sz="1400" dirty="0">
              <a:latin typeface="Calibri"/>
              <a:cs typeface="Calibri"/>
            </a:endParaRPr>
          </a:p>
        </p:txBody>
      </p:sp>
      <p:sp>
        <p:nvSpPr>
          <p:cNvPr id="15" name="object 15"/>
          <p:cNvSpPr txBox="1"/>
          <p:nvPr/>
        </p:nvSpPr>
        <p:spPr>
          <a:xfrm>
            <a:off x="5967256" y="1577856"/>
            <a:ext cx="1600200" cy="646331"/>
          </a:xfrm>
          <a:prstGeom prst="rect">
            <a:avLst/>
          </a:prstGeom>
        </p:spPr>
        <p:txBody>
          <a:bodyPr vert="horz" wrap="square" lIns="0" tIns="0" rIns="0" bIns="0" rtlCol="0">
            <a:spAutoFit/>
          </a:bodyPr>
          <a:lstStyle/>
          <a:p>
            <a:pPr marR="4618" indent="11113"/>
            <a:r>
              <a:rPr lang="en-US" sz="1400" spc="-5" dirty="0">
                <a:cs typeface="Calibri"/>
              </a:rPr>
              <a:t>Strong</a:t>
            </a:r>
            <a:r>
              <a:rPr lang="en-US" sz="1400" dirty="0">
                <a:cs typeface="Calibri"/>
              </a:rPr>
              <a:t> </a:t>
            </a:r>
            <a:r>
              <a:rPr lang="en-US" sz="1400" spc="-5" dirty="0">
                <a:cs typeface="Calibri"/>
              </a:rPr>
              <a:t>leadership </a:t>
            </a:r>
            <a:r>
              <a:rPr sz="1400" spc="-5" dirty="0" smtClean="0">
                <a:latin typeface="Calibri"/>
                <a:cs typeface="Calibri"/>
              </a:rPr>
              <a:t>passion </a:t>
            </a:r>
            <a:r>
              <a:rPr sz="1400" spc="-9" dirty="0">
                <a:latin typeface="Calibri"/>
                <a:cs typeface="Calibri"/>
              </a:rPr>
              <a:t>for </a:t>
            </a:r>
            <a:r>
              <a:rPr sz="1400" spc="-5" dirty="0">
                <a:latin typeface="Calibri"/>
                <a:cs typeface="Calibri"/>
              </a:rPr>
              <a:t>analytical  competition</a:t>
            </a:r>
            <a:endParaRPr sz="1400" dirty="0">
              <a:latin typeface="Calibri"/>
              <a:cs typeface="Calibri"/>
            </a:endParaRPr>
          </a:p>
        </p:txBody>
      </p:sp>
      <p:sp>
        <p:nvSpPr>
          <p:cNvPr id="16" name="object 16"/>
          <p:cNvSpPr txBox="1"/>
          <p:nvPr/>
        </p:nvSpPr>
        <p:spPr>
          <a:xfrm>
            <a:off x="7892023" y="1577856"/>
            <a:ext cx="1600200" cy="646331"/>
          </a:xfrm>
          <a:prstGeom prst="rect">
            <a:avLst/>
          </a:prstGeom>
        </p:spPr>
        <p:txBody>
          <a:bodyPr vert="horz" wrap="square" lIns="0" tIns="0" rIns="0" bIns="0" rtlCol="0">
            <a:spAutoFit/>
          </a:bodyPr>
          <a:lstStyle/>
          <a:p>
            <a:pPr marL="11113" marR="4618" indent="-11113"/>
            <a:r>
              <a:rPr lang="en-US" sz="1400" spc="-5" dirty="0">
                <a:cs typeface="Calibri"/>
              </a:rPr>
              <a:t>Analytics support </a:t>
            </a:r>
            <a:r>
              <a:rPr lang="en-US" sz="1400" dirty="0">
                <a:cs typeface="Calibri"/>
              </a:rPr>
              <a:t>the </a:t>
            </a:r>
            <a:r>
              <a:rPr sz="1400" spc="-14" dirty="0" smtClean="0">
                <a:latin typeface="Calibri"/>
                <a:cs typeface="Calibri"/>
              </a:rPr>
              <a:t>firm</a:t>
            </a:r>
            <a:r>
              <a:rPr lang="en-US" sz="1400" spc="-14" dirty="0" smtClean="0">
                <a:latin typeface="Calibri"/>
                <a:cs typeface="Calibri"/>
              </a:rPr>
              <a:t>'</a:t>
            </a:r>
            <a:r>
              <a:rPr sz="1400" spc="-14" dirty="0" smtClean="0">
                <a:latin typeface="Calibri"/>
                <a:cs typeface="Calibri"/>
              </a:rPr>
              <a:t>s </a:t>
            </a:r>
            <a:r>
              <a:rPr sz="1400" spc="-5" dirty="0">
                <a:latin typeface="Calibri"/>
                <a:cs typeface="Calibri"/>
              </a:rPr>
              <a:t>distinctive  capability </a:t>
            </a:r>
            <a:r>
              <a:rPr sz="1400" dirty="0">
                <a:latin typeface="Calibri"/>
                <a:cs typeface="Calibri"/>
              </a:rPr>
              <a:t>and</a:t>
            </a:r>
            <a:r>
              <a:rPr sz="1400" spc="-23" dirty="0">
                <a:latin typeface="Calibri"/>
                <a:cs typeface="Calibri"/>
              </a:rPr>
              <a:t> </a:t>
            </a:r>
            <a:r>
              <a:rPr sz="1400" spc="-9" dirty="0">
                <a:latin typeface="Calibri"/>
                <a:cs typeface="Calibri"/>
              </a:rPr>
              <a:t>strategy</a:t>
            </a:r>
            <a:endParaRPr sz="1400" dirty="0">
              <a:latin typeface="Calibri"/>
              <a:cs typeface="Calibri"/>
            </a:endParaRPr>
          </a:p>
        </p:txBody>
      </p:sp>
      <p:sp>
        <p:nvSpPr>
          <p:cNvPr id="17" name="object 17"/>
          <p:cNvSpPr txBox="1"/>
          <p:nvPr/>
        </p:nvSpPr>
        <p:spPr>
          <a:xfrm>
            <a:off x="4505586" y="945507"/>
            <a:ext cx="6920839" cy="184666"/>
          </a:xfrm>
          <a:prstGeom prst="rect">
            <a:avLst/>
          </a:prstGeom>
        </p:spPr>
        <p:txBody>
          <a:bodyPr vert="horz" wrap="square" lIns="0" tIns="0" rIns="0" bIns="0" rtlCol="0">
            <a:spAutoFit/>
          </a:bodyPr>
          <a:lstStyle/>
          <a:p>
            <a:pPr marL="11546">
              <a:tabLst>
                <a:tab pos="1334091" algn="l"/>
                <a:tab pos="2579280" algn="l"/>
              </a:tabLst>
            </a:pPr>
            <a:r>
              <a:rPr sz="1200" spc="-5" dirty="0">
                <a:latin typeface="Calibri"/>
                <a:cs typeface="Calibri"/>
              </a:rPr>
              <a:t>		</a:t>
            </a:r>
            <a:endParaRPr sz="1200" dirty="0">
              <a:latin typeface="Calibri"/>
              <a:cs typeface="Calibri"/>
            </a:endParaRPr>
          </a:p>
        </p:txBody>
      </p:sp>
      <p:sp>
        <p:nvSpPr>
          <p:cNvPr id="18" name="object 18"/>
          <p:cNvSpPr txBox="1"/>
          <p:nvPr/>
        </p:nvSpPr>
        <p:spPr>
          <a:xfrm>
            <a:off x="9784518" y="1577856"/>
            <a:ext cx="1600200" cy="861774"/>
          </a:xfrm>
          <a:prstGeom prst="rect">
            <a:avLst/>
          </a:prstGeom>
        </p:spPr>
        <p:txBody>
          <a:bodyPr vert="horz" wrap="square" lIns="0" tIns="0" rIns="0" bIns="0" rtlCol="0">
            <a:spAutoFit/>
          </a:bodyPr>
          <a:lstStyle/>
          <a:p>
            <a:pPr marL="12123" marR="4618" indent="-1155"/>
            <a:r>
              <a:rPr lang="en-US" sz="1400" spc="-5" dirty="0">
                <a:cs typeface="Calibri"/>
              </a:rPr>
              <a:t>World‐class</a:t>
            </a:r>
            <a:r>
              <a:rPr lang="en-US" sz="1400" spc="-9" dirty="0">
                <a:cs typeface="Calibri"/>
              </a:rPr>
              <a:t> professional </a:t>
            </a:r>
            <a:r>
              <a:rPr sz="1400" spc="-5" dirty="0" smtClean="0">
                <a:latin typeface="Calibri"/>
                <a:cs typeface="Calibri"/>
              </a:rPr>
              <a:t>analysts </a:t>
            </a:r>
            <a:r>
              <a:rPr sz="1400" dirty="0">
                <a:latin typeface="Calibri"/>
                <a:cs typeface="Calibri"/>
              </a:rPr>
              <a:t>and </a:t>
            </a:r>
            <a:r>
              <a:rPr sz="1400" spc="-9" dirty="0">
                <a:latin typeface="Calibri"/>
                <a:cs typeface="Calibri"/>
              </a:rPr>
              <a:t>attention  </a:t>
            </a:r>
            <a:r>
              <a:rPr sz="1400" spc="-5" dirty="0">
                <a:latin typeface="Calibri"/>
                <a:cs typeface="Calibri"/>
              </a:rPr>
              <a:t>to analytical</a:t>
            </a:r>
            <a:r>
              <a:rPr sz="1400" spc="-27" dirty="0">
                <a:latin typeface="Calibri"/>
                <a:cs typeface="Calibri"/>
              </a:rPr>
              <a:t> </a:t>
            </a:r>
            <a:r>
              <a:rPr sz="1400" spc="-5" dirty="0">
                <a:latin typeface="Calibri"/>
                <a:cs typeface="Calibri"/>
              </a:rPr>
              <a:t>amateurs</a:t>
            </a:r>
            <a:endParaRPr sz="1400" dirty="0">
              <a:latin typeface="Calibri"/>
              <a:cs typeface="Calibri"/>
            </a:endParaRPr>
          </a:p>
        </p:txBody>
      </p:sp>
      <p:sp>
        <p:nvSpPr>
          <p:cNvPr id="19" name="object 19"/>
          <p:cNvSpPr txBox="1"/>
          <p:nvPr/>
        </p:nvSpPr>
        <p:spPr>
          <a:xfrm>
            <a:off x="908084" y="2522049"/>
            <a:ext cx="1021937" cy="738664"/>
          </a:xfrm>
          <a:prstGeom prst="rect">
            <a:avLst/>
          </a:prstGeom>
        </p:spPr>
        <p:txBody>
          <a:bodyPr vert="horz" wrap="square" lIns="0" tIns="0" rIns="0" bIns="0" rtlCol="0">
            <a:spAutoFit/>
          </a:bodyPr>
          <a:lstStyle/>
          <a:p>
            <a:pPr marL="61769" algn="ctr"/>
            <a:r>
              <a:rPr sz="1600" spc="-18" dirty="0">
                <a:latin typeface="Calibri"/>
                <a:cs typeface="Calibri"/>
              </a:rPr>
              <a:t>STAGE</a:t>
            </a:r>
            <a:r>
              <a:rPr sz="1600" spc="-64" dirty="0">
                <a:latin typeface="Calibri"/>
                <a:cs typeface="Calibri"/>
              </a:rPr>
              <a:t> </a:t>
            </a:r>
            <a:r>
              <a:rPr sz="1600" spc="9" dirty="0">
                <a:latin typeface="Calibri"/>
                <a:cs typeface="Calibri"/>
              </a:rPr>
              <a:t>4</a:t>
            </a:r>
            <a:endParaRPr sz="1600" dirty="0">
              <a:latin typeface="Calibri"/>
              <a:cs typeface="Calibri"/>
            </a:endParaRPr>
          </a:p>
          <a:p>
            <a:pPr marL="11546" algn="ctr">
              <a:spcBef>
                <a:spcPts val="18"/>
              </a:spcBef>
            </a:pPr>
            <a:r>
              <a:rPr sz="1600" dirty="0" smtClean="0">
                <a:latin typeface="Calibri"/>
                <a:cs typeface="Calibri"/>
              </a:rPr>
              <a:t>Analytical</a:t>
            </a:r>
            <a:r>
              <a:rPr lang="en-US" sz="1600" dirty="0">
                <a:cs typeface="Calibri"/>
              </a:rPr>
              <a:t> </a:t>
            </a:r>
            <a:r>
              <a:rPr lang="en-US" sz="1600" dirty="0" smtClean="0">
                <a:cs typeface="Calibri"/>
              </a:rPr>
              <a:t>Companies</a:t>
            </a:r>
            <a:endParaRPr lang="en-US" sz="1600" dirty="0">
              <a:cs typeface="Calibri"/>
            </a:endParaRPr>
          </a:p>
        </p:txBody>
      </p:sp>
      <p:sp>
        <p:nvSpPr>
          <p:cNvPr id="21" name="object 21"/>
          <p:cNvSpPr txBox="1"/>
          <p:nvPr/>
        </p:nvSpPr>
        <p:spPr>
          <a:xfrm>
            <a:off x="2117722" y="2522049"/>
            <a:ext cx="1828800" cy="646331"/>
          </a:xfrm>
          <a:prstGeom prst="rect">
            <a:avLst/>
          </a:prstGeom>
        </p:spPr>
        <p:txBody>
          <a:bodyPr vert="horz" wrap="square" lIns="0" tIns="0" rIns="0" bIns="0" rtlCol="0">
            <a:spAutoFit/>
          </a:bodyPr>
          <a:lstStyle/>
          <a:p>
            <a:pPr marR="4618" indent="11113"/>
            <a:r>
              <a:rPr sz="1400" spc="-9" dirty="0">
                <a:latin typeface="Calibri"/>
                <a:cs typeface="Calibri"/>
              </a:rPr>
              <a:t>Integrated, </a:t>
            </a:r>
            <a:r>
              <a:rPr sz="1400" spc="-5" dirty="0">
                <a:latin typeface="Calibri"/>
                <a:cs typeface="Calibri"/>
              </a:rPr>
              <a:t>accurate, common  data </a:t>
            </a:r>
            <a:r>
              <a:rPr sz="1400" dirty="0">
                <a:latin typeface="Calibri"/>
                <a:cs typeface="Calibri"/>
              </a:rPr>
              <a:t>in </a:t>
            </a:r>
            <a:r>
              <a:rPr sz="1400" spc="-9" dirty="0">
                <a:latin typeface="Calibri"/>
                <a:cs typeface="Calibri"/>
              </a:rPr>
              <a:t>central</a:t>
            </a:r>
            <a:r>
              <a:rPr sz="1400" spc="-41" dirty="0">
                <a:latin typeface="Calibri"/>
                <a:cs typeface="Calibri"/>
              </a:rPr>
              <a:t> </a:t>
            </a:r>
            <a:r>
              <a:rPr sz="1400" spc="-5" dirty="0">
                <a:latin typeface="Calibri"/>
                <a:cs typeface="Calibri"/>
              </a:rPr>
              <a:t>warehouse</a:t>
            </a:r>
            <a:endParaRPr sz="1400" dirty="0">
              <a:latin typeface="Calibri"/>
              <a:cs typeface="Calibri"/>
            </a:endParaRPr>
          </a:p>
        </p:txBody>
      </p:sp>
      <p:sp>
        <p:nvSpPr>
          <p:cNvPr id="22" name="object 22"/>
          <p:cNvSpPr txBox="1"/>
          <p:nvPr/>
        </p:nvSpPr>
        <p:spPr>
          <a:xfrm>
            <a:off x="4246888" y="2522049"/>
            <a:ext cx="1641688" cy="861774"/>
          </a:xfrm>
          <a:prstGeom prst="rect">
            <a:avLst/>
          </a:prstGeom>
        </p:spPr>
        <p:txBody>
          <a:bodyPr vert="horz" wrap="square" lIns="0" tIns="0" rIns="0" bIns="0" rtlCol="0">
            <a:spAutoFit/>
          </a:bodyPr>
          <a:lstStyle/>
          <a:p>
            <a:pPr marL="11546" marR="4618"/>
            <a:r>
              <a:rPr sz="1400" spc="-9" dirty="0">
                <a:latin typeface="Calibri"/>
                <a:cs typeface="Calibri"/>
              </a:rPr>
              <a:t>Key </a:t>
            </a:r>
            <a:r>
              <a:rPr sz="1400" spc="-5" dirty="0">
                <a:latin typeface="Calibri"/>
                <a:cs typeface="Calibri"/>
              </a:rPr>
              <a:t>data,</a:t>
            </a:r>
            <a:r>
              <a:rPr sz="1400" spc="-41" dirty="0">
                <a:latin typeface="Calibri"/>
                <a:cs typeface="Calibri"/>
              </a:rPr>
              <a:t> </a:t>
            </a:r>
            <a:r>
              <a:rPr sz="1400" spc="-5" dirty="0">
                <a:latin typeface="Calibri"/>
                <a:cs typeface="Calibri"/>
              </a:rPr>
              <a:t>technology  </a:t>
            </a:r>
            <a:r>
              <a:rPr sz="1400" dirty="0">
                <a:latin typeface="Calibri"/>
                <a:cs typeface="Calibri"/>
              </a:rPr>
              <a:t>and </a:t>
            </a:r>
            <a:r>
              <a:rPr sz="1400" spc="-5" dirty="0">
                <a:latin typeface="Calibri"/>
                <a:cs typeface="Calibri"/>
              </a:rPr>
              <a:t>analysts are  </a:t>
            </a:r>
            <a:r>
              <a:rPr sz="1400" spc="-9" dirty="0">
                <a:latin typeface="Calibri"/>
                <a:cs typeface="Calibri"/>
              </a:rPr>
              <a:t>centralized</a:t>
            </a:r>
            <a:r>
              <a:rPr sz="1400" spc="-45" dirty="0">
                <a:latin typeface="Calibri"/>
                <a:cs typeface="Calibri"/>
              </a:rPr>
              <a:t> </a:t>
            </a:r>
            <a:r>
              <a:rPr sz="1400" dirty="0" smtClean="0">
                <a:latin typeface="Calibri"/>
                <a:cs typeface="Calibri"/>
              </a:rPr>
              <a:t>or</a:t>
            </a:r>
            <a:r>
              <a:rPr lang="en-US" sz="1400" dirty="0" smtClean="0">
                <a:latin typeface="Calibri"/>
                <a:cs typeface="Calibri"/>
              </a:rPr>
              <a:t> </a:t>
            </a:r>
            <a:r>
              <a:rPr lang="en-US" sz="1400" spc="-5" dirty="0">
                <a:cs typeface="Calibri"/>
              </a:rPr>
              <a:t>networked</a:t>
            </a:r>
            <a:endParaRPr sz="1400" dirty="0">
              <a:latin typeface="Calibri"/>
              <a:cs typeface="Calibri"/>
            </a:endParaRPr>
          </a:p>
        </p:txBody>
      </p:sp>
      <p:sp>
        <p:nvSpPr>
          <p:cNvPr id="24" name="object 24"/>
          <p:cNvSpPr txBox="1"/>
          <p:nvPr/>
        </p:nvSpPr>
        <p:spPr>
          <a:xfrm>
            <a:off x="5967256" y="2522049"/>
            <a:ext cx="1600200" cy="430887"/>
          </a:xfrm>
          <a:prstGeom prst="rect">
            <a:avLst/>
          </a:prstGeom>
        </p:spPr>
        <p:txBody>
          <a:bodyPr vert="horz" wrap="square" lIns="0" tIns="0" rIns="0" bIns="0" rtlCol="0">
            <a:spAutoFit/>
          </a:bodyPr>
          <a:lstStyle/>
          <a:p>
            <a:pPr marL="17318" marR="4618" indent="-6350"/>
            <a:r>
              <a:rPr sz="1400" spc="-5" dirty="0">
                <a:latin typeface="Calibri"/>
                <a:cs typeface="Calibri"/>
              </a:rPr>
              <a:t>Leadership support </a:t>
            </a:r>
            <a:r>
              <a:rPr sz="1400" spc="-9" dirty="0">
                <a:latin typeface="Calibri"/>
                <a:cs typeface="Calibri"/>
              </a:rPr>
              <a:t>for  </a:t>
            </a:r>
            <a:r>
              <a:rPr sz="1400" spc="-5" dirty="0">
                <a:latin typeface="Calibri"/>
                <a:cs typeface="Calibri"/>
              </a:rPr>
              <a:t>analytical competence</a:t>
            </a:r>
            <a:endParaRPr sz="1400" dirty="0">
              <a:latin typeface="Calibri"/>
              <a:cs typeface="Calibri"/>
            </a:endParaRPr>
          </a:p>
        </p:txBody>
      </p:sp>
      <p:sp>
        <p:nvSpPr>
          <p:cNvPr id="25" name="object 25"/>
          <p:cNvSpPr txBox="1"/>
          <p:nvPr/>
        </p:nvSpPr>
        <p:spPr>
          <a:xfrm>
            <a:off x="7892023" y="2522049"/>
            <a:ext cx="1828800" cy="646331"/>
          </a:xfrm>
          <a:prstGeom prst="rect">
            <a:avLst/>
          </a:prstGeom>
        </p:spPr>
        <p:txBody>
          <a:bodyPr vert="horz" wrap="square" lIns="0" tIns="0" rIns="0" bIns="0" rtlCol="0">
            <a:spAutoFit/>
          </a:bodyPr>
          <a:lstStyle/>
          <a:p>
            <a:pPr marL="11113" marR="4618" indent="-11113"/>
            <a:r>
              <a:rPr sz="1400" spc="-5" dirty="0">
                <a:latin typeface="Calibri"/>
                <a:cs typeface="Calibri"/>
              </a:rPr>
              <a:t>Analytical activity  centered </a:t>
            </a:r>
            <a:r>
              <a:rPr sz="1400" dirty="0">
                <a:latin typeface="Calibri"/>
                <a:cs typeface="Calibri"/>
              </a:rPr>
              <a:t>on a </a:t>
            </a:r>
            <a:r>
              <a:rPr sz="1400" spc="-9" dirty="0">
                <a:latin typeface="Calibri"/>
                <a:cs typeface="Calibri"/>
              </a:rPr>
              <a:t>few</a:t>
            </a:r>
            <a:r>
              <a:rPr sz="1400" spc="-73" dirty="0">
                <a:latin typeface="Calibri"/>
                <a:cs typeface="Calibri"/>
              </a:rPr>
              <a:t> </a:t>
            </a:r>
            <a:r>
              <a:rPr sz="1400" spc="-14" dirty="0" smtClean="0">
                <a:latin typeface="Calibri"/>
                <a:cs typeface="Calibri"/>
              </a:rPr>
              <a:t>key</a:t>
            </a:r>
            <a:r>
              <a:rPr lang="en-US" sz="1400" spc="-14" dirty="0" smtClean="0">
                <a:latin typeface="Calibri"/>
                <a:cs typeface="Calibri"/>
              </a:rPr>
              <a:t> </a:t>
            </a:r>
            <a:r>
              <a:rPr lang="en-US" sz="1400" spc="-5" dirty="0">
                <a:cs typeface="Calibri"/>
              </a:rPr>
              <a:t>domain</a:t>
            </a:r>
            <a:r>
              <a:rPr lang="en-US" sz="1400" dirty="0">
                <a:cs typeface="Calibri"/>
              </a:rPr>
              <a:t>s</a:t>
            </a:r>
            <a:endParaRPr sz="1400" dirty="0">
              <a:latin typeface="Calibri"/>
              <a:cs typeface="Calibri"/>
            </a:endParaRPr>
          </a:p>
        </p:txBody>
      </p:sp>
      <p:sp>
        <p:nvSpPr>
          <p:cNvPr id="26" name="object 26"/>
          <p:cNvSpPr txBox="1"/>
          <p:nvPr/>
        </p:nvSpPr>
        <p:spPr>
          <a:xfrm>
            <a:off x="9784518" y="2522049"/>
            <a:ext cx="1727893" cy="646331"/>
          </a:xfrm>
          <a:prstGeom prst="rect">
            <a:avLst/>
          </a:prstGeom>
        </p:spPr>
        <p:txBody>
          <a:bodyPr vert="horz" wrap="square" lIns="0" tIns="0" rIns="0" bIns="0" rtlCol="0">
            <a:spAutoFit/>
          </a:bodyPr>
          <a:lstStyle/>
          <a:p>
            <a:pPr marL="11546" marR="4618" indent="6927"/>
            <a:r>
              <a:rPr sz="1400" spc="-5" dirty="0">
                <a:latin typeface="Calibri"/>
                <a:cs typeface="Calibri"/>
              </a:rPr>
              <a:t>Highly capable analysts  </a:t>
            </a:r>
            <a:r>
              <a:rPr sz="1400" dirty="0">
                <a:latin typeface="Calibri"/>
                <a:cs typeface="Calibri"/>
              </a:rPr>
              <a:t>in </a:t>
            </a:r>
            <a:r>
              <a:rPr sz="1400" spc="-9" dirty="0">
                <a:latin typeface="Calibri"/>
                <a:cs typeface="Calibri"/>
              </a:rPr>
              <a:t>central </a:t>
            </a:r>
            <a:r>
              <a:rPr sz="1400" dirty="0">
                <a:latin typeface="Calibri"/>
                <a:cs typeface="Calibri"/>
              </a:rPr>
              <a:t>or</a:t>
            </a:r>
            <a:r>
              <a:rPr sz="1400" spc="-55" dirty="0">
                <a:latin typeface="Calibri"/>
                <a:cs typeface="Calibri"/>
              </a:rPr>
              <a:t> </a:t>
            </a:r>
            <a:r>
              <a:rPr sz="1400" spc="-5" dirty="0" smtClean="0">
                <a:latin typeface="Calibri"/>
                <a:cs typeface="Calibri"/>
              </a:rPr>
              <a:t>networked</a:t>
            </a:r>
            <a:r>
              <a:rPr lang="en-US" sz="1400" spc="-5" dirty="0" smtClean="0">
                <a:latin typeface="Calibri"/>
                <a:cs typeface="Calibri"/>
              </a:rPr>
              <a:t> </a:t>
            </a:r>
            <a:r>
              <a:rPr lang="en-US" sz="1400" dirty="0" smtClean="0">
                <a:cs typeface="Calibri"/>
              </a:rPr>
              <a:t>o</a:t>
            </a:r>
            <a:r>
              <a:rPr lang="en-US" sz="1400" spc="-18" dirty="0" smtClean="0">
                <a:cs typeface="Calibri"/>
              </a:rPr>
              <a:t>r</a:t>
            </a:r>
            <a:r>
              <a:rPr lang="en-US" sz="1400" spc="-23" dirty="0" smtClean="0">
                <a:cs typeface="Calibri"/>
              </a:rPr>
              <a:t>g</a:t>
            </a:r>
            <a:r>
              <a:rPr lang="en-US" sz="1400" spc="-5" dirty="0" smtClean="0">
                <a:cs typeface="Calibri"/>
              </a:rPr>
              <a:t>a</a:t>
            </a:r>
            <a:r>
              <a:rPr lang="en-US" sz="1400" dirty="0" smtClean="0">
                <a:cs typeface="Calibri"/>
              </a:rPr>
              <a:t>ni</a:t>
            </a:r>
            <a:r>
              <a:rPr lang="en-US" sz="1400" spc="-18" dirty="0" smtClean="0">
                <a:cs typeface="Calibri"/>
              </a:rPr>
              <a:t>z</a:t>
            </a:r>
            <a:r>
              <a:rPr lang="en-US" sz="1400" spc="-14" dirty="0" smtClean="0">
                <a:cs typeface="Calibri"/>
              </a:rPr>
              <a:t>a</a:t>
            </a:r>
            <a:r>
              <a:rPr lang="en-US" sz="1400" dirty="0" smtClean="0">
                <a:cs typeface="Calibri"/>
              </a:rPr>
              <a:t>tion</a:t>
            </a:r>
            <a:endParaRPr lang="en-US" sz="1400" dirty="0">
              <a:cs typeface="Calibri"/>
            </a:endParaRPr>
          </a:p>
        </p:txBody>
      </p:sp>
      <p:sp>
        <p:nvSpPr>
          <p:cNvPr id="28" name="object 28"/>
          <p:cNvSpPr txBox="1"/>
          <p:nvPr/>
        </p:nvSpPr>
        <p:spPr>
          <a:xfrm>
            <a:off x="942298" y="3480449"/>
            <a:ext cx="953507" cy="743538"/>
          </a:xfrm>
          <a:prstGeom prst="rect">
            <a:avLst/>
          </a:prstGeom>
        </p:spPr>
        <p:txBody>
          <a:bodyPr vert="horz" wrap="square" lIns="0" tIns="0" rIns="0" bIns="0" rtlCol="0">
            <a:spAutoFit/>
          </a:bodyPr>
          <a:lstStyle/>
          <a:p>
            <a:pPr marL="105642" algn="ctr"/>
            <a:r>
              <a:rPr sz="1600" spc="-18" dirty="0">
                <a:latin typeface="Calibri"/>
                <a:cs typeface="Calibri"/>
              </a:rPr>
              <a:t>STAGE</a:t>
            </a:r>
            <a:r>
              <a:rPr sz="1600" spc="-64" dirty="0">
                <a:latin typeface="Calibri"/>
                <a:cs typeface="Calibri"/>
              </a:rPr>
              <a:t> </a:t>
            </a:r>
            <a:r>
              <a:rPr sz="1600" spc="9" dirty="0">
                <a:latin typeface="Calibri"/>
                <a:cs typeface="Calibri"/>
              </a:rPr>
              <a:t>3</a:t>
            </a:r>
            <a:endParaRPr sz="1600" dirty="0">
              <a:latin typeface="Calibri"/>
              <a:cs typeface="Calibri"/>
            </a:endParaRPr>
          </a:p>
          <a:p>
            <a:pPr marL="11546" marR="4618" indent="43296" algn="ctr">
              <a:lnSpc>
                <a:spcPct val="101499"/>
              </a:lnSpc>
            </a:pPr>
            <a:r>
              <a:rPr sz="1600" dirty="0">
                <a:latin typeface="Calibri"/>
                <a:cs typeface="Calibri"/>
              </a:rPr>
              <a:t>Analytical  Aspi</a:t>
            </a:r>
            <a:r>
              <a:rPr sz="1600" spc="-23" dirty="0">
                <a:latin typeface="Calibri"/>
                <a:cs typeface="Calibri"/>
              </a:rPr>
              <a:t>r</a:t>
            </a:r>
            <a:r>
              <a:rPr sz="1600" spc="-9" dirty="0">
                <a:latin typeface="Calibri"/>
                <a:cs typeface="Calibri"/>
              </a:rPr>
              <a:t>a</a:t>
            </a:r>
            <a:r>
              <a:rPr sz="1600" dirty="0">
                <a:latin typeface="Calibri"/>
                <a:cs typeface="Calibri"/>
              </a:rPr>
              <a:t>tions</a:t>
            </a:r>
          </a:p>
        </p:txBody>
      </p:sp>
      <p:sp>
        <p:nvSpPr>
          <p:cNvPr id="29" name="object 29"/>
          <p:cNvSpPr txBox="1"/>
          <p:nvPr/>
        </p:nvSpPr>
        <p:spPr>
          <a:xfrm>
            <a:off x="2117722" y="3480449"/>
            <a:ext cx="1828800" cy="646331"/>
          </a:xfrm>
          <a:prstGeom prst="rect">
            <a:avLst/>
          </a:prstGeom>
        </p:spPr>
        <p:txBody>
          <a:bodyPr vert="horz" wrap="square" lIns="0" tIns="0" rIns="0" bIns="0" rtlCol="0">
            <a:spAutoFit/>
          </a:bodyPr>
          <a:lstStyle/>
          <a:p>
            <a:pPr marL="11546" marR="4618"/>
            <a:r>
              <a:rPr sz="1400" spc="-9" dirty="0">
                <a:latin typeface="Calibri"/>
                <a:cs typeface="Calibri"/>
              </a:rPr>
              <a:t>Organization </a:t>
            </a:r>
            <a:r>
              <a:rPr sz="1400" spc="-5" dirty="0">
                <a:latin typeface="Calibri"/>
                <a:cs typeface="Calibri"/>
              </a:rPr>
              <a:t>beginning </a:t>
            </a:r>
            <a:r>
              <a:rPr sz="1400" spc="-5" dirty="0" smtClean="0">
                <a:latin typeface="Calibri"/>
                <a:cs typeface="Calibri"/>
              </a:rPr>
              <a:t>to </a:t>
            </a:r>
            <a:r>
              <a:rPr sz="1400" spc="-9" dirty="0">
                <a:latin typeface="Calibri"/>
                <a:cs typeface="Calibri"/>
              </a:rPr>
              <a:t>create centralized </a:t>
            </a:r>
            <a:r>
              <a:rPr sz="1400" spc="-5" dirty="0">
                <a:latin typeface="Calibri"/>
                <a:cs typeface="Calibri"/>
              </a:rPr>
              <a:t>data </a:t>
            </a:r>
            <a:r>
              <a:rPr sz="1400" spc="-5" dirty="0" smtClean="0">
                <a:latin typeface="Calibri"/>
                <a:cs typeface="Calibri"/>
              </a:rPr>
              <a:t>repository</a:t>
            </a:r>
            <a:endParaRPr sz="1400" dirty="0">
              <a:latin typeface="Calibri"/>
              <a:cs typeface="Calibri"/>
            </a:endParaRPr>
          </a:p>
        </p:txBody>
      </p:sp>
      <p:sp>
        <p:nvSpPr>
          <p:cNvPr id="30" name="object 30"/>
          <p:cNvSpPr txBox="1"/>
          <p:nvPr/>
        </p:nvSpPr>
        <p:spPr>
          <a:xfrm>
            <a:off x="4246888" y="3480449"/>
            <a:ext cx="1641688" cy="646331"/>
          </a:xfrm>
          <a:prstGeom prst="rect">
            <a:avLst/>
          </a:prstGeom>
        </p:spPr>
        <p:txBody>
          <a:bodyPr vert="horz" wrap="square" lIns="0" tIns="0" rIns="0" bIns="0" rtlCol="0">
            <a:spAutoFit/>
          </a:bodyPr>
          <a:lstStyle/>
          <a:p>
            <a:pPr marL="11546" marR="4618"/>
            <a:r>
              <a:rPr sz="1400" spc="-5" dirty="0">
                <a:latin typeface="Calibri"/>
                <a:cs typeface="Calibri"/>
              </a:rPr>
              <a:t>Early </a:t>
            </a:r>
            <a:r>
              <a:rPr sz="1400" spc="-9" dirty="0">
                <a:latin typeface="Calibri"/>
                <a:cs typeface="Calibri"/>
              </a:rPr>
              <a:t>stages </a:t>
            </a:r>
            <a:r>
              <a:rPr sz="1400" dirty="0">
                <a:latin typeface="Calibri"/>
                <a:cs typeface="Calibri"/>
              </a:rPr>
              <a:t>of</a:t>
            </a:r>
            <a:r>
              <a:rPr sz="1400" spc="-36" dirty="0">
                <a:latin typeface="Calibri"/>
                <a:cs typeface="Calibri"/>
              </a:rPr>
              <a:t> </a:t>
            </a:r>
            <a:r>
              <a:rPr sz="1400" dirty="0">
                <a:latin typeface="Calibri"/>
                <a:cs typeface="Calibri"/>
              </a:rPr>
              <a:t>an  </a:t>
            </a:r>
            <a:r>
              <a:rPr sz="1400" spc="-5" dirty="0">
                <a:latin typeface="Calibri"/>
                <a:cs typeface="Calibri"/>
              </a:rPr>
              <a:t>enterprise‐wide  approach</a:t>
            </a:r>
            <a:endParaRPr sz="1400" dirty="0">
              <a:latin typeface="Calibri"/>
              <a:cs typeface="Calibri"/>
            </a:endParaRPr>
          </a:p>
        </p:txBody>
      </p:sp>
      <p:sp>
        <p:nvSpPr>
          <p:cNvPr id="31" name="object 31"/>
          <p:cNvSpPr txBox="1"/>
          <p:nvPr/>
        </p:nvSpPr>
        <p:spPr>
          <a:xfrm>
            <a:off x="5967256" y="3480449"/>
            <a:ext cx="1600200" cy="646331"/>
          </a:xfrm>
          <a:prstGeom prst="rect">
            <a:avLst/>
          </a:prstGeom>
        </p:spPr>
        <p:txBody>
          <a:bodyPr vert="horz" wrap="square" lIns="0" tIns="0" rIns="0" bIns="0" rtlCol="0">
            <a:spAutoFit/>
          </a:bodyPr>
          <a:lstStyle/>
          <a:p>
            <a:pPr marL="11546" marR="4618"/>
            <a:r>
              <a:rPr sz="1400" spc="-5" dirty="0">
                <a:latin typeface="Calibri"/>
                <a:cs typeface="Calibri"/>
              </a:rPr>
              <a:t>Leaders beginning to  </a:t>
            </a:r>
            <a:r>
              <a:rPr sz="1400" spc="-9" dirty="0">
                <a:latin typeface="Calibri"/>
                <a:cs typeface="Calibri"/>
              </a:rPr>
              <a:t>recognize </a:t>
            </a:r>
            <a:r>
              <a:rPr sz="1400" spc="-5" dirty="0">
                <a:latin typeface="Calibri"/>
                <a:cs typeface="Calibri"/>
              </a:rPr>
              <a:t>importance of  analytics</a:t>
            </a:r>
            <a:endParaRPr sz="1400" dirty="0">
              <a:latin typeface="Calibri"/>
              <a:cs typeface="Calibri"/>
            </a:endParaRPr>
          </a:p>
        </p:txBody>
      </p:sp>
      <p:sp>
        <p:nvSpPr>
          <p:cNvPr id="32" name="object 32"/>
          <p:cNvSpPr txBox="1"/>
          <p:nvPr/>
        </p:nvSpPr>
        <p:spPr>
          <a:xfrm>
            <a:off x="7892023" y="3480449"/>
            <a:ext cx="1828800" cy="646331"/>
          </a:xfrm>
          <a:prstGeom prst="rect">
            <a:avLst/>
          </a:prstGeom>
        </p:spPr>
        <p:txBody>
          <a:bodyPr vert="horz" wrap="square" lIns="0" tIns="0" rIns="0" bIns="0" rtlCol="0">
            <a:spAutoFit/>
          </a:bodyPr>
          <a:lstStyle/>
          <a:p>
            <a:pPr marL="10968" marR="4618"/>
            <a:r>
              <a:rPr sz="1400" spc="-5" dirty="0">
                <a:latin typeface="Calibri"/>
                <a:cs typeface="Calibri"/>
              </a:rPr>
              <a:t>Analytical </a:t>
            </a:r>
            <a:r>
              <a:rPr sz="1400" spc="-9" dirty="0">
                <a:latin typeface="Calibri"/>
                <a:cs typeface="Calibri"/>
              </a:rPr>
              <a:t>efforts  </a:t>
            </a:r>
            <a:r>
              <a:rPr sz="1400" spc="-5" dirty="0">
                <a:latin typeface="Calibri"/>
                <a:cs typeface="Calibri"/>
              </a:rPr>
              <a:t>coalescing behind </a:t>
            </a:r>
            <a:r>
              <a:rPr sz="1400" dirty="0">
                <a:latin typeface="Calibri"/>
                <a:cs typeface="Calibri"/>
              </a:rPr>
              <a:t>a  </a:t>
            </a:r>
            <a:r>
              <a:rPr sz="1400" spc="-5" dirty="0">
                <a:latin typeface="Calibri"/>
                <a:cs typeface="Calibri"/>
              </a:rPr>
              <a:t>small </a:t>
            </a:r>
            <a:r>
              <a:rPr sz="1400" dirty="0">
                <a:latin typeface="Calibri"/>
                <a:cs typeface="Calibri"/>
              </a:rPr>
              <a:t>set of</a:t>
            </a:r>
            <a:r>
              <a:rPr sz="1400" spc="-50" dirty="0">
                <a:latin typeface="Calibri"/>
                <a:cs typeface="Calibri"/>
              </a:rPr>
              <a:t> </a:t>
            </a:r>
            <a:r>
              <a:rPr sz="1400" spc="-9" dirty="0">
                <a:latin typeface="Calibri"/>
                <a:cs typeface="Calibri"/>
              </a:rPr>
              <a:t>targets</a:t>
            </a:r>
            <a:endParaRPr sz="1400">
              <a:latin typeface="Calibri"/>
              <a:cs typeface="Calibri"/>
            </a:endParaRPr>
          </a:p>
        </p:txBody>
      </p:sp>
      <p:sp>
        <p:nvSpPr>
          <p:cNvPr id="33" name="object 33"/>
          <p:cNvSpPr txBox="1"/>
          <p:nvPr/>
        </p:nvSpPr>
        <p:spPr>
          <a:xfrm>
            <a:off x="9784518" y="3480449"/>
            <a:ext cx="1641907" cy="430887"/>
          </a:xfrm>
          <a:prstGeom prst="rect">
            <a:avLst/>
          </a:prstGeom>
        </p:spPr>
        <p:txBody>
          <a:bodyPr vert="horz" wrap="square" lIns="0" tIns="0" rIns="0" bIns="0" rtlCol="0">
            <a:spAutoFit/>
          </a:bodyPr>
          <a:lstStyle/>
          <a:p>
            <a:pPr marR="4618" indent="11113"/>
            <a:r>
              <a:rPr sz="1400" spc="-5" dirty="0">
                <a:latin typeface="Calibri"/>
                <a:cs typeface="Calibri"/>
              </a:rPr>
              <a:t>Influx </a:t>
            </a:r>
            <a:r>
              <a:rPr sz="1400" dirty="0">
                <a:latin typeface="Calibri"/>
                <a:cs typeface="Calibri"/>
              </a:rPr>
              <a:t>of </a:t>
            </a:r>
            <a:r>
              <a:rPr sz="1400" spc="-5" dirty="0">
                <a:latin typeface="Calibri"/>
                <a:cs typeface="Calibri"/>
              </a:rPr>
              <a:t>analysts </a:t>
            </a:r>
            <a:r>
              <a:rPr sz="1400" dirty="0">
                <a:latin typeface="Calibri"/>
                <a:cs typeface="Calibri"/>
              </a:rPr>
              <a:t>in </a:t>
            </a:r>
            <a:r>
              <a:rPr sz="1400" spc="-14" dirty="0">
                <a:latin typeface="Calibri"/>
                <a:cs typeface="Calibri"/>
              </a:rPr>
              <a:t>key  </a:t>
            </a:r>
            <a:r>
              <a:rPr sz="1400" spc="-9" dirty="0">
                <a:latin typeface="Calibri"/>
                <a:cs typeface="Calibri"/>
              </a:rPr>
              <a:t>target</a:t>
            </a:r>
            <a:r>
              <a:rPr sz="1400" spc="-59" dirty="0">
                <a:latin typeface="Calibri"/>
                <a:cs typeface="Calibri"/>
              </a:rPr>
              <a:t> </a:t>
            </a:r>
            <a:r>
              <a:rPr sz="1400" spc="-5" dirty="0">
                <a:latin typeface="Calibri"/>
                <a:cs typeface="Calibri"/>
              </a:rPr>
              <a:t>areas</a:t>
            </a:r>
            <a:endParaRPr sz="1400" dirty="0">
              <a:latin typeface="Calibri"/>
              <a:cs typeface="Calibri"/>
            </a:endParaRPr>
          </a:p>
        </p:txBody>
      </p:sp>
      <p:sp>
        <p:nvSpPr>
          <p:cNvPr id="34" name="object 34"/>
          <p:cNvSpPr txBox="1"/>
          <p:nvPr/>
        </p:nvSpPr>
        <p:spPr>
          <a:xfrm>
            <a:off x="1027998" y="4411450"/>
            <a:ext cx="782107" cy="743538"/>
          </a:xfrm>
          <a:prstGeom prst="rect">
            <a:avLst/>
          </a:prstGeom>
        </p:spPr>
        <p:txBody>
          <a:bodyPr vert="horz" wrap="square" lIns="0" tIns="0" rIns="0" bIns="0" rtlCol="0">
            <a:spAutoFit/>
          </a:bodyPr>
          <a:lstStyle/>
          <a:p>
            <a:pPr marL="41564" algn="ctr"/>
            <a:r>
              <a:rPr sz="1600" spc="-18" dirty="0">
                <a:latin typeface="Calibri"/>
                <a:cs typeface="Calibri"/>
              </a:rPr>
              <a:t>STAGE</a:t>
            </a:r>
            <a:r>
              <a:rPr sz="1600" spc="-64" dirty="0">
                <a:latin typeface="Calibri"/>
                <a:cs typeface="Calibri"/>
              </a:rPr>
              <a:t> </a:t>
            </a:r>
            <a:r>
              <a:rPr sz="1600" spc="9" dirty="0">
                <a:latin typeface="Calibri"/>
                <a:cs typeface="Calibri"/>
              </a:rPr>
              <a:t>2</a:t>
            </a:r>
            <a:endParaRPr sz="1600" dirty="0">
              <a:latin typeface="Calibri"/>
              <a:cs typeface="Calibri"/>
            </a:endParaRPr>
          </a:p>
          <a:p>
            <a:pPr marL="14432" marR="4618" indent="-3464" algn="ctr">
              <a:lnSpc>
                <a:spcPct val="101499"/>
              </a:lnSpc>
            </a:pPr>
            <a:r>
              <a:rPr sz="1600" dirty="0">
                <a:latin typeface="Calibri"/>
                <a:cs typeface="Calibri"/>
              </a:rPr>
              <a:t>Lo</a:t>
            </a:r>
            <a:r>
              <a:rPr sz="1600" spc="-9" dirty="0">
                <a:latin typeface="Calibri"/>
                <a:cs typeface="Calibri"/>
              </a:rPr>
              <a:t>c</a:t>
            </a:r>
            <a:r>
              <a:rPr sz="1600" dirty="0">
                <a:latin typeface="Calibri"/>
                <a:cs typeface="Calibri"/>
              </a:rPr>
              <a:t>a</a:t>
            </a:r>
            <a:r>
              <a:rPr sz="1600" spc="-5" dirty="0">
                <a:latin typeface="Calibri"/>
                <a:cs typeface="Calibri"/>
              </a:rPr>
              <a:t>li</a:t>
            </a:r>
            <a:r>
              <a:rPr sz="1600" spc="-23" dirty="0">
                <a:latin typeface="Calibri"/>
                <a:cs typeface="Calibri"/>
              </a:rPr>
              <a:t>z</a:t>
            </a:r>
            <a:r>
              <a:rPr sz="1600" dirty="0">
                <a:latin typeface="Calibri"/>
                <a:cs typeface="Calibri"/>
              </a:rPr>
              <a:t>ed  Anal</a:t>
            </a:r>
            <a:r>
              <a:rPr sz="1600" spc="9" dirty="0">
                <a:latin typeface="Calibri"/>
                <a:cs typeface="Calibri"/>
              </a:rPr>
              <a:t>y</a:t>
            </a:r>
            <a:r>
              <a:rPr sz="1600" spc="5" dirty="0">
                <a:latin typeface="Calibri"/>
                <a:cs typeface="Calibri"/>
              </a:rPr>
              <a:t>t</a:t>
            </a:r>
            <a:r>
              <a:rPr sz="1600" dirty="0">
                <a:latin typeface="Calibri"/>
                <a:cs typeface="Calibri"/>
              </a:rPr>
              <a:t>ics</a:t>
            </a:r>
          </a:p>
        </p:txBody>
      </p:sp>
      <p:sp>
        <p:nvSpPr>
          <p:cNvPr id="35" name="object 35"/>
          <p:cNvSpPr txBox="1"/>
          <p:nvPr/>
        </p:nvSpPr>
        <p:spPr>
          <a:xfrm>
            <a:off x="2117722" y="4411450"/>
            <a:ext cx="1828800" cy="646331"/>
          </a:xfrm>
          <a:prstGeom prst="rect">
            <a:avLst/>
          </a:prstGeom>
        </p:spPr>
        <p:txBody>
          <a:bodyPr vert="horz" wrap="square" lIns="0" tIns="0" rIns="0" bIns="0" rtlCol="0">
            <a:spAutoFit/>
          </a:bodyPr>
          <a:lstStyle/>
          <a:p>
            <a:pPr marR="4618" indent="9525"/>
            <a:r>
              <a:rPr sz="1400" spc="-5" dirty="0">
                <a:latin typeface="Calibri"/>
                <a:cs typeface="Calibri"/>
              </a:rPr>
              <a:t>Data useable, </a:t>
            </a:r>
            <a:r>
              <a:rPr sz="1400" dirty="0">
                <a:latin typeface="Calibri"/>
                <a:cs typeface="Calibri"/>
              </a:rPr>
              <a:t>but in </a:t>
            </a:r>
            <a:r>
              <a:rPr sz="1400" spc="-5" dirty="0">
                <a:latin typeface="Calibri"/>
                <a:cs typeface="Calibri"/>
              </a:rPr>
              <a:t>functional </a:t>
            </a:r>
            <a:r>
              <a:rPr sz="1400" dirty="0" smtClean="0">
                <a:latin typeface="Calibri"/>
                <a:cs typeface="Calibri"/>
              </a:rPr>
              <a:t>or </a:t>
            </a:r>
            <a:r>
              <a:rPr sz="1400" spc="-5" dirty="0">
                <a:latin typeface="Calibri"/>
                <a:cs typeface="Calibri"/>
              </a:rPr>
              <a:t>process</a:t>
            </a:r>
            <a:r>
              <a:rPr sz="1400" spc="-77" dirty="0">
                <a:latin typeface="Calibri"/>
                <a:cs typeface="Calibri"/>
              </a:rPr>
              <a:t> </a:t>
            </a:r>
            <a:r>
              <a:rPr sz="1400" spc="-5" dirty="0">
                <a:latin typeface="Calibri"/>
                <a:cs typeface="Calibri"/>
              </a:rPr>
              <a:t>silos</a:t>
            </a:r>
            <a:endParaRPr sz="1400" dirty="0">
              <a:latin typeface="Calibri"/>
              <a:cs typeface="Calibri"/>
            </a:endParaRPr>
          </a:p>
        </p:txBody>
      </p:sp>
      <p:sp>
        <p:nvSpPr>
          <p:cNvPr id="36" name="object 36"/>
          <p:cNvSpPr txBox="1"/>
          <p:nvPr/>
        </p:nvSpPr>
        <p:spPr>
          <a:xfrm>
            <a:off x="4246888" y="4411450"/>
            <a:ext cx="1641688" cy="646331"/>
          </a:xfrm>
          <a:prstGeom prst="rect">
            <a:avLst/>
          </a:prstGeom>
        </p:spPr>
        <p:txBody>
          <a:bodyPr vert="horz" wrap="square" lIns="0" tIns="0" rIns="0" bIns="0" rtlCol="0">
            <a:spAutoFit/>
          </a:bodyPr>
          <a:lstStyle/>
          <a:p>
            <a:pPr marL="10968" marR="4618"/>
            <a:r>
              <a:rPr sz="1400" spc="-5" dirty="0">
                <a:latin typeface="Calibri"/>
                <a:cs typeface="Calibri"/>
              </a:rPr>
              <a:t>Islands </a:t>
            </a:r>
            <a:r>
              <a:rPr sz="1400" dirty="0">
                <a:latin typeface="Calibri"/>
                <a:cs typeface="Calibri"/>
              </a:rPr>
              <a:t>of </a:t>
            </a:r>
            <a:r>
              <a:rPr sz="1400" spc="-5" dirty="0">
                <a:latin typeface="Calibri"/>
                <a:cs typeface="Calibri"/>
              </a:rPr>
              <a:t>data,  </a:t>
            </a:r>
            <a:r>
              <a:rPr sz="1400" spc="-9" dirty="0">
                <a:latin typeface="Calibri"/>
                <a:cs typeface="Calibri"/>
              </a:rPr>
              <a:t>technology,</a:t>
            </a:r>
            <a:r>
              <a:rPr sz="1400" spc="-68" dirty="0">
                <a:latin typeface="Calibri"/>
                <a:cs typeface="Calibri"/>
              </a:rPr>
              <a:t> </a:t>
            </a:r>
            <a:r>
              <a:rPr sz="1400" spc="-5" dirty="0">
                <a:latin typeface="Calibri"/>
                <a:cs typeface="Calibri"/>
              </a:rPr>
              <a:t>and  expertise</a:t>
            </a:r>
            <a:endParaRPr sz="1400" dirty="0">
              <a:latin typeface="Calibri"/>
              <a:cs typeface="Calibri"/>
            </a:endParaRPr>
          </a:p>
        </p:txBody>
      </p:sp>
      <p:sp>
        <p:nvSpPr>
          <p:cNvPr id="37" name="object 37"/>
          <p:cNvSpPr txBox="1"/>
          <p:nvPr/>
        </p:nvSpPr>
        <p:spPr>
          <a:xfrm>
            <a:off x="5967256" y="4411450"/>
            <a:ext cx="1600200" cy="430887"/>
          </a:xfrm>
          <a:prstGeom prst="rect">
            <a:avLst/>
          </a:prstGeom>
        </p:spPr>
        <p:txBody>
          <a:bodyPr vert="horz" wrap="square" lIns="0" tIns="0" rIns="0" bIns="0" rtlCol="0">
            <a:spAutoFit/>
          </a:bodyPr>
          <a:lstStyle/>
          <a:p>
            <a:pPr marR="4618" indent="11113"/>
            <a:r>
              <a:rPr sz="1400" dirty="0">
                <a:latin typeface="Calibri"/>
                <a:cs typeface="Calibri"/>
              </a:rPr>
              <a:t>Only </a:t>
            </a:r>
            <a:r>
              <a:rPr sz="1400" spc="-5" dirty="0">
                <a:latin typeface="Calibri"/>
                <a:cs typeface="Calibri"/>
              </a:rPr>
              <a:t>at </a:t>
            </a:r>
            <a:r>
              <a:rPr sz="1400" dirty="0">
                <a:latin typeface="Calibri"/>
                <a:cs typeface="Calibri"/>
              </a:rPr>
              <a:t>the function</a:t>
            </a:r>
            <a:r>
              <a:rPr sz="1400" spc="-41" dirty="0">
                <a:latin typeface="Calibri"/>
                <a:cs typeface="Calibri"/>
              </a:rPr>
              <a:t> </a:t>
            </a:r>
            <a:r>
              <a:rPr sz="1400" dirty="0">
                <a:latin typeface="Calibri"/>
                <a:cs typeface="Calibri"/>
              </a:rPr>
              <a:t>or </a:t>
            </a:r>
            <a:r>
              <a:rPr sz="1400" spc="-5" dirty="0" smtClean="0">
                <a:latin typeface="Calibri"/>
                <a:cs typeface="Calibri"/>
              </a:rPr>
              <a:t>process</a:t>
            </a:r>
            <a:r>
              <a:rPr sz="1400" spc="-73" dirty="0" smtClean="0">
                <a:latin typeface="Calibri"/>
                <a:cs typeface="Calibri"/>
              </a:rPr>
              <a:t> </a:t>
            </a:r>
            <a:r>
              <a:rPr sz="1400" spc="-5" dirty="0">
                <a:latin typeface="Calibri"/>
                <a:cs typeface="Calibri"/>
              </a:rPr>
              <a:t>level</a:t>
            </a:r>
            <a:endParaRPr sz="1400" dirty="0">
              <a:latin typeface="Calibri"/>
              <a:cs typeface="Calibri"/>
            </a:endParaRPr>
          </a:p>
        </p:txBody>
      </p:sp>
      <p:sp>
        <p:nvSpPr>
          <p:cNvPr id="38" name="object 38"/>
          <p:cNvSpPr txBox="1"/>
          <p:nvPr/>
        </p:nvSpPr>
        <p:spPr>
          <a:xfrm>
            <a:off x="7892023" y="4411450"/>
            <a:ext cx="1828800" cy="646331"/>
          </a:xfrm>
          <a:prstGeom prst="rect">
            <a:avLst/>
          </a:prstGeom>
        </p:spPr>
        <p:txBody>
          <a:bodyPr vert="horz" wrap="square" lIns="0" tIns="0" rIns="0" bIns="0" rtlCol="0">
            <a:spAutoFit/>
          </a:bodyPr>
          <a:lstStyle/>
          <a:p>
            <a:pPr marL="11113" marR="4618" indent="-11113"/>
            <a:r>
              <a:rPr sz="1400" spc="-5" dirty="0">
                <a:latin typeface="Calibri"/>
                <a:cs typeface="Calibri"/>
              </a:rPr>
              <a:t>Multiple disconnected  </a:t>
            </a:r>
            <a:r>
              <a:rPr sz="1400" spc="-9" dirty="0">
                <a:latin typeface="Calibri"/>
                <a:cs typeface="Calibri"/>
              </a:rPr>
              <a:t>targets </a:t>
            </a:r>
            <a:r>
              <a:rPr sz="1400" spc="-5" dirty="0">
                <a:latin typeface="Calibri"/>
                <a:cs typeface="Calibri"/>
              </a:rPr>
              <a:t>that </a:t>
            </a:r>
            <a:r>
              <a:rPr sz="1400" spc="-9" dirty="0">
                <a:latin typeface="Calibri"/>
                <a:cs typeface="Calibri"/>
              </a:rPr>
              <a:t>may </a:t>
            </a:r>
            <a:r>
              <a:rPr sz="1400" dirty="0">
                <a:latin typeface="Calibri"/>
                <a:cs typeface="Calibri"/>
              </a:rPr>
              <a:t>not be  </a:t>
            </a:r>
            <a:r>
              <a:rPr sz="1400" spc="-9" dirty="0">
                <a:latin typeface="Calibri"/>
                <a:cs typeface="Calibri"/>
              </a:rPr>
              <a:t>strategically</a:t>
            </a:r>
            <a:r>
              <a:rPr sz="1400" spc="-14" dirty="0">
                <a:latin typeface="Calibri"/>
                <a:cs typeface="Calibri"/>
              </a:rPr>
              <a:t> </a:t>
            </a:r>
            <a:r>
              <a:rPr sz="1400" spc="-5" dirty="0">
                <a:latin typeface="Calibri"/>
                <a:cs typeface="Calibri"/>
              </a:rPr>
              <a:t>important</a:t>
            </a:r>
            <a:endParaRPr sz="1400" dirty="0">
              <a:latin typeface="Calibri"/>
              <a:cs typeface="Calibri"/>
            </a:endParaRPr>
          </a:p>
        </p:txBody>
      </p:sp>
      <p:sp>
        <p:nvSpPr>
          <p:cNvPr id="39" name="object 39"/>
          <p:cNvSpPr txBox="1"/>
          <p:nvPr/>
        </p:nvSpPr>
        <p:spPr>
          <a:xfrm>
            <a:off x="9784518" y="4411450"/>
            <a:ext cx="1392815" cy="646331"/>
          </a:xfrm>
          <a:prstGeom prst="rect">
            <a:avLst/>
          </a:prstGeom>
        </p:spPr>
        <p:txBody>
          <a:bodyPr vert="horz" wrap="square" lIns="0" tIns="0" rIns="0" bIns="0" rtlCol="0">
            <a:spAutoFit/>
          </a:bodyPr>
          <a:lstStyle/>
          <a:p>
            <a:pPr marL="10968" marR="4618"/>
            <a:r>
              <a:rPr sz="1400" dirty="0">
                <a:latin typeface="Calibri"/>
                <a:cs typeface="Calibri"/>
              </a:rPr>
              <a:t>Isolated </a:t>
            </a:r>
            <a:r>
              <a:rPr sz="1400" spc="-5" dirty="0">
                <a:latin typeface="Calibri"/>
                <a:cs typeface="Calibri"/>
              </a:rPr>
              <a:t>pockets</a:t>
            </a:r>
            <a:r>
              <a:rPr sz="1400" spc="-77" dirty="0">
                <a:latin typeface="Calibri"/>
                <a:cs typeface="Calibri"/>
              </a:rPr>
              <a:t> </a:t>
            </a:r>
            <a:r>
              <a:rPr sz="1400" dirty="0">
                <a:latin typeface="Calibri"/>
                <a:cs typeface="Calibri"/>
              </a:rPr>
              <a:t>of  </a:t>
            </a:r>
            <a:r>
              <a:rPr sz="1400" spc="-5" dirty="0">
                <a:latin typeface="Calibri"/>
                <a:cs typeface="Calibri"/>
              </a:rPr>
              <a:t>analysts </a:t>
            </a:r>
            <a:r>
              <a:rPr sz="1400" dirty="0">
                <a:latin typeface="Calibri"/>
                <a:cs typeface="Calibri"/>
              </a:rPr>
              <a:t>with </a:t>
            </a:r>
            <a:r>
              <a:rPr sz="1400" spc="-5" dirty="0">
                <a:latin typeface="Calibri"/>
                <a:cs typeface="Calibri"/>
              </a:rPr>
              <a:t>no  communication</a:t>
            </a:r>
            <a:endParaRPr sz="1400">
              <a:latin typeface="Calibri"/>
              <a:cs typeface="Calibri"/>
            </a:endParaRPr>
          </a:p>
        </p:txBody>
      </p:sp>
      <p:sp>
        <p:nvSpPr>
          <p:cNvPr id="40" name="object 40"/>
          <p:cNvSpPr txBox="1"/>
          <p:nvPr/>
        </p:nvSpPr>
        <p:spPr>
          <a:xfrm>
            <a:off x="931489" y="5365342"/>
            <a:ext cx="975124" cy="743538"/>
          </a:xfrm>
          <a:prstGeom prst="rect">
            <a:avLst/>
          </a:prstGeom>
        </p:spPr>
        <p:txBody>
          <a:bodyPr vert="horz" wrap="square" lIns="0" tIns="0" rIns="0" bIns="0" rtlCol="0">
            <a:spAutoFit/>
          </a:bodyPr>
          <a:lstStyle/>
          <a:p>
            <a:pPr algn="ctr">
              <a:lnSpc>
                <a:spcPct val="100000"/>
              </a:lnSpc>
            </a:pPr>
            <a:r>
              <a:rPr sz="1600" spc="-18" dirty="0">
                <a:latin typeface="Calibri"/>
                <a:cs typeface="Calibri"/>
              </a:rPr>
              <a:t>STAGE</a:t>
            </a:r>
            <a:r>
              <a:rPr sz="1600" spc="-64" dirty="0">
                <a:latin typeface="Calibri"/>
                <a:cs typeface="Calibri"/>
              </a:rPr>
              <a:t> </a:t>
            </a:r>
            <a:r>
              <a:rPr sz="1600" spc="9" dirty="0">
                <a:latin typeface="Calibri"/>
                <a:cs typeface="Calibri"/>
              </a:rPr>
              <a:t>1</a:t>
            </a:r>
            <a:endParaRPr sz="1600" dirty="0">
              <a:latin typeface="Calibri"/>
              <a:cs typeface="Calibri"/>
            </a:endParaRPr>
          </a:p>
          <a:p>
            <a:pPr marL="11546" marR="4618" algn="ctr">
              <a:lnSpc>
                <a:spcPct val="101499"/>
              </a:lnSpc>
            </a:pPr>
            <a:r>
              <a:rPr sz="1600" dirty="0">
                <a:latin typeface="Calibri"/>
                <a:cs typeface="Calibri"/>
              </a:rPr>
              <a:t>Anal</a:t>
            </a:r>
            <a:r>
              <a:rPr sz="1600" spc="9" dirty="0">
                <a:latin typeface="Calibri"/>
                <a:cs typeface="Calibri"/>
              </a:rPr>
              <a:t>y</a:t>
            </a:r>
            <a:r>
              <a:rPr sz="1600" spc="5" dirty="0">
                <a:latin typeface="Calibri"/>
                <a:cs typeface="Calibri"/>
              </a:rPr>
              <a:t>t</a:t>
            </a:r>
            <a:r>
              <a:rPr sz="1600" spc="-5" dirty="0">
                <a:latin typeface="Calibri"/>
                <a:cs typeface="Calibri"/>
              </a:rPr>
              <a:t>i</a:t>
            </a:r>
            <a:r>
              <a:rPr sz="1600" spc="-9" dirty="0">
                <a:latin typeface="Calibri"/>
                <a:cs typeface="Calibri"/>
              </a:rPr>
              <a:t>c</a:t>
            </a:r>
            <a:r>
              <a:rPr sz="1600" dirty="0">
                <a:latin typeface="Calibri"/>
                <a:cs typeface="Calibri"/>
              </a:rPr>
              <a:t>ally  Impaired</a:t>
            </a:r>
          </a:p>
        </p:txBody>
      </p:sp>
      <p:sp>
        <p:nvSpPr>
          <p:cNvPr id="41" name="object 41"/>
          <p:cNvSpPr txBox="1"/>
          <p:nvPr/>
        </p:nvSpPr>
        <p:spPr>
          <a:xfrm>
            <a:off x="2117722" y="5365342"/>
            <a:ext cx="1828800" cy="646331"/>
          </a:xfrm>
          <a:prstGeom prst="rect">
            <a:avLst/>
          </a:prstGeom>
        </p:spPr>
        <p:txBody>
          <a:bodyPr vert="horz" wrap="square" lIns="0" tIns="0" rIns="0" bIns="0" rtlCol="0">
            <a:spAutoFit/>
          </a:bodyPr>
          <a:lstStyle/>
          <a:p>
            <a:pPr marR="4618" indent="11113"/>
            <a:r>
              <a:rPr sz="1400" spc="-5" dirty="0">
                <a:latin typeface="Calibri"/>
                <a:cs typeface="Calibri"/>
              </a:rPr>
              <a:t>Inconsistent, poor </a:t>
            </a:r>
            <a:r>
              <a:rPr sz="1400" spc="-14" dirty="0">
                <a:latin typeface="Calibri"/>
                <a:cs typeface="Calibri"/>
              </a:rPr>
              <a:t>quality,  </a:t>
            </a:r>
            <a:r>
              <a:rPr sz="1400" spc="-5" dirty="0">
                <a:latin typeface="Calibri"/>
                <a:cs typeface="Calibri"/>
              </a:rPr>
              <a:t>poorly</a:t>
            </a:r>
            <a:r>
              <a:rPr sz="1400" spc="-55" dirty="0">
                <a:latin typeface="Calibri"/>
                <a:cs typeface="Calibri"/>
              </a:rPr>
              <a:t> </a:t>
            </a:r>
            <a:r>
              <a:rPr sz="1400" spc="-9" dirty="0">
                <a:latin typeface="Calibri"/>
                <a:cs typeface="Calibri"/>
              </a:rPr>
              <a:t>organized</a:t>
            </a:r>
            <a:endParaRPr sz="1400" dirty="0">
              <a:latin typeface="Calibri"/>
              <a:cs typeface="Calibri"/>
            </a:endParaRPr>
          </a:p>
        </p:txBody>
      </p:sp>
      <p:sp>
        <p:nvSpPr>
          <p:cNvPr id="42" name="object 42"/>
          <p:cNvSpPr txBox="1"/>
          <p:nvPr/>
        </p:nvSpPr>
        <p:spPr>
          <a:xfrm>
            <a:off x="4246888" y="5365342"/>
            <a:ext cx="1641688" cy="215444"/>
          </a:xfrm>
          <a:prstGeom prst="rect">
            <a:avLst/>
          </a:prstGeom>
        </p:spPr>
        <p:txBody>
          <a:bodyPr vert="horz" wrap="square" lIns="0" tIns="0" rIns="0" bIns="0" rtlCol="0">
            <a:spAutoFit/>
          </a:bodyPr>
          <a:lstStyle/>
          <a:p>
            <a:pPr marL="11546"/>
            <a:r>
              <a:rPr sz="1400" spc="-5" dirty="0">
                <a:latin typeface="Calibri"/>
                <a:cs typeface="Calibri"/>
              </a:rPr>
              <a:t>n</a:t>
            </a:r>
            <a:r>
              <a:rPr sz="1400" spc="-23" dirty="0">
                <a:latin typeface="Calibri"/>
                <a:cs typeface="Calibri"/>
              </a:rPr>
              <a:t>/</a:t>
            </a:r>
            <a:r>
              <a:rPr sz="1400" dirty="0">
                <a:latin typeface="Calibri"/>
                <a:cs typeface="Calibri"/>
              </a:rPr>
              <a:t>a</a:t>
            </a:r>
          </a:p>
        </p:txBody>
      </p:sp>
      <p:sp>
        <p:nvSpPr>
          <p:cNvPr id="43" name="object 43"/>
          <p:cNvSpPr txBox="1"/>
          <p:nvPr/>
        </p:nvSpPr>
        <p:spPr>
          <a:xfrm>
            <a:off x="5967256" y="5365342"/>
            <a:ext cx="1600200" cy="430887"/>
          </a:xfrm>
          <a:prstGeom prst="rect">
            <a:avLst/>
          </a:prstGeom>
        </p:spPr>
        <p:txBody>
          <a:bodyPr vert="horz" wrap="square" lIns="0" tIns="0" rIns="0" bIns="0" rtlCol="0">
            <a:spAutoFit/>
          </a:bodyPr>
          <a:lstStyle/>
          <a:p>
            <a:pPr marR="4618" indent="12700"/>
            <a:r>
              <a:rPr sz="1400" dirty="0">
                <a:latin typeface="Calibri"/>
                <a:cs typeface="Calibri"/>
              </a:rPr>
              <a:t>No </a:t>
            </a:r>
            <a:r>
              <a:rPr sz="1400" spc="-5" dirty="0">
                <a:latin typeface="Calibri"/>
                <a:cs typeface="Calibri"/>
              </a:rPr>
              <a:t>awareness</a:t>
            </a:r>
            <a:r>
              <a:rPr sz="1400" spc="-68" dirty="0">
                <a:latin typeface="Calibri"/>
                <a:cs typeface="Calibri"/>
              </a:rPr>
              <a:t> </a:t>
            </a:r>
            <a:r>
              <a:rPr sz="1400" spc="-5" dirty="0">
                <a:latin typeface="Calibri"/>
                <a:cs typeface="Calibri"/>
              </a:rPr>
              <a:t>or  </a:t>
            </a:r>
            <a:r>
              <a:rPr sz="1400" spc="-9" dirty="0">
                <a:latin typeface="Calibri"/>
                <a:cs typeface="Calibri"/>
              </a:rPr>
              <a:t>interest</a:t>
            </a:r>
            <a:endParaRPr sz="1400" dirty="0">
              <a:latin typeface="Calibri"/>
              <a:cs typeface="Calibri"/>
            </a:endParaRPr>
          </a:p>
        </p:txBody>
      </p:sp>
      <p:sp>
        <p:nvSpPr>
          <p:cNvPr id="44" name="object 44"/>
          <p:cNvSpPr txBox="1"/>
          <p:nvPr/>
        </p:nvSpPr>
        <p:spPr>
          <a:xfrm>
            <a:off x="7892023" y="5365342"/>
            <a:ext cx="1828800" cy="215444"/>
          </a:xfrm>
          <a:prstGeom prst="rect">
            <a:avLst/>
          </a:prstGeom>
        </p:spPr>
        <p:txBody>
          <a:bodyPr vert="horz" wrap="square" lIns="0" tIns="0" rIns="0" bIns="0" rtlCol="0">
            <a:spAutoFit/>
          </a:bodyPr>
          <a:lstStyle/>
          <a:p>
            <a:pPr marL="11546"/>
            <a:r>
              <a:rPr sz="1400" spc="-5" dirty="0">
                <a:latin typeface="Calibri"/>
                <a:cs typeface="Calibri"/>
              </a:rPr>
              <a:t>n</a:t>
            </a:r>
            <a:r>
              <a:rPr sz="1400" spc="-23" dirty="0">
                <a:latin typeface="Calibri"/>
                <a:cs typeface="Calibri"/>
              </a:rPr>
              <a:t>/</a:t>
            </a:r>
            <a:r>
              <a:rPr sz="1400" dirty="0">
                <a:latin typeface="Calibri"/>
                <a:cs typeface="Calibri"/>
              </a:rPr>
              <a:t>a</a:t>
            </a:r>
            <a:endParaRPr sz="1400">
              <a:latin typeface="Calibri"/>
              <a:cs typeface="Calibri"/>
            </a:endParaRPr>
          </a:p>
        </p:txBody>
      </p:sp>
      <p:sp>
        <p:nvSpPr>
          <p:cNvPr id="45" name="object 45"/>
          <p:cNvSpPr txBox="1"/>
          <p:nvPr/>
        </p:nvSpPr>
        <p:spPr>
          <a:xfrm>
            <a:off x="9784518" y="5365342"/>
            <a:ext cx="1510169" cy="646331"/>
          </a:xfrm>
          <a:prstGeom prst="rect">
            <a:avLst/>
          </a:prstGeom>
        </p:spPr>
        <p:txBody>
          <a:bodyPr vert="horz" wrap="square" lIns="0" tIns="0" rIns="0" bIns="0" rtlCol="0">
            <a:spAutoFit/>
          </a:bodyPr>
          <a:lstStyle/>
          <a:p>
            <a:pPr marL="11546" marR="4618"/>
            <a:r>
              <a:rPr sz="1400" spc="-9" dirty="0">
                <a:latin typeface="Calibri"/>
                <a:cs typeface="Calibri"/>
              </a:rPr>
              <a:t>Few </a:t>
            </a:r>
            <a:r>
              <a:rPr sz="1400" spc="-5" dirty="0">
                <a:latin typeface="Calibri"/>
                <a:cs typeface="Calibri"/>
              </a:rPr>
              <a:t>skills, </a:t>
            </a:r>
            <a:r>
              <a:rPr sz="1400" dirty="0">
                <a:latin typeface="Calibri"/>
                <a:cs typeface="Calibri"/>
              </a:rPr>
              <a:t>and</a:t>
            </a:r>
            <a:r>
              <a:rPr sz="1400" spc="-27" dirty="0">
                <a:latin typeface="Calibri"/>
                <a:cs typeface="Calibri"/>
              </a:rPr>
              <a:t> </a:t>
            </a:r>
            <a:r>
              <a:rPr sz="1400" spc="-5" dirty="0">
                <a:latin typeface="Calibri"/>
                <a:cs typeface="Calibri"/>
              </a:rPr>
              <a:t>these  attached to specific  functions</a:t>
            </a:r>
            <a:endParaRPr sz="1400">
              <a:latin typeface="Calibri"/>
              <a:cs typeface="Calibri"/>
            </a:endParaRPr>
          </a:p>
        </p:txBody>
      </p:sp>
      <p:sp>
        <p:nvSpPr>
          <p:cNvPr id="46" name="object 46"/>
          <p:cNvSpPr/>
          <p:nvPr/>
        </p:nvSpPr>
        <p:spPr>
          <a:xfrm>
            <a:off x="132886" y="1496841"/>
            <a:ext cx="550486" cy="4710322"/>
          </a:xfrm>
          <a:custGeom>
            <a:avLst/>
            <a:gdLst/>
            <a:ahLst/>
            <a:cxnLst/>
            <a:rect l="l" t="t" r="r" b="b"/>
            <a:pathLst>
              <a:path w="452755" h="3169920">
                <a:moveTo>
                  <a:pt x="452628" y="226313"/>
                </a:moveTo>
                <a:lnTo>
                  <a:pt x="226314" y="0"/>
                </a:lnTo>
                <a:lnTo>
                  <a:pt x="0" y="226313"/>
                </a:lnTo>
                <a:lnTo>
                  <a:pt x="113538" y="226313"/>
                </a:lnTo>
                <a:lnTo>
                  <a:pt x="113538" y="3169920"/>
                </a:lnTo>
                <a:lnTo>
                  <a:pt x="339852" y="3169920"/>
                </a:lnTo>
                <a:lnTo>
                  <a:pt x="339852" y="226313"/>
                </a:lnTo>
                <a:lnTo>
                  <a:pt x="452628" y="226313"/>
                </a:lnTo>
                <a:close/>
              </a:path>
            </a:pathLst>
          </a:custGeom>
          <a:solidFill>
            <a:srgbClr val="2683C6"/>
          </a:solidFill>
        </p:spPr>
        <p:txBody>
          <a:bodyPr wrap="square" lIns="0" tIns="0" rIns="0" bIns="0" rtlCol="0"/>
          <a:lstStyle/>
          <a:p>
            <a:endParaRPr sz="2400"/>
          </a:p>
        </p:txBody>
      </p:sp>
      <p:sp>
        <p:nvSpPr>
          <p:cNvPr id="48" name="Title 47"/>
          <p:cNvSpPr>
            <a:spLocks noGrp="1"/>
          </p:cNvSpPr>
          <p:nvPr>
            <p:ph type="title"/>
          </p:nvPr>
        </p:nvSpPr>
        <p:spPr/>
        <p:txBody>
          <a:bodyPr/>
          <a:lstStyle/>
          <a:p>
            <a:r>
              <a:rPr lang="en-US" spc="-36" dirty="0"/>
              <a:t>Analytical Maturity </a:t>
            </a:r>
            <a:r>
              <a:rPr lang="en-US" spc="-32" dirty="0"/>
              <a:t>Model</a:t>
            </a:r>
            <a:r>
              <a:rPr lang="en-US" spc="-191" dirty="0"/>
              <a:t> (</a:t>
            </a:r>
            <a:r>
              <a:rPr lang="en-US" spc="-109" dirty="0"/>
              <a:t>DELTA)</a:t>
            </a:r>
            <a:endParaRPr lang="en-US" dirty="0"/>
          </a:p>
        </p:txBody>
      </p:sp>
      <p:sp>
        <p:nvSpPr>
          <p:cNvPr id="49" name="object 7"/>
          <p:cNvSpPr/>
          <p:nvPr/>
        </p:nvSpPr>
        <p:spPr>
          <a:xfrm>
            <a:off x="760115" y="3382665"/>
            <a:ext cx="10823654" cy="0"/>
          </a:xfrm>
          <a:custGeom>
            <a:avLst/>
            <a:gdLst/>
            <a:ahLst/>
            <a:cxnLst/>
            <a:rect l="l" t="t" r="r" b="b"/>
            <a:pathLst>
              <a:path w="8902065">
                <a:moveTo>
                  <a:pt x="0" y="0"/>
                </a:moveTo>
                <a:lnTo>
                  <a:pt x="8901684" y="0"/>
                </a:lnTo>
              </a:path>
            </a:pathLst>
          </a:custGeom>
          <a:ln w="10477">
            <a:solidFill>
              <a:srgbClr val="000000"/>
            </a:solidFill>
            <a:prstDash val="dash"/>
          </a:ln>
        </p:spPr>
        <p:txBody>
          <a:bodyPr wrap="square" lIns="0" tIns="0" rIns="0" bIns="0" rtlCol="0"/>
          <a:lstStyle/>
          <a:p>
            <a:endParaRPr sz="2400"/>
          </a:p>
        </p:txBody>
      </p:sp>
      <p:sp>
        <p:nvSpPr>
          <p:cNvPr id="50" name="object 7"/>
          <p:cNvSpPr/>
          <p:nvPr/>
        </p:nvSpPr>
        <p:spPr>
          <a:xfrm>
            <a:off x="760115" y="6207163"/>
            <a:ext cx="10823654" cy="0"/>
          </a:xfrm>
          <a:custGeom>
            <a:avLst/>
            <a:gdLst/>
            <a:ahLst/>
            <a:cxnLst/>
            <a:rect l="l" t="t" r="r" b="b"/>
            <a:pathLst>
              <a:path w="8902065">
                <a:moveTo>
                  <a:pt x="0" y="0"/>
                </a:moveTo>
                <a:lnTo>
                  <a:pt x="8901684" y="0"/>
                </a:lnTo>
              </a:path>
            </a:pathLst>
          </a:custGeom>
          <a:ln w="10477">
            <a:solidFill>
              <a:srgbClr val="000000"/>
            </a:solidFill>
            <a:prstDash val="sysDot"/>
          </a:ln>
        </p:spPr>
        <p:txBody>
          <a:bodyPr wrap="square" lIns="0" tIns="0" rIns="0" bIns="0" rtlCol="0"/>
          <a:lstStyle/>
          <a:p>
            <a:endParaRPr sz="2400"/>
          </a:p>
        </p:txBody>
      </p:sp>
    </p:spTree>
    <p:extLst>
      <p:ext uri="{BB962C8B-B14F-4D97-AF65-F5344CB8AC3E}">
        <p14:creationId xmlns:p14="http://schemas.microsoft.com/office/powerpoint/2010/main" val="2201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875" y="1014374"/>
            <a:ext cx="11475323" cy="5111791"/>
          </a:xfrm>
        </p:spPr>
        <p:txBody>
          <a:bodyPr>
            <a:noAutofit/>
          </a:bodyPr>
          <a:lstStyle/>
          <a:p>
            <a:pPr marL="0" indent="0">
              <a:buNone/>
            </a:pPr>
            <a:r>
              <a:rPr lang="en-US" sz="2400" b="1" dirty="0">
                <a:solidFill>
                  <a:schemeClr val="accent6">
                    <a:lumMod val="75000"/>
                  </a:schemeClr>
                </a:solidFill>
              </a:rPr>
              <a:t>Assignment </a:t>
            </a:r>
            <a:r>
              <a:rPr lang="en-US" sz="2400" b="1" dirty="0" smtClean="0">
                <a:solidFill>
                  <a:schemeClr val="accent6">
                    <a:lumMod val="75000"/>
                  </a:schemeClr>
                </a:solidFill>
              </a:rPr>
              <a:t>Assessment</a:t>
            </a:r>
          </a:p>
          <a:p>
            <a:pPr marL="290513" indent="-290513">
              <a:spcBef>
                <a:spcPts val="1800"/>
              </a:spcBef>
            </a:pPr>
            <a:r>
              <a:rPr lang="en-US" sz="2400" dirty="0" smtClean="0"/>
              <a:t>Grade Value – 65% of grade</a:t>
            </a:r>
          </a:p>
          <a:p>
            <a:pPr marL="290513" indent="-290513">
              <a:spcBef>
                <a:spcPts val="1800"/>
              </a:spcBef>
            </a:pPr>
            <a:r>
              <a:rPr lang="en-US" sz="2400" dirty="0" smtClean="0"/>
              <a:t>Requirement – must receive a passing grade on Assignment #2 to pass the course. Course is graded on a "Letter Grade" basis.</a:t>
            </a:r>
          </a:p>
          <a:p>
            <a:pPr marL="290513" indent="-290513">
              <a:spcBef>
                <a:spcPts val="1800"/>
              </a:spcBef>
            </a:pPr>
            <a:r>
              <a:rPr lang="en-US" sz="2400" dirty="0" smtClean="0"/>
              <a:t>Assessment – equal weighting on content and communication delivery. Think in terms of:</a:t>
            </a:r>
          </a:p>
          <a:p>
            <a:pPr lvl="1"/>
            <a:r>
              <a:rPr lang="en-US" sz="2200" dirty="0" smtClean="0"/>
              <a:t>Message intent – write from the perspective of a core outcome objective</a:t>
            </a:r>
          </a:p>
          <a:p>
            <a:pPr lvl="1"/>
            <a:r>
              <a:rPr lang="en-US" sz="2200" dirty="0" smtClean="0"/>
              <a:t>Delivery style</a:t>
            </a:r>
          </a:p>
          <a:p>
            <a:pPr lvl="1"/>
            <a:r>
              <a:rPr lang="en-US" sz="2200" dirty="0" smtClean="0"/>
              <a:t>Structure for delivery, ease of review, and holding interest</a:t>
            </a:r>
          </a:p>
          <a:p>
            <a:pPr lvl="1"/>
            <a:r>
              <a:rPr lang="en-US" sz="2200" dirty="0" smtClean="0"/>
              <a:t>Executive Summary is fine, but not required – be sure to frame the discussion at the front end of the paper</a:t>
            </a:r>
          </a:p>
          <a:p>
            <a:pPr lvl="1"/>
            <a:r>
              <a:rPr lang="en-US" sz="2200" dirty="0" smtClean="0"/>
              <a:t>Assessment emphasis (Content) – conclusions/outcome validation – does the story make sense?</a:t>
            </a:r>
          </a:p>
          <a:p>
            <a:pPr marL="0" indent="0">
              <a:buNone/>
            </a:pPr>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68B66FEB-B74C-4553-A99E-5E49813D09AD}" type="slidenum">
              <a:rPr lang="en-US" smtClean="0"/>
              <a:t>9</a:t>
            </a:fld>
            <a:endParaRPr lang="en-US"/>
          </a:p>
        </p:txBody>
      </p:sp>
      <p:sp>
        <p:nvSpPr>
          <p:cNvPr id="3" name="Title 2"/>
          <p:cNvSpPr>
            <a:spLocks noGrp="1"/>
          </p:cNvSpPr>
          <p:nvPr>
            <p:ph type="title"/>
          </p:nvPr>
        </p:nvSpPr>
        <p:spPr/>
        <p:txBody>
          <a:bodyPr/>
          <a:lstStyle/>
          <a:p>
            <a:r>
              <a:rPr lang="en-US" dirty="0" smtClean="0"/>
              <a:t>MMA 801 – Session 4</a:t>
            </a:r>
            <a:endParaRPr lang="en-US" dirty="0"/>
          </a:p>
        </p:txBody>
      </p:sp>
    </p:spTree>
    <p:extLst>
      <p:ext uri="{BB962C8B-B14F-4D97-AF65-F5344CB8AC3E}">
        <p14:creationId xmlns:p14="http://schemas.microsoft.com/office/powerpoint/2010/main" val="389915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QSB Slide Master</Template>
  <TotalTime>1359</TotalTime>
  <Words>3645</Words>
  <Application>Microsoft Office PowerPoint</Application>
  <PresentationFormat>Widescreen</PresentationFormat>
  <Paragraphs>635</Paragraphs>
  <Slides>52</Slides>
  <Notes>48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MMA 801 – Introduction to Management   Session Four – Marketing Fundamentals</vt:lpstr>
      <vt:lpstr>MMA 801 – Session 4</vt:lpstr>
      <vt:lpstr>MMA 801 – Session 4</vt:lpstr>
      <vt:lpstr>MMA 801 – Session 4</vt:lpstr>
      <vt:lpstr>MMA 801 – Session 4</vt:lpstr>
      <vt:lpstr>MMA 801 – Session 3</vt:lpstr>
      <vt:lpstr>MMA 801 – Session 4</vt:lpstr>
      <vt:lpstr>Analytical Maturity Model (DELTA)</vt:lpstr>
      <vt:lpstr>MMA 801 – Session 4</vt:lpstr>
      <vt:lpstr>MMA 801 – Session 4</vt:lpstr>
      <vt:lpstr>MMA 801 – Session 4</vt:lpstr>
      <vt:lpstr>MMA 801 – Session 4</vt:lpstr>
      <vt:lpstr>MMA 801 – Session 4</vt:lpstr>
      <vt:lpstr>MMA 801 – Session 4</vt:lpstr>
      <vt:lpstr>Marketing fundamentals</vt:lpstr>
      <vt:lpstr>MMA 801 – Session 4</vt:lpstr>
      <vt:lpstr>MMA 801 – Session 4</vt:lpstr>
      <vt:lpstr>MMA 801 – Session 4</vt:lpstr>
      <vt:lpstr>MMA 801 – Session 4</vt:lpstr>
      <vt:lpstr>MMA 801 – Session 4</vt:lpstr>
      <vt:lpstr>MMA 801 – Session 4</vt:lpstr>
      <vt:lpstr>MMA 801 – Session 4</vt:lpstr>
      <vt:lpstr>MMA 801 – Session 4</vt:lpstr>
      <vt:lpstr>Positioning, Value Curves and Value Cords</vt:lpstr>
      <vt:lpstr>MMA 801 – Session 4</vt:lpstr>
      <vt:lpstr>MMA 801 – Session 4</vt:lpstr>
      <vt:lpstr>MMA 801 – Session 4</vt:lpstr>
      <vt:lpstr>MMA 801 – Session 4</vt:lpstr>
      <vt:lpstr>MMA 801 – Session 4</vt:lpstr>
      <vt:lpstr>MMA 801 – Session 4</vt:lpstr>
      <vt:lpstr>MMA 801 – Session 4</vt:lpstr>
      <vt:lpstr>MMA 801 – Session 4</vt:lpstr>
      <vt:lpstr>MMA 801 – Session 4</vt:lpstr>
      <vt:lpstr>MMA 801 – Session 4</vt:lpstr>
      <vt:lpstr>Example – Apple – iPhone Launch</vt:lpstr>
      <vt:lpstr>MMA 801 – Session 4</vt:lpstr>
      <vt:lpstr>MMA 801 – Session 4</vt:lpstr>
      <vt:lpstr>MMA 801 – Session 4</vt:lpstr>
      <vt:lpstr>MMA 801 – Session 4</vt:lpstr>
      <vt:lpstr>Analytics and Granulation in Marketing</vt:lpstr>
      <vt:lpstr>MMA 801 – Session 4</vt:lpstr>
      <vt:lpstr>MMA 801 – Session 4</vt:lpstr>
      <vt:lpstr>MMA 801 – Session 4</vt:lpstr>
      <vt:lpstr>MMA 801 – Session 4</vt:lpstr>
      <vt:lpstr>MMA 801 – Session 4</vt:lpstr>
      <vt:lpstr>MMA 801 – Session 4</vt:lpstr>
      <vt:lpstr>MMA 801 – Session 4</vt:lpstr>
      <vt:lpstr>MMA 801 – Session 4</vt:lpstr>
      <vt:lpstr>MMA 801 – Session 4</vt:lpstr>
      <vt:lpstr>Risk of Over-Granulation</vt:lpstr>
      <vt:lpstr>MMA 801 – Session 4</vt:lpstr>
      <vt:lpstr>MMA 801 – Session 4</vt:lpstr>
    </vt:vector>
  </TitlesOfParts>
  <Company>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Case Initiative</dc:title>
  <dc:creator>Catherine Bates</dc:creator>
  <cp:lastModifiedBy>Jennifer Bishop</cp:lastModifiedBy>
  <cp:revision>187</cp:revision>
  <cp:lastPrinted>2019-08-29T19:07:11Z</cp:lastPrinted>
  <dcterms:created xsi:type="dcterms:W3CDTF">2015-07-27T14:03:56Z</dcterms:created>
  <dcterms:modified xsi:type="dcterms:W3CDTF">2020-05-06T13:37:24Z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